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84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2384AC-63C1-D940-9BB7-482351AE8F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Devletin ortaya çıkışı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C445E73-8AB7-104E-8FF5-ABD1CCB5A2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718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AC87CA-DF52-4F40-B294-0D41DEE1D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51D539-9097-7D4D-88D1-EB56EC3E2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kurama göre bütün siyasal yapılar bir şekilde bu sırayı takip edeceklerdir. Bu bakımdan ileri-geri </a:t>
            </a:r>
            <a:r>
              <a:rPr lang="tr-TR" dirty="0" err="1"/>
              <a:t>dikotomisi</a:t>
            </a:r>
            <a:r>
              <a:rPr lang="tr-TR" dirty="0"/>
              <a:t> </a:t>
            </a:r>
            <a:r>
              <a:rPr lang="tr-TR" dirty="0" err="1"/>
              <a:t>marxizme</a:t>
            </a:r>
            <a:r>
              <a:rPr lang="tr-TR" dirty="0"/>
              <a:t> içkindi. </a:t>
            </a:r>
          </a:p>
          <a:p>
            <a:r>
              <a:rPr lang="tr-TR" dirty="0"/>
              <a:t>Ancak hala devletleşmemiş kabileler, takımlar söz konusudur. Diğer taraftan bu küçük toplumsal birimler devletlerin egemenliği </a:t>
            </a:r>
            <a:r>
              <a:rPr lang="tr-TR"/>
              <a:t>altına geçmişlerdir.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631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494224-76F9-7347-8182-A856D3D5D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BE576A-00C6-AB44-A7BF-1A2B589BE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İlk devletler yaklaşık 5500 yıl önce Mezopotamya’da ortaya çıkmıştır.</a:t>
            </a:r>
          </a:p>
          <a:p>
            <a:r>
              <a:rPr lang="tr-TR" sz="2400" dirty="0"/>
              <a:t>Devletlerin ortaya çıkış tarihine bakıldığında yerleşik yaşam ve tarımın başlamasından yaklaşık 5000 sonra gerçekleşmiştir.</a:t>
            </a:r>
          </a:p>
        </p:txBody>
      </p:sp>
    </p:spTree>
    <p:extLst>
      <p:ext uri="{BB962C8B-B14F-4D97-AF65-F5344CB8AC3E}">
        <p14:creationId xmlns:p14="http://schemas.microsoft.com/office/powerpoint/2010/main" val="955318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5759FC-408C-FD47-AEA0-3F993DC5B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454859-2EA8-2B42-8FFF-115927F22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Devletlerin nüfusları dönemleri itibariyle çok yüksektir.</a:t>
            </a:r>
          </a:p>
          <a:p>
            <a:r>
              <a:rPr lang="tr-TR" sz="2400" dirty="0"/>
              <a:t>İlk devletlerden olan Uruk’ta 40 bin kişi yaşıyordu.</a:t>
            </a:r>
          </a:p>
          <a:p>
            <a:r>
              <a:rPr lang="tr-TR" sz="2400" dirty="0"/>
              <a:t>Ayrıca tam zamanlı din sınıfı da ortaya çıkmıştır.</a:t>
            </a:r>
          </a:p>
        </p:txBody>
      </p:sp>
    </p:spTree>
    <p:extLst>
      <p:ext uri="{BB962C8B-B14F-4D97-AF65-F5344CB8AC3E}">
        <p14:creationId xmlns:p14="http://schemas.microsoft.com/office/powerpoint/2010/main" val="2721267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9FF126-56A5-364B-BD98-CBE8F7F14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7B233F-4A75-4148-A4EC-8C5501FE7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İlk devletler Mezopotamya, Mısır, Hindistan, Sarı Irmak gibi birbirinden uzak bölgelerde ortaya çıkmışlardır.</a:t>
            </a:r>
          </a:p>
          <a:p>
            <a:r>
              <a:rPr lang="tr-TR" sz="2400" dirty="0"/>
              <a:t>Bu bölgelerden bazıları arasında ticaret olduğu bilinmekle </a:t>
            </a:r>
            <a:r>
              <a:rPr lang="tr-TR" sz="2400" dirty="0" err="1"/>
              <a:t>birlilkte</a:t>
            </a:r>
            <a:r>
              <a:rPr lang="tr-TR" sz="2400" dirty="0"/>
              <a:t>, bağımsız şekilde de ortaya çıkanlar olmuştur. Bu konuda özellikle Amerika devletleri gösterilebilir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2679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FCFC0A-18DC-A34D-A436-966EC1B8F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23E2BB-E16A-3142-B683-0ED5F011C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/>
              <a:t>Devletlerin ortaya çıkışına dair çeşitli yaklaşımlar söz konusudur.</a:t>
            </a:r>
          </a:p>
          <a:p>
            <a:pPr>
              <a:buFontTx/>
              <a:buChar char="-"/>
            </a:pPr>
            <a:r>
              <a:rPr lang="tr-TR" sz="2000" b="1" dirty="0"/>
              <a:t>İç uyuşmazlık</a:t>
            </a:r>
          </a:p>
          <a:p>
            <a:pPr>
              <a:buFontTx/>
              <a:buChar char="-"/>
            </a:pPr>
            <a:r>
              <a:rPr lang="tr-TR" sz="2000" b="1" dirty="0"/>
              <a:t>Dış uyuşmazlık</a:t>
            </a:r>
          </a:p>
          <a:p>
            <a:pPr>
              <a:buFontTx/>
              <a:buChar char="-"/>
            </a:pPr>
            <a:r>
              <a:rPr lang="tr-TR" sz="2000" b="1" dirty="0"/>
              <a:t>Nüfus artışı</a:t>
            </a:r>
          </a:p>
          <a:p>
            <a:pPr>
              <a:buFontTx/>
              <a:buChar char="-"/>
            </a:pPr>
            <a:r>
              <a:rPr lang="tr-TR" sz="2000" b="1" dirty="0"/>
              <a:t>Sulama</a:t>
            </a:r>
          </a:p>
        </p:txBody>
      </p:sp>
    </p:spTree>
    <p:extLst>
      <p:ext uri="{BB962C8B-B14F-4D97-AF65-F5344CB8AC3E}">
        <p14:creationId xmlns:p14="http://schemas.microsoft.com/office/powerpoint/2010/main" val="4115340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D85630-F8D4-5547-8EC8-CC0AB4FB4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B2EC60-5C5E-944C-9D26-AA4AAF036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tr-TR" sz="2000" dirty="0"/>
              <a:t>İç uyuşmazlık kuramcılarının başında Karl </a:t>
            </a:r>
            <a:r>
              <a:rPr lang="tr-TR" sz="2000" dirty="0" err="1"/>
              <a:t>Marx</a:t>
            </a:r>
            <a:r>
              <a:rPr lang="tr-TR" sz="2000" dirty="0"/>
              <a:t> gelir. </a:t>
            </a:r>
          </a:p>
          <a:p>
            <a:pPr>
              <a:lnSpc>
                <a:spcPct val="200000"/>
              </a:lnSpc>
            </a:pPr>
            <a:r>
              <a:rPr lang="tr-TR" sz="2000" dirty="0" err="1"/>
              <a:t>Marx’a</a:t>
            </a:r>
            <a:r>
              <a:rPr lang="tr-TR" sz="2000" dirty="0"/>
              <a:t> göre devletin evrimi özel mülkiyetin ortaya çıkışıyla başlar.</a:t>
            </a:r>
          </a:p>
          <a:p>
            <a:pPr>
              <a:lnSpc>
                <a:spcPct val="200000"/>
              </a:lnSpc>
            </a:pPr>
            <a:r>
              <a:rPr lang="tr-TR" sz="2000" dirty="0"/>
              <a:t>Bu fikrin en iyi anlatıldığı eser, </a:t>
            </a:r>
            <a:r>
              <a:rPr lang="tr-TR" sz="2000" dirty="0" err="1"/>
              <a:t>Marx’ın</a:t>
            </a:r>
            <a:r>
              <a:rPr lang="tr-TR" sz="2000" dirty="0"/>
              <a:t> ölümünden sonra </a:t>
            </a:r>
            <a:r>
              <a:rPr lang="tr-TR" sz="2000" dirty="0" err="1"/>
              <a:t>Frederick</a:t>
            </a:r>
            <a:r>
              <a:rPr lang="tr-TR" sz="2000" dirty="0"/>
              <a:t> Engels tarafından tamamlanan </a:t>
            </a:r>
            <a:r>
              <a:rPr lang="tr-TR" sz="2000" b="1" i="1" dirty="0"/>
              <a:t>Ailenin Özel Mülkiyetin ve Devletin Kökeni </a:t>
            </a:r>
            <a:r>
              <a:rPr lang="tr-TR" sz="2000" dirty="0"/>
              <a:t>isimli eserdir.</a:t>
            </a:r>
          </a:p>
        </p:txBody>
      </p:sp>
    </p:spTree>
    <p:extLst>
      <p:ext uri="{BB962C8B-B14F-4D97-AF65-F5344CB8AC3E}">
        <p14:creationId xmlns:p14="http://schemas.microsoft.com/office/powerpoint/2010/main" val="3561794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4039BD-84DB-F644-A42E-D2447BA3F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973AF5-B0AE-C142-8CAA-DA7CC4F73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Bu kitabın yaklaşımı antropolog </a:t>
            </a:r>
            <a:r>
              <a:rPr lang="tr-TR" sz="2400" dirty="0" err="1"/>
              <a:t>Lewis</a:t>
            </a:r>
            <a:r>
              <a:rPr lang="tr-TR" sz="2400" dirty="0"/>
              <a:t> Henry Morgan’ın Eski Toplum isimli çalışmasına yaslanmaktadır.</a:t>
            </a:r>
          </a:p>
          <a:p>
            <a:r>
              <a:rPr lang="tr-TR" sz="2400" dirty="0"/>
              <a:t>Morgan’ın evrimci yaklaşımı, </a:t>
            </a:r>
            <a:r>
              <a:rPr lang="tr-TR" sz="2400" dirty="0" err="1"/>
              <a:t>Marxizmin</a:t>
            </a:r>
            <a:r>
              <a:rPr lang="tr-TR" sz="2400" dirty="0"/>
              <a:t> tarihsel materyalizmine dayanak oluşturmuştur.</a:t>
            </a:r>
          </a:p>
          <a:p>
            <a:r>
              <a:rPr lang="tr-TR" sz="2400" dirty="0"/>
              <a:t>Buna göre özel mülkiyet bir kez ortaya çıktığında, geri dönüşü olmayacak şekilde sınıfları yaratır.</a:t>
            </a:r>
          </a:p>
        </p:txBody>
      </p:sp>
    </p:spTree>
    <p:extLst>
      <p:ext uri="{BB962C8B-B14F-4D97-AF65-F5344CB8AC3E}">
        <p14:creationId xmlns:p14="http://schemas.microsoft.com/office/powerpoint/2010/main" val="1054018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770C31-A19E-4142-9FB0-71F34B548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DCAE7A-427A-0048-A55B-C33224A7B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Devlet de, mülkiyet sahibi azınlık sınıfın çıkarlarını korumak için kurulan bir yapıdır.</a:t>
            </a:r>
          </a:p>
          <a:p>
            <a:r>
              <a:rPr lang="tr-TR" sz="2400" dirty="0"/>
              <a:t>Bu da sınıflar arasında kalıcı bir çatışma ortamı yaratmaktadır.</a:t>
            </a:r>
          </a:p>
          <a:p>
            <a:endParaRPr lang="tr-TR" sz="2400" dirty="0"/>
          </a:p>
          <a:p>
            <a:r>
              <a:rPr lang="tr-TR" sz="2400" dirty="0"/>
              <a:t>Bu bakımdan aile, mülkiyet ve devlet birbiriyle hem evrimsel hem de işlevsel şekilde ilişkili sosyolojik kurumlardır.</a:t>
            </a:r>
          </a:p>
        </p:txBody>
      </p:sp>
    </p:spTree>
    <p:extLst>
      <p:ext uri="{BB962C8B-B14F-4D97-AF65-F5344CB8AC3E}">
        <p14:creationId xmlns:p14="http://schemas.microsoft.com/office/powerpoint/2010/main" val="1028689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EE3A27-6797-7F4E-BA7F-B04323038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BB5894-ED46-F544-9A81-F0974CB38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Kabile, takım gibi örgütlenmeler artı değer üretmediği için sınıflaşmanın olmadığı toplumsal yapılar olarak çatışmacı kuramın idealize edilirler.</a:t>
            </a:r>
          </a:p>
          <a:p>
            <a:r>
              <a:rPr lang="tr-TR" sz="2400" dirty="0"/>
              <a:t>Nitekim </a:t>
            </a:r>
            <a:r>
              <a:rPr lang="tr-TR" sz="2400" dirty="0" err="1"/>
              <a:t>Marxizmin</a:t>
            </a:r>
            <a:r>
              <a:rPr lang="tr-TR" sz="2400" dirty="0"/>
              <a:t> tarihsel materyalizminin sırası ilkel, feodal, kapitalist ve </a:t>
            </a:r>
            <a:r>
              <a:rPr lang="tr-TR" sz="2400" dirty="0" err="1"/>
              <a:t>komünal</a:t>
            </a:r>
            <a:r>
              <a:rPr lang="tr-TR" sz="2400" dirty="0"/>
              <a:t> şeklindedir.</a:t>
            </a:r>
          </a:p>
        </p:txBody>
      </p:sp>
    </p:spTree>
    <p:extLst>
      <p:ext uri="{BB962C8B-B14F-4D97-AF65-F5344CB8AC3E}">
        <p14:creationId xmlns:p14="http://schemas.microsoft.com/office/powerpoint/2010/main" val="196143825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48</TotalTime>
  <Words>304</Words>
  <Application>Microsoft Macintosh PowerPoint</Application>
  <PresentationFormat>Geniş ekran</PresentationFormat>
  <Paragraphs>27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Duman</vt:lpstr>
      <vt:lpstr>Devletin ortaya çıkışı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Devlet</dc:title>
  <dc:creator>Zehra Münüsoğlu</dc:creator>
  <cp:lastModifiedBy>Zehra Münüsoğlu</cp:lastModifiedBy>
  <cp:revision>4</cp:revision>
  <dcterms:created xsi:type="dcterms:W3CDTF">2020-06-30T10:26:48Z</dcterms:created>
  <dcterms:modified xsi:type="dcterms:W3CDTF">2020-06-30T11:14:59Z</dcterms:modified>
</cp:coreProperties>
</file>