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302" r:id="rId4"/>
    <p:sldId id="301" r:id="rId5"/>
    <p:sldId id="303" r:id="rId6"/>
    <p:sldId id="304" r:id="rId7"/>
    <p:sldId id="305"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660"/>
  </p:normalViewPr>
  <p:slideViewPr>
    <p:cSldViewPr snapToGrid="0">
      <p:cViewPr varScale="1">
        <p:scale>
          <a:sx n="62" d="100"/>
          <a:sy n="62" d="100"/>
        </p:scale>
        <p:origin x="96"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8ED06-C2D1-4B19-9395-D54B8F2DAFE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6FC87CA-BDFC-4418-AF89-E0C1FDBACF36}">
      <dgm:prSet/>
      <dgm:spPr/>
      <dgm:t>
        <a:bodyPr/>
        <a:lstStyle/>
        <a:p>
          <a:r>
            <a:rPr lang="en-US"/>
            <a:t>Unlike domestic law international law is not created by a particular legislature and enforced by an international executive with police powers; nevertheless it is binding.</a:t>
          </a:r>
        </a:p>
      </dgm:t>
    </dgm:pt>
    <dgm:pt modelId="{752E9EA6-3C79-4757-8F3B-03981D4C8B2A}" type="parTrans" cxnId="{858FFE48-CEDD-4372-A592-03C25902A136}">
      <dgm:prSet/>
      <dgm:spPr/>
      <dgm:t>
        <a:bodyPr/>
        <a:lstStyle/>
        <a:p>
          <a:endParaRPr lang="en-US"/>
        </a:p>
      </dgm:t>
    </dgm:pt>
    <dgm:pt modelId="{070724B0-341A-43B5-9782-721ADA9BCF21}" type="sibTrans" cxnId="{858FFE48-CEDD-4372-A592-03C25902A136}">
      <dgm:prSet/>
      <dgm:spPr/>
      <dgm:t>
        <a:bodyPr/>
        <a:lstStyle/>
        <a:p>
          <a:endParaRPr lang="en-US"/>
        </a:p>
      </dgm:t>
    </dgm:pt>
    <dgm:pt modelId="{FF9B91E8-B4A2-4DB2-9B7C-DDCFDFC6253C}">
      <dgm:prSet/>
      <dgm:spPr/>
      <dgm:t>
        <a:bodyPr/>
        <a:lstStyle/>
        <a:p>
          <a:r>
            <a:rPr lang="en-US"/>
            <a:t>Because of the fact that international communities recognize their interdependence, they do understand the need for world order, and most of the times do operate according to international law. As in every society there may be intentional deviates; but no state remains a chronic law breaker.</a:t>
          </a:r>
        </a:p>
      </dgm:t>
    </dgm:pt>
    <dgm:pt modelId="{B7F1083E-CA1F-475C-A135-1FCDD3604F9B}" type="parTrans" cxnId="{A3EBC67F-AD07-4A8B-AE85-4F523D6B2645}">
      <dgm:prSet/>
      <dgm:spPr/>
      <dgm:t>
        <a:bodyPr/>
        <a:lstStyle/>
        <a:p>
          <a:endParaRPr lang="en-US"/>
        </a:p>
      </dgm:t>
    </dgm:pt>
    <dgm:pt modelId="{067CF3F1-13EF-426D-A7BC-DCEA96DE9897}" type="sibTrans" cxnId="{A3EBC67F-AD07-4A8B-AE85-4F523D6B2645}">
      <dgm:prSet/>
      <dgm:spPr/>
      <dgm:t>
        <a:bodyPr/>
        <a:lstStyle/>
        <a:p>
          <a:endParaRPr lang="en-US"/>
        </a:p>
      </dgm:t>
    </dgm:pt>
    <dgm:pt modelId="{35A11DB9-2D80-45D8-94BD-F08D6FFAE4E2}" type="pres">
      <dgm:prSet presAssocID="{CA88ED06-C2D1-4B19-9395-D54B8F2DAFE9}" presName="vert0" presStyleCnt="0">
        <dgm:presLayoutVars>
          <dgm:dir/>
          <dgm:animOne val="branch"/>
          <dgm:animLvl val="lvl"/>
        </dgm:presLayoutVars>
      </dgm:prSet>
      <dgm:spPr/>
    </dgm:pt>
    <dgm:pt modelId="{7B6A85B8-7247-40D3-8E01-D2188941C3EF}" type="pres">
      <dgm:prSet presAssocID="{66FC87CA-BDFC-4418-AF89-E0C1FDBACF36}" presName="thickLine" presStyleLbl="alignNode1" presStyleIdx="0" presStyleCnt="2"/>
      <dgm:spPr/>
    </dgm:pt>
    <dgm:pt modelId="{14E6E460-D87A-494C-81F7-C77B02F86DCB}" type="pres">
      <dgm:prSet presAssocID="{66FC87CA-BDFC-4418-AF89-E0C1FDBACF36}" presName="horz1" presStyleCnt="0"/>
      <dgm:spPr/>
    </dgm:pt>
    <dgm:pt modelId="{9BD8AC51-B8D8-46E4-A8BD-475D88B026B6}" type="pres">
      <dgm:prSet presAssocID="{66FC87CA-BDFC-4418-AF89-E0C1FDBACF36}" presName="tx1" presStyleLbl="revTx" presStyleIdx="0" presStyleCnt="2"/>
      <dgm:spPr/>
    </dgm:pt>
    <dgm:pt modelId="{E4639953-146A-4BDB-B9AF-B671DA85EF74}" type="pres">
      <dgm:prSet presAssocID="{66FC87CA-BDFC-4418-AF89-E0C1FDBACF36}" presName="vert1" presStyleCnt="0"/>
      <dgm:spPr/>
    </dgm:pt>
    <dgm:pt modelId="{3F512FEA-0665-4759-A645-F868CAA53DA1}" type="pres">
      <dgm:prSet presAssocID="{FF9B91E8-B4A2-4DB2-9B7C-DDCFDFC6253C}" presName="thickLine" presStyleLbl="alignNode1" presStyleIdx="1" presStyleCnt="2"/>
      <dgm:spPr/>
    </dgm:pt>
    <dgm:pt modelId="{19F7DA56-F78B-442D-BBF8-80E8E2DAA029}" type="pres">
      <dgm:prSet presAssocID="{FF9B91E8-B4A2-4DB2-9B7C-DDCFDFC6253C}" presName="horz1" presStyleCnt="0"/>
      <dgm:spPr/>
    </dgm:pt>
    <dgm:pt modelId="{ABC0748A-0290-4F14-997D-EB0241F90256}" type="pres">
      <dgm:prSet presAssocID="{FF9B91E8-B4A2-4DB2-9B7C-DDCFDFC6253C}" presName="tx1" presStyleLbl="revTx" presStyleIdx="1" presStyleCnt="2"/>
      <dgm:spPr/>
    </dgm:pt>
    <dgm:pt modelId="{3372BE1E-B034-4AD6-B5E4-BE848A37CF62}" type="pres">
      <dgm:prSet presAssocID="{FF9B91E8-B4A2-4DB2-9B7C-DDCFDFC6253C}" presName="vert1" presStyleCnt="0"/>
      <dgm:spPr/>
    </dgm:pt>
  </dgm:ptLst>
  <dgm:cxnLst>
    <dgm:cxn modelId="{F1AB3619-8DD2-4850-ACD5-04678DBAC7C3}" type="presOf" srcId="{FF9B91E8-B4A2-4DB2-9B7C-DDCFDFC6253C}" destId="{ABC0748A-0290-4F14-997D-EB0241F90256}" srcOrd="0" destOrd="0" presId="urn:microsoft.com/office/officeart/2008/layout/LinedList"/>
    <dgm:cxn modelId="{858FFE48-CEDD-4372-A592-03C25902A136}" srcId="{CA88ED06-C2D1-4B19-9395-D54B8F2DAFE9}" destId="{66FC87CA-BDFC-4418-AF89-E0C1FDBACF36}" srcOrd="0" destOrd="0" parTransId="{752E9EA6-3C79-4757-8F3B-03981D4C8B2A}" sibTransId="{070724B0-341A-43B5-9782-721ADA9BCF21}"/>
    <dgm:cxn modelId="{4F69C84F-763A-41F4-8990-651ACA3947DC}" type="presOf" srcId="{66FC87CA-BDFC-4418-AF89-E0C1FDBACF36}" destId="{9BD8AC51-B8D8-46E4-A8BD-475D88B026B6}" srcOrd="0" destOrd="0" presId="urn:microsoft.com/office/officeart/2008/layout/LinedList"/>
    <dgm:cxn modelId="{A3EBC67F-AD07-4A8B-AE85-4F523D6B2645}" srcId="{CA88ED06-C2D1-4B19-9395-D54B8F2DAFE9}" destId="{FF9B91E8-B4A2-4DB2-9B7C-DDCFDFC6253C}" srcOrd="1" destOrd="0" parTransId="{B7F1083E-CA1F-475C-A135-1FCDD3604F9B}" sibTransId="{067CF3F1-13EF-426D-A7BC-DCEA96DE9897}"/>
    <dgm:cxn modelId="{2C9905C1-61D3-4A91-A32B-3E7B3CB16515}" type="presOf" srcId="{CA88ED06-C2D1-4B19-9395-D54B8F2DAFE9}" destId="{35A11DB9-2D80-45D8-94BD-F08D6FFAE4E2}" srcOrd="0" destOrd="0" presId="urn:microsoft.com/office/officeart/2008/layout/LinedList"/>
    <dgm:cxn modelId="{5C444F51-BD1A-4605-8654-84965C3983B1}" type="presParOf" srcId="{35A11DB9-2D80-45D8-94BD-F08D6FFAE4E2}" destId="{7B6A85B8-7247-40D3-8E01-D2188941C3EF}" srcOrd="0" destOrd="0" presId="urn:microsoft.com/office/officeart/2008/layout/LinedList"/>
    <dgm:cxn modelId="{67411BC9-7BBE-4CC5-B74F-66FAD5E3FCAC}" type="presParOf" srcId="{35A11DB9-2D80-45D8-94BD-F08D6FFAE4E2}" destId="{14E6E460-D87A-494C-81F7-C77B02F86DCB}" srcOrd="1" destOrd="0" presId="urn:microsoft.com/office/officeart/2008/layout/LinedList"/>
    <dgm:cxn modelId="{A5274D98-15F3-40B6-87DE-B5799CC73356}" type="presParOf" srcId="{14E6E460-D87A-494C-81F7-C77B02F86DCB}" destId="{9BD8AC51-B8D8-46E4-A8BD-475D88B026B6}" srcOrd="0" destOrd="0" presId="urn:microsoft.com/office/officeart/2008/layout/LinedList"/>
    <dgm:cxn modelId="{66FCD19D-C72C-4D7B-8921-A8F887623D13}" type="presParOf" srcId="{14E6E460-D87A-494C-81F7-C77B02F86DCB}" destId="{E4639953-146A-4BDB-B9AF-B671DA85EF74}" srcOrd="1" destOrd="0" presId="urn:microsoft.com/office/officeart/2008/layout/LinedList"/>
    <dgm:cxn modelId="{3E025830-A246-4D3F-B55A-B6127F782F5C}" type="presParOf" srcId="{35A11DB9-2D80-45D8-94BD-F08D6FFAE4E2}" destId="{3F512FEA-0665-4759-A645-F868CAA53DA1}" srcOrd="2" destOrd="0" presId="urn:microsoft.com/office/officeart/2008/layout/LinedList"/>
    <dgm:cxn modelId="{186AC884-C193-456C-AC56-7F57AB8DB826}" type="presParOf" srcId="{35A11DB9-2D80-45D8-94BD-F08D6FFAE4E2}" destId="{19F7DA56-F78B-442D-BBF8-80E8E2DAA029}" srcOrd="3" destOrd="0" presId="urn:microsoft.com/office/officeart/2008/layout/LinedList"/>
    <dgm:cxn modelId="{3E11C845-D360-46F2-86A5-C72C2BCCA28E}" type="presParOf" srcId="{19F7DA56-F78B-442D-BBF8-80E8E2DAA029}" destId="{ABC0748A-0290-4F14-997D-EB0241F90256}" srcOrd="0" destOrd="0" presId="urn:microsoft.com/office/officeart/2008/layout/LinedList"/>
    <dgm:cxn modelId="{C9E20A66-3BBF-471B-8CD3-53EBA39FCFA3}" type="presParOf" srcId="{19F7DA56-F78B-442D-BBF8-80E8E2DAA029}" destId="{3372BE1E-B034-4AD6-B5E4-BE848A37CF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A85B8-7247-40D3-8E01-D2188941C3EF}">
      <dsp:nvSpPr>
        <dsp:cNvPr id="0" name=""/>
        <dsp:cNvSpPr/>
      </dsp:nvSpPr>
      <dsp:spPr>
        <a:xfrm>
          <a:off x="0" y="0"/>
          <a:ext cx="68687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8AC51-B8D8-46E4-A8BD-475D88B026B6}">
      <dsp:nvSpPr>
        <dsp:cNvPr id="0" name=""/>
        <dsp:cNvSpPr/>
      </dsp:nvSpPr>
      <dsp:spPr>
        <a:xfrm>
          <a:off x="0" y="0"/>
          <a:ext cx="6868738" cy="263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Unlike domestic law international law is not created by a particular legislature and enforced by an international executive with police powers; nevertheless it is binding.</a:t>
          </a:r>
        </a:p>
      </dsp:txBody>
      <dsp:txXfrm>
        <a:off x="0" y="0"/>
        <a:ext cx="6868738" cy="2633382"/>
      </dsp:txXfrm>
    </dsp:sp>
    <dsp:sp modelId="{3F512FEA-0665-4759-A645-F868CAA53DA1}">
      <dsp:nvSpPr>
        <dsp:cNvPr id="0" name=""/>
        <dsp:cNvSpPr/>
      </dsp:nvSpPr>
      <dsp:spPr>
        <a:xfrm>
          <a:off x="0" y="2633382"/>
          <a:ext cx="68687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0748A-0290-4F14-997D-EB0241F90256}">
      <dsp:nvSpPr>
        <dsp:cNvPr id="0" name=""/>
        <dsp:cNvSpPr/>
      </dsp:nvSpPr>
      <dsp:spPr>
        <a:xfrm>
          <a:off x="0" y="2633382"/>
          <a:ext cx="6868738" cy="263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Because of the fact that international communities recognize their interdependence, they do understand the need for world order, and most of the times do operate according to international law. As in every society there may be intentional deviates; but no state remains a chronic law breaker.</a:t>
          </a:r>
        </a:p>
      </dsp:txBody>
      <dsp:txXfrm>
        <a:off x="0" y="2633382"/>
        <a:ext cx="6868738" cy="26333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45711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38891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95562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400289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2268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29792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0C1836CE-FAA0-43DA-88D6-6EBE7B728B64}" type="datetimeFigureOut">
              <a:rPr lang="tr-TR" smtClean="0"/>
              <a:t>25.07.2024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12390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0C1836CE-FAA0-43DA-88D6-6EBE7B728B64}" type="datetimeFigureOut">
              <a:rPr lang="tr-TR" smtClean="0"/>
              <a:t>25.07.2024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64119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836CE-FAA0-43DA-88D6-6EBE7B728B64}" type="datetimeFigureOut">
              <a:rPr lang="tr-TR" smtClean="0"/>
              <a:t>25.07.2024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68363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43684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212089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836CE-FAA0-43DA-88D6-6EBE7B728B64}" type="datetimeFigureOut">
              <a:rPr lang="tr-TR" smtClean="0"/>
              <a:t>25.07.2024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B85E0-E8FB-4C7A-BF86-9D6B314CFC65}" type="slidenum">
              <a:rPr lang="tr-TR" smtClean="0"/>
              <a:t>‹#›</a:t>
            </a:fld>
            <a:endParaRPr lang="tr-TR"/>
          </a:p>
        </p:txBody>
      </p:sp>
    </p:spTree>
    <p:extLst>
      <p:ext uri="{BB962C8B-B14F-4D97-AF65-F5344CB8AC3E}">
        <p14:creationId xmlns:p14="http://schemas.microsoft.com/office/powerpoint/2010/main" val="178451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 y="0"/>
            <a:ext cx="12192001" cy="6858000"/>
          </a:xfrm>
          <a:prstGeom prst="rect">
            <a:avLst/>
          </a:prstGeom>
        </p:spPr>
      </p:pic>
      <p:sp>
        <p:nvSpPr>
          <p:cNvPr id="2" name="Title 1"/>
          <p:cNvSpPr>
            <a:spLocks noGrp="1"/>
          </p:cNvSpPr>
          <p:nvPr>
            <p:ph type="ctrTitle"/>
          </p:nvPr>
        </p:nvSpPr>
        <p:spPr/>
        <p:txBody>
          <a:bodyPr>
            <a:normAutofit/>
          </a:bodyPr>
          <a:lstStyle/>
          <a:p>
            <a:r>
              <a:rPr lang="tr-TR" sz="8000" b="1" u="sng" dirty="0">
                <a:solidFill>
                  <a:schemeClr val="bg1"/>
                </a:solidFill>
              </a:rPr>
              <a:t>Political Geography</a:t>
            </a:r>
          </a:p>
        </p:txBody>
      </p:sp>
      <p:sp>
        <p:nvSpPr>
          <p:cNvPr id="3" name="Subtitle 2"/>
          <p:cNvSpPr>
            <a:spLocks noGrp="1"/>
          </p:cNvSpPr>
          <p:nvPr>
            <p:ph type="subTitle" idx="1"/>
          </p:nvPr>
        </p:nvSpPr>
        <p:spPr>
          <a:xfrm>
            <a:off x="1523999" y="3804445"/>
            <a:ext cx="9144000" cy="1655762"/>
          </a:xfrm>
        </p:spPr>
        <p:txBody>
          <a:bodyPr/>
          <a:lstStyle/>
          <a:p>
            <a:r>
              <a:rPr lang="tr-TR" b="1" dirty="0">
                <a:solidFill>
                  <a:schemeClr val="bg1"/>
                </a:solidFill>
              </a:rPr>
              <a:t>Asst. Prof. Merve ALTUNDAL ÖNCÜ</a:t>
            </a:r>
          </a:p>
        </p:txBody>
      </p:sp>
    </p:spTree>
    <p:extLst>
      <p:ext uri="{BB962C8B-B14F-4D97-AF65-F5344CB8AC3E}">
        <p14:creationId xmlns:p14="http://schemas.microsoft.com/office/powerpoint/2010/main" val="341955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70299"/>
          </a:xfrm>
        </p:spPr>
        <p:txBody>
          <a:bodyPr>
            <a:normAutofit fontScale="90000"/>
          </a:bodyPr>
          <a:lstStyle/>
          <a:p>
            <a:r>
              <a:rPr lang="tr-TR" dirty="0"/>
              <a:t>INTERNATIONAL RELATION</a:t>
            </a:r>
          </a:p>
        </p:txBody>
      </p:sp>
      <p:sp>
        <p:nvSpPr>
          <p:cNvPr id="9" name="Text Placeholder 8"/>
          <p:cNvSpPr>
            <a:spLocks noGrp="1"/>
          </p:cNvSpPr>
          <p:nvPr>
            <p:ph type="body" idx="1"/>
          </p:nvPr>
        </p:nvSpPr>
        <p:spPr>
          <a:xfrm>
            <a:off x="839788" y="857251"/>
            <a:ext cx="5157787" cy="823912"/>
          </a:xfrm>
        </p:spPr>
        <p:txBody>
          <a:bodyPr/>
          <a:lstStyle/>
          <a:p>
            <a:r>
              <a:rPr lang="tr-TR" dirty="0"/>
              <a:t>International Law </a:t>
            </a:r>
          </a:p>
        </p:txBody>
      </p:sp>
      <p:sp>
        <p:nvSpPr>
          <p:cNvPr id="10" name="Content Placeholder 9"/>
          <p:cNvSpPr>
            <a:spLocks noGrp="1"/>
          </p:cNvSpPr>
          <p:nvPr>
            <p:ph sz="half" idx="2"/>
          </p:nvPr>
        </p:nvSpPr>
        <p:spPr>
          <a:xfrm>
            <a:off x="839788" y="2048156"/>
            <a:ext cx="5157787" cy="4141507"/>
          </a:xfrm>
        </p:spPr>
        <p:txBody>
          <a:bodyPr>
            <a:normAutofit fontScale="92500"/>
          </a:bodyPr>
          <a:lstStyle/>
          <a:p>
            <a:r>
              <a:rPr lang="en-US" dirty="0"/>
              <a:t>Different approaches to international relations exist. The system approach is one, in which international society is considered as a system with subsystems and fixed rules binding them together and making them behave in particular ways. One major problem with this approach is that international relations are neither systematic nor predictable.</a:t>
            </a:r>
            <a:endParaRPr lang="tr-TR" dirty="0"/>
          </a:p>
        </p:txBody>
      </p:sp>
      <p:sp>
        <p:nvSpPr>
          <p:cNvPr id="3" name="Content Placeholder 2"/>
          <p:cNvSpPr>
            <a:spLocks noGrp="1"/>
          </p:cNvSpPr>
          <p:nvPr>
            <p:ph sz="quarter" idx="4"/>
          </p:nvPr>
        </p:nvSpPr>
        <p:spPr>
          <a:xfrm>
            <a:off x="5997575" y="2048156"/>
            <a:ext cx="5849284" cy="4141507"/>
          </a:xfrm>
        </p:spPr>
        <p:txBody>
          <a:bodyPr>
            <a:noAutofit/>
          </a:bodyPr>
          <a:lstStyle/>
          <a:p>
            <a:r>
              <a:rPr lang="en-US" sz="2600" dirty="0"/>
              <a:t>Another view is that international relations are based solely on power: each state acts in accordance with its own perceptions of self-interest, mainly the acquisition and retention of power, and the real decision makers are the most powerful states. But due to the difficulty of defining, measuring and the continuous changes of the components of power; it is preferable to consider international relations among members of a community.</a:t>
            </a:r>
            <a:endParaRPr lang="tr-TR" sz="2600" dirty="0"/>
          </a:p>
        </p:txBody>
      </p:sp>
    </p:spTree>
    <p:extLst>
      <p:ext uri="{BB962C8B-B14F-4D97-AF65-F5344CB8AC3E}">
        <p14:creationId xmlns:p14="http://schemas.microsoft.com/office/powerpoint/2010/main" val="309425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What is International Law? </a:t>
            </a:r>
          </a:p>
        </p:txBody>
      </p:sp>
      <p:sp>
        <p:nvSpPr>
          <p:cNvPr id="4" name="Content Placeholder 3"/>
          <p:cNvSpPr>
            <a:spLocks noGrp="1"/>
          </p:cNvSpPr>
          <p:nvPr>
            <p:ph sz="half" idx="2"/>
          </p:nvPr>
        </p:nvSpPr>
        <p:spPr>
          <a:xfrm>
            <a:off x="839788" y="1690688"/>
            <a:ext cx="5157787" cy="4498975"/>
          </a:xfrm>
        </p:spPr>
        <p:txBody>
          <a:bodyPr/>
          <a:lstStyle/>
          <a:p>
            <a:r>
              <a:rPr lang="en-US" dirty="0"/>
              <a:t>A complex network of principles, treaties, judicial decisions, customs practices… that are binding on States in their mutual relations, governs it. This, which has been evolving for centuries, is what is called international law.</a:t>
            </a:r>
            <a:endParaRPr lang="tr-TR" dirty="0"/>
          </a:p>
        </p:txBody>
      </p:sp>
      <p:pic>
        <p:nvPicPr>
          <p:cNvPr id="7" name="Picture 6"/>
          <p:cNvPicPr>
            <a:picLocks noChangeAspect="1"/>
          </p:cNvPicPr>
          <p:nvPr/>
        </p:nvPicPr>
        <p:blipFill>
          <a:blip r:embed="rId2"/>
          <a:stretch>
            <a:fillRect/>
          </a:stretch>
        </p:blipFill>
        <p:spPr>
          <a:xfrm>
            <a:off x="5873207" y="3771338"/>
            <a:ext cx="6087299" cy="2858061"/>
          </a:xfrm>
          <a:prstGeom prst="rect">
            <a:avLst/>
          </a:prstGeom>
        </p:spPr>
      </p:pic>
    </p:spTree>
    <p:extLst>
      <p:ext uri="{BB962C8B-B14F-4D97-AF65-F5344CB8AC3E}">
        <p14:creationId xmlns:p14="http://schemas.microsoft.com/office/powerpoint/2010/main" val="423966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E5BA0BE7-1E37-659E-E063-62B8CE6E8C28}"/>
              </a:ext>
            </a:extLst>
          </p:cNvPr>
          <p:cNvGraphicFramePr>
            <a:graphicFrameLocks noGrp="1"/>
          </p:cNvGraphicFramePr>
          <p:nvPr>
            <p:ph sz="half" idx="2"/>
          </p:nvPr>
        </p:nvGraphicFramePr>
        <p:xfrm>
          <a:off x="839789" y="632013"/>
          <a:ext cx="6868738" cy="5266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a:extLst>
              <a:ext uri="{FF2B5EF4-FFF2-40B4-BE49-F238E27FC236}">
                <a16:creationId xmlns:a16="http://schemas.microsoft.com/office/drawing/2014/main" id="{1D67DAC8-620C-D667-8178-211B8A380E35}"/>
              </a:ext>
            </a:extLst>
          </p:cNvPr>
          <p:cNvPicPr>
            <a:picLocks noChangeAspect="1"/>
          </p:cNvPicPr>
          <p:nvPr/>
        </p:nvPicPr>
        <p:blipFill>
          <a:blip r:embed="rId7"/>
          <a:stretch>
            <a:fillRect/>
          </a:stretch>
        </p:blipFill>
        <p:spPr>
          <a:xfrm>
            <a:off x="8147798" y="1349190"/>
            <a:ext cx="3578038" cy="3578038"/>
          </a:xfrm>
          <a:prstGeom prst="rect">
            <a:avLst/>
          </a:prstGeom>
        </p:spPr>
      </p:pic>
    </p:spTree>
    <p:extLst>
      <p:ext uri="{BB962C8B-B14F-4D97-AF65-F5344CB8AC3E}">
        <p14:creationId xmlns:p14="http://schemas.microsoft.com/office/powerpoint/2010/main" val="409840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tr-TR"/>
          </a:p>
        </p:txBody>
      </p:sp>
      <p:pic>
        <p:nvPicPr>
          <p:cNvPr id="9" name="Content Placeholder 8"/>
          <p:cNvPicPr>
            <a:picLocks noGrp="1" noChangeAspect="1"/>
          </p:cNvPicPr>
          <p:nvPr>
            <p:ph idx="1"/>
          </p:nvPr>
        </p:nvPicPr>
        <p:blipFill>
          <a:blip r:embed="rId2"/>
          <a:stretch>
            <a:fillRect/>
          </a:stretch>
        </p:blipFill>
        <p:spPr>
          <a:xfrm>
            <a:off x="2402588" y="28949"/>
            <a:ext cx="8300761" cy="6829051"/>
          </a:xfrm>
          <a:prstGeom prst="rect">
            <a:avLst/>
          </a:prstGeom>
        </p:spPr>
      </p:pic>
    </p:spTree>
    <p:extLst>
      <p:ext uri="{BB962C8B-B14F-4D97-AF65-F5344CB8AC3E}">
        <p14:creationId xmlns:p14="http://schemas.microsoft.com/office/powerpoint/2010/main" val="373360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8930" y="2406650"/>
            <a:ext cx="5181508" cy="3722438"/>
          </a:xfrm>
        </p:spPr>
        <p:txBody>
          <a:bodyPr>
            <a:normAutofit/>
          </a:bodyPr>
          <a:lstStyle/>
          <a:p>
            <a:r>
              <a:rPr lang="en-US" sz="2000"/>
              <a:t>International law although does contain other components of other traditions, “it is basically derived from Roman Law, the Anglo-Saxon common law, and Christian theology.</a:t>
            </a:r>
            <a:endParaRPr lang="tr-TR" sz="2000"/>
          </a:p>
          <a:p>
            <a:endParaRPr lang="tr-TR" sz="2000"/>
          </a:p>
        </p:txBody>
      </p:sp>
      <p:pic>
        <p:nvPicPr>
          <p:cNvPr id="5" name="Picture 4"/>
          <p:cNvPicPr>
            <a:picLocks noChangeAspect="1"/>
          </p:cNvPicPr>
          <p:nvPr/>
        </p:nvPicPr>
        <p:blipFill rotWithShape="1">
          <a:blip r:embed="rId2"/>
          <a:srcRect t="2108" r="-2" b="3637"/>
          <a:stretch/>
        </p:blipFill>
        <p:spPr>
          <a:xfrm>
            <a:off x="6189155" y="10"/>
            <a:ext cx="6002844" cy="6857990"/>
          </a:xfrm>
          <a:prstGeom prst="rect">
            <a:avLst/>
          </a:prstGeom>
          <a:effectLst/>
        </p:spPr>
      </p:pic>
    </p:spTree>
    <p:extLst>
      <p:ext uri="{BB962C8B-B14F-4D97-AF65-F5344CB8AC3E}">
        <p14:creationId xmlns:p14="http://schemas.microsoft.com/office/powerpoint/2010/main" val="57092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588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2434201"/>
            <a:ext cx="3822189" cy="3742762"/>
          </a:xfrm>
        </p:spPr>
        <p:txBody>
          <a:bodyPr>
            <a:normAutofit/>
          </a:bodyPr>
          <a:lstStyle/>
          <a:p>
            <a:r>
              <a:rPr lang="en-US" sz="2000" dirty="0"/>
              <a:t>Nowadays international conflicts which are inevitable and international law is needed to resolve it is in the United Nations, in fact, where international law is currently being vigorously developed.</a:t>
            </a:r>
          </a:p>
          <a:p>
            <a:endParaRPr lang="tr-TR" sz="2000" dirty="0"/>
          </a:p>
        </p:txBody>
      </p:sp>
    </p:spTree>
    <p:extLst>
      <p:ext uri="{BB962C8B-B14F-4D97-AF65-F5344CB8AC3E}">
        <p14:creationId xmlns:p14="http://schemas.microsoft.com/office/powerpoint/2010/main" val="1350158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3314</TotalTime>
  <Words>329</Words>
  <Application>Microsoft Office PowerPoint</Application>
  <PresentationFormat>Geniş ekran</PresentationFormat>
  <Paragraphs>12</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Calibri</vt:lpstr>
      <vt:lpstr>Calibri Light</vt:lpstr>
      <vt:lpstr>Office Theme</vt:lpstr>
      <vt:lpstr>Political Geography</vt:lpstr>
      <vt:lpstr>INTERNATIONAL RELATION</vt:lpstr>
      <vt:lpstr>What is International Law? </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Geography</dc:title>
  <dc:creator>Microsoft account</dc:creator>
  <cp:lastModifiedBy>merve altundal öncü</cp:lastModifiedBy>
  <cp:revision>87</cp:revision>
  <dcterms:created xsi:type="dcterms:W3CDTF">2024-02-05T10:55:55Z</dcterms:created>
  <dcterms:modified xsi:type="dcterms:W3CDTF">2024-07-24T21:28:16Z</dcterms:modified>
</cp:coreProperties>
</file>