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0" autoAdjust="0"/>
    <p:restoredTop sz="94660"/>
  </p:normalViewPr>
  <p:slideViewPr>
    <p:cSldViewPr snapToGrid="0">
      <p:cViewPr varScale="1">
        <p:scale>
          <a:sx n="108" d="100"/>
          <a:sy n="108" d="100"/>
        </p:scale>
        <p:origin x="22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C28FB-3C4C-4C8D-B964-174DC991F2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52CF18-0E23-4E91-9AA0-F62D25ADBB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1A225D-91C9-41F5-B5AD-BCDF4F0DD069}"/>
              </a:ext>
            </a:extLst>
          </p:cNvPr>
          <p:cNvSpPr>
            <a:spLocks noGrp="1"/>
          </p:cNvSpPr>
          <p:nvPr>
            <p:ph type="dt" sz="half" idx="10"/>
          </p:nvPr>
        </p:nvSpPr>
        <p:spPr/>
        <p:txBody>
          <a:bodyPr/>
          <a:lstStyle/>
          <a:p>
            <a:fld id="{DDEC9D4A-69F0-4CE8-AC12-F9358E9AF3A8}" type="datetimeFigureOut">
              <a:rPr lang="en-US" smtClean="0"/>
              <a:t>9/13/18</a:t>
            </a:fld>
            <a:endParaRPr lang="en-US"/>
          </a:p>
        </p:txBody>
      </p:sp>
      <p:sp>
        <p:nvSpPr>
          <p:cNvPr id="5" name="Footer Placeholder 4">
            <a:extLst>
              <a:ext uri="{FF2B5EF4-FFF2-40B4-BE49-F238E27FC236}">
                <a16:creationId xmlns:a16="http://schemas.microsoft.com/office/drawing/2014/main" id="{8883EBDA-D34A-4520-BC39-0A545E0975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011006-95C3-4CEC-B614-CC201E5F5F8E}"/>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1548795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6EE25-D51B-4EE2-9ABC-846DB1C51AE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C8ECB4B-7990-4024-B4CB-19A2EC0427B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C5A42C-D9A7-46C2-BDC2-8D57CCC56970}"/>
              </a:ext>
            </a:extLst>
          </p:cNvPr>
          <p:cNvSpPr>
            <a:spLocks noGrp="1"/>
          </p:cNvSpPr>
          <p:nvPr>
            <p:ph type="dt" sz="half" idx="10"/>
          </p:nvPr>
        </p:nvSpPr>
        <p:spPr/>
        <p:txBody>
          <a:bodyPr/>
          <a:lstStyle/>
          <a:p>
            <a:fld id="{DDEC9D4A-69F0-4CE8-AC12-F9358E9AF3A8}" type="datetimeFigureOut">
              <a:rPr lang="en-US" smtClean="0"/>
              <a:t>9/13/18</a:t>
            </a:fld>
            <a:endParaRPr lang="en-US"/>
          </a:p>
        </p:txBody>
      </p:sp>
      <p:sp>
        <p:nvSpPr>
          <p:cNvPr id="5" name="Footer Placeholder 4">
            <a:extLst>
              <a:ext uri="{FF2B5EF4-FFF2-40B4-BE49-F238E27FC236}">
                <a16:creationId xmlns:a16="http://schemas.microsoft.com/office/drawing/2014/main" id="{75B7FB79-DFA3-4DB5-ABE9-53E17C3DF6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AF1EF8-B27B-4EB1-9974-DE872C36C264}"/>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4087745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DC3921-7409-4E8C-A695-B60456A1EBE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E8F9CD7-1CED-453B-B063-EA6894FFA3E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9FE846-1BFD-4F07-99EB-08E6F72CAF67}"/>
              </a:ext>
            </a:extLst>
          </p:cNvPr>
          <p:cNvSpPr>
            <a:spLocks noGrp="1"/>
          </p:cNvSpPr>
          <p:nvPr>
            <p:ph type="dt" sz="half" idx="10"/>
          </p:nvPr>
        </p:nvSpPr>
        <p:spPr/>
        <p:txBody>
          <a:bodyPr/>
          <a:lstStyle/>
          <a:p>
            <a:fld id="{DDEC9D4A-69F0-4CE8-AC12-F9358E9AF3A8}" type="datetimeFigureOut">
              <a:rPr lang="en-US" smtClean="0"/>
              <a:t>9/13/18</a:t>
            </a:fld>
            <a:endParaRPr lang="en-US"/>
          </a:p>
        </p:txBody>
      </p:sp>
      <p:sp>
        <p:nvSpPr>
          <p:cNvPr id="5" name="Footer Placeholder 4">
            <a:extLst>
              <a:ext uri="{FF2B5EF4-FFF2-40B4-BE49-F238E27FC236}">
                <a16:creationId xmlns:a16="http://schemas.microsoft.com/office/drawing/2014/main" id="{3850CAFF-DDE9-49D8-8661-ACFA716F81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829986-CF44-447C-AB14-4B37D833E85F}"/>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3902536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7CA57-6F68-4442-8DE0-B07B31C3EB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B68510-EF14-4B0A-9E89-1F971398F9C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19A87E-442B-4953-A12C-CAF88F2CD319}"/>
              </a:ext>
            </a:extLst>
          </p:cNvPr>
          <p:cNvSpPr>
            <a:spLocks noGrp="1"/>
          </p:cNvSpPr>
          <p:nvPr>
            <p:ph type="dt" sz="half" idx="10"/>
          </p:nvPr>
        </p:nvSpPr>
        <p:spPr/>
        <p:txBody>
          <a:bodyPr/>
          <a:lstStyle/>
          <a:p>
            <a:fld id="{DDEC9D4A-69F0-4CE8-AC12-F9358E9AF3A8}" type="datetimeFigureOut">
              <a:rPr lang="en-US" smtClean="0"/>
              <a:t>9/13/18</a:t>
            </a:fld>
            <a:endParaRPr lang="en-US"/>
          </a:p>
        </p:txBody>
      </p:sp>
      <p:sp>
        <p:nvSpPr>
          <p:cNvPr id="5" name="Footer Placeholder 4">
            <a:extLst>
              <a:ext uri="{FF2B5EF4-FFF2-40B4-BE49-F238E27FC236}">
                <a16:creationId xmlns:a16="http://schemas.microsoft.com/office/drawing/2014/main" id="{BF38468A-ED80-4808-9828-2A437B051B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0E3262-CC74-4540-9153-93772D1C95D3}"/>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504536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A47C1-C701-4D93-9763-48793EDC76B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99AA0FE-ED22-4127-8065-EE71A20B9E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49892AC-9E1E-4E0B-9ED6-F8D9E78B90F0}"/>
              </a:ext>
            </a:extLst>
          </p:cNvPr>
          <p:cNvSpPr>
            <a:spLocks noGrp="1"/>
          </p:cNvSpPr>
          <p:nvPr>
            <p:ph type="dt" sz="half" idx="10"/>
          </p:nvPr>
        </p:nvSpPr>
        <p:spPr/>
        <p:txBody>
          <a:bodyPr/>
          <a:lstStyle/>
          <a:p>
            <a:fld id="{DDEC9D4A-69F0-4CE8-AC12-F9358E9AF3A8}" type="datetimeFigureOut">
              <a:rPr lang="en-US" smtClean="0"/>
              <a:t>9/13/18</a:t>
            </a:fld>
            <a:endParaRPr lang="en-US"/>
          </a:p>
        </p:txBody>
      </p:sp>
      <p:sp>
        <p:nvSpPr>
          <p:cNvPr id="5" name="Footer Placeholder 4">
            <a:extLst>
              <a:ext uri="{FF2B5EF4-FFF2-40B4-BE49-F238E27FC236}">
                <a16:creationId xmlns:a16="http://schemas.microsoft.com/office/drawing/2014/main" id="{DD6CEA3F-78AA-4D49-94CA-083B06E18D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81C807-5263-4398-89D3-F9F5DBDA355E}"/>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822841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762F7-4807-40FB-A373-65455708E1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D9CE14-50C3-4D2F-AA41-D60D5F5258F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EF7172D-24A9-47A6-B620-10E2FF47BFF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20EF9A3-83FA-419D-8256-C71826CECF74}"/>
              </a:ext>
            </a:extLst>
          </p:cNvPr>
          <p:cNvSpPr>
            <a:spLocks noGrp="1"/>
          </p:cNvSpPr>
          <p:nvPr>
            <p:ph type="dt" sz="half" idx="10"/>
          </p:nvPr>
        </p:nvSpPr>
        <p:spPr/>
        <p:txBody>
          <a:bodyPr/>
          <a:lstStyle/>
          <a:p>
            <a:fld id="{DDEC9D4A-69F0-4CE8-AC12-F9358E9AF3A8}" type="datetimeFigureOut">
              <a:rPr lang="en-US" smtClean="0"/>
              <a:t>9/13/18</a:t>
            </a:fld>
            <a:endParaRPr lang="en-US"/>
          </a:p>
        </p:txBody>
      </p:sp>
      <p:sp>
        <p:nvSpPr>
          <p:cNvPr id="6" name="Footer Placeholder 5">
            <a:extLst>
              <a:ext uri="{FF2B5EF4-FFF2-40B4-BE49-F238E27FC236}">
                <a16:creationId xmlns:a16="http://schemas.microsoft.com/office/drawing/2014/main" id="{F3F0A5A0-13A0-4D62-8C36-99A475DD1A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84A093-30CD-47DD-8F4B-108351EC212A}"/>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1661769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C0203-F886-40E4-B2D6-B532353323F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63F5059-C940-410B-809C-2E6F37E8CC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C112E3F-B7B4-48C8-9E82-7586ED21C6D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9AF22B-CFC0-4BDC-B2F5-6524487741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75618E5-7758-480C-88B3-433F5B257B5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AEC88C2-E16F-4B9E-A82B-C058EE22F41F}"/>
              </a:ext>
            </a:extLst>
          </p:cNvPr>
          <p:cNvSpPr>
            <a:spLocks noGrp="1"/>
          </p:cNvSpPr>
          <p:nvPr>
            <p:ph type="dt" sz="half" idx="10"/>
          </p:nvPr>
        </p:nvSpPr>
        <p:spPr/>
        <p:txBody>
          <a:bodyPr/>
          <a:lstStyle/>
          <a:p>
            <a:fld id="{DDEC9D4A-69F0-4CE8-AC12-F9358E9AF3A8}" type="datetimeFigureOut">
              <a:rPr lang="en-US" smtClean="0"/>
              <a:t>9/13/18</a:t>
            </a:fld>
            <a:endParaRPr lang="en-US"/>
          </a:p>
        </p:txBody>
      </p:sp>
      <p:sp>
        <p:nvSpPr>
          <p:cNvPr id="8" name="Footer Placeholder 7">
            <a:extLst>
              <a:ext uri="{FF2B5EF4-FFF2-40B4-BE49-F238E27FC236}">
                <a16:creationId xmlns:a16="http://schemas.microsoft.com/office/drawing/2014/main" id="{E23C867C-8CC7-48CA-86DF-6E9C1ABB1CD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3BA543-DEC9-4B28-8A39-12DACD5AAE1C}"/>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3323552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6A5AE-D926-447E-8017-A0981E4A89A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8845C43-016D-4B37-B9BE-D63BAA349306}"/>
              </a:ext>
            </a:extLst>
          </p:cNvPr>
          <p:cNvSpPr>
            <a:spLocks noGrp="1"/>
          </p:cNvSpPr>
          <p:nvPr>
            <p:ph type="dt" sz="half" idx="10"/>
          </p:nvPr>
        </p:nvSpPr>
        <p:spPr/>
        <p:txBody>
          <a:bodyPr/>
          <a:lstStyle/>
          <a:p>
            <a:fld id="{DDEC9D4A-69F0-4CE8-AC12-F9358E9AF3A8}" type="datetimeFigureOut">
              <a:rPr lang="en-US" smtClean="0"/>
              <a:t>9/13/18</a:t>
            </a:fld>
            <a:endParaRPr lang="en-US"/>
          </a:p>
        </p:txBody>
      </p:sp>
      <p:sp>
        <p:nvSpPr>
          <p:cNvPr id="4" name="Footer Placeholder 3">
            <a:extLst>
              <a:ext uri="{FF2B5EF4-FFF2-40B4-BE49-F238E27FC236}">
                <a16:creationId xmlns:a16="http://schemas.microsoft.com/office/drawing/2014/main" id="{3D038BB0-5823-4F17-AC33-720EF8C4E17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FEF90B-971F-4226-8073-89EAAAB67518}"/>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2059679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E25F31-6312-4F19-B89E-CFF56EE7512C}"/>
              </a:ext>
            </a:extLst>
          </p:cNvPr>
          <p:cNvSpPr>
            <a:spLocks noGrp="1"/>
          </p:cNvSpPr>
          <p:nvPr>
            <p:ph type="dt" sz="half" idx="10"/>
          </p:nvPr>
        </p:nvSpPr>
        <p:spPr/>
        <p:txBody>
          <a:bodyPr/>
          <a:lstStyle/>
          <a:p>
            <a:fld id="{DDEC9D4A-69F0-4CE8-AC12-F9358E9AF3A8}" type="datetimeFigureOut">
              <a:rPr lang="en-US" smtClean="0"/>
              <a:t>9/13/18</a:t>
            </a:fld>
            <a:endParaRPr lang="en-US"/>
          </a:p>
        </p:txBody>
      </p:sp>
      <p:sp>
        <p:nvSpPr>
          <p:cNvPr id="3" name="Footer Placeholder 2">
            <a:extLst>
              <a:ext uri="{FF2B5EF4-FFF2-40B4-BE49-F238E27FC236}">
                <a16:creationId xmlns:a16="http://schemas.microsoft.com/office/drawing/2014/main" id="{3FE1287D-4C87-4F99-B432-807DE017BAF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B99EB4-6967-4D7F-BD6E-059968FC025D}"/>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2583169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EB8B5-6ADB-471B-B630-4E2E80434D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CA33199-C7B3-4FEA-8076-E35BA1C38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C78A54D-659F-40D6-B84A-D4696949C1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7CC78AE-BD3B-4C2B-AAE0-D71F4B96DBE1}"/>
              </a:ext>
            </a:extLst>
          </p:cNvPr>
          <p:cNvSpPr>
            <a:spLocks noGrp="1"/>
          </p:cNvSpPr>
          <p:nvPr>
            <p:ph type="dt" sz="half" idx="10"/>
          </p:nvPr>
        </p:nvSpPr>
        <p:spPr/>
        <p:txBody>
          <a:bodyPr/>
          <a:lstStyle/>
          <a:p>
            <a:fld id="{DDEC9D4A-69F0-4CE8-AC12-F9358E9AF3A8}" type="datetimeFigureOut">
              <a:rPr lang="en-US" smtClean="0"/>
              <a:t>9/13/18</a:t>
            </a:fld>
            <a:endParaRPr lang="en-US"/>
          </a:p>
        </p:txBody>
      </p:sp>
      <p:sp>
        <p:nvSpPr>
          <p:cNvPr id="6" name="Footer Placeholder 5">
            <a:extLst>
              <a:ext uri="{FF2B5EF4-FFF2-40B4-BE49-F238E27FC236}">
                <a16:creationId xmlns:a16="http://schemas.microsoft.com/office/drawing/2014/main" id="{22FFC644-3AE4-492F-9B68-B1D1311CE5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13E7DD-963D-405F-A3EC-2E75EE21C4A7}"/>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4177058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8D2E6-6C2B-4F83-82D0-10C29D79B8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38FD89-0002-4769-A1AC-5D812681E9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507C30B-523B-42CF-805E-67781B5D4A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AD3C668-E665-4C34-AF98-B086468BA657}"/>
              </a:ext>
            </a:extLst>
          </p:cNvPr>
          <p:cNvSpPr>
            <a:spLocks noGrp="1"/>
          </p:cNvSpPr>
          <p:nvPr>
            <p:ph type="dt" sz="half" idx="10"/>
          </p:nvPr>
        </p:nvSpPr>
        <p:spPr/>
        <p:txBody>
          <a:bodyPr/>
          <a:lstStyle/>
          <a:p>
            <a:fld id="{DDEC9D4A-69F0-4CE8-AC12-F9358E9AF3A8}" type="datetimeFigureOut">
              <a:rPr lang="en-US" smtClean="0"/>
              <a:t>9/13/18</a:t>
            </a:fld>
            <a:endParaRPr lang="en-US"/>
          </a:p>
        </p:txBody>
      </p:sp>
      <p:sp>
        <p:nvSpPr>
          <p:cNvPr id="6" name="Footer Placeholder 5">
            <a:extLst>
              <a:ext uri="{FF2B5EF4-FFF2-40B4-BE49-F238E27FC236}">
                <a16:creationId xmlns:a16="http://schemas.microsoft.com/office/drawing/2014/main" id="{A7F40965-8BD0-4582-B65B-9C18026DF9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0EBFD2-F1CA-494A-8BDB-C7574267C7F9}"/>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4126646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9B95A6-DC5D-4776-B636-72DD94C207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E8234FC-7CF5-4293-91E7-9C6FDEAAF1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6771F4-8B4E-4124-A3D7-3C4B561D20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EC9D4A-69F0-4CE8-AC12-F9358E9AF3A8}" type="datetimeFigureOut">
              <a:rPr lang="en-US" smtClean="0"/>
              <a:t>9/13/18</a:t>
            </a:fld>
            <a:endParaRPr lang="en-US"/>
          </a:p>
        </p:txBody>
      </p:sp>
      <p:sp>
        <p:nvSpPr>
          <p:cNvPr id="5" name="Footer Placeholder 4">
            <a:extLst>
              <a:ext uri="{FF2B5EF4-FFF2-40B4-BE49-F238E27FC236}">
                <a16:creationId xmlns:a16="http://schemas.microsoft.com/office/drawing/2014/main" id="{4B9266AB-2409-4245-ACD6-AF859AF971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4F51D0D-44AA-49EA-94DD-FF06CDC0A0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0079E7-B3CB-401D-AF4E-2F757037557C}" type="slidenum">
              <a:rPr lang="en-US" smtClean="0"/>
              <a:t>‹#›</a:t>
            </a:fld>
            <a:endParaRPr lang="en-US"/>
          </a:p>
        </p:txBody>
      </p:sp>
    </p:spTree>
    <p:extLst>
      <p:ext uri="{BB962C8B-B14F-4D97-AF65-F5344CB8AC3E}">
        <p14:creationId xmlns:p14="http://schemas.microsoft.com/office/powerpoint/2010/main" val="289074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32C50-DEE6-4A05-8E3C-78C6DAD9A75E}"/>
              </a:ext>
            </a:extLst>
          </p:cNvPr>
          <p:cNvSpPr>
            <a:spLocks noGrp="1"/>
          </p:cNvSpPr>
          <p:nvPr>
            <p:ph type="ctrTitle"/>
          </p:nvPr>
        </p:nvSpPr>
        <p:spPr/>
        <p:txBody>
          <a:bodyPr/>
          <a:lstStyle/>
          <a:p>
            <a:r>
              <a:rPr lang="tr-TR" dirty="0"/>
              <a:t>İKTİSADA GİRİŞ I DERS 6</a:t>
            </a:r>
            <a:endParaRPr lang="en-US" dirty="0"/>
          </a:p>
        </p:txBody>
      </p:sp>
      <p:sp>
        <p:nvSpPr>
          <p:cNvPr id="3" name="Subtitle 2">
            <a:extLst>
              <a:ext uri="{FF2B5EF4-FFF2-40B4-BE49-F238E27FC236}">
                <a16:creationId xmlns:a16="http://schemas.microsoft.com/office/drawing/2014/main" id="{4BC7C14D-6D38-4A1F-921E-72E1045F6FD6}"/>
              </a:ext>
            </a:extLst>
          </p:cNvPr>
          <p:cNvSpPr>
            <a:spLocks noGrp="1"/>
          </p:cNvSpPr>
          <p:nvPr>
            <p:ph type="subTitle" idx="1"/>
          </p:nvPr>
        </p:nvSpPr>
        <p:spPr/>
        <p:txBody>
          <a:bodyPr/>
          <a:lstStyle/>
          <a:p>
            <a:r>
              <a:rPr lang="tr-TR" dirty="0" err="1"/>
              <a:t>Doç.Dr.Emel</a:t>
            </a:r>
            <a:r>
              <a:rPr lang="tr-TR" dirty="0"/>
              <a:t> </a:t>
            </a:r>
            <a:r>
              <a:rPr lang="tr-TR" dirty="0" err="1"/>
              <a:t>Memis</a:t>
            </a:r>
            <a:endParaRPr lang="en-US" dirty="0"/>
          </a:p>
        </p:txBody>
      </p:sp>
      <p:sp>
        <p:nvSpPr>
          <p:cNvPr id="4" name="TextBox 3">
            <a:extLst>
              <a:ext uri="{FF2B5EF4-FFF2-40B4-BE49-F238E27FC236}">
                <a16:creationId xmlns:a16="http://schemas.microsoft.com/office/drawing/2014/main" id="{8F0C88FE-D73E-4643-80A0-113BA05BEA43}"/>
              </a:ext>
            </a:extLst>
          </p:cNvPr>
          <p:cNvSpPr txBox="1"/>
          <p:nvPr/>
        </p:nvSpPr>
        <p:spPr>
          <a:xfrm>
            <a:off x="356260" y="6234545"/>
            <a:ext cx="3372592" cy="369332"/>
          </a:xfrm>
          <a:prstGeom prst="rect">
            <a:avLst/>
          </a:prstGeom>
          <a:noFill/>
        </p:spPr>
        <p:txBody>
          <a:bodyPr wrap="square" rtlCol="0">
            <a:spAutoFit/>
          </a:bodyPr>
          <a:lstStyle/>
          <a:p>
            <a:r>
              <a:rPr lang="tr-TR" dirty="0" err="1"/>
              <a:t>Slaytlari</a:t>
            </a:r>
            <a:r>
              <a:rPr lang="tr-TR" dirty="0"/>
              <a:t> </a:t>
            </a:r>
            <a:r>
              <a:rPr lang="tr-TR" dirty="0" err="1"/>
              <a:t>hazirlayan</a:t>
            </a:r>
            <a:r>
              <a:rPr lang="tr-TR" dirty="0"/>
              <a:t>: Umut </a:t>
            </a:r>
            <a:r>
              <a:rPr lang="tr-TR" dirty="0" err="1"/>
              <a:t>Ones</a:t>
            </a:r>
            <a:endParaRPr lang="tr-TR" dirty="0"/>
          </a:p>
        </p:txBody>
      </p:sp>
    </p:spTree>
    <p:extLst>
      <p:ext uri="{BB962C8B-B14F-4D97-AF65-F5344CB8AC3E}">
        <p14:creationId xmlns:p14="http://schemas.microsoft.com/office/powerpoint/2010/main" val="3051235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DB9D1A0B-A4D0-49F8-832A-D62CA71B8D7B}"/>
              </a:ext>
            </a:extLst>
          </p:cNvPr>
          <p:cNvSpPr>
            <a:spLocks noGrp="1"/>
          </p:cNvSpPr>
          <p:nvPr>
            <p:ph type="title"/>
          </p:nvPr>
        </p:nvSpPr>
        <p:spPr>
          <a:xfrm>
            <a:off x="1992313" y="-171450"/>
            <a:ext cx="8229600" cy="1143000"/>
          </a:xfrm>
        </p:spPr>
        <p:txBody>
          <a:bodyPr rtlCol="0">
            <a:normAutofit fontScale="90000"/>
          </a:bodyPr>
          <a:lstStyle/>
          <a:p>
            <a:pPr>
              <a:defRPr/>
            </a:pPr>
            <a:r>
              <a:rPr lang="tr-TR" dirty="0"/>
              <a:t>BÖLÜM 5/ TAM REKABETTE ETKİNLİK</a:t>
            </a:r>
          </a:p>
        </p:txBody>
      </p:sp>
      <p:sp>
        <p:nvSpPr>
          <p:cNvPr id="3" name="2 İçerik Yer Tutucusu">
            <a:extLst>
              <a:ext uri="{FF2B5EF4-FFF2-40B4-BE49-F238E27FC236}">
                <a16:creationId xmlns:a16="http://schemas.microsoft.com/office/drawing/2014/main" id="{6457B422-8DEE-45B8-BCE1-DF29886AE3E3}"/>
              </a:ext>
            </a:extLst>
          </p:cNvPr>
          <p:cNvSpPr>
            <a:spLocks noGrp="1"/>
          </p:cNvSpPr>
          <p:nvPr>
            <p:ph idx="1"/>
          </p:nvPr>
        </p:nvSpPr>
        <p:spPr>
          <a:xfrm>
            <a:off x="1703388" y="620713"/>
            <a:ext cx="8964612" cy="3052762"/>
          </a:xfrm>
        </p:spPr>
        <p:txBody>
          <a:bodyPr>
            <a:normAutofit/>
          </a:bodyPr>
          <a:lstStyle/>
          <a:p>
            <a:pPr eaLnBrk="1" hangingPunct="1">
              <a:lnSpc>
                <a:spcPct val="80000"/>
              </a:lnSpc>
            </a:pPr>
            <a:r>
              <a:rPr lang="tr-TR" altLang="en-US" sz="2500"/>
              <a:t>TÜKETİCİ FAZLASI: Bir tüketicinin belirli miktarda X malı satın almak için ödemeye razı olduğu para miktarı ile fiilen ödediği para miktarı arasındaki farka, </a:t>
            </a:r>
            <a:r>
              <a:rPr lang="tr-TR" altLang="en-US" sz="2500" b="1"/>
              <a:t>tüketici fazlası-tüketici rantı-tüketici artığı </a:t>
            </a:r>
            <a:r>
              <a:rPr lang="tr-TR" altLang="en-US" sz="2500"/>
              <a:t>denir. </a:t>
            </a:r>
          </a:p>
          <a:p>
            <a:pPr eaLnBrk="1" hangingPunct="1">
              <a:lnSpc>
                <a:spcPct val="80000"/>
              </a:lnSpc>
            </a:pPr>
            <a:r>
              <a:rPr lang="tr-TR" altLang="en-US" sz="2500"/>
              <a:t>ÜRETİCİ FAZLASI: Bir firmanın-üreticinin belirli miktarda X malının üretiminden-satışından elde ettiği para miktarı ile, aynı miktarda X malını üretmek için elde etmeye razı olacağı minimum para miktarı arasındaki farka, </a:t>
            </a:r>
            <a:r>
              <a:rPr lang="tr-TR" altLang="en-US" sz="2500" b="1"/>
              <a:t>üretici fazlası-artığı-rantı </a:t>
            </a:r>
            <a:r>
              <a:rPr lang="tr-TR" altLang="en-US" sz="2500"/>
              <a:t>denir. </a:t>
            </a:r>
          </a:p>
        </p:txBody>
      </p:sp>
      <p:pic>
        <p:nvPicPr>
          <p:cNvPr id="25604" name="Picture 2">
            <a:extLst>
              <a:ext uri="{FF2B5EF4-FFF2-40B4-BE49-F238E27FC236}">
                <a16:creationId xmlns:a16="http://schemas.microsoft.com/office/drawing/2014/main" id="{27D62C93-56B8-4C45-A23C-4164CB3371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3389" y="3143250"/>
            <a:ext cx="5343525" cy="371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59773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79434A-3175-42FD-92B0-6A425E706ED6}"/>
              </a:ext>
            </a:extLst>
          </p:cNvPr>
          <p:cNvSpPr>
            <a:spLocks noGrp="1"/>
          </p:cNvSpPr>
          <p:nvPr>
            <p:ph idx="1"/>
          </p:nvPr>
        </p:nvSpPr>
        <p:spPr>
          <a:xfrm>
            <a:off x="1981200" y="549275"/>
            <a:ext cx="8229600" cy="5576888"/>
          </a:xfrm>
        </p:spPr>
        <p:txBody>
          <a:bodyPr rtlCol="0">
            <a:normAutofit lnSpcReduction="10000"/>
          </a:bodyPr>
          <a:lstStyle/>
          <a:p>
            <a:pPr>
              <a:defRPr/>
            </a:pPr>
            <a:r>
              <a:rPr lang="tr-TR" dirty="0"/>
              <a:t>TOPLAM FAZLA VE ETKİNLİK: Tüketici fazlası tüketicilerin refah düzeyini-üretici fazlası üreticilerin refah düzeyini yansıttığından, toplumsal refah düzeyini tüketici fazlası ile üretici fazlasının toplamından oluşan </a:t>
            </a:r>
            <a:r>
              <a:rPr lang="tr-TR" b="1" dirty="0"/>
              <a:t>toplam fazla</a:t>
            </a:r>
            <a:r>
              <a:rPr lang="tr-TR" dirty="0"/>
              <a:t> ile ölçmek mümkündür. Bu bağlamda toplam fazla maksimum olunca, toplumsal yarar da maksimum olur: Toplam fazla maksimum olunca etkinlik sağlanır, dağılımı-üretimi-bölüşümü değiştirmek suretiyle bir kişinin durumunu kimsenin durumunda bir bozulma olmadan değiştirmek mümkün olmaz. Dolayısıyla da tam rekabet piyasasında etkinliğin sağlanıp sağlanamadığı hususu, tam rekabet piyasasının toplam fazlayı maksimum kılan bir piyasa türü olup olmadığına bağlıdır. </a:t>
            </a:r>
          </a:p>
          <a:p>
            <a:pPr>
              <a:defRPr/>
            </a:pPr>
            <a:endParaRPr lang="tr-TR" dirty="0"/>
          </a:p>
        </p:txBody>
      </p:sp>
    </p:spTree>
    <p:extLst>
      <p:ext uri="{BB962C8B-B14F-4D97-AF65-F5344CB8AC3E}">
        <p14:creationId xmlns:p14="http://schemas.microsoft.com/office/powerpoint/2010/main" val="2936756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a:extLst>
              <a:ext uri="{FF2B5EF4-FFF2-40B4-BE49-F238E27FC236}">
                <a16:creationId xmlns:a16="http://schemas.microsoft.com/office/drawing/2014/main" id="{6367C3B0-D4ED-4A42-928D-229F93B08986}"/>
              </a:ext>
            </a:extLst>
          </p:cNvPr>
          <p:cNvSpPr>
            <a:spLocks noGrp="1"/>
          </p:cNvSpPr>
          <p:nvPr>
            <p:ph idx="1"/>
          </p:nvPr>
        </p:nvSpPr>
        <p:spPr>
          <a:xfrm>
            <a:off x="1919288" y="1"/>
            <a:ext cx="8229600" cy="4525963"/>
          </a:xfrm>
        </p:spPr>
        <p:txBody>
          <a:bodyPr/>
          <a:lstStyle/>
          <a:p>
            <a:pPr eaLnBrk="1" hangingPunct="1"/>
            <a:r>
              <a:rPr lang="tr-TR" altLang="en-US"/>
              <a:t>PİYASA DENGESİ VE ETKİNLİK: Tam rekabet piyasasında arz ve talep eğrilerinin kesiştikleri noktada piyasa dengesi sağlanır (C noktası) ve toplam fazla ABC alanı kadardır.</a:t>
            </a:r>
          </a:p>
          <a:p>
            <a:pPr eaLnBrk="1" hangingPunct="1"/>
            <a:endParaRPr lang="tr-TR" altLang="en-US"/>
          </a:p>
        </p:txBody>
      </p:sp>
      <p:pic>
        <p:nvPicPr>
          <p:cNvPr id="27651" name="Picture 3">
            <a:extLst>
              <a:ext uri="{FF2B5EF4-FFF2-40B4-BE49-F238E27FC236}">
                <a16:creationId xmlns:a16="http://schemas.microsoft.com/office/drawing/2014/main" id="{CC3BE7BC-7A98-44A5-B2E1-18BB952E4C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3388" y="2066926"/>
            <a:ext cx="8964612" cy="479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6993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FC6798-9376-43A8-8AED-422C09B2663D}"/>
              </a:ext>
            </a:extLst>
          </p:cNvPr>
          <p:cNvSpPr>
            <a:spLocks noGrp="1"/>
          </p:cNvSpPr>
          <p:nvPr>
            <p:ph idx="1"/>
          </p:nvPr>
        </p:nvSpPr>
        <p:spPr>
          <a:xfrm>
            <a:off x="1992313" y="692151"/>
            <a:ext cx="8229600" cy="5616575"/>
          </a:xfrm>
        </p:spPr>
        <p:txBody>
          <a:bodyPr>
            <a:normAutofit/>
          </a:bodyPr>
          <a:lstStyle/>
          <a:p>
            <a:pPr eaLnBrk="1" hangingPunct="1">
              <a:lnSpc>
                <a:spcPct val="80000"/>
              </a:lnSpc>
            </a:pPr>
            <a:r>
              <a:rPr lang="tr-TR" altLang="en-US" sz="2700"/>
              <a:t>SERBEST DIŞ TİCARET VE ETKİNLİK: </a:t>
            </a:r>
          </a:p>
          <a:p>
            <a:pPr eaLnBrk="1" hangingPunct="1">
              <a:lnSpc>
                <a:spcPct val="80000"/>
              </a:lnSpc>
            </a:pPr>
            <a:r>
              <a:rPr lang="tr-TR" altLang="en-US" sz="2700"/>
              <a:t>HÜKÜMET MÜDAHALELERİ VE ETKİNLİK: Tavan-taban fiyat uygulamaları, vergilendirme ve bunların etkinlikle ilgileri, koruyucu fiyat politikası (tarife ve kota uygulamaları). </a:t>
            </a:r>
          </a:p>
          <a:p>
            <a:pPr eaLnBrk="1" hangingPunct="1">
              <a:lnSpc>
                <a:spcPct val="80000"/>
              </a:lnSpc>
            </a:pPr>
            <a:r>
              <a:rPr lang="tr-TR" altLang="en-US" sz="2700"/>
              <a:t>RANT ARAYIŞI: Hükümetlerin piyasa mekanizmasına müdahale etmelerinin toplumsal refahı azalttığı gözlemlenmektedir. Bu gerçeğe rağmen hükümetlerin piyasaya müdahale etmesi durumunda çıkar sağlayacak gruplar vardır. Bu gruplar hükümetleri piyasa mekanizmasına kendi çıkarları doğrultusunda müdahale etme konusunda ikna etmeye çalışırlar. Bir gruptan diğerine fazla transferini amaçlayan ve hükümetlerin piyasaya müdahale etmelerine yol açan bu tür faaliyetlere </a:t>
            </a:r>
            <a:r>
              <a:rPr lang="tr-TR" altLang="en-US" sz="2700" b="1"/>
              <a:t>rant arayışı </a:t>
            </a:r>
            <a:r>
              <a:rPr lang="tr-TR" altLang="en-US" sz="2700"/>
              <a:t>denir. </a:t>
            </a:r>
          </a:p>
          <a:p>
            <a:pPr eaLnBrk="1" hangingPunct="1">
              <a:lnSpc>
                <a:spcPct val="80000"/>
              </a:lnSpc>
            </a:pPr>
            <a:endParaRPr lang="tr-TR" altLang="en-US" sz="2700"/>
          </a:p>
        </p:txBody>
      </p:sp>
    </p:spTree>
    <p:extLst>
      <p:ext uri="{BB962C8B-B14F-4D97-AF65-F5344CB8AC3E}">
        <p14:creationId xmlns:p14="http://schemas.microsoft.com/office/powerpoint/2010/main" val="36918145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299</Words>
  <Application>Microsoft Macintosh PowerPoint</Application>
  <PresentationFormat>Widescreen</PresentationFormat>
  <Paragraphs>11</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İKTİSADA GİRİŞ I DERS 6</vt:lpstr>
      <vt:lpstr>BÖLÜM 5/ TAM REKABETTE ETKİNLİK</vt:lpstr>
      <vt:lpstr>PowerPoint Presentation</vt:lpstr>
      <vt:lpstr>PowerPoint Presentation</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6</dc:title>
  <dc:creator>Umut Öneş</dc:creator>
  <cp:lastModifiedBy>Microsoft Office User</cp:lastModifiedBy>
  <cp:revision>2</cp:revision>
  <dcterms:created xsi:type="dcterms:W3CDTF">2017-12-20T11:44:57Z</dcterms:created>
  <dcterms:modified xsi:type="dcterms:W3CDTF">2018-09-13T19:26:00Z</dcterms:modified>
</cp:coreProperties>
</file>