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1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9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7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05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7600" y="342900"/>
            <a:ext cx="10363200" cy="11049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17600" y="17526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400800" y="17526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F34B-5D2D-42E5-A190-D1539BC59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8273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46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10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8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98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65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4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18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2DE4-B339-D449-AE59-C25F00F4BD9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DCE9-D940-A841-89C7-688B09DB05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06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Relationship Id="rId3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3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Relationship Id="rId3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42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3552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r>
              <a:rPr lang="tr-TR" sz="5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5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tr-TR" dirty="0"/>
          </a:p>
        </p:txBody>
      </p: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2221855" y="1133129"/>
            <a:ext cx="7689850" cy="4027415"/>
            <a:chOff x="737" y="1718"/>
            <a:chExt cx="4844" cy="2402"/>
          </a:xfrm>
        </p:grpSpPr>
        <p:pic>
          <p:nvPicPr>
            <p:cNvPr id="5" name="Picture 6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0" y="2032"/>
              <a:ext cx="4588" cy="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0"/>
            <p:cNvSpPr txBox="1">
              <a:spLocks noChangeArrowheads="1"/>
            </p:cNvSpPr>
            <p:nvPr/>
          </p:nvSpPr>
          <p:spPr bwMode="auto">
            <a:xfrm>
              <a:off x="922" y="1727"/>
              <a:ext cx="918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Enhancer</a:t>
              </a:r>
            </a:p>
            <a:p>
              <a:pPr algn="ctr"/>
              <a:r>
                <a:rPr lang="en-US" sz="1000"/>
                <a:t>(distal control elements)</a:t>
              </a:r>
            </a:p>
          </p:txBody>
        </p:sp>
        <p:sp>
          <p:nvSpPr>
            <p:cNvPr id="7" name="Line 71"/>
            <p:cNvSpPr>
              <a:spLocks noChangeShapeType="1"/>
            </p:cNvSpPr>
            <p:nvPr/>
          </p:nvSpPr>
          <p:spPr bwMode="auto">
            <a:xfrm>
              <a:off x="1373" y="1949"/>
              <a:ext cx="0" cy="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8" name="Line 72"/>
            <p:cNvSpPr>
              <a:spLocks noChangeShapeType="1"/>
            </p:cNvSpPr>
            <p:nvPr/>
          </p:nvSpPr>
          <p:spPr bwMode="auto">
            <a:xfrm flipH="1">
              <a:off x="1171" y="1945"/>
              <a:ext cx="199" cy="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9" name="Line 73"/>
            <p:cNvSpPr>
              <a:spLocks noChangeShapeType="1"/>
            </p:cNvSpPr>
            <p:nvPr/>
          </p:nvSpPr>
          <p:spPr bwMode="auto">
            <a:xfrm>
              <a:off x="1368" y="1944"/>
              <a:ext cx="282" cy="1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0" name="Text Box 74"/>
            <p:cNvSpPr txBox="1">
              <a:spLocks noChangeArrowheads="1"/>
            </p:cNvSpPr>
            <p:nvPr/>
          </p:nvSpPr>
          <p:spPr bwMode="auto">
            <a:xfrm>
              <a:off x="2000" y="1721"/>
              <a:ext cx="676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Proximal</a:t>
              </a:r>
            </a:p>
            <a:p>
              <a:pPr algn="ctr"/>
              <a:r>
                <a:rPr lang="en-US" sz="1000"/>
                <a:t>control elements</a:t>
              </a:r>
            </a:p>
          </p:txBody>
        </p:sp>
        <p:sp>
          <p:nvSpPr>
            <p:cNvPr id="11" name="Line 75"/>
            <p:cNvSpPr>
              <a:spLocks noChangeShapeType="1"/>
            </p:cNvSpPr>
            <p:nvPr/>
          </p:nvSpPr>
          <p:spPr bwMode="auto">
            <a:xfrm flipH="1">
              <a:off x="2308" y="1946"/>
              <a:ext cx="30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2" name="Line 76"/>
            <p:cNvSpPr>
              <a:spLocks noChangeShapeType="1"/>
            </p:cNvSpPr>
            <p:nvPr/>
          </p:nvSpPr>
          <p:spPr bwMode="auto">
            <a:xfrm>
              <a:off x="2339" y="1942"/>
              <a:ext cx="9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3" name="Rectangle 77"/>
            <p:cNvSpPr>
              <a:spLocks noChangeArrowheads="1"/>
            </p:cNvSpPr>
            <p:nvPr/>
          </p:nvSpPr>
          <p:spPr bwMode="auto">
            <a:xfrm>
              <a:off x="737" y="2118"/>
              <a:ext cx="250" cy="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900"/>
                <a:t>DNA</a:t>
              </a:r>
            </a:p>
          </p:txBody>
        </p:sp>
        <p:sp>
          <p:nvSpPr>
            <p:cNvPr id="14" name="Rectangle 78"/>
            <p:cNvSpPr>
              <a:spLocks noChangeArrowheads="1"/>
            </p:cNvSpPr>
            <p:nvPr/>
          </p:nvSpPr>
          <p:spPr bwMode="auto">
            <a:xfrm>
              <a:off x="831" y="2254"/>
              <a:ext cx="441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Upstream</a:t>
              </a:r>
            </a:p>
          </p:txBody>
        </p:sp>
        <p:sp>
          <p:nvSpPr>
            <p:cNvPr id="15" name="AutoShape 79"/>
            <p:cNvSpPr>
              <a:spLocks/>
            </p:cNvSpPr>
            <p:nvPr/>
          </p:nvSpPr>
          <p:spPr bwMode="auto">
            <a:xfrm rot="5290232">
              <a:off x="2631" y="2167"/>
              <a:ext cx="93" cy="287"/>
            </a:xfrm>
            <a:prstGeom prst="rightBrace">
              <a:avLst>
                <a:gd name="adj1" fmla="val 25717"/>
                <a:gd name="adj2" fmla="val 4497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6" name="Text Box 80"/>
            <p:cNvSpPr txBox="1">
              <a:spLocks noChangeArrowheads="1"/>
            </p:cNvSpPr>
            <p:nvPr/>
          </p:nvSpPr>
          <p:spPr bwMode="auto">
            <a:xfrm>
              <a:off x="2471" y="2333"/>
              <a:ext cx="448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Promoter</a:t>
              </a:r>
            </a:p>
          </p:txBody>
        </p:sp>
        <p:sp>
          <p:nvSpPr>
            <p:cNvPr id="17" name="Text Box 81"/>
            <p:cNvSpPr txBox="1">
              <a:spLocks noChangeArrowheads="1"/>
            </p:cNvSpPr>
            <p:nvPr/>
          </p:nvSpPr>
          <p:spPr bwMode="auto">
            <a:xfrm>
              <a:off x="3028" y="1980"/>
              <a:ext cx="277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Exon</a:t>
              </a:r>
            </a:p>
          </p:txBody>
        </p:sp>
        <p:sp>
          <p:nvSpPr>
            <p:cNvPr id="18" name="Text Box 82"/>
            <p:cNvSpPr txBox="1">
              <a:spLocks noChangeArrowheads="1"/>
            </p:cNvSpPr>
            <p:nvPr/>
          </p:nvSpPr>
          <p:spPr bwMode="auto">
            <a:xfrm>
              <a:off x="3385" y="1988"/>
              <a:ext cx="322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Intron</a:t>
              </a: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3762" y="1988"/>
              <a:ext cx="277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Exon</a:t>
              </a:r>
            </a:p>
          </p:txBody>
        </p:sp>
        <p:sp>
          <p:nvSpPr>
            <p:cNvPr id="20" name="Text Box 84"/>
            <p:cNvSpPr txBox="1">
              <a:spLocks noChangeArrowheads="1"/>
            </p:cNvSpPr>
            <p:nvPr/>
          </p:nvSpPr>
          <p:spPr bwMode="auto">
            <a:xfrm>
              <a:off x="4118" y="1980"/>
              <a:ext cx="322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Intron</a:t>
              </a:r>
            </a:p>
          </p:txBody>
        </p:sp>
        <p:sp>
          <p:nvSpPr>
            <p:cNvPr id="21" name="Text Box 85"/>
            <p:cNvSpPr txBox="1">
              <a:spLocks noChangeArrowheads="1"/>
            </p:cNvSpPr>
            <p:nvPr/>
          </p:nvSpPr>
          <p:spPr bwMode="auto">
            <a:xfrm>
              <a:off x="4454" y="1718"/>
              <a:ext cx="53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Poly-A signal</a:t>
              </a:r>
            </a:p>
            <a:p>
              <a:pPr algn="ctr"/>
              <a:r>
                <a:rPr lang="en-US" sz="1000"/>
                <a:t>sequence</a:t>
              </a:r>
            </a:p>
          </p:txBody>
        </p:sp>
        <p:sp>
          <p:nvSpPr>
            <p:cNvPr id="22" name="Text Box 86"/>
            <p:cNvSpPr txBox="1">
              <a:spLocks noChangeArrowheads="1"/>
            </p:cNvSpPr>
            <p:nvPr/>
          </p:nvSpPr>
          <p:spPr bwMode="auto">
            <a:xfrm>
              <a:off x="4460" y="1988"/>
              <a:ext cx="277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Exon</a:t>
              </a:r>
            </a:p>
          </p:txBody>
        </p:sp>
        <p:sp>
          <p:nvSpPr>
            <p:cNvPr id="23" name="Line 87"/>
            <p:cNvSpPr>
              <a:spLocks noChangeShapeType="1"/>
            </p:cNvSpPr>
            <p:nvPr/>
          </p:nvSpPr>
          <p:spPr bwMode="auto">
            <a:xfrm>
              <a:off x="4771" y="1932"/>
              <a:ext cx="1" cy="1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4" name="Line 88"/>
            <p:cNvSpPr>
              <a:spLocks noChangeShapeType="1"/>
            </p:cNvSpPr>
            <p:nvPr/>
          </p:nvSpPr>
          <p:spPr bwMode="auto">
            <a:xfrm>
              <a:off x="5218" y="1943"/>
              <a:ext cx="2" cy="1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5" name="Text Box 89"/>
            <p:cNvSpPr txBox="1">
              <a:spLocks noChangeArrowheads="1"/>
            </p:cNvSpPr>
            <p:nvPr/>
          </p:nvSpPr>
          <p:spPr bwMode="auto">
            <a:xfrm>
              <a:off x="4954" y="1718"/>
              <a:ext cx="519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Termination</a:t>
              </a:r>
            </a:p>
            <a:p>
              <a:pPr algn="ctr"/>
              <a:r>
                <a:rPr lang="en-US" sz="1000"/>
                <a:t>region</a:t>
              </a:r>
            </a:p>
          </p:txBody>
        </p:sp>
        <p:sp>
          <p:nvSpPr>
            <p:cNvPr id="26" name="Text Box 90"/>
            <p:cNvSpPr txBox="1">
              <a:spLocks noChangeArrowheads="1"/>
            </p:cNvSpPr>
            <p:nvPr/>
          </p:nvSpPr>
          <p:spPr bwMode="auto">
            <a:xfrm>
              <a:off x="3851" y="2350"/>
              <a:ext cx="561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b="1"/>
                <a:t>Transcription</a:t>
              </a:r>
            </a:p>
          </p:txBody>
        </p:sp>
        <p:sp>
          <p:nvSpPr>
            <p:cNvPr id="27" name="Text Box 91"/>
            <p:cNvSpPr txBox="1">
              <a:spLocks noChangeArrowheads="1"/>
            </p:cNvSpPr>
            <p:nvPr/>
          </p:nvSpPr>
          <p:spPr bwMode="auto">
            <a:xfrm>
              <a:off x="4949" y="2234"/>
              <a:ext cx="539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Downstream</a:t>
              </a:r>
            </a:p>
          </p:txBody>
        </p:sp>
        <p:sp>
          <p:nvSpPr>
            <p:cNvPr id="28" name="Text Box 92"/>
            <p:cNvSpPr txBox="1">
              <a:spLocks noChangeArrowheads="1"/>
            </p:cNvSpPr>
            <p:nvPr/>
          </p:nvSpPr>
          <p:spPr bwMode="auto">
            <a:xfrm>
              <a:off x="4610" y="2368"/>
              <a:ext cx="326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Poly-A</a:t>
              </a:r>
            </a:p>
            <a:p>
              <a:pPr algn="ctr"/>
              <a:r>
                <a:rPr lang="en-US" sz="1000"/>
                <a:t>signal</a:t>
              </a:r>
            </a:p>
          </p:txBody>
        </p:sp>
        <p:sp>
          <p:nvSpPr>
            <p:cNvPr id="29" name="Line 93"/>
            <p:cNvSpPr>
              <a:spLocks noChangeShapeType="1"/>
            </p:cNvSpPr>
            <p:nvPr/>
          </p:nvSpPr>
          <p:spPr bwMode="auto">
            <a:xfrm>
              <a:off x="4771" y="2600"/>
              <a:ext cx="1" cy="1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30" name="Text Box 94"/>
            <p:cNvSpPr txBox="1">
              <a:spLocks noChangeArrowheads="1"/>
            </p:cNvSpPr>
            <p:nvPr/>
          </p:nvSpPr>
          <p:spPr bwMode="auto">
            <a:xfrm>
              <a:off x="4433" y="2579"/>
              <a:ext cx="277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Exon</a:t>
              </a:r>
            </a:p>
          </p:txBody>
        </p:sp>
        <p:sp>
          <p:nvSpPr>
            <p:cNvPr id="31" name="Text Box 95"/>
            <p:cNvSpPr txBox="1">
              <a:spLocks noChangeArrowheads="1"/>
            </p:cNvSpPr>
            <p:nvPr/>
          </p:nvSpPr>
          <p:spPr bwMode="auto">
            <a:xfrm>
              <a:off x="4154" y="2579"/>
              <a:ext cx="322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Intron</a:t>
              </a:r>
            </a:p>
          </p:txBody>
        </p:sp>
        <p:sp>
          <p:nvSpPr>
            <p:cNvPr id="32" name="Text Box 96"/>
            <p:cNvSpPr txBox="1">
              <a:spLocks noChangeArrowheads="1"/>
            </p:cNvSpPr>
            <p:nvPr/>
          </p:nvSpPr>
          <p:spPr bwMode="auto">
            <a:xfrm>
              <a:off x="3726" y="2573"/>
              <a:ext cx="277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Exon</a:t>
              </a:r>
            </a:p>
          </p:txBody>
        </p:sp>
        <p:sp>
          <p:nvSpPr>
            <p:cNvPr id="33" name="Text Box 97"/>
            <p:cNvSpPr txBox="1">
              <a:spLocks noChangeArrowheads="1"/>
            </p:cNvSpPr>
            <p:nvPr/>
          </p:nvSpPr>
          <p:spPr bwMode="auto">
            <a:xfrm>
              <a:off x="3390" y="2579"/>
              <a:ext cx="322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Intron</a:t>
              </a:r>
            </a:p>
          </p:txBody>
        </p:sp>
        <p:sp>
          <p:nvSpPr>
            <p:cNvPr id="34" name="Text Box 98"/>
            <p:cNvSpPr txBox="1">
              <a:spLocks noChangeArrowheads="1"/>
            </p:cNvSpPr>
            <p:nvPr/>
          </p:nvSpPr>
          <p:spPr bwMode="auto">
            <a:xfrm>
              <a:off x="2954" y="2579"/>
              <a:ext cx="277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Exon</a:t>
              </a:r>
            </a:p>
          </p:txBody>
        </p:sp>
        <p:sp>
          <p:nvSpPr>
            <p:cNvPr id="35" name="Text Box 99"/>
            <p:cNvSpPr txBox="1">
              <a:spLocks noChangeArrowheads="1"/>
            </p:cNvSpPr>
            <p:nvPr/>
          </p:nvSpPr>
          <p:spPr bwMode="auto">
            <a:xfrm>
              <a:off x="2239" y="2604"/>
              <a:ext cx="533" cy="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Primary RNA</a:t>
              </a:r>
            </a:p>
            <a:p>
              <a:r>
                <a:rPr lang="en-US" sz="1000"/>
                <a:t>transcript</a:t>
              </a:r>
            </a:p>
            <a:p>
              <a:r>
                <a:rPr lang="en-US" sz="1000"/>
                <a:t>(pre-mRNA)</a:t>
              </a:r>
            </a:p>
          </p:txBody>
        </p:sp>
        <p:sp>
          <p:nvSpPr>
            <p:cNvPr id="36" name="Text Box 100"/>
            <p:cNvSpPr txBox="1">
              <a:spLocks noChangeArrowheads="1"/>
            </p:cNvSpPr>
            <p:nvPr/>
          </p:nvSpPr>
          <p:spPr bwMode="auto">
            <a:xfrm>
              <a:off x="2660" y="2682"/>
              <a:ext cx="239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5</a:t>
              </a:r>
            </a:p>
          </p:txBody>
        </p:sp>
        <p:sp>
          <p:nvSpPr>
            <p:cNvPr id="37" name="Text Box 101"/>
            <p:cNvSpPr txBox="1">
              <a:spLocks noChangeArrowheads="1"/>
            </p:cNvSpPr>
            <p:nvPr/>
          </p:nvSpPr>
          <p:spPr bwMode="auto">
            <a:xfrm>
              <a:off x="2630" y="3087"/>
              <a:ext cx="481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Intron RNA</a:t>
              </a:r>
            </a:p>
          </p:txBody>
        </p:sp>
        <p:sp>
          <p:nvSpPr>
            <p:cNvPr id="38" name="Line 102"/>
            <p:cNvSpPr>
              <a:spLocks noChangeShapeType="1"/>
            </p:cNvSpPr>
            <p:nvPr/>
          </p:nvSpPr>
          <p:spPr bwMode="auto">
            <a:xfrm flipH="1">
              <a:off x="3089" y="3100"/>
              <a:ext cx="197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39" name="Line 103"/>
            <p:cNvSpPr>
              <a:spLocks noChangeShapeType="1"/>
            </p:cNvSpPr>
            <p:nvPr/>
          </p:nvSpPr>
          <p:spPr bwMode="auto">
            <a:xfrm flipH="1" flipV="1">
              <a:off x="3093" y="3166"/>
              <a:ext cx="275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40" name="Text Box 104"/>
            <p:cNvSpPr txBox="1">
              <a:spLocks noChangeArrowheads="1"/>
            </p:cNvSpPr>
            <p:nvPr/>
          </p:nvSpPr>
          <p:spPr bwMode="auto">
            <a:xfrm>
              <a:off x="3882" y="2842"/>
              <a:ext cx="859" cy="4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 b="1"/>
                <a:t>RNA processing:</a:t>
              </a:r>
              <a:endParaRPr lang="en-US" sz="1000"/>
            </a:p>
            <a:p>
              <a:r>
                <a:rPr lang="en-US" sz="1000"/>
                <a:t>Cap and tail added;</a:t>
              </a:r>
            </a:p>
            <a:p>
              <a:r>
                <a:rPr lang="en-US" sz="1000"/>
                <a:t>introns excised and</a:t>
              </a:r>
            </a:p>
            <a:p>
              <a:r>
                <a:rPr lang="en-US" sz="1000"/>
                <a:t>exons spliced together</a:t>
              </a:r>
            </a:p>
          </p:txBody>
        </p:sp>
        <p:sp>
          <p:nvSpPr>
            <p:cNvPr id="41" name="AutoShape 105"/>
            <p:cNvSpPr>
              <a:spLocks/>
            </p:cNvSpPr>
            <p:nvPr/>
          </p:nvSpPr>
          <p:spPr bwMode="auto">
            <a:xfrm rot="-5400000">
              <a:off x="3720" y="3071"/>
              <a:ext cx="109" cy="990"/>
            </a:xfrm>
            <a:prstGeom prst="rightBrace">
              <a:avLst>
                <a:gd name="adj1" fmla="val 75688"/>
                <a:gd name="adj2" fmla="val 4947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42" name="Text Box 106"/>
            <p:cNvSpPr txBox="1">
              <a:spLocks noChangeArrowheads="1"/>
            </p:cNvSpPr>
            <p:nvPr/>
          </p:nvSpPr>
          <p:spPr bwMode="auto">
            <a:xfrm>
              <a:off x="3450" y="3377"/>
              <a:ext cx="647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Coding segment</a:t>
              </a:r>
            </a:p>
          </p:txBody>
        </p:sp>
        <p:sp>
          <p:nvSpPr>
            <p:cNvPr id="43" name="Text Box 107"/>
            <p:cNvSpPr txBox="1">
              <a:spLocks noChangeArrowheads="1"/>
            </p:cNvSpPr>
            <p:nvPr/>
          </p:nvSpPr>
          <p:spPr bwMode="auto">
            <a:xfrm>
              <a:off x="2646" y="3603"/>
              <a:ext cx="154" cy="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900"/>
                <a:t>P</a:t>
              </a:r>
            </a:p>
          </p:txBody>
        </p:sp>
        <p:sp>
          <p:nvSpPr>
            <p:cNvPr id="44" name="Text Box 108"/>
            <p:cNvSpPr txBox="1">
              <a:spLocks noChangeArrowheads="1"/>
            </p:cNvSpPr>
            <p:nvPr/>
          </p:nvSpPr>
          <p:spPr bwMode="auto">
            <a:xfrm>
              <a:off x="2770" y="3608"/>
              <a:ext cx="154" cy="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900"/>
                <a:t>P</a:t>
              </a:r>
            </a:p>
          </p:txBody>
        </p:sp>
        <p:sp>
          <p:nvSpPr>
            <p:cNvPr id="45" name="Text Box 109"/>
            <p:cNvSpPr txBox="1">
              <a:spLocks noChangeArrowheads="1"/>
            </p:cNvSpPr>
            <p:nvPr/>
          </p:nvSpPr>
          <p:spPr bwMode="auto">
            <a:xfrm>
              <a:off x="2893" y="3607"/>
              <a:ext cx="154" cy="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900"/>
                <a:t>P</a:t>
              </a:r>
            </a:p>
          </p:txBody>
        </p:sp>
        <p:sp>
          <p:nvSpPr>
            <p:cNvPr id="46" name="AutoShape 110"/>
            <p:cNvSpPr>
              <a:spLocks/>
            </p:cNvSpPr>
            <p:nvPr/>
          </p:nvSpPr>
          <p:spPr bwMode="auto">
            <a:xfrm rot="5423203">
              <a:off x="2817" y="3592"/>
              <a:ext cx="45" cy="330"/>
            </a:xfrm>
            <a:prstGeom prst="rightBrace">
              <a:avLst>
                <a:gd name="adj1" fmla="val 6111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47" name="Text Box 111"/>
            <p:cNvSpPr txBox="1">
              <a:spLocks noChangeArrowheads="1"/>
            </p:cNvSpPr>
            <p:nvPr/>
          </p:nvSpPr>
          <p:spPr bwMode="auto">
            <a:xfrm>
              <a:off x="2510" y="3604"/>
              <a:ext cx="163" cy="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900"/>
                <a:t>G</a:t>
              </a:r>
            </a:p>
          </p:txBody>
        </p:sp>
        <p:sp>
          <p:nvSpPr>
            <p:cNvPr id="48" name="Text Box 112"/>
            <p:cNvSpPr txBox="1">
              <a:spLocks noChangeArrowheads="1"/>
            </p:cNvSpPr>
            <p:nvPr/>
          </p:nvSpPr>
          <p:spPr bwMode="auto">
            <a:xfrm>
              <a:off x="2165" y="3602"/>
              <a:ext cx="324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mRNA</a:t>
              </a:r>
            </a:p>
          </p:txBody>
        </p:sp>
        <p:sp>
          <p:nvSpPr>
            <p:cNvPr id="49" name="Text Box 113"/>
            <p:cNvSpPr txBox="1">
              <a:spLocks noChangeArrowheads="1"/>
            </p:cNvSpPr>
            <p:nvPr/>
          </p:nvSpPr>
          <p:spPr bwMode="auto">
            <a:xfrm>
              <a:off x="2650" y="3761"/>
              <a:ext cx="392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5 Cap</a:t>
              </a:r>
            </a:p>
          </p:txBody>
        </p:sp>
        <p:sp>
          <p:nvSpPr>
            <p:cNvPr id="50" name="AutoShape 114"/>
            <p:cNvSpPr>
              <a:spLocks/>
            </p:cNvSpPr>
            <p:nvPr/>
          </p:nvSpPr>
          <p:spPr bwMode="auto">
            <a:xfrm rot="5423203">
              <a:off x="3145" y="3666"/>
              <a:ext cx="61" cy="217"/>
            </a:xfrm>
            <a:prstGeom prst="rightBrace">
              <a:avLst>
                <a:gd name="adj1" fmla="val 2964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51" name="Text Box 115"/>
            <p:cNvSpPr txBox="1">
              <a:spLocks noChangeArrowheads="1"/>
            </p:cNvSpPr>
            <p:nvPr/>
          </p:nvSpPr>
          <p:spPr bwMode="auto">
            <a:xfrm>
              <a:off x="2906" y="3789"/>
              <a:ext cx="560" cy="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5 UTR</a:t>
              </a:r>
            </a:p>
            <a:p>
              <a:pPr algn="ctr"/>
              <a:r>
                <a:rPr lang="en-US" sz="1000"/>
                <a:t>(untranslated</a:t>
              </a:r>
            </a:p>
            <a:p>
              <a:pPr algn="ctr"/>
              <a:r>
                <a:rPr lang="en-US" sz="1000"/>
                <a:t>region)</a:t>
              </a:r>
            </a:p>
          </p:txBody>
        </p:sp>
        <p:sp>
          <p:nvSpPr>
            <p:cNvPr id="52" name="Line 116"/>
            <p:cNvSpPr>
              <a:spLocks noChangeShapeType="1"/>
            </p:cNvSpPr>
            <p:nvPr/>
          </p:nvSpPr>
          <p:spPr bwMode="auto">
            <a:xfrm flipH="1" flipV="1">
              <a:off x="3286" y="3711"/>
              <a:ext cx="275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53" name="Text Box 117"/>
            <p:cNvSpPr txBox="1">
              <a:spLocks noChangeArrowheads="1"/>
            </p:cNvSpPr>
            <p:nvPr/>
          </p:nvSpPr>
          <p:spPr bwMode="auto">
            <a:xfrm>
              <a:off x="3532" y="3734"/>
              <a:ext cx="3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Start</a:t>
              </a:r>
            </a:p>
            <a:p>
              <a:r>
                <a:rPr lang="en-US" sz="1000"/>
                <a:t>codon</a:t>
              </a:r>
            </a:p>
          </p:txBody>
        </p:sp>
        <p:sp>
          <p:nvSpPr>
            <p:cNvPr id="54" name="Text Box 118"/>
            <p:cNvSpPr txBox="1">
              <a:spLocks noChangeArrowheads="1"/>
            </p:cNvSpPr>
            <p:nvPr/>
          </p:nvSpPr>
          <p:spPr bwMode="auto">
            <a:xfrm>
              <a:off x="3910" y="3736"/>
              <a:ext cx="3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Stop</a:t>
              </a:r>
            </a:p>
            <a:p>
              <a:r>
                <a:rPr lang="en-US" sz="1000"/>
                <a:t>codon</a:t>
              </a:r>
            </a:p>
          </p:txBody>
        </p:sp>
        <p:sp>
          <p:nvSpPr>
            <p:cNvPr id="55" name="Line 119"/>
            <p:cNvSpPr>
              <a:spLocks noChangeShapeType="1"/>
            </p:cNvSpPr>
            <p:nvPr/>
          </p:nvSpPr>
          <p:spPr bwMode="auto">
            <a:xfrm flipH="1">
              <a:off x="4121" y="3717"/>
              <a:ext cx="151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56" name="AutoShape 120"/>
            <p:cNvSpPr>
              <a:spLocks/>
            </p:cNvSpPr>
            <p:nvPr/>
          </p:nvSpPr>
          <p:spPr bwMode="auto">
            <a:xfrm rot="5423203">
              <a:off x="4439" y="3568"/>
              <a:ext cx="46" cy="364"/>
            </a:xfrm>
            <a:prstGeom prst="rightBrace">
              <a:avLst>
                <a:gd name="adj1" fmla="val 6594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57" name="Text Box 121"/>
            <p:cNvSpPr txBox="1">
              <a:spLocks noChangeArrowheads="1"/>
            </p:cNvSpPr>
            <p:nvPr/>
          </p:nvSpPr>
          <p:spPr bwMode="auto">
            <a:xfrm>
              <a:off x="4259" y="3757"/>
              <a:ext cx="560" cy="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3 UTR</a:t>
              </a:r>
            </a:p>
            <a:p>
              <a:pPr algn="ctr"/>
              <a:r>
                <a:rPr lang="en-US" sz="1000"/>
                <a:t>(untranslated</a:t>
              </a:r>
            </a:p>
            <a:p>
              <a:pPr algn="ctr"/>
              <a:r>
                <a:rPr lang="en-US" sz="1000"/>
                <a:t>region)</a:t>
              </a:r>
            </a:p>
          </p:txBody>
        </p:sp>
        <p:sp>
          <p:nvSpPr>
            <p:cNvPr id="58" name="AutoShape 122"/>
            <p:cNvSpPr>
              <a:spLocks/>
            </p:cNvSpPr>
            <p:nvPr/>
          </p:nvSpPr>
          <p:spPr bwMode="auto">
            <a:xfrm rot="5423203">
              <a:off x="4816" y="3563"/>
              <a:ext cx="47" cy="364"/>
            </a:xfrm>
            <a:prstGeom prst="rightBrace">
              <a:avLst>
                <a:gd name="adj1" fmla="val 64539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59" name="Text Box 123"/>
            <p:cNvSpPr txBox="1">
              <a:spLocks noChangeArrowheads="1"/>
            </p:cNvSpPr>
            <p:nvPr/>
          </p:nvSpPr>
          <p:spPr bwMode="auto">
            <a:xfrm>
              <a:off x="4735" y="3734"/>
              <a:ext cx="326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Poly-A</a:t>
              </a:r>
            </a:p>
            <a:p>
              <a:pPr algn="ctr"/>
              <a:r>
                <a:rPr lang="en-US" sz="1000"/>
                <a:t>tail</a:t>
              </a:r>
            </a:p>
          </p:txBody>
        </p:sp>
        <p:sp>
          <p:nvSpPr>
            <p:cNvPr id="60" name="Text Box 124"/>
            <p:cNvSpPr txBox="1">
              <a:spLocks noChangeArrowheads="1"/>
            </p:cNvSpPr>
            <p:nvPr/>
          </p:nvSpPr>
          <p:spPr bwMode="auto">
            <a:xfrm>
              <a:off x="1116" y="2792"/>
              <a:ext cx="433" cy="10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500"/>
                <a:t>Chromatin changes</a:t>
              </a:r>
            </a:p>
          </p:txBody>
        </p:sp>
        <p:sp>
          <p:nvSpPr>
            <p:cNvPr id="61" name="Text Box 125"/>
            <p:cNvSpPr txBox="1">
              <a:spLocks noChangeArrowheads="1"/>
            </p:cNvSpPr>
            <p:nvPr/>
          </p:nvSpPr>
          <p:spPr bwMode="auto">
            <a:xfrm>
              <a:off x="1151" y="2976"/>
              <a:ext cx="377" cy="11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600"/>
                <a:t>Transcription</a:t>
              </a:r>
            </a:p>
          </p:txBody>
        </p:sp>
        <p:sp>
          <p:nvSpPr>
            <p:cNvPr id="62" name="Text Box 126"/>
            <p:cNvSpPr txBox="1">
              <a:spLocks noChangeArrowheads="1"/>
            </p:cNvSpPr>
            <p:nvPr/>
          </p:nvSpPr>
          <p:spPr bwMode="auto">
            <a:xfrm>
              <a:off x="1120" y="3165"/>
              <a:ext cx="424" cy="11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600"/>
                <a:t>RNA processing</a:t>
              </a:r>
            </a:p>
          </p:txBody>
        </p:sp>
        <p:sp>
          <p:nvSpPr>
            <p:cNvPr id="63" name="Text Box 127"/>
            <p:cNvSpPr txBox="1">
              <a:spLocks noChangeArrowheads="1"/>
            </p:cNvSpPr>
            <p:nvPr/>
          </p:nvSpPr>
          <p:spPr bwMode="auto">
            <a:xfrm>
              <a:off x="962" y="3414"/>
              <a:ext cx="356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600"/>
                <a:t>mRNA</a:t>
              </a:r>
            </a:p>
            <a:p>
              <a:pPr algn="ctr"/>
              <a:r>
                <a:rPr lang="en-US" sz="600"/>
                <a:t>degradation</a:t>
              </a:r>
            </a:p>
          </p:txBody>
        </p:sp>
        <p:sp>
          <p:nvSpPr>
            <p:cNvPr id="64" name="Text Box 128"/>
            <p:cNvSpPr txBox="1">
              <a:spLocks noChangeArrowheads="1"/>
            </p:cNvSpPr>
            <p:nvPr/>
          </p:nvSpPr>
          <p:spPr bwMode="auto">
            <a:xfrm>
              <a:off x="1375" y="3419"/>
              <a:ext cx="337" cy="11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600"/>
                <a:t>Translation</a:t>
              </a:r>
            </a:p>
          </p:txBody>
        </p:sp>
        <p:sp>
          <p:nvSpPr>
            <p:cNvPr id="65" name="Text Box 129"/>
            <p:cNvSpPr txBox="1">
              <a:spLocks noChangeArrowheads="1"/>
            </p:cNvSpPr>
            <p:nvPr/>
          </p:nvSpPr>
          <p:spPr bwMode="auto">
            <a:xfrm>
              <a:off x="1335" y="3604"/>
              <a:ext cx="422" cy="1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500"/>
                <a:t>Protein processing</a:t>
              </a:r>
            </a:p>
            <a:p>
              <a:pPr algn="ctr"/>
              <a:r>
                <a:rPr lang="en-US" sz="500"/>
                <a:t>and degradation</a:t>
              </a:r>
            </a:p>
          </p:txBody>
        </p:sp>
        <p:sp>
          <p:nvSpPr>
            <p:cNvPr id="66" name="Text Box 130"/>
            <p:cNvSpPr txBox="1">
              <a:spLocks noChangeArrowheads="1"/>
            </p:cNvSpPr>
            <p:nvPr/>
          </p:nvSpPr>
          <p:spPr bwMode="auto">
            <a:xfrm>
              <a:off x="4929" y="2596"/>
              <a:ext cx="652" cy="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Cleared 3 end</a:t>
              </a:r>
            </a:p>
            <a:p>
              <a:r>
                <a:rPr lang="en-US" sz="1000"/>
                <a:t>of primary</a:t>
              </a:r>
            </a:p>
            <a:p>
              <a:r>
                <a:rPr lang="en-US" sz="1000"/>
                <a:t>transport</a:t>
              </a:r>
            </a:p>
          </p:txBody>
        </p:sp>
      </p:grpSp>
      <p:sp>
        <p:nvSpPr>
          <p:cNvPr id="68" name="67 Metin kutusu"/>
          <p:cNvSpPr txBox="1"/>
          <p:nvPr/>
        </p:nvSpPr>
        <p:spPr>
          <a:xfrm>
            <a:off x="2567611" y="5661248"/>
            <a:ext cx="606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AR BERKLEY" pitchFamily="2" charset="0"/>
              </a:rPr>
              <a:t>Bir </a:t>
            </a:r>
            <a:r>
              <a:rPr lang="tr-TR" sz="2800" dirty="0" err="1">
                <a:latin typeface="AR BERKLEY" pitchFamily="2" charset="0"/>
              </a:rPr>
              <a:t>Ökaryotik</a:t>
            </a:r>
            <a:r>
              <a:rPr lang="tr-TR" sz="2800" dirty="0">
                <a:latin typeface="AR BERKLEY" pitchFamily="2" charset="0"/>
              </a:rPr>
              <a:t> Gen ve Onun </a:t>
            </a:r>
            <a:r>
              <a:rPr lang="tr-TR" sz="2800" dirty="0" err="1">
                <a:latin typeface="AR BERKLEY" pitchFamily="2" charset="0"/>
              </a:rPr>
              <a:t>Transkripti</a:t>
            </a:r>
            <a:endParaRPr lang="tr-TR" sz="2800" dirty="0"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7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r>
              <a:rPr lang="tr-TR" sz="5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5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tr-TR" dirty="0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225694" y="1258092"/>
            <a:ext cx="7924663" cy="4124270"/>
            <a:chOff x="1085" y="1439"/>
            <a:chExt cx="4478" cy="2706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281" y="1439"/>
              <a:ext cx="496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 dirty="0"/>
                <a:t>Distal control</a:t>
              </a:r>
            </a:p>
            <a:p>
              <a:r>
                <a:rPr lang="en-US" sz="1000" dirty="0"/>
                <a:t>element</a:t>
              </a: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6" y="1678"/>
              <a:ext cx="3022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652" y="1603"/>
              <a:ext cx="247" cy="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961" y="1698"/>
              <a:ext cx="2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236" y="1610"/>
              <a:ext cx="401" cy="1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Activators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3049" y="1703"/>
              <a:ext cx="215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1" name="AutoShape 12"/>
            <p:cNvSpPr>
              <a:spLocks/>
            </p:cNvSpPr>
            <p:nvPr/>
          </p:nvSpPr>
          <p:spPr bwMode="auto">
            <a:xfrm rot="5400000">
              <a:off x="3048" y="1776"/>
              <a:ext cx="38" cy="205"/>
            </a:xfrm>
            <a:prstGeom prst="rightBrace">
              <a:avLst>
                <a:gd name="adj1" fmla="val 4495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875" y="1861"/>
              <a:ext cx="381" cy="1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Enhancer</a:t>
              </a:r>
            </a:p>
          </p:txBody>
        </p:sp>
        <p:sp>
          <p:nvSpPr>
            <p:cNvPr id="13" name="AutoShape 14"/>
            <p:cNvSpPr>
              <a:spLocks/>
            </p:cNvSpPr>
            <p:nvPr/>
          </p:nvSpPr>
          <p:spPr bwMode="auto">
            <a:xfrm rot="-5421090">
              <a:off x="4699" y="1568"/>
              <a:ext cx="64" cy="350"/>
            </a:xfrm>
            <a:prstGeom prst="rightBrace">
              <a:avLst>
                <a:gd name="adj1" fmla="val 4557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535" y="1576"/>
              <a:ext cx="402" cy="1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Promoter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100" y="1657"/>
              <a:ext cx="261" cy="1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Gene</a:t>
              </a:r>
            </a:p>
          </p:txBody>
        </p:sp>
        <p:sp>
          <p:nvSpPr>
            <p:cNvPr id="16" name="AutoShape 17"/>
            <p:cNvSpPr>
              <a:spLocks/>
            </p:cNvSpPr>
            <p:nvPr/>
          </p:nvSpPr>
          <p:spPr bwMode="auto">
            <a:xfrm rot="5400000">
              <a:off x="4611" y="1818"/>
              <a:ext cx="38" cy="122"/>
            </a:xfrm>
            <a:prstGeom prst="rightBrace">
              <a:avLst>
                <a:gd name="adj1" fmla="val 26754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501" y="1865"/>
              <a:ext cx="259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TATA</a:t>
              </a:r>
            </a:p>
            <a:p>
              <a:r>
                <a:rPr lang="en-US" sz="1000"/>
                <a:t>box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006" y="1990"/>
              <a:ext cx="498" cy="3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General</a:t>
              </a:r>
            </a:p>
            <a:p>
              <a:r>
                <a:rPr lang="en-US" sz="1000"/>
                <a:t>transcription</a:t>
              </a:r>
            </a:p>
            <a:p>
              <a:r>
                <a:rPr lang="en-US" sz="1000"/>
                <a:t>factors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134" y="2315"/>
              <a:ext cx="461" cy="2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900"/>
                <a:t>DNA-bending</a:t>
              </a:r>
            </a:p>
            <a:p>
              <a:r>
                <a:rPr lang="en-US" sz="900"/>
                <a:t>protein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075" y="2412"/>
              <a:ext cx="83" cy="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901" y="2500"/>
              <a:ext cx="662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Group of</a:t>
              </a:r>
            </a:p>
            <a:p>
              <a:r>
                <a:rPr lang="en-US" sz="1000"/>
                <a:t>Mediator proteins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4808" y="2583"/>
              <a:ext cx="109" cy="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869" y="2828"/>
              <a:ext cx="500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RNA</a:t>
              </a:r>
            </a:p>
            <a:p>
              <a:r>
                <a:rPr lang="en-US" sz="1000"/>
                <a:t>Polymerase II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4974" y="3557"/>
              <a:ext cx="500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RNA</a:t>
              </a:r>
            </a:p>
            <a:p>
              <a:r>
                <a:rPr lang="en-US" sz="1000"/>
                <a:t>Polymerase II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4831" y="3699"/>
              <a:ext cx="164" cy="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4865" y="3898"/>
              <a:ext cx="519" cy="1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RNA synthesis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4022" y="3882"/>
              <a:ext cx="635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Transcription</a:t>
              </a:r>
            </a:p>
            <a:p>
              <a:r>
                <a:rPr lang="en-US" sz="1000"/>
                <a:t>Initiation complex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2683" y="3311"/>
              <a:ext cx="335" cy="10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400" b="1"/>
                <a:t>Chromatin changes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726" y="3425"/>
              <a:ext cx="304" cy="11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500" b="1"/>
                <a:t>Transcription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712" y="3548"/>
              <a:ext cx="291" cy="10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400" b="1"/>
                <a:t>RNA processing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631" y="3704"/>
              <a:ext cx="251" cy="1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400" b="1"/>
                <a:t>mRNA</a:t>
              </a:r>
            </a:p>
            <a:p>
              <a:pPr algn="ctr"/>
              <a:r>
                <a:rPr lang="en-US" sz="400" b="1"/>
                <a:t>degradation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2906" y="3705"/>
              <a:ext cx="275" cy="11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500" b="1"/>
                <a:t>Translation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889" y="3820"/>
              <a:ext cx="326" cy="1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400" b="1"/>
                <a:t>Protein processing</a:t>
              </a:r>
            </a:p>
            <a:p>
              <a:pPr algn="ctr"/>
              <a:r>
                <a:rPr lang="en-US" sz="400" b="1"/>
                <a:t>and degradation</a:t>
              </a: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3340" y="2468"/>
              <a:ext cx="654" cy="2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H="1">
              <a:off x="2391" y="1827"/>
              <a:ext cx="671" cy="2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2405" y="2497"/>
              <a:ext cx="926" cy="6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r"/>
              <a:r>
                <a:rPr lang="en-US" sz="1000" b="1"/>
                <a:t>  </a:t>
              </a:r>
              <a:r>
                <a:rPr lang="en-US" sz="1000"/>
                <a:t>     A DNA-bending protein</a:t>
              </a:r>
            </a:p>
            <a:p>
              <a:pPr algn="r"/>
              <a:r>
                <a:rPr lang="en-US" sz="1000"/>
                <a:t>brings the bound activators</a:t>
              </a:r>
            </a:p>
            <a:p>
              <a:pPr algn="r"/>
              <a:r>
                <a:rPr lang="en-US" sz="1000"/>
                <a:t>closer to the promoter.</a:t>
              </a:r>
            </a:p>
            <a:p>
              <a:pPr algn="r"/>
              <a:r>
                <a:rPr lang="en-US" sz="1000"/>
                <a:t>Other transcription factors,</a:t>
              </a:r>
            </a:p>
            <a:p>
              <a:pPr algn="r"/>
              <a:r>
                <a:rPr lang="en-US" sz="1000"/>
                <a:t>mediator proteins, and RNA</a:t>
              </a:r>
            </a:p>
            <a:p>
              <a:pPr algn="r"/>
              <a:r>
                <a:rPr lang="en-US" sz="1000"/>
                <a:t>polymerase are nearby.</a:t>
              </a:r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2329" y="2560"/>
              <a:ext cx="102" cy="80"/>
            </a:xfrm>
            <a:prstGeom prst="ellipse">
              <a:avLst/>
            </a:prstGeom>
            <a:solidFill>
              <a:srgbClr val="00CCFF"/>
            </a:solidFill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3336" y="2559"/>
              <a:ext cx="0" cy="5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1851" y="2009"/>
              <a:ext cx="916" cy="5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 b="1" dirty="0"/>
                <a:t>  </a:t>
              </a:r>
              <a:r>
                <a:rPr lang="en-US" sz="1000" dirty="0"/>
                <a:t>     Activator proteins bind</a:t>
              </a:r>
            </a:p>
            <a:p>
              <a:r>
                <a:rPr lang="en-US" sz="1000" dirty="0"/>
                <a:t>to distal control elements</a:t>
              </a:r>
            </a:p>
            <a:p>
              <a:r>
                <a:rPr lang="en-US" sz="1000" dirty="0"/>
                <a:t>grouped as an enhancer in </a:t>
              </a:r>
            </a:p>
            <a:p>
              <a:r>
                <a:rPr lang="en-US" sz="1000" dirty="0"/>
                <a:t>the DNA. This enhancer has</a:t>
              </a:r>
            </a:p>
            <a:p>
              <a:r>
                <a:rPr lang="en-US" sz="1000" dirty="0"/>
                <a:t>three binding sites.</a:t>
              </a:r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1900" y="2062"/>
              <a:ext cx="102" cy="82"/>
            </a:xfrm>
            <a:prstGeom prst="ellipse">
              <a:avLst/>
            </a:prstGeom>
            <a:solidFill>
              <a:srgbClr val="00CCFF"/>
            </a:solidFill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1918" y="2038"/>
              <a:ext cx="8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1085" y="3333"/>
              <a:ext cx="1159" cy="6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r"/>
              <a:r>
                <a:rPr lang="en-US" sz="1000"/>
                <a:t>     The activators bind to</a:t>
              </a:r>
            </a:p>
            <a:p>
              <a:pPr algn="r"/>
              <a:r>
                <a:rPr lang="en-US" sz="1000"/>
                <a:t>certain general transcription</a:t>
              </a:r>
            </a:p>
            <a:p>
              <a:pPr algn="r"/>
              <a:r>
                <a:rPr lang="en-US" sz="1000"/>
                <a:t>factors and mediator</a:t>
              </a:r>
            </a:p>
            <a:p>
              <a:pPr algn="r"/>
              <a:r>
                <a:rPr lang="en-US" sz="1000"/>
                <a:t>proteins, helping them form</a:t>
              </a:r>
            </a:p>
            <a:p>
              <a:pPr algn="r"/>
              <a:r>
                <a:rPr lang="en-US" sz="1000"/>
                <a:t>an active transcription</a:t>
              </a:r>
            </a:p>
            <a:p>
              <a:pPr algn="r"/>
              <a:r>
                <a:rPr lang="en-US" sz="1000"/>
                <a:t>initiation complex on the promoter.</a:t>
              </a:r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1310" y="3394"/>
              <a:ext cx="103" cy="81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2219" y="3358"/>
              <a:ext cx="0" cy="6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 flipH="1">
              <a:off x="2219" y="3539"/>
              <a:ext cx="2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46" name="Oval 47"/>
            <p:cNvSpPr>
              <a:spLocks noChangeArrowheads="1"/>
            </p:cNvSpPr>
            <p:nvPr/>
          </p:nvSpPr>
          <p:spPr bwMode="auto">
            <a:xfrm>
              <a:off x="3974" y="2450"/>
              <a:ext cx="41" cy="37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47" name="Oval 48"/>
            <p:cNvSpPr>
              <a:spLocks noChangeArrowheads="1"/>
            </p:cNvSpPr>
            <p:nvPr/>
          </p:nvSpPr>
          <p:spPr bwMode="auto">
            <a:xfrm>
              <a:off x="4692" y="3521"/>
              <a:ext cx="42" cy="37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</p:grpSp>
      <p:sp>
        <p:nvSpPr>
          <p:cNvPr id="49" name="48 Metin kutusu"/>
          <p:cNvSpPr txBox="1"/>
          <p:nvPr/>
        </p:nvSpPr>
        <p:spPr>
          <a:xfrm>
            <a:off x="4799856" y="5661248"/>
            <a:ext cx="25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>
                <a:latin typeface="AR BERKLEY" pitchFamily="2" charset="0"/>
              </a:rPr>
              <a:t>Enhansır</a:t>
            </a:r>
            <a:r>
              <a:rPr lang="tr-TR" sz="2800" dirty="0">
                <a:latin typeface="AR BERKLEY" pitchFamily="2" charset="0"/>
              </a:rPr>
              <a:t> Modeli</a:t>
            </a:r>
            <a:endParaRPr lang="tr-TR" sz="2800" dirty="0"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03512" y="0"/>
            <a:ext cx="8964488" cy="908720"/>
          </a:xfrm>
        </p:spPr>
        <p:txBody>
          <a:bodyPr/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endParaRPr lang="tr-TR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908720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未标题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908720"/>
            <a:ext cx="36724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elixloophel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560" y="3354564"/>
            <a:ext cx="3384376" cy="223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07019"/>
          <p:cNvPicPr>
            <a:picLocks noChangeAspect="1" noChangeArrowheads="1"/>
          </p:cNvPicPr>
          <p:nvPr/>
        </p:nvPicPr>
        <p:blipFill>
          <a:blip r:embed="rId5" cstate="print"/>
          <a:srcRect b="16975"/>
          <a:stretch>
            <a:fillRect/>
          </a:stretch>
        </p:blipFill>
        <p:spPr bwMode="auto">
          <a:xfrm>
            <a:off x="5879976" y="3429000"/>
            <a:ext cx="43204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2423592" y="5877272"/>
            <a:ext cx="692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AR BERKLEY" pitchFamily="2" charset="0"/>
              </a:rPr>
              <a:t>Transkripsiyon faktörlerinin yapısal Özellikleri</a:t>
            </a:r>
            <a:endParaRPr lang="tr-TR" sz="2800" dirty="0"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2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07568" y="0"/>
            <a:ext cx="8229600" cy="1143000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endParaRPr lang="tr-TR" sz="2800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567608" y="1196754"/>
            <a:ext cx="7056784" cy="4159964"/>
            <a:chOff x="1680" y="1392"/>
            <a:chExt cx="1968" cy="2269"/>
          </a:xfrm>
        </p:grpSpPr>
        <p:pic>
          <p:nvPicPr>
            <p:cNvPr id="5" name="Picture 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0" y="1392"/>
              <a:ext cx="1968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1980" y="1541"/>
              <a:ext cx="192" cy="9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500"/>
                <a:t>Chromatin changes</a:t>
              </a:r>
            </a:p>
          </p:txBody>
        </p:sp>
        <p:sp>
          <p:nvSpPr>
            <p:cNvPr id="7" name="Text Box 46"/>
            <p:cNvSpPr txBox="1">
              <a:spLocks noChangeArrowheads="1"/>
            </p:cNvSpPr>
            <p:nvPr/>
          </p:nvSpPr>
          <p:spPr bwMode="auto">
            <a:xfrm>
              <a:off x="2001" y="1699"/>
              <a:ext cx="148" cy="9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500"/>
                <a:t>Transcription</a:t>
              </a:r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1992" y="1865"/>
              <a:ext cx="165" cy="9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500"/>
                <a:t>RNA processing</a:t>
              </a:r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1836" y="2089"/>
              <a:ext cx="145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500"/>
                <a:t>mRNA</a:t>
              </a:r>
            </a:p>
            <a:p>
              <a:pPr algn="ctr"/>
              <a:r>
                <a:rPr lang="en-US" sz="500"/>
                <a:t>degradation</a:t>
              </a:r>
            </a:p>
          </p:txBody>
        </p:sp>
        <p:sp>
          <p:nvSpPr>
            <p:cNvPr id="10" name="Text Box 49"/>
            <p:cNvSpPr txBox="1">
              <a:spLocks noChangeArrowheads="1"/>
            </p:cNvSpPr>
            <p:nvPr/>
          </p:nvSpPr>
          <p:spPr bwMode="auto">
            <a:xfrm>
              <a:off x="2178" y="2089"/>
              <a:ext cx="133" cy="9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500"/>
                <a:t>Translation</a:t>
              </a:r>
            </a:p>
          </p:txBody>
        </p:sp>
        <p:sp>
          <p:nvSpPr>
            <p:cNvPr id="11" name="Text Box 50"/>
            <p:cNvSpPr txBox="1">
              <a:spLocks noChangeArrowheads="1"/>
            </p:cNvSpPr>
            <p:nvPr/>
          </p:nvSpPr>
          <p:spPr bwMode="auto">
            <a:xfrm>
              <a:off x="2159" y="2245"/>
              <a:ext cx="187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500"/>
                <a:t>Protein processing</a:t>
              </a:r>
            </a:p>
            <a:p>
              <a:pPr algn="ctr"/>
              <a:r>
                <a:rPr lang="en-US" sz="500"/>
                <a:t>and degradation</a:t>
              </a:r>
            </a:p>
          </p:txBody>
        </p:sp>
        <p:sp>
          <p:nvSpPr>
            <p:cNvPr id="12" name="Text Box 51"/>
            <p:cNvSpPr txBox="1">
              <a:spLocks noChangeArrowheads="1"/>
            </p:cNvSpPr>
            <p:nvPr/>
          </p:nvSpPr>
          <p:spPr bwMode="auto">
            <a:xfrm>
              <a:off x="2703" y="2326"/>
              <a:ext cx="128" cy="1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900"/>
                <a:t>Exons</a:t>
              </a:r>
            </a:p>
          </p:txBody>
        </p:sp>
        <p:sp>
          <p:nvSpPr>
            <p:cNvPr id="13" name="Line 52"/>
            <p:cNvSpPr>
              <a:spLocks noChangeShapeType="1"/>
            </p:cNvSpPr>
            <p:nvPr/>
          </p:nvSpPr>
          <p:spPr bwMode="auto">
            <a:xfrm>
              <a:off x="2770" y="2451"/>
              <a:ext cx="0" cy="1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4" name="Line 53"/>
            <p:cNvSpPr>
              <a:spLocks noChangeShapeType="1"/>
            </p:cNvSpPr>
            <p:nvPr/>
          </p:nvSpPr>
          <p:spPr bwMode="auto">
            <a:xfrm flipH="1">
              <a:off x="2208" y="2451"/>
              <a:ext cx="562" cy="1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5" name="Line 54"/>
            <p:cNvSpPr>
              <a:spLocks noChangeShapeType="1"/>
            </p:cNvSpPr>
            <p:nvPr/>
          </p:nvSpPr>
          <p:spPr bwMode="auto">
            <a:xfrm flipH="1">
              <a:off x="2408" y="2458"/>
              <a:ext cx="355" cy="1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6" name="Line 55"/>
            <p:cNvSpPr>
              <a:spLocks noChangeShapeType="1"/>
            </p:cNvSpPr>
            <p:nvPr/>
          </p:nvSpPr>
          <p:spPr bwMode="auto">
            <a:xfrm>
              <a:off x="2768" y="2450"/>
              <a:ext cx="220" cy="1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7" name="Line 56"/>
            <p:cNvSpPr>
              <a:spLocks noChangeShapeType="1"/>
            </p:cNvSpPr>
            <p:nvPr/>
          </p:nvSpPr>
          <p:spPr bwMode="auto">
            <a:xfrm>
              <a:off x="2773" y="2449"/>
              <a:ext cx="578" cy="1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8" name="Text Box 57"/>
            <p:cNvSpPr txBox="1">
              <a:spLocks noChangeArrowheads="1"/>
            </p:cNvSpPr>
            <p:nvPr/>
          </p:nvSpPr>
          <p:spPr bwMode="auto">
            <a:xfrm>
              <a:off x="1827" y="2599"/>
              <a:ext cx="111" cy="1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900"/>
                <a:t>DNA</a:t>
              </a:r>
            </a:p>
          </p:txBody>
        </p:sp>
        <p:sp>
          <p:nvSpPr>
            <p:cNvPr id="19" name="Text Box 58"/>
            <p:cNvSpPr txBox="1">
              <a:spLocks noChangeArrowheads="1"/>
            </p:cNvSpPr>
            <p:nvPr/>
          </p:nvSpPr>
          <p:spPr bwMode="auto">
            <a:xfrm>
              <a:off x="1738" y="3010"/>
              <a:ext cx="184" cy="2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900"/>
                <a:t>Primary</a:t>
              </a:r>
            </a:p>
            <a:p>
              <a:r>
                <a:rPr lang="en-US" sz="900"/>
                <a:t>RNA</a:t>
              </a:r>
            </a:p>
            <a:p>
              <a:r>
                <a:rPr lang="en-US" sz="900"/>
                <a:t>transcript</a:t>
              </a:r>
            </a:p>
          </p:txBody>
        </p:sp>
        <p:sp>
          <p:nvSpPr>
            <p:cNvPr id="20" name="Text Box 59"/>
            <p:cNvSpPr txBox="1">
              <a:spLocks noChangeArrowheads="1"/>
            </p:cNvSpPr>
            <p:nvPr/>
          </p:nvSpPr>
          <p:spPr bwMode="auto">
            <a:xfrm>
              <a:off x="1848" y="3526"/>
              <a:ext cx="144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mRNA</a:t>
              </a:r>
            </a:p>
          </p:txBody>
        </p:sp>
        <p:sp>
          <p:nvSpPr>
            <p:cNvPr id="21" name="Text Box 60"/>
            <p:cNvSpPr txBox="1">
              <a:spLocks noChangeArrowheads="1"/>
            </p:cNvSpPr>
            <p:nvPr/>
          </p:nvSpPr>
          <p:spPr bwMode="auto">
            <a:xfrm>
              <a:off x="2330" y="3304"/>
              <a:ext cx="214" cy="1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900"/>
                <a:t>RNA splicing</a:t>
              </a:r>
            </a:p>
          </p:txBody>
        </p:sp>
        <p:sp>
          <p:nvSpPr>
            <p:cNvPr id="22" name="Text Box 61"/>
            <p:cNvSpPr txBox="1">
              <a:spLocks noChangeArrowheads="1"/>
            </p:cNvSpPr>
            <p:nvPr/>
          </p:nvSpPr>
          <p:spPr bwMode="auto">
            <a:xfrm>
              <a:off x="2762" y="3313"/>
              <a:ext cx="90" cy="1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200"/>
                <a:t>or</a:t>
              </a:r>
            </a:p>
          </p:txBody>
        </p:sp>
      </p:grpSp>
      <p:sp>
        <p:nvSpPr>
          <p:cNvPr id="23" name="22 Metin kutusu"/>
          <p:cNvSpPr txBox="1"/>
          <p:nvPr/>
        </p:nvSpPr>
        <p:spPr>
          <a:xfrm>
            <a:off x="4367810" y="5733256"/>
            <a:ext cx="35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AR BERKLEY" pitchFamily="2" charset="0"/>
              </a:rPr>
              <a:t>Seçenekli RNA </a:t>
            </a:r>
            <a:r>
              <a:rPr lang="tr-TR" sz="2800" dirty="0" err="1">
                <a:latin typeface="AR BERKLEY" pitchFamily="2" charset="0"/>
              </a:rPr>
              <a:t>Splaysı</a:t>
            </a:r>
            <a:endParaRPr lang="tr-TR" sz="2800" dirty="0"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936104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endParaRPr lang="tr-TR" sz="2800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3215680" y="5517232"/>
            <a:ext cx="555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>
                <a:latin typeface="AR BERKLEY" pitchFamily="2" charset="0"/>
              </a:rPr>
              <a:t>Proteasom</a:t>
            </a:r>
            <a:r>
              <a:rPr lang="tr-TR" sz="2800" dirty="0">
                <a:latin typeface="AR BERKLEY" pitchFamily="2" charset="0"/>
              </a:rPr>
              <a:t> Tarafından Protein Yıkımı</a:t>
            </a:r>
            <a:endParaRPr lang="tr-TR" sz="2800" dirty="0">
              <a:latin typeface="AR BERKLEY" pitchFamily="2" charset="0"/>
            </a:endParaRPr>
          </a:p>
        </p:txBody>
      </p:sp>
      <p:pic>
        <p:nvPicPr>
          <p:cNvPr id="21" name="Picture 2" descr="C:\Documents and Settings\ARZUCOLERICIHAN\Desktop\dersler\Campbell-2011-Resimler\campbel-2011-cropped\M18_REEC8237_09_SE_CH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340770"/>
            <a:ext cx="8568952" cy="4100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9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endParaRPr lang="tr-TR" sz="2800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1524000" y="587727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 BERKLEY" pitchFamily="2" charset="0"/>
              </a:rPr>
              <a:t>    </a:t>
            </a:r>
            <a:r>
              <a:rPr lang="tr-TR" sz="2400" dirty="0" err="1">
                <a:latin typeface="AR BERKLEY" pitchFamily="2" charset="0"/>
              </a:rPr>
              <a:t>Proto</a:t>
            </a:r>
            <a:r>
              <a:rPr lang="tr-TR" sz="2400" dirty="0">
                <a:latin typeface="AR BERKLEY" pitchFamily="2" charset="0"/>
              </a:rPr>
              <a:t>-</a:t>
            </a:r>
            <a:r>
              <a:rPr lang="tr-TR" sz="2400" dirty="0" err="1">
                <a:latin typeface="AR BERKLEY" pitchFamily="2" charset="0"/>
              </a:rPr>
              <a:t>onkogenlerin</a:t>
            </a:r>
            <a:r>
              <a:rPr lang="tr-TR" sz="2400" dirty="0">
                <a:latin typeface="AR BERKLEY" pitchFamily="2" charset="0"/>
              </a:rPr>
              <a:t> Genetik Değişikliklerle </a:t>
            </a:r>
            <a:r>
              <a:rPr lang="tr-TR" sz="2400" dirty="0" err="1">
                <a:latin typeface="AR BERKLEY" pitchFamily="2" charset="0"/>
              </a:rPr>
              <a:t>Onkogenlere</a:t>
            </a:r>
            <a:r>
              <a:rPr lang="tr-TR" sz="2400" dirty="0">
                <a:latin typeface="AR BERKLEY" pitchFamily="2" charset="0"/>
              </a:rPr>
              <a:t> Dönüşümü</a:t>
            </a:r>
            <a:endParaRPr lang="tr-TR" sz="2400" dirty="0">
              <a:latin typeface="AR BERKLEY" pitchFamily="2" charset="0"/>
            </a:endParaRPr>
          </a:p>
        </p:txBody>
      </p:sp>
      <p:pic>
        <p:nvPicPr>
          <p:cNvPr id="26" name="Picture 2" descr="C:\Documents and Settings\ARZUCOLERICIHAN\Desktop\dersler\Campbell-2011-Resimler\campbel-2011-cropped\M18_REEC8237_09_SE_CH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2" y="1484784"/>
            <a:ext cx="8967427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05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704850"/>
            <a:ext cx="3106688" cy="2652142"/>
          </a:xfrm>
        </p:spPr>
        <p:txBody>
          <a:bodyPr/>
          <a:lstStyle/>
          <a:p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endParaRPr lang="tr-TR" sz="2400" dirty="0"/>
          </a:p>
        </p:txBody>
      </p:sp>
      <p:pic>
        <p:nvPicPr>
          <p:cNvPr id="6" name="Picture 2" descr="C:\Documents and Settings\ARZUCOLERICIHAN\Desktop\dersler\Campbell-2011-Resimler\campbel-2011-cropped\M18_REEC8237_09_SE_CH1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450" y="0"/>
            <a:ext cx="53785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85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229600" cy="1143000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endParaRPr lang="tr-TR" sz="2800" dirty="0"/>
          </a:p>
        </p:txBody>
      </p:sp>
      <p:pic>
        <p:nvPicPr>
          <p:cNvPr id="4" name="Picture 2" descr="C:\Documents and Settings\ARZUCOLERICIHAN\Desktop\dersler\Campbell-2011-Resimler\campbel-2011-cropped\M18_REEC8237_09_SE_CH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916832"/>
            <a:ext cx="91440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40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C:\Documents and Settings\ARZUCOLERICIHAN\Desktop\dersler\Campbell-2011-Resimler\campbel-2011-cropped\M20_REEC8237_09_SE_CH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90" y="1248067"/>
            <a:ext cx="6059587" cy="5609935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3143673" y="476672"/>
            <a:ext cx="6296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1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81252" name="Picture 4" descr="021_Page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30" y="692698"/>
            <a:ext cx="8464551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2999659" y="332656"/>
            <a:ext cx="6296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692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847528" y="47667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988841"/>
            <a:ext cx="76328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24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C:\Documents and Settings\ARZUCOLERICIHAN\Desktop\dersler\Campbell-2011-Resimler\campbel-2011-cropped\M20_REEC8237_09_SE_CH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3" y="67743"/>
            <a:ext cx="4699575" cy="6790259"/>
          </a:xfrm>
          <a:prstGeom prst="rect">
            <a:avLst/>
          </a:prstGeom>
          <a:noFill/>
        </p:spPr>
      </p:pic>
      <p:sp>
        <p:nvSpPr>
          <p:cNvPr id="6" name="5 Başlık"/>
          <p:cNvSpPr txBox="1">
            <a:spLocks noGrp="1"/>
          </p:cNvSpPr>
          <p:nvPr>
            <p:ph type="title"/>
          </p:nvPr>
        </p:nvSpPr>
        <p:spPr>
          <a:xfrm>
            <a:off x="1524001" y="2656918"/>
            <a:ext cx="3746538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C:\Documents and Settings\ARZUCOLERICIHAN\Desktop\dersler\Campbell-2011-Resimler\campbel-2011-cropped\M20_REEC8237_09_SE_CH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3" y="15584"/>
            <a:ext cx="3805724" cy="6842417"/>
          </a:xfrm>
          <a:prstGeom prst="rect">
            <a:avLst/>
          </a:prstGeom>
          <a:noFill/>
        </p:spPr>
      </p:pic>
      <p:pic>
        <p:nvPicPr>
          <p:cNvPr id="243713" name="Picture 1" descr="C:\Documents and Settings\ARZUCOLERICIHAN\Desktop\dersler\Campbell-2011-Resimler\campbel-2011-cropped\M20_REEC8237_09_SE_CH01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7" y="3429000"/>
            <a:ext cx="2853845" cy="792088"/>
          </a:xfrm>
          <a:prstGeom prst="rect">
            <a:avLst/>
          </a:prstGeom>
          <a:noFill/>
        </p:spPr>
      </p:pic>
      <p:pic>
        <p:nvPicPr>
          <p:cNvPr id="243714" name="Picture 2" descr="C:\Documents and Settings\ARZUCOLERICIHAN\Desktop\dersler\Campbell-2011-Resimler\campbel-2011-cropped\M20_REEC8237_09_SE_CH01428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577" y="4293098"/>
            <a:ext cx="3489340" cy="2341091"/>
          </a:xfrm>
          <a:prstGeom prst="rect">
            <a:avLst/>
          </a:prstGeom>
          <a:noFill/>
        </p:spPr>
      </p:pic>
      <p:pic>
        <p:nvPicPr>
          <p:cNvPr id="243715" name="Picture 3" descr="C:\Documents and Settings\ARZUCOLERICIHAN\Desktop\dersler\Campbell-2011-Resimler\campbel-2011-cropped\M20_REEC8237_09_SE_CH01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594" y="1556792"/>
            <a:ext cx="2805183" cy="1728192"/>
          </a:xfrm>
          <a:prstGeom prst="rect">
            <a:avLst/>
          </a:prstGeom>
          <a:noFill/>
        </p:spPr>
      </p:pic>
      <p:sp>
        <p:nvSpPr>
          <p:cNvPr id="11" name="5 Başlık"/>
          <p:cNvSpPr txBox="1">
            <a:spLocks noGrp="1"/>
          </p:cNvSpPr>
          <p:nvPr>
            <p:ph type="title"/>
          </p:nvPr>
        </p:nvSpPr>
        <p:spPr>
          <a:xfrm>
            <a:off x="1703513" y="352662"/>
            <a:ext cx="3746538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2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C:\Documents and Settings\ARZUCOLERICIHAN\Desktop\dersler\Campbell-2011-Resimler\campbel-2011-cropped\M20_REEC8237_09_SE_CH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-28418"/>
            <a:ext cx="4355976" cy="6886419"/>
          </a:xfrm>
          <a:prstGeom prst="rect">
            <a:avLst/>
          </a:prstGeom>
          <a:noFill/>
        </p:spPr>
      </p:pic>
      <p:pic>
        <p:nvPicPr>
          <p:cNvPr id="226307" name="Picture 3" descr="C:\Documents and Settings\ARZUCOLERICIHAN\Desktop\Pic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5446913"/>
            <a:ext cx="6282835" cy="1411089"/>
          </a:xfrm>
          <a:prstGeom prst="rect">
            <a:avLst/>
          </a:prstGeom>
          <a:noFill/>
        </p:spPr>
      </p:pic>
      <p:sp>
        <p:nvSpPr>
          <p:cNvPr id="7" name="5 Başlık"/>
          <p:cNvSpPr txBox="1">
            <a:spLocks noGrp="1"/>
          </p:cNvSpPr>
          <p:nvPr>
            <p:ph type="title"/>
          </p:nvPr>
        </p:nvSpPr>
        <p:spPr>
          <a:xfrm>
            <a:off x="1703512" y="2584910"/>
            <a:ext cx="4114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4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C:\Documents and Settings\ARZUCOLERICIHAN\Desktop\dersler\Campbell-2011-Resimler\campbel-2011-cropped\M20_REEC8237_09_SE_CH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4131" y="332656"/>
            <a:ext cx="6436103" cy="6336704"/>
          </a:xfrm>
          <a:prstGeom prst="rect">
            <a:avLst/>
          </a:prstGeom>
          <a:noFill/>
        </p:spPr>
      </p:pic>
      <p:sp>
        <p:nvSpPr>
          <p:cNvPr id="4" name="5 Başlık"/>
          <p:cNvSpPr txBox="1">
            <a:spLocks noGrp="1"/>
          </p:cNvSpPr>
          <p:nvPr>
            <p:ph type="title"/>
          </p:nvPr>
        </p:nvSpPr>
        <p:spPr>
          <a:xfrm>
            <a:off x="1703389" y="443978"/>
            <a:ext cx="374454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9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C:\Documents and Settings\ARZUCOLERICIHAN\Desktop\dersler\Campbell-2011-Resimler\campbel-2011-cropped\M20_REEC8237_09_SE_CH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5" y="65118"/>
            <a:ext cx="5027223" cy="6792882"/>
          </a:xfrm>
          <a:prstGeom prst="rect">
            <a:avLst/>
          </a:prstGeom>
          <a:noFill/>
        </p:spPr>
      </p:pic>
      <p:sp>
        <p:nvSpPr>
          <p:cNvPr id="4" name="5 Başlık"/>
          <p:cNvSpPr txBox="1">
            <a:spLocks noGrp="1"/>
          </p:cNvSpPr>
          <p:nvPr>
            <p:ph type="title"/>
          </p:nvPr>
        </p:nvSpPr>
        <p:spPr>
          <a:xfrm>
            <a:off x="1774827" y="588440"/>
            <a:ext cx="374511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2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C:\Documents and Settings\ARZUCOLERICIHAN\Desktop\dersler\Campbell-2011-Resimler\campbel-2011-cropped\M20_REEC8237_09_SE_CH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43517"/>
            <a:ext cx="8964488" cy="4714485"/>
          </a:xfrm>
          <a:prstGeom prst="rect">
            <a:avLst/>
          </a:prstGeom>
          <a:noFill/>
        </p:spPr>
      </p:pic>
      <p:pic>
        <p:nvPicPr>
          <p:cNvPr id="229379" name="Picture 3" descr="C:\Documents and Settings\ARZUCOLERICIHAN\Desktop\Pictur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313" y="0"/>
            <a:ext cx="3325688" cy="2276872"/>
          </a:xfrm>
          <a:prstGeom prst="rect">
            <a:avLst/>
          </a:prstGeom>
          <a:noFill/>
        </p:spPr>
      </p:pic>
      <p:sp>
        <p:nvSpPr>
          <p:cNvPr id="5" name="5 Başlık"/>
          <p:cNvSpPr txBox="1">
            <a:spLocks noGrp="1"/>
          </p:cNvSpPr>
          <p:nvPr>
            <p:ph type="title"/>
          </p:nvPr>
        </p:nvSpPr>
        <p:spPr>
          <a:xfrm>
            <a:off x="1774826" y="167753"/>
            <a:ext cx="3746538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86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C:\Documents and Settings\ARZUCOLERICIHAN\Desktop\dersler\Campbell-2011-Resimler\campbel-2011-cropped\M20_REEC8237_09_SE_CH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16181"/>
            <a:ext cx="4355976" cy="6741821"/>
          </a:xfrm>
          <a:prstGeom prst="rect">
            <a:avLst/>
          </a:prstGeom>
          <a:noFill/>
        </p:spPr>
      </p:pic>
      <p:pic>
        <p:nvPicPr>
          <p:cNvPr id="238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044" y="908721"/>
            <a:ext cx="242621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5 Başlık"/>
          <p:cNvSpPr txBox="1">
            <a:spLocks noGrp="1"/>
          </p:cNvSpPr>
          <p:nvPr>
            <p:ph type="title"/>
          </p:nvPr>
        </p:nvSpPr>
        <p:spPr>
          <a:xfrm>
            <a:off x="1703389" y="-48148"/>
            <a:ext cx="3746538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95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0_Page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2" y="188915"/>
            <a:ext cx="5767387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 Başlık"/>
          <p:cNvSpPr txBox="1">
            <a:spLocks noGrp="1"/>
          </p:cNvSpPr>
          <p:nvPr>
            <p:ph type="title"/>
          </p:nvPr>
        </p:nvSpPr>
        <p:spPr>
          <a:xfrm>
            <a:off x="1524003" y="2584910"/>
            <a:ext cx="367310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1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C:\Documents and Settings\ARZUCOLERICIHAN\Desktop\dersler\Campbell-2011-Resimler\campbel-2011-cropped\M20_REEC8237_09_SE_CH01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10" y="0"/>
            <a:ext cx="3455583" cy="6858000"/>
          </a:xfrm>
          <a:prstGeom prst="rect">
            <a:avLst/>
          </a:prstGeom>
          <a:noFill/>
        </p:spPr>
      </p:pic>
      <p:sp>
        <p:nvSpPr>
          <p:cNvPr id="4" name="5 Başlık"/>
          <p:cNvSpPr txBox="1">
            <a:spLocks noGrp="1"/>
          </p:cNvSpPr>
          <p:nvPr>
            <p:ph type="title"/>
          </p:nvPr>
        </p:nvSpPr>
        <p:spPr>
          <a:xfrm>
            <a:off x="1631506" y="2656917"/>
            <a:ext cx="432015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84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C:\Documents and Settings\ARZUCOLERICIHAN\Desktop\dersler\Campbell-2011-Resimler\campbel-2011-cropped\M20_REEC8237_09_SE_CH01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784" y="1"/>
            <a:ext cx="6516216" cy="5229200"/>
          </a:xfrm>
          <a:prstGeom prst="rect">
            <a:avLst/>
          </a:prstGeom>
          <a:noFill/>
        </p:spPr>
      </p:pic>
      <p:pic>
        <p:nvPicPr>
          <p:cNvPr id="287747" name="Picture 3" descr="C:\Documents and Settings\ARZUCOLERICIHAN\Desktop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894" y="5013176"/>
            <a:ext cx="7645107" cy="1700808"/>
          </a:xfrm>
          <a:prstGeom prst="rect">
            <a:avLst/>
          </a:prstGeom>
          <a:noFill/>
        </p:spPr>
      </p:pic>
      <p:sp>
        <p:nvSpPr>
          <p:cNvPr id="5" name="5 Başlık"/>
          <p:cNvSpPr txBox="1">
            <a:spLocks noGrp="1"/>
          </p:cNvSpPr>
          <p:nvPr>
            <p:ph type="title"/>
          </p:nvPr>
        </p:nvSpPr>
        <p:spPr>
          <a:xfrm>
            <a:off x="1524003" y="1908500"/>
            <a:ext cx="26844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8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19_Page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313" y="188640"/>
            <a:ext cx="53846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RZUCOLERICIHAN\Desktop\dersler\Campbell-2011-Resimler\campbel-2011-cropped\M16_REEC8237_09_SE_CH0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5301208"/>
            <a:ext cx="3788195" cy="155679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524000" y="2132856"/>
            <a:ext cx="3316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ÖKARYOTİK GENOMLARIN</a:t>
            </a:r>
          </a:p>
          <a:p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ORGANİZASYONU VE </a:t>
            </a:r>
          </a:p>
          <a:p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KONTROLÜ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2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C:\Documents and Settings\ARZUCOLERICIHAN\Desktop\dersler\Campbell-2011-Resimler\campbel-2011-cropped\M20_REEC8237_09_SE_CH01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2"/>
            <a:ext cx="6156176" cy="6027587"/>
          </a:xfrm>
          <a:prstGeom prst="rect">
            <a:avLst/>
          </a:prstGeom>
          <a:noFill/>
        </p:spPr>
      </p:pic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5567874"/>
            <a:ext cx="5436096" cy="129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5 Başlık"/>
          <p:cNvSpPr txBox="1">
            <a:spLocks noGrp="1"/>
          </p:cNvSpPr>
          <p:nvPr>
            <p:ph type="title"/>
          </p:nvPr>
        </p:nvSpPr>
        <p:spPr>
          <a:xfrm>
            <a:off x="1703513" y="2894486"/>
            <a:ext cx="2776722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4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RZUCOLERICIHAN\Desktop\dersler\Campbell-2011-Resimler\campbel-2011-cropped\M21_REEC8237_09_SE_CH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996" y="1"/>
            <a:ext cx="4781007" cy="6858000"/>
          </a:xfrm>
          <a:prstGeom prst="rect">
            <a:avLst/>
          </a:prstGeom>
          <a:noFill/>
        </p:spPr>
      </p:pic>
      <p:sp>
        <p:nvSpPr>
          <p:cNvPr id="5" name="5 Başlık"/>
          <p:cNvSpPr txBox="1">
            <a:spLocks noGrp="1"/>
          </p:cNvSpPr>
          <p:nvPr>
            <p:ph type="title"/>
          </p:nvPr>
        </p:nvSpPr>
        <p:spPr>
          <a:xfrm>
            <a:off x="1703512" y="2894486"/>
            <a:ext cx="353873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89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544617"/>
            <a:ext cx="3888432" cy="63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546" name="Picture 2" descr="C:\Documents and Settings\ARZUCOLERICIHAN\Desktop\dersler\Campbell-2011-Resimler\campbel-2011-cropped\M20_REEC8237_09_SE_CH01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4" y="588709"/>
            <a:ext cx="3456384" cy="626929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847528" y="0"/>
            <a:ext cx="8229600" cy="57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3200" b="1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5 Başlık"/>
          <p:cNvSpPr txBox="1">
            <a:spLocks/>
          </p:cNvSpPr>
          <p:nvPr/>
        </p:nvSpPr>
        <p:spPr bwMode="auto">
          <a:xfrm>
            <a:off x="2135560" y="0"/>
            <a:ext cx="777686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DNA TEKNOLOJİSİ 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414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RZUCOLERICIHAN\Desktop\Pictur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944" y="0"/>
            <a:ext cx="4716016" cy="6647496"/>
          </a:xfrm>
          <a:prstGeom prst="rect">
            <a:avLst/>
          </a:prstGeom>
          <a:noFill/>
        </p:spPr>
      </p:pic>
      <p:sp>
        <p:nvSpPr>
          <p:cNvPr id="7" name="5 Başlık"/>
          <p:cNvSpPr txBox="1">
            <a:spLocks noGrp="1"/>
          </p:cNvSpPr>
          <p:nvPr>
            <p:ph type="title"/>
          </p:nvPr>
        </p:nvSpPr>
        <p:spPr>
          <a:xfrm>
            <a:off x="1981200" y="959915"/>
            <a:ext cx="38267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19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C:\Documents and Settings\ARZUCOLERICIHAN\Desktop\dersler\Campbell-2011-Resimler\campbel-2011-cropped\M20_REEC8237_09_SE_CH0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2" y="2147273"/>
            <a:ext cx="3905623" cy="4710729"/>
          </a:xfrm>
          <a:prstGeom prst="rect">
            <a:avLst/>
          </a:prstGeom>
          <a:noFill/>
        </p:spPr>
      </p:pic>
      <p:pic>
        <p:nvPicPr>
          <p:cNvPr id="289795" name="Picture 3" descr="C:\Documents and Settings\ARZUCOLERICIHAN\Desktop\dersler\Campbell-2011-Resimler\campbel-2011-cropped\M20_REEC8237_09_SE_CH0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253" y="2"/>
            <a:ext cx="5379748" cy="3619103"/>
          </a:xfrm>
          <a:prstGeom prst="rect">
            <a:avLst/>
          </a:prstGeom>
          <a:noFill/>
        </p:spPr>
      </p:pic>
      <p:sp>
        <p:nvSpPr>
          <p:cNvPr id="5" name="5 Başlık"/>
          <p:cNvSpPr txBox="1">
            <a:spLocks noGrp="1"/>
          </p:cNvSpPr>
          <p:nvPr>
            <p:ph type="title"/>
          </p:nvPr>
        </p:nvSpPr>
        <p:spPr>
          <a:xfrm>
            <a:off x="1703389" y="167753"/>
            <a:ext cx="381654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7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C:\Documents and Settings\ARZUCOLERICIHAN\Desktop\dersler\Campbell-2011-Resimler\campbel-2011-cropped\M20_REEC8237_09_SE_CH0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826" y="980728"/>
            <a:ext cx="5857177" cy="5379690"/>
          </a:xfrm>
          <a:prstGeom prst="rect">
            <a:avLst/>
          </a:prstGeom>
          <a:noFill/>
        </p:spPr>
      </p:pic>
      <p:sp>
        <p:nvSpPr>
          <p:cNvPr id="4" name="5 Başlık"/>
          <p:cNvSpPr txBox="1">
            <a:spLocks noGrp="1"/>
          </p:cNvSpPr>
          <p:nvPr>
            <p:ph type="title"/>
          </p:nvPr>
        </p:nvSpPr>
        <p:spPr>
          <a:xfrm>
            <a:off x="1524002" y="1648806"/>
            <a:ext cx="374409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66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C:\Documents and Settings\ARZUCOLERICIHAN\Desktop\dersler\Campbell-2011-Resimler\campbel-2011-cropped\M20_REEC8237_09_SE_CH01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488" y="260649"/>
            <a:ext cx="5810512" cy="6597352"/>
          </a:xfrm>
          <a:prstGeom prst="rect">
            <a:avLst/>
          </a:prstGeom>
          <a:noFill/>
        </p:spPr>
      </p:pic>
      <p:sp>
        <p:nvSpPr>
          <p:cNvPr id="4" name="5 Başlık"/>
          <p:cNvSpPr txBox="1">
            <a:spLocks noGrp="1"/>
          </p:cNvSpPr>
          <p:nvPr>
            <p:ph type="title"/>
          </p:nvPr>
        </p:nvSpPr>
        <p:spPr>
          <a:xfrm>
            <a:off x="1524003" y="2750470"/>
            <a:ext cx="352908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75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C:\Documents and Settings\ARZUCOLERICIHAN\Desktop\dersler\Campbell-2011-Resimler\campbel-2011-cropped\M20_REEC8237_09_SE_CH0141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339" y="620688"/>
            <a:ext cx="5267663" cy="6237312"/>
          </a:xfrm>
          <a:prstGeom prst="rect">
            <a:avLst/>
          </a:prstGeom>
          <a:noFill/>
        </p:spPr>
      </p:pic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4645183"/>
            <a:ext cx="4464496" cy="221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5 Başlık"/>
          <p:cNvSpPr txBox="1">
            <a:spLocks noGrp="1"/>
          </p:cNvSpPr>
          <p:nvPr>
            <p:ph type="title"/>
          </p:nvPr>
        </p:nvSpPr>
        <p:spPr>
          <a:xfrm>
            <a:off x="1524002" y="1936838"/>
            <a:ext cx="374409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02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C:\Documents and Settings\ARZUCOLERICIHAN\Desktop\dersler\Campbell-2011-Resimler\campbel-2011-cropped\M20_REEC8237_09_SE_CH01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265" y="0"/>
            <a:ext cx="3632992" cy="6858000"/>
          </a:xfrm>
          <a:prstGeom prst="rect">
            <a:avLst/>
          </a:prstGeom>
          <a:noFill/>
        </p:spPr>
      </p:pic>
      <p:pic>
        <p:nvPicPr>
          <p:cNvPr id="293891" name="Picture 3" descr="C:\Documents and Settings\ARZUCOLERICIHAN\Desktop\Pictur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5" y="2276872"/>
            <a:ext cx="3709195" cy="4369304"/>
          </a:xfrm>
          <a:prstGeom prst="rect">
            <a:avLst/>
          </a:prstGeom>
          <a:noFill/>
        </p:spPr>
      </p:pic>
      <p:sp>
        <p:nvSpPr>
          <p:cNvPr id="5" name="5 Başlık"/>
          <p:cNvSpPr txBox="1">
            <a:spLocks noGrp="1"/>
          </p:cNvSpPr>
          <p:nvPr>
            <p:ph type="title"/>
          </p:nvPr>
        </p:nvSpPr>
        <p:spPr>
          <a:xfrm>
            <a:off x="1774826" y="83615"/>
            <a:ext cx="3746538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6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C:\Documents and Settings\ARZUCOLERICIHAN\Desktop\dersler\Campbell-2011-Resimler\campbel-2011-cropped\M20_REEC8237_09_SE_CH0141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2" y="620689"/>
            <a:ext cx="6715529" cy="633670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9576" y="260648"/>
            <a:ext cx="8229600" cy="579090"/>
          </a:xfrm>
        </p:spPr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DNA TEKNOLOJİSİ VE GENOMİKS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8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221088"/>
            <a:ext cx="4932040" cy="2636912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9933"/>
              </a:buClr>
            </a:pP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AR BERKLEY" pitchFamily="2" charset="0"/>
              </a:rPr>
              <a:t>Sekanslar (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 BERKLEY" pitchFamily="2" charset="0"/>
              </a:rPr>
              <a:t>10</a:t>
            </a: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AR BERKLEY" pitchFamily="2" charset="0"/>
              </a:rPr>
              <a:t> baza kadar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 BERKLEY" pitchFamily="2" charset="0"/>
              </a:rPr>
              <a:t>)</a:t>
            </a: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AR BERKLEY" pitchFamily="2" charset="0"/>
              </a:rPr>
              <a:t> 10-</a:t>
            </a:r>
          </a:p>
          <a:p>
            <a:pPr>
              <a:lnSpc>
                <a:spcPct val="80000"/>
              </a:lnSpc>
              <a:buClr>
                <a:srgbClr val="339933"/>
              </a:buClr>
            </a:pP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AR BERKLEY" pitchFamily="2" charset="0"/>
              </a:rPr>
              <a:t>100000 kez tekrarlanabilir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AR BERKLEY" pitchFamily="2" charset="0"/>
            </a:endParaRPr>
          </a:p>
          <a:p>
            <a:pPr>
              <a:lnSpc>
                <a:spcPct val="80000"/>
              </a:lnSpc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 BERKLEY" pitchFamily="2" charset="0"/>
              </a:rPr>
              <a:t>Böylece her bölgede DNA uzunluğu farklılaşabilir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 BERKLEY" pitchFamily="2" charset="0"/>
            </a:endParaRP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40015"/>
          <a:stretch>
            <a:fillRect/>
          </a:stretch>
        </p:blipFill>
        <p:spPr>
          <a:xfrm>
            <a:off x="6477000" y="3140077"/>
            <a:ext cx="4191000" cy="3717925"/>
          </a:xfrm>
          <a:noFill/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752600" y="1124745"/>
            <a:ext cx="8915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en-US" sz="3200" dirty="0">
                <a:solidFill>
                  <a:srgbClr val="7030A0"/>
                </a:solidFill>
                <a:latin typeface="AR BERKLEY" pitchFamily="2" charset="0"/>
              </a:rPr>
              <a:t>Memelilerde genomun </a:t>
            </a:r>
            <a:r>
              <a:rPr lang="en-US" altLang="en-US" sz="3200" dirty="0">
                <a:solidFill>
                  <a:srgbClr val="7030A0"/>
                </a:solidFill>
                <a:latin typeface="AR BERKLEY" pitchFamily="2" charset="0"/>
              </a:rPr>
              <a:t>% 10 -15</a:t>
            </a:r>
            <a:r>
              <a:rPr lang="tr-TR" altLang="en-US" sz="3200" dirty="0">
                <a:solidFill>
                  <a:srgbClr val="7030A0"/>
                </a:solidFill>
                <a:latin typeface="AR BERKLEY" pitchFamily="2" charset="0"/>
              </a:rPr>
              <a:t>’i artarda tekrarlanan </a:t>
            </a:r>
            <a:r>
              <a:rPr lang="en-US" altLang="en-US" sz="3200" i="1" dirty="0">
                <a:solidFill>
                  <a:srgbClr val="7030A0"/>
                </a:solidFill>
                <a:latin typeface="AR BERKLEY" pitchFamily="2" charset="0"/>
              </a:rPr>
              <a:t>DNA,</a:t>
            </a:r>
            <a:r>
              <a:rPr lang="en-US" altLang="en-US" sz="3200" dirty="0">
                <a:solidFill>
                  <a:srgbClr val="7030A0"/>
                </a:solidFill>
                <a:latin typeface="AR BERKLEY" pitchFamily="2" charset="0"/>
              </a:rPr>
              <a:t> </a:t>
            </a:r>
            <a:r>
              <a:rPr lang="tr-TR" altLang="en-US" sz="3200" dirty="0">
                <a:solidFill>
                  <a:srgbClr val="7030A0"/>
                </a:solidFill>
                <a:latin typeface="AR BERKLEY" pitchFamily="2" charset="0"/>
              </a:rPr>
              <a:t>ya da </a:t>
            </a:r>
            <a:r>
              <a:rPr lang="en-US" altLang="en-US" sz="3200" b="1" dirty="0">
                <a:solidFill>
                  <a:srgbClr val="7030A0"/>
                </a:solidFill>
                <a:latin typeface="AR BERKLEY" pitchFamily="2" charset="0"/>
              </a:rPr>
              <a:t>satellite</a:t>
            </a:r>
            <a:r>
              <a:rPr lang="tr-TR" altLang="en-US" sz="3200" b="1" dirty="0">
                <a:solidFill>
                  <a:srgbClr val="7030A0"/>
                </a:solidFill>
                <a:latin typeface="AR BERKLEY" pitchFamily="2" charset="0"/>
              </a:rPr>
              <a:t> (uydu)</a:t>
            </a:r>
            <a:r>
              <a:rPr lang="en-US" altLang="en-US" sz="3200" b="1" dirty="0">
                <a:solidFill>
                  <a:srgbClr val="7030A0"/>
                </a:solidFill>
                <a:latin typeface="AR BERKLEY" pitchFamily="2" charset="0"/>
              </a:rPr>
              <a:t> DNA</a:t>
            </a:r>
            <a:r>
              <a:rPr lang="tr-TR" altLang="en-US" sz="3200" dirty="0">
                <a:solidFill>
                  <a:srgbClr val="7030A0"/>
                </a:solidFill>
                <a:latin typeface="AR BERKLEY" pitchFamily="2" charset="0"/>
              </a:rPr>
              <a:t>’dan oluşur</a:t>
            </a:r>
            <a:endParaRPr lang="en-US" altLang="en-US" sz="3200" dirty="0">
              <a:solidFill>
                <a:srgbClr val="7030A0"/>
              </a:solidFill>
              <a:latin typeface="AR BERKLEY" pitchFamily="2" charset="0"/>
            </a:endParaRPr>
          </a:p>
          <a:p>
            <a:pPr lvl="1"/>
            <a:endParaRPr lang="tr-TR" altLang="en-US" sz="2800" dirty="0">
              <a:solidFill>
                <a:srgbClr val="00B050"/>
              </a:solidFill>
              <a:latin typeface="AR BERKLEY" pitchFamily="2" charset="0"/>
            </a:endParaRPr>
          </a:p>
          <a:p>
            <a:pPr lvl="1"/>
            <a:r>
              <a:rPr lang="tr-TR" altLang="en-US" b="1" dirty="0">
                <a:solidFill>
                  <a:srgbClr val="00B050"/>
                </a:solidFill>
                <a:latin typeface="AR BERKLEY" pitchFamily="2" charset="0"/>
              </a:rPr>
              <a:t>Bu bölgeler belirli DNA dizilerinin artarda tekrarı oldukları için  diğer DNA bölgelerinden farklı </a:t>
            </a:r>
            <a:r>
              <a:rPr lang="tr-TR" altLang="en-US" b="1" dirty="0" err="1">
                <a:solidFill>
                  <a:srgbClr val="00B050"/>
                </a:solidFill>
                <a:latin typeface="AR BERKLEY" pitchFamily="2" charset="0"/>
              </a:rPr>
              <a:t>ultrasantrifüj</a:t>
            </a:r>
            <a:r>
              <a:rPr lang="tr-TR" altLang="en-US" b="1" dirty="0">
                <a:solidFill>
                  <a:srgbClr val="00B050"/>
                </a:solidFill>
                <a:latin typeface="AR BERKLEY" pitchFamily="2" charset="0"/>
              </a:rPr>
              <a:t> bantları oluştururlar</a:t>
            </a:r>
            <a:endParaRPr lang="en-US" altLang="en-US" b="1" dirty="0">
              <a:solidFill>
                <a:srgbClr val="000000"/>
              </a:solidFill>
              <a:latin typeface="AR BERKLEY" pitchFamily="2" charset="0"/>
            </a:endParaRPr>
          </a:p>
          <a:p>
            <a:endParaRPr lang="en-US" sz="3200" dirty="0">
              <a:latin typeface="Tahoma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991544" y="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0439"/>
      </p:ext>
    </p:extLst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C:\Documents and Settings\ARZUCOLERICIHAN\Desktop\dersler\Campbell-2011-Resimler\campbel-2011-cropped\M20_REEC8237_09_SE_CH01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218946"/>
            <a:ext cx="3707904" cy="663905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5520" y="3429000"/>
            <a:ext cx="4392488" cy="576064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83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7986" name="Picture 2" descr="C:\Documents and Settings\ARZUCOLERICIHAN\Desktop\dersler\Campbell-2011-Resimler\campbel-2011-cropped\M20_REEC8237_09_SE_CH01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772817"/>
            <a:ext cx="4470427" cy="5085184"/>
          </a:xfrm>
          <a:prstGeom prst="rect">
            <a:avLst/>
          </a:prstGeom>
          <a:noFill/>
        </p:spPr>
      </p:pic>
      <p:pic>
        <p:nvPicPr>
          <p:cNvPr id="297989" name="Picture 5" descr="C:\Documents and Settings\ARZUCOLERICIHAN\Desktop\dersler\Campbell-2011-Resimler\campbel-2011-cropped\M20_REEC8237_09_SE_CH01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948" y="0"/>
            <a:ext cx="4544053" cy="68580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3512" y="332658"/>
            <a:ext cx="8229600" cy="639663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3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C:\Documents and Settings\ARZUCOLERICIHAN\Desktop\dersler\Campbell-2011-Resimler\campbel-2011-cropped\M20_REEC8237_09_SE_CH01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10" y="981077"/>
            <a:ext cx="6991351" cy="58769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7568" y="332656"/>
            <a:ext cx="8229600" cy="435074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DNA TEKNOLOJİSİ VE GENOMİKS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46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20_Page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980729"/>
            <a:ext cx="5616624" cy="582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47528" y="404665"/>
            <a:ext cx="8229600" cy="4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3200" b="1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03512" y="20608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8992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0034" name="Picture 2" descr="C:\Documents and Settings\ARZUCOLERICIHAN\Desktop\dersler\Campbell-2011-Resimler\campbel-2011-cropped\M20_REEC8237_09_SE_CH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898" y="260649"/>
            <a:ext cx="4456105" cy="659735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47528" y="692697"/>
            <a:ext cx="8229600" cy="507082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4" descr="020_Page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67269"/>
            <a:ext cx="4716016" cy="489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929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1058" name="Picture 2" descr="C:\Documents and Settings\ARZUCOLERICIHAN\Desktop\dersler\Campbell-2011-Resimler\campbel-2011-cropped\M20_REEC8237_09_SE_CH01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1" y="0"/>
            <a:ext cx="2814637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5520" y="260649"/>
            <a:ext cx="8229600" cy="651098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DNA TEKNOLOJİSİ 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VE GENOMİKS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4" descr="020_Page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1052737"/>
            <a:ext cx="61633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8624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"/>
            <a:ext cx="8229600" cy="59432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4914" name="Picture 2" descr="C:\Documents and Settings\ARZUCOLERICIHAN\Desktop\dersler\Campbell-2011-Resimler\campbel-2011-cropped\M21_REEC8237_09_SE_CH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690593"/>
            <a:ext cx="6984776" cy="616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398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2800" dirty="0"/>
          </a:p>
        </p:txBody>
      </p:sp>
      <p:pic>
        <p:nvPicPr>
          <p:cNvPr id="4" name="Picture 3" descr="21_04-DevelopmentStages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12777"/>
            <a:ext cx="9144000" cy="5049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399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229600" cy="648072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2800" dirty="0"/>
          </a:p>
        </p:txBody>
      </p:sp>
      <p:pic>
        <p:nvPicPr>
          <p:cNvPr id="4" name="Picture 7"/>
          <p:cNvPicPr>
            <a:picLocks noChangeArrowheads="1"/>
          </p:cNvPicPr>
          <p:nvPr/>
        </p:nvPicPr>
        <p:blipFill>
          <a:blip r:embed="rId2" cstate="print"/>
          <a:srcRect b="5574"/>
          <a:stretch>
            <a:fillRect/>
          </a:stretch>
        </p:blipFill>
        <p:spPr bwMode="auto">
          <a:xfrm>
            <a:off x="1991545" y="1484784"/>
            <a:ext cx="7953375" cy="503713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886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3200" dirty="0"/>
          </a:p>
        </p:txBody>
      </p:sp>
      <p:pic>
        <p:nvPicPr>
          <p:cNvPr id="4" name="Picture 3" descr="21_05-TotipotentPlantCell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060848"/>
            <a:ext cx="7560840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59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75520" y="188640"/>
            <a:ext cx="8712968" cy="1656184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r>
              <a:rPr lang="tr-TR" sz="5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5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tr-TR" dirty="0"/>
          </a:p>
        </p:txBody>
      </p:sp>
      <p:pic>
        <p:nvPicPr>
          <p:cNvPr id="5" name="Picture 2" descr="C:\Documents and Settings\ARZUCOLERICIHAN\Desktop\dersler\Campbell-2011-Resimler\campbel-2011-cropped\M21_REEC8237_09_SE_CH2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1196752"/>
            <a:ext cx="5328592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308903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3200" dirty="0"/>
          </a:p>
        </p:txBody>
      </p:sp>
      <p:pic>
        <p:nvPicPr>
          <p:cNvPr id="4" name="Picture 6" descr="21_06NuclearTransplantat_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5640" y="2112964"/>
            <a:ext cx="6264696" cy="466883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86249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75520" y="3356992"/>
            <a:ext cx="2699792" cy="1143000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3200" b="1" dirty="0"/>
          </a:p>
        </p:txBody>
      </p:sp>
      <p:pic>
        <p:nvPicPr>
          <p:cNvPr id="4" name="Picture 4" descr="21_07-MammalReproCloning_L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43872" y="0"/>
            <a:ext cx="5724128" cy="6974632"/>
          </a:xfrm>
        </p:spPr>
      </p:pic>
    </p:spTree>
    <p:extLst>
      <p:ext uri="{BB962C8B-B14F-4D97-AF65-F5344CB8AC3E}">
        <p14:creationId xmlns:p14="http://schemas.microsoft.com/office/powerpoint/2010/main" val="649646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4000" dirty="0"/>
          </a:p>
        </p:txBody>
      </p:sp>
      <p:pic>
        <p:nvPicPr>
          <p:cNvPr id="5" name="Picture 7"/>
          <p:cNvPicPr>
            <a:picLocks noChangeArrowheads="1"/>
          </p:cNvPicPr>
          <p:nvPr/>
        </p:nvPicPr>
        <p:blipFill>
          <a:blip r:embed="rId2" cstate="print"/>
          <a:srcRect b="3348"/>
          <a:stretch>
            <a:fillRect/>
          </a:stretch>
        </p:blipFill>
        <p:spPr bwMode="auto">
          <a:xfrm>
            <a:off x="2999656" y="2132856"/>
            <a:ext cx="5791200" cy="37988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7309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40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 l="1665" t="3116" r="1682" b="4379"/>
          <a:stretch>
            <a:fillRect/>
          </a:stretch>
        </p:blipFill>
        <p:spPr bwMode="auto">
          <a:xfrm>
            <a:off x="1752600" y="1916833"/>
            <a:ext cx="8686800" cy="478559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1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5100800" presetClass="entr" presetSubtype="13660496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4000" dirty="0"/>
          </a:p>
        </p:txBody>
      </p:sp>
      <p:pic>
        <p:nvPicPr>
          <p:cNvPr id="4" name="Picture 3" descr="21_11-EarlyEmbryoDevelInf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1" y="1916832"/>
            <a:ext cx="5432425" cy="4255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308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4000" dirty="0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b="3352"/>
          <a:stretch>
            <a:fillRect/>
          </a:stretch>
        </p:blipFill>
        <p:spPr bwMode="auto">
          <a:xfrm>
            <a:off x="3143673" y="1935164"/>
            <a:ext cx="5400600" cy="43894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8503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4000" dirty="0"/>
          </a:p>
        </p:txBody>
      </p:sp>
      <p:pic>
        <p:nvPicPr>
          <p:cNvPr id="4" name="Picture 7"/>
          <p:cNvPicPr>
            <a:picLocks noChangeArrowheads="1"/>
          </p:cNvPicPr>
          <p:nvPr/>
        </p:nvPicPr>
        <p:blipFill>
          <a:blip r:embed="rId2" cstate="print"/>
          <a:srcRect l="19194" r="19194" b="65999"/>
          <a:stretch>
            <a:fillRect/>
          </a:stretch>
        </p:blipFill>
        <p:spPr bwMode="auto">
          <a:xfrm>
            <a:off x="2063552" y="1988840"/>
            <a:ext cx="4038600" cy="367240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2" cstate="print"/>
          <a:srcRect l="13762" t="37000" r="11926" b="7109"/>
          <a:stretch>
            <a:fillRect/>
          </a:stretch>
        </p:blipFill>
        <p:spPr bwMode="auto">
          <a:xfrm>
            <a:off x="6456040" y="1988840"/>
            <a:ext cx="3632200" cy="36576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7479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35560" y="0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4000" dirty="0"/>
          </a:p>
        </p:txBody>
      </p:sp>
      <p:pic>
        <p:nvPicPr>
          <p:cNvPr id="4" name="Picture 7"/>
          <p:cNvPicPr>
            <a:picLocks noChangeArrowheads="1"/>
          </p:cNvPicPr>
          <p:nvPr/>
        </p:nvPicPr>
        <p:blipFill>
          <a:blip r:embed="rId2" cstate="print"/>
          <a:srcRect b="3000"/>
          <a:stretch>
            <a:fillRect/>
          </a:stretch>
        </p:blipFill>
        <p:spPr bwMode="auto">
          <a:xfrm>
            <a:off x="2927648" y="2060848"/>
            <a:ext cx="6480720" cy="479715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411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4000" dirty="0"/>
          </a:p>
        </p:txBody>
      </p:sp>
      <p:pic>
        <p:nvPicPr>
          <p:cNvPr id="4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2060849"/>
            <a:ext cx="8001000" cy="31781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302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4000" dirty="0"/>
          </a:p>
        </p:txBody>
      </p:sp>
      <p:pic>
        <p:nvPicPr>
          <p:cNvPr id="4" name="Picture 6" descr="21_23-HomeoticGenes_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5600" y="1752600"/>
            <a:ext cx="4043362" cy="51054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3" cstate="print"/>
          <a:srcRect b="3355"/>
          <a:stretch>
            <a:fillRect/>
          </a:stretch>
        </p:blipFill>
        <p:spPr bwMode="auto">
          <a:xfrm>
            <a:off x="6672064" y="2060848"/>
            <a:ext cx="3055938" cy="35814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59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524000" y="2492898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ÖKARYOTİK GENOMLARIN</a:t>
            </a:r>
          </a:p>
          <a:p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ORGANİZASYONU VE </a:t>
            </a:r>
          </a:p>
          <a:p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KONTROLÜ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 descr="C:\Documents and Settings\ARZUCOLERICIHAN\Desktop\dersler\Campbell-2011-Resimler\campbel-2011-cropped\M21_REEC8237_09_SE_CH2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890" y="0"/>
            <a:ext cx="60251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4710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4000" dirty="0"/>
          </a:p>
        </p:txBody>
      </p:sp>
      <p:pic>
        <p:nvPicPr>
          <p:cNvPr id="4" name="Picture 7"/>
          <p:cNvPicPr>
            <a:picLocks noChangeArrowheads="1"/>
          </p:cNvPicPr>
          <p:nvPr/>
        </p:nvPicPr>
        <p:blipFill>
          <a:blip r:embed="rId2" cstate="print"/>
          <a:srcRect l="19046" r="6128" b="54033"/>
          <a:stretch>
            <a:fillRect/>
          </a:stretch>
        </p:blipFill>
        <p:spPr bwMode="auto">
          <a:xfrm>
            <a:off x="3071664" y="1628800"/>
            <a:ext cx="5638800" cy="1944216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2" cstate="print"/>
          <a:srcRect l="20766" t="46655" r="2684" b="4463"/>
          <a:stretch>
            <a:fillRect/>
          </a:stretch>
        </p:blipFill>
        <p:spPr bwMode="auto">
          <a:xfrm>
            <a:off x="3071664" y="3573016"/>
            <a:ext cx="5616624" cy="2664296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1700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56391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3600" dirty="0"/>
          </a:p>
        </p:txBody>
      </p:sp>
      <p:pic>
        <p:nvPicPr>
          <p:cNvPr id="4" name="Picture 7"/>
          <p:cNvPicPr>
            <a:picLocks noChangeArrowheads="1"/>
          </p:cNvPicPr>
          <p:nvPr/>
        </p:nvPicPr>
        <p:blipFill>
          <a:blip r:embed="rId2" cstate="print"/>
          <a:srcRect b="53781"/>
          <a:stretch>
            <a:fillRect/>
          </a:stretch>
        </p:blipFill>
        <p:spPr bwMode="auto">
          <a:xfrm>
            <a:off x="2063552" y="3212976"/>
            <a:ext cx="8382000" cy="25527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2" cstate="print"/>
          <a:srcRect t="46219" b="3189"/>
          <a:stretch>
            <a:fillRect/>
          </a:stretch>
        </p:blipFill>
        <p:spPr bwMode="auto">
          <a:xfrm>
            <a:off x="1847528" y="620688"/>
            <a:ext cx="8352928" cy="28956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477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4000" dirty="0"/>
          </a:p>
        </p:txBody>
      </p:sp>
      <p:pic>
        <p:nvPicPr>
          <p:cNvPr id="4" name="Picture 3" descr="21_20FlowerDevelopment_CL.jpg                                  000B039FPB G4 Rm 704                   BEC4BCCA: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039939"/>
            <a:ext cx="7772400" cy="2624137"/>
          </a:xfrm>
        </p:spPr>
      </p:pic>
    </p:spTree>
    <p:extLst>
      <p:ext uri="{BB962C8B-B14F-4D97-AF65-F5344CB8AC3E}">
        <p14:creationId xmlns:p14="http://schemas.microsoft.com/office/powerpoint/2010/main" val="13715743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4" descr="21-20a-OrganIdentityGene-L.gif                                 00000074Zip 100                        AB89E6C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764704"/>
            <a:ext cx="83529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1-20b-OrganIdentityGene-L.jpg                                 00000074Zip 100   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2132856"/>
            <a:ext cx="82809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36" y="4070350"/>
            <a:ext cx="8208912" cy="252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991544" y="18864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GELİŞİMİN GENETİK TEMELİ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96110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4283968" cy="2999978"/>
          </a:xfrm>
        </p:spPr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ÖKARYOTİK GENOMLARIN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ORGANİZASYONU VE 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KONTROLÜ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10274" name="Picture 2" descr="C:\Documents and Settings\ARZUCOLERICIHAN\Desktop\dersler\Campbell-2011-Resimler\campbel-2011-cropped\M21_REEC8237_09_SE_CH211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714750"/>
            <a:ext cx="4743451" cy="3143250"/>
          </a:xfrm>
          <a:prstGeom prst="rect">
            <a:avLst/>
          </a:prstGeom>
          <a:noFill/>
        </p:spPr>
      </p:pic>
      <p:pic>
        <p:nvPicPr>
          <p:cNvPr id="310275" name="Picture 3" descr="C:\Documents and Settings\ARZUCOLERICIHAN\Desktop\dersler\Campbell-2011-Resimler\campbel-2011-cropped\M21_REEC8237_09_SE_CH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961" y="0"/>
            <a:ext cx="4622041" cy="3645024"/>
          </a:xfrm>
          <a:prstGeom prst="rect">
            <a:avLst/>
          </a:prstGeom>
          <a:noFill/>
        </p:spPr>
      </p:pic>
      <p:pic>
        <p:nvPicPr>
          <p:cNvPr id="310276" name="Picture 4" descr="C:\Documents and Settings\ARZUCOLERICIHAN\Desktop\Pictur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6814" y="3475039"/>
            <a:ext cx="3151187" cy="3382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39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51763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r>
              <a:rPr lang="tr-TR" sz="5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5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tr-TR" dirty="0"/>
          </a:p>
        </p:txBody>
      </p:sp>
      <p:pic>
        <p:nvPicPr>
          <p:cNvPr id="4" name="Picture 4" descr="23_F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8" y="1196752"/>
            <a:ext cx="85312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3431705" y="6021288"/>
            <a:ext cx="6271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AR BERKLEY" pitchFamily="2" charset="0"/>
              </a:rPr>
              <a:t>Bir </a:t>
            </a:r>
            <a:r>
              <a:rPr lang="tr-TR" sz="2800" dirty="0" err="1">
                <a:latin typeface="AR BERKLEY" pitchFamily="2" charset="0"/>
              </a:rPr>
              <a:t>immünoglobulin</a:t>
            </a:r>
            <a:r>
              <a:rPr lang="tr-TR" sz="2800" dirty="0">
                <a:latin typeface="AR BERKLEY" pitchFamily="2" charset="0"/>
              </a:rPr>
              <a:t> geninin olgunlaşması</a:t>
            </a:r>
            <a:endParaRPr lang="tr-TR" sz="2800" dirty="0"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7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4871864" y="853072"/>
            <a:ext cx="5400600" cy="5390442"/>
            <a:chOff x="2134" y="643"/>
            <a:chExt cx="1494" cy="3295"/>
          </a:xfrm>
        </p:grpSpPr>
        <p:pic>
          <p:nvPicPr>
            <p:cNvPr id="7" name="Picture 7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4" y="713"/>
              <a:ext cx="1494" cy="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1"/>
            <p:cNvSpPr txBox="1">
              <a:spLocks noChangeArrowheads="1"/>
            </p:cNvSpPr>
            <p:nvPr/>
          </p:nvSpPr>
          <p:spPr bwMode="auto">
            <a:xfrm>
              <a:off x="2401" y="643"/>
              <a:ext cx="111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Signal</a:t>
              </a:r>
            </a:p>
          </p:txBody>
        </p:sp>
        <p:sp>
          <p:nvSpPr>
            <p:cNvPr id="9" name="Text Box 72"/>
            <p:cNvSpPr txBox="1">
              <a:spLocks noChangeArrowheads="1"/>
            </p:cNvSpPr>
            <p:nvPr/>
          </p:nvSpPr>
          <p:spPr bwMode="auto">
            <a:xfrm>
              <a:off x="3193" y="847"/>
              <a:ext cx="147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NUCLEUS</a:t>
              </a:r>
            </a:p>
          </p:txBody>
        </p:sp>
        <p:sp>
          <p:nvSpPr>
            <p:cNvPr id="10" name="Text Box 73"/>
            <p:cNvSpPr txBox="1">
              <a:spLocks noChangeArrowheads="1"/>
            </p:cNvSpPr>
            <p:nvPr/>
          </p:nvSpPr>
          <p:spPr bwMode="auto">
            <a:xfrm>
              <a:off x="2999" y="933"/>
              <a:ext cx="159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Chromatin</a:t>
              </a:r>
            </a:p>
          </p:txBody>
        </p:sp>
        <p:sp>
          <p:nvSpPr>
            <p:cNvPr id="11" name="Text Box 74"/>
            <p:cNvSpPr txBox="1">
              <a:spLocks noChangeArrowheads="1"/>
            </p:cNvSpPr>
            <p:nvPr/>
          </p:nvSpPr>
          <p:spPr bwMode="auto">
            <a:xfrm>
              <a:off x="2917" y="1040"/>
              <a:ext cx="267" cy="2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600"/>
                <a:t>Chromatin modification:</a:t>
              </a:r>
            </a:p>
            <a:p>
              <a:pPr algn="ctr"/>
              <a:r>
                <a:rPr lang="en-US" sz="600"/>
                <a:t>DNA unpacking involving</a:t>
              </a:r>
            </a:p>
            <a:p>
              <a:pPr algn="ctr"/>
              <a:r>
                <a:rPr lang="en-US" sz="600"/>
                <a:t>histone acetylation and</a:t>
              </a:r>
            </a:p>
            <a:p>
              <a:pPr algn="ctr"/>
              <a:r>
                <a:rPr lang="en-US" sz="600"/>
                <a:t>DNA demethlation</a:t>
              </a:r>
            </a:p>
          </p:txBody>
        </p:sp>
        <p:sp>
          <p:nvSpPr>
            <p:cNvPr id="12" name="Text Box 75"/>
            <p:cNvSpPr txBox="1">
              <a:spLocks noChangeArrowheads="1"/>
            </p:cNvSpPr>
            <p:nvPr/>
          </p:nvSpPr>
          <p:spPr bwMode="auto">
            <a:xfrm>
              <a:off x="2632" y="1450"/>
              <a:ext cx="105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Gene</a:t>
              </a:r>
              <a:endParaRPr lang="en-US" sz="800"/>
            </a:p>
          </p:txBody>
        </p:sp>
        <p:sp>
          <p:nvSpPr>
            <p:cNvPr id="13" name="Text Box 76"/>
            <p:cNvSpPr txBox="1">
              <a:spLocks noChangeArrowheads="1"/>
            </p:cNvSpPr>
            <p:nvPr/>
          </p:nvSpPr>
          <p:spPr bwMode="auto">
            <a:xfrm>
              <a:off x="2334" y="1260"/>
              <a:ext cx="97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DNA</a:t>
              </a:r>
            </a:p>
          </p:txBody>
        </p:sp>
        <p:sp>
          <p:nvSpPr>
            <p:cNvPr id="14" name="Text Box 77"/>
            <p:cNvSpPr txBox="1">
              <a:spLocks noChangeArrowheads="1"/>
            </p:cNvSpPr>
            <p:nvPr/>
          </p:nvSpPr>
          <p:spPr bwMode="auto">
            <a:xfrm>
              <a:off x="2967" y="1311"/>
              <a:ext cx="223" cy="1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700"/>
                <a:t>Gene available</a:t>
              </a:r>
            </a:p>
            <a:p>
              <a:r>
                <a:rPr lang="en-US" sz="700"/>
                <a:t>for transcription</a:t>
              </a:r>
            </a:p>
          </p:txBody>
        </p:sp>
        <p:sp>
          <p:nvSpPr>
            <p:cNvPr id="15" name="Text Box 78"/>
            <p:cNvSpPr txBox="1">
              <a:spLocks noChangeArrowheads="1"/>
            </p:cNvSpPr>
            <p:nvPr/>
          </p:nvSpPr>
          <p:spPr bwMode="auto">
            <a:xfrm>
              <a:off x="2425" y="1648"/>
              <a:ext cx="95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RNA</a:t>
              </a:r>
            </a:p>
          </p:txBody>
        </p:sp>
        <p:sp>
          <p:nvSpPr>
            <p:cNvPr id="16" name="Text Box 79"/>
            <p:cNvSpPr txBox="1">
              <a:spLocks noChangeArrowheads="1"/>
            </p:cNvSpPr>
            <p:nvPr/>
          </p:nvSpPr>
          <p:spPr bwMode="auto">
            <a:xfrm>
              <a:off x="2816" y="1639"/>
              <a:ext cx="100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Exon</a:t>
              </a:r>
            </a:p>
          </p:txBody>
        </p:sp>
        <p:sp>
          <p:nvSpPr>
            <p:cNvPr id="17" name="Text Box 80"/>
            <p:cNvSpPr txBox="1">
              <a:spLocks noChangeArrowheads="1"/>
            </p:cNvSpPr>
            <p:nvPr/>
          </p:nvSpPr>
          <p:spPr bwMode="auto">
            <a:xfrm>
              <a:off x="2921" y="1543"/>
              <a:ext cx="185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Transcription</a:t>
              </a:r>
            </a:p>
          </p:txBody>
        </p:sp>
        <p:sp>
          <p:nvSpPr>
            <p:cNvPr id="18" name="Line 81"/>
            <p:cNvSpPr>
              <a:spLocks noChangeShapeType="1"/>
            </p:cNvSpPr>
            <p:nvPr/>
          </p:nvSpPr>
          <p:spPr bwMode="auto">
            <a:xfrm flipH="1">
              <a:off x="2870" y="1744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9" name="Text Box 82"/>
            <p:cNvSpPr txBox="1">
              <a:spLocks noChangeArrowheads="1"/>
            </p:cNvSpPr>
            <p:nvPr/>
          </p:nvSpPr>
          <p:spPr bwMode="auto">
            <a:xfrm>
              <a:off x="3050" y="1729"/>
              <a:ext cx="235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Primary transcript</a:t>
              </a: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2983" y="1893"/>
              <a:ext cx="208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RNA processing</a:t>
              </a:r>
            </a:p>
          </p:txBody>
        </p:sp>
        <p:sp>
          <p:nvSpPr>
            <p:cNvPr id="21" name="Text Box 84"/>
            <p:cNvSpPr txBox="1">
              <a:spLocks noChangeArrowheads="1"/>
            </p:cNvSpPr>
            <p:nvPr/>
          </p:nvSpPr>
          <p:spPr bwMode="auto">
            <a:xfrm>
              <a:off x="2907" y="2212"/>
              <a:ext cx="252" cy="1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600"/>
                <a:t>Transport to cytoplasm</a:t>
              </a:r>
            </a:p>
          </p:txBody>
        </p:sp>
        <p:sp>
          <p:nvSpPr>
            <p:cNvPr id="22" name="Text Box 85"/>
            <p:cNvSpPr txBox="1">
              <a:spLocks noChangeArrowheads="1"/>
            </p:cNvSpPr>
            <p:nvPr/>
          </p:nvSpPr>
          <p:spPr bwMode="auto">
            <a:xfrm>
              <a:off x="2745" y="1812"/>
              <a:ext cx="115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Intron</a:t>
              </a:r>
            </a:p>
          </p:txBody>
        </p:sp>
        <p:sp>
          <p:nvSpPr>
            <p:cNvPr id="23" name="Line 86"/>
            <p:cNvSpPr>
              <a:spLocks noChangeShapeType="1"/>
            </p:cNvSpPr>
            <p:nvPr/>
          </p:nvSpPr>
          <p:spPr bwMode="auto">
            <a:xfrm>
              <a:off x="2791" y="1772"/>
              <a:ext cx="0" cy="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4" name="Text Box 87"/>
            <p:cNvSpPr txBox="1">
              <a:spLocks noChangeArrowheads="1"/>
            </p:cNvSpPr>
            <p:nvPr/>
          </p:nvSpPr>
          <p:spPr bwMode="auto">
            <a:xfrm>
              <a:off x="2316" y="2085"/>
              <a:ext cx="90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Cap</a:t>
              </a:r>
            </a:p>
          </p:txBody>
        </p:sp>
        <p:sp>
          <p:nvSpPr>
            <p:cNvPr id="25" name="Line 88"/>
            <p:cNvSpPr>
              <a:spLocks noChangeShapeType="1"/>
            </p:cNvSpPr>
            <p:nvPr/>
          </p:nvSpPr>
          <p:spPr bwMode="auto">
            <a:xfrm>
              <a:off x="2443" y="2150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6" name="Text Box 89"/>
            <p:cNvSpPr txBox="1">
              <a:spLocks noChangeArrowheads="1"/>
            </p:cNvSpPr>
            <p:nvPr/>
          </p:nvSpPr>
          <p:spPr bwMode="auto">
            <a:xfrm>
              <a:off x="2994" y="2072"/>
              <a:ext cx="222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mRNA in nucleus</a:t>
              </a:r>
            </a:p>
          </p:txBody>
        </p:sp>
        <p:sp>
          <p:nvSpPr>
            <p:cNvPr id="27" name="Text Box 90"/>
            <p:cNvSpPr txBox="1">
              <a:spLocks noChangeArrowheads="1"/>
            </p:cNvSpPr>
            <p:nvPr/>
          </p:nvSpPr>
          <p:spPr bwMode="auto">
            <a:xfrm>
              <a:off x="2921" y="1960"/>
              <a:ext cx="87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Tail</a:t>
              </a:r>
            </a:p>
          </p:txBody>
        </p:sp>
        <p:sp>
          <p:nvSpPr>
            <p:cNvPr id="28" name="Line 91"/>
            <p:cNvSpPr>
              <a:spLocks noChangeShapeType="1"/>
            </p:cNvSpPr>
            <p:nvPr/>
          </p:nvSpPr>
          <p:spPr bwMode="auto">
            <a:xfrm flipH="1">
              <a:off x="2870" y="2058"/>
              <a:ext cx="74" cy="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9" name="Text Box 92"/>
            <p:cNvSpPr txBox="1">
              <a:spLocks noChangeArrowheads="1"/>
            </p:cNvSpPr>
            <p:nvPr/>
          </p:nvSpPr>
          <p:spPr bwMode="auto">
            <a:xfrm>
              <a:off x="3248" y="2345"/>
              <a:ext cx="176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CYTOPLASM</a:t>
              </a:r>
            </a:p>
          </p:txBody>
        </p:sp>
        <p:sp>
          <p:nvSpPr>
            <p:cNvPr id="30" name="Text Box 93"/>
            <p:cNvSpPr txBox="1">
              <a:spLocks noChangeArrowheads="1"/>
            </p:cNvSpPr>
            <p:nvPr/>
          </p:nvSpPr>
          <p:spPr bwMode="auto">
            <a:xfrm>
              <a:off x="3008" y="2446"/>
              <a:ext cx="249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 dirty="0"/>
                <a:t>mRNA in cytoplasm</a:t>
              </a:r>
            </a:p>
          </p:txBody>
        </p:sp>
        <p:sp>
          <p:nvSpPr>
            <p:cNvPr id="31" name="Text Box 94"/>
            <p:cNvSpPr txBox="1">
              <a:spLocks noChangeArrowheads="1"/>
            </p:cNvSpPr>
            <p:nvPr/>
          </p:nvSpPr>
          <p:spPr bwMode="auto">
            <a:xfrm>
              <a:off x="2344" y="2535"/>
              <a:ext cx="176" cy="1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Degradation</a:t>
              </a:r>
            </a:p>
            <a:p>
              <a:pPr algn="ctr"/>
              <a:r>
                <a:rPr lang="en-US" sz="700"/>
                <a:t>of mRNA</a:t>
              </a:r>
            </a:p>
          </p:txBody>
        </p:sp>
        <p:sp>
          <p:nvSpPr>
            <p:cNvPr id="32" name="Text Box 95"/>
            <p:cNvSpPr txBox="1">
              <a:spLocks noChangeArrowheads="1"/>
            </p:cNvSpPr>
            <p:nvPr/>
          </p:nvSpPr>
          <p:spPr bwMode="auto">
            <a:xfrm>
              <a:off x="2924" y="2708"/>
              <a:ext cx="165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Translation</a:t>
              </a:r>
            </a:p>
          </p:txBody>
        </p:sp>
        <p:sp>
          <p:nvSpPr>
            <p:cNvPr id="33" name="Text Box 96"/>
            <p:cNvSpPr txBox="1">
              <a:spLocks noChangeArrowheads="1"/>
            </p:cNvSpPr>
            <p:nvPr/>
          </p:nvSpPr>
          <p:spPr bwMode="auto">
            <a:xfrm>
              <a:off x="2955" y="2906"/>
              <a:ext cx="159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Polypetide</a:t>
              </a: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2903" y="3027"/>
              <a:ext cx="244" cy="2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600"/>
                <a:t>Cleavage</a:t>
              </a:r>
            </a:p>
            <a:p>
              <a:pPr algn="ctr"/>
              <a:r>
                <a:rPr lang="en-US" sz="600"/>
                <a:t>Chemical modification</a:t>
              </a:r>
            </a:p>
            <a:p>
              <a:pPr algn="ctr"/>
              <a:r>
                <a:rPr lang="en-US" sz="600"/>
                <a:t>Transport to cellular</a:t>
              </a:r>
            </a:p>
            <a:p>
              <a:pPr algn="ctr"/>
              <a:r>
                <a:rPr lang="en-US" sz="600"/>
                <a:t>destination</a:t>
              </a:r>
            </a:p>
          </p:txBody>
        </p:sp>
        <p:sp>
          <p:nvSpPr>
            <p:cNvPr id="35" name="Text Box 98"/>
            <p:cNvSpPr txBox="1">
              <a:spLocks noChangeArrowheads="1"/>
            </p:cNvSpPr>
            <p:nvPr/>
          </p:nvSpPr>
          <p:spPr bwMode="auto">
            <a:xfrm>
              <a:off x="2862" y="3376"/>
              <a:ext cx="194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Active protein</a:t>
              </a:r>
            </a:p>
          </p:txBody>
        </p:sp>
        <p:sp>
          <p:nvSpPr>
            <p:cNvPr id="36" name="Text Box 99"/>
            <p:cNvSpPr txBox="1">
              <a:spLocks noChangeArrowheads="1"/>
            </p:cNvSpPr>
            <p:nvPr/>
          </p:nvSpPr>
          <p:spPr bwMode="auto">
            <a:xfrm>
              <a:off x="2903" y="3548"/>
              <a:ext cx="250" cy="1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600"/>
                <a:t>Degradation of protein</a:t>
              </a:r>
            </a:p>
          </p:txBody>
        </p:sp>
        <p:sp>
          <p:nvSpPr>
            <p:cNvPr id="37" name="Text Box 100"/>
            <p:cNvSpPr txBox="1">
              <a:spLocks noChangeArrowheads="1"/>
            </p:cNvSpPr>
            <p:nvPr/>
          </p:nvSpPr>
          <p:spPr bwMode="auto">
            <a:xfrm>
              <a:off x="2920" y="3720"/>
              <a:ext cx="230" cy="1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700"/>
                <a:t>Degraded protein</a:t>
              </a:r>
            </a:p>
          </p:txBody>
        </p:sp>
      </p:grpSp>
      <p:sp>
        <p:nvSpPr>
          <p:cNvPr id="38" name="37 Metin kutusu"/>
          <p:cNvSpPr txBox="1"/>
          <p:nvPr/>
        </p:nvSpPr>
        <p:spPr>
          <a:xfrm>
            <a:off x="1991544" y="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ÖKARYOTİK GENOMLARIN ORGANİZASYONU VE KONTROLÜ</a:t>
            </a:r>
            <a:endParaRPr lang="tr-T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1524002" y="2852938"/>
            <a:ext cx="3393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>
                <a:latin typeface="AR BERKLEY" pitchFamily="2" charset="0"/>
              </a:rPr>
              <a:t>Ökaryotik</a:t>
            </a:r>
            <a:r>
              <a:rPr lang="tr-TR" sz="2800" dirty="0">
                <a:latin typeface="AR BERKLEY" pitchFamily="2" charset="0"/>
              </a:rPr>
              <a:t> Gen İfadesi</a:t>
            </a:r>
          </a:p>
          <a:p>
            <a:r>
              <a:rPr lang="tr-TR" sz="2800" dirty="0">
                <a:latin typeface="AR BERKLEY" pitchFamily="2" charset="0"/>
              </a:rPr>
              <a:t>Kontrol Aşamaları</a:t>
            </a:r>
            <a:endParaRPr lang="tr-TR" sz="2800" dirty="0"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56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Macintosh PowerPoint</Application>
  <PresentationFormat>Geniş Ekran</PresentationFormat>
  <Paragraphs>245</Paragraphs>
  <Slides>63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70" baseType="lpstr">
      <vt:lpstr>AR BERKLEY</vt:lpstr>
      <vt:lpstr>Calibri</vt:lpstr>
      <vt:lpstr>Calibri Light</vt:lpstr>
      <vt:lpstr>Comic Sans MS</vt:lpstr>
      <vt:lpstr>Tahoma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ÖKARYOTİK GENOMLARIN ORGANİZASYONU VE KONTROLÜ </vt:lpstr>
      <vt:lpstr>PowerPoint Sunusu</vt:lpstr>
      <vt:lpstr>ÖKARYOTİK GENOMLARIN ORGANİZASYONU VE  KONTROLÜ </vt:lpstr>
      <vt:lpstr>ÖKARYOTİK GENOMLARIN ORGANİZASYONU VE KONTROLÜ </vt:lpstr>
      <vt:lpstr>PowerPoint Sunusu</vt:lpstr>
      <vt:lpstr>ÖKARYOTİK GENOMLARIN ORGANİZASYONU VE KONTROLÜ </vt:lpstr>
      <vt:lpstr>       ÖKARYOTİK GENOMLARIN ORGANİZASYONU VE KONTROLÜ </vt:lpstr>
      <vt:lpstr>ÖKARYOTİK GENOMLARIN ORGANİZASYONU VE KONTROLÜ</vt:lpstr>
      <vt:lpstr>ÖKARYOTİK GENOMLARIN ORGANİZASYONU VE KONTROLÜ</vt:lpstr>
      <vt:lpstr>ÖKARYOTİK GENOMLARIN ORGANİZASYONU VE KONTROLÜ</vt:lpstr>
      <vt:lpstr>ÖKARYOTİK GENOMLARIN ORGANİZASYONU VE KONTROLÜ</vt:lpstr>
      <vt:lpstr>ÖKARYOTİK GENOMLARIN ORGANİZASYONU VE KONTROLÜ</vt:lpstr>
      <vt:lpstr>ÖKARYOTİK GENOMLARIN ORGANİZASYONU VE KONTROLÜ</vt:lpstr>
      <vt:lpstr>PowerPoint Sunusu</vt:lpstr>
      <vt:lpstr>PowerPoint Sunusu</vt:lpstr>
      <vt:lpstr>DNA TEKNOLOJİSİ  VE GENOMİKS</vt:lpstr>
      <vt:lpstr>DNA TEKNOLOJİSİ  VE GENOMİKS</vt:lpstr>
      <vt:lpstr>DNA TEKNOLOJİSİ  VE GENOMİKS</vt:lpstr>
      <vt:lpstr>DNA TEKNOLOJİSİ  VE GENOMİKS</vt:lpstr>
      <vt:lpstr>DNA TEKNOLOJİSİ  VE GENOMİKS</vt:lpstr>
      <vt:lpstr>DNA TEKNOLOJİSİ  VE GENOMİKS</vt:lpstr>
      <vt:lpstr>DNA TEKNOLOJİSİ  VE GENOMİKS</vt:lpstr>
      <vt:lpstr>DNA TEKNOLOJİSİ  VE GENOMİKS</vt:lpstr>
      <vt:lpstr>DNA TEKNOLOJİSİ  VE GENOMİKS</vt:lpstr>
      <vt:lpstr>DNA TEKNOLOJİSİ  VE GENOMİKS</vt:lpstr>
      <vt:lpstr>DNA  TEKNOLOJİSİ  VE GENOMİKS</vt:lpstr>
      <vt:lpstr>DNA  TEKNOLOJİSİ  VE GENOMİKS</vt:lpstr>
      <vt:lpstr>PowerPoint Sunusu</vt:lpstr>
      <vt:lpstr>DNA TEKNOLOJİSİ  VE GENOMİKS</vt:lpstr>
      <vt:lpstr>DNA TEKNOLOJİSİ  VE GENOMİKS</vt:lpstr>
      <vt:lpstr>DNA TEKNOLOJİSİ  VE GENOMİKS</vt:lpstr>
      <vt:lpstr>DNA TEKNOLOJİSİ  VE GENOMİKS</vt:lpstr>
      <vt:lpstr>DNA TEKNOLOJİSİ  VE GENOMİKS</vt:lpstr>
      <vt:lpstr>DNA TEKNOLOJİSİ  VE GENOMİKS</vt:lpstr>
      <vt:lpstr>DNA TEKNOLOJİSİ VE GENOMİKS</vt:lpstr>
      <vt:lpstr>DNA TEKNOLOJİSİ  VE GENOMİKS</vt:lpstr>
      <vt:lpstr>DNA TEKNOLOJİSİ  VE GENOMİKS</vt:lpstr>
      <vt:lpstr>DNA TEKNOLOJİSİ VE GENOMİKS</vt:lpstr>
      <vt:lpstr>PowerPoint Sunusu</vt:lpstr>
      <vt:lpstr>DNA TEKNOLOJİSİ  VE GENOMİKS</vt:lpstr>
      <vt:lpstr>DNA TEKNOLOJİSİ  VE GENOMİKS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GELİŞİMİN GENETİK TEMELİ</vt:lpstr>
      <vt:lpstr>PowerPoint Sunusu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1</cp:revision>
  <dcterms:created xsi:type="dcterms:W3CDTF">2017-10-24T09:22:31Z</dcterms:created>
  <dcterms:modified xsi:type="dcterms:W3CDTF">2017-10-24T09:22:50Z</dcterms:modified>
</cp:coreProperties>
</file>