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89" r:id="rId11"/>
    <p:sldId id="279" r:id="rId12"/>
    <p:sldId id="281" r:id="rId13"/>
    <p:sldId id="282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88F06-8170-4057-B36E-4AA78DE66E4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0D88CA8-8233-4EB0-84C8-C3EADB05497D}">
      <dgm:prSet/>
      <dgm:spPr/>
      <dgm:t>
        <a:bodyPr/>
        <a:lstStyle/>
        <a:p>
          <a:r>
            <a:rPr lang="tr-TR"/>
            <a:t>1942-1952 yılları arasında Ankara Üniversitesi Dil ve Tarih-Coğrafya Fakültesi’nde Hungaroloji profesörlüğü yaptı</a:t>
          </a:r>
          <a:endParaRPr lang="en-US"/>
        </a:p>
      </dgm:t>
    </dgm:pt>
    <dgm:pt modelId="{0D5F6B31-DA59-4646-B762-D08F61818A06}" type="parTrans" cxnId="{67628853-B85D-4FF1-81BF-696C48CBA350}">
      <dgm:prSet/>
      <dgm:spPr/>
      <dgm:t>
        <a:bodyPr/>
        <a:lstStyle/>
        <a:p>
          <a:endParaRPr lang="en-US"/>
        </a:p>
      </dgm:t>
    </dgm:pt>
    <dgm:pt modelId="{594B388E-0A62-4934-BCE4-73F281036DF6}" type="sibTrans" cxnId="{67628853-B85D-4FF1-81BF-696C48CBA350}">
      <dgm:prSet/>
      <dgm:spPr/>
      <dgm:t>
        <a:bodyPr/>
        <a:lstStyle/>
        <a:p>
          <a:endParaRPr lang="en-US"/>
        </a:p>
      </dgm:t>
    </dgm:pt>
    <dgm:pt modelId="{67B2D97B-0327-4A81-8911-680E6DE1E89E}">
      <dgm:prSet/>
      <dgm:spPr/>
      <dgm:t>
        <a:bodyPr/>
        <a:lstStyle/>
        <a:p>
          <a:r>
            <a:rPr lang="tr-TR"/>
            <a:t>Türkolog</a:t>
          </a:r>
          <a:endParaRPr lang="en-US"/>
        </a:p>
      </dgm:t>
    </dgm:pt>
    <dgm:pt modelId="{EA42B7D5-39ED-41AA-AB0F-964517B714BC}" type="parTrans" cxnId="{54375F18-FAE8-4C38-83FF-825EE528EC94}">
      <dgm:prSet/>
      <dgm:spPr/>
      <dgm:t>
        <a:bodyPr/>
        <a:lstStyle/>
        <a:p>
          <a:endParaRPr lang="en-US"/>
        </a:p>
      </dgm:t>
    </dgm:pt>
    <dgm:pt modelId="{5F720182-D247-4786-B5C9-C7B1ABB974FB}" type="sibTrans" cxnId="{54375F18-FAE8-4C38-83FF-825EE528EC94}">
      <dgm:prSet/>
      <dgm:spPr/>
      <dgm:t>
        <a:bodyPr/>
        <a:lstStyle/>
        <a:p>
          <a:endParaRPr lang="en-US"/>
        </a:p>
      </dgm:t>
    </dgm:pt>
    <dgm:pt modelId="{D84561EC-5417-43E9-BC2B-5876ACB22D87}">
      <dgm:prSet/>
      <dgm:spPr/>
      <dgm:t>
        <a:bodyPr/>
        <a:lstStyle/>
        <a:p>
          <a:r>
            <a:rPr lang="tr-TR"/>
            <a:t>Kıpçakça</a:t>
          </a:r>
          <a:endParaRPr lang="en-US"/>
        </a:p>
      </dgm:t>
    </dgm:pt>
    <dgm:pt modelId="{1552E4E2-9404-4C8F-A025-97ECA99DF4D2}" type="parTrans" cxnId="{E6C822C3-803C-4292-84C9-F8E9CF23E497}">
      <dgm:prSet/>
      <dgm:spPr/>
      <dgm:t>
        <a:bodyPr/>
        <a:lstStyle/>
        <a:p>
          <a:endParaRPr lang="en-US"/>
        </a:p>
      </dgm:t>
    </dgm:pt>
    <dgm:pt modelId="{CAE2ECE5-C5B8-491B-9831-145012A1D5BC}" type="sibTrans" cxnId="{E6C822C3-803C-4292-84C9-F8E9CF23E497}">
      <dgm:prSet/>
      <dgm:spPr/>
      <dgm:t>
        <a:bodyPr/>
        <a:lstStyle/>
        <a:p>
          <a:endParaRPr lang="en-US"/>
        </a:p>
      </dgm:t>
    </dgm:pt>
    <dgm:pt modelId="{87D30CA1-B03E-4484-B197-7083A626884A}">
      <dgm:prSet/>
      <dgm:spPr/>
      <dgm:t>
        <a:bodyPr/>
        <a:lstStyle/>
        <a:p>
          <a:r>
            <a:rPr lang="tr-TR"/>
            <a:t>1944-1957 yılları arasında Millî Eğitim Bakanlığı’nın yayımladığı Macar Klasikleri Serisi’nde on bir kitabın yayımına katkıda bulunmuştur.</a:t>
          </a:r>
          <a:endParaRPr lang="en-US"/>
        </a:p>
      </dgm:t>
    </dgm:pt>
    <dgm:pt modelId="{4A88CC16-0A0E-417D-879E-6C5E6E9BB48B}" type="parTrans" cxnId="{03DED2D0-CCA3-43EA-9438-BF87FE810686}">
      <dgm:prSet/>
      <dgm:spPr/>
      <dgm:t>
        <a:bodyPr/>
        <a:lstStyle/>
        <a:p>
          <a:endParaRPr lang="en-US"/>
        </a:p>
      </dgm:t>
    </dgm:pt>
    <dgm:pt modelId="{FDFFCC27-FD6B-42BC-9E0B-E6330F3E8A8A}" type="sibTrans" cxnId="{03DED2D0-CCA3-43EA-9438-BF87FE810686}">
      <dgm:prSet/>
      <dgm:spPr/>
      <dgm:t>
        <a:bodyPr/>
        <a:lstStyle/>
        <a:p>
          <a:endParaRPr lang="en-US"/>
        </a:p>
      </dgm:t>
    </dgm:pt>
    <dgm:pt modelId="{1B9016BF-EAEC-0646-89B8-AA3816F46C0D}" type="pres">
      <dgm:prSet presAssocID="{7DC88F06-8170-4057-B36E-4AA78DE66E4C}" presName="linear" presStyleCnt="0">
        <dgm:presLayoutVars>
          <dgm:animLvl val="lvl"/>
          <dgm:resizeHandles val="exact"/>
        </dgm:presLayoutVars>
      </dgm:prSet>
      <dgm:spPr/>
    </dgm:pt>
    <dgm:pt modelId="{45FECC55-1549-BF48-9E84-A8E2F98E4161}" type="pres">
      <dgm:prSet presAssocID="{00D88CA8-8233-4EB0-84C8-C3EADB05497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D25FDA-9797-AA4D-9C0D-C85C86D1EBFD}" type="pres">
      <dgm:prSet presAssocID="{594B388E-0A62-4934-BCE4-73F281036DF6}" presName="spacer" presStyleCnt="0"/>
      <dgm:spPr/>
    </dgm:pt>
    <dgm:pt modelId="{B7B8C74E-A564-ED45-83F5-6DF7D54BA212}" type="pres">
      <dgm:prSet presAssocID="{67B2D97B-0327-4A81-8911-680E6DE1E89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1AE928-C2B4-6E48-BE85-863B61AC03FF}" type="pres">
      <dgm:prSet presAssocID="{5F720182-D247-4786-B5C9-C7B1ABB974FB}" presName="spacer" presStyleCnt="0"/>
      <dgm:spPr/>
    </dgm:pt>
    <dgm:pt modelId="{90DF93B8-54A4-9D48-8C3F-E097CCAD2165}" type="pres">
      <dgm:prSet presAssocID="{D84561EC-5417-43E9-BC2B-5876ACB22D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004AA5-6A20-0A49-A8FE-7E5A8B1446CB}" type="pres">
      <dgm:prSet presAssocID="{CAE2ECE5-C5B8-491B-9831-145012A1D5BC}" presName="spacer" presStyleCnt="0"/>
      <dgm:spPr/>
    </dgm:pt>
    <dgm:pt modelId="{16EA74ED-980D-AA40-915C-05C848AA4761}" type="pres">
      <dgm:prSet presAssocID="{87D30CA1-B03E-4484-B197-7083A626884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D44BB12-F87B-C647-90E9-1F5E8BC54F8B}" type="presOf" srcId="{7DC88F06-8170-4057-B36E-4AA78DE66E4C}" destId="{1B9016BF-EAEC-0646-89B8-AA3816F46C0D}" srcOrd="0" destOrd="0" presId="urn:microsoft.com/office/officeart/2005/8/layout/vList2"/>
    <dgm:cxn modelId="{2E8FC716-96CA-0E43-BE22-C03676F4EE07}" type="presOf" srcId="{67B2D97B-0327-4A81-8911-680E6DE1E89E}" destId="{B7B8C74E-A564-ED45-83F5-6DF7D54BA212}" srcOrd="0" destOrd="0" presId="urn:microsoft.com/office/officeart/2005/8/layout/vList2"/>
    <dgm:cxn modelId="{54375F18-FAE8-4C38-83FF-825EE528EC94}" srcId="{7DC88F06-8170-4057-B36E-4AA78DE66E4C}" destId="{67B2D97B-0327-4A81-8911-680E6DE1E89E}" srcOrd="1" destOrd="0" parTransId="{EA42B7D5-39ED-41AA-AB0F-964517B714BC}" sibTransId="{5F720182-D247-4786-B5C9-C7B1ABB974FB}"/>
    <dgm:cxn modelId="{7B6CE119-C798-0C48-BDCC-3D3540B687A5}" type="presOf" srcId="{87D30CA1-B03E-4484-B197-7083A626884A}" destId="{16EA74ED-980D-AA40-915C-05C848AA4761}" srcOrd="0" destOrd="0" presId="urn:microsoft.com/office/officeart/2005/8/layout/vList2"/>
    <dgm:cxn modelId="{67628853-B85D-4FF1-81BF-696C48CBA350}" srcId="{7DC88F06-8170-4057-B36E-4AA78DE66E4C}" destId="{00D88CA8-8233-4EB0-84C8-C3EADB05497D}" srcOrd="0" destOrd="0" parTransId="{0D5F6B31-DA59-4646-B762-D08F61818A06}" sibTransId="{594B388E-0A62-4934-BCE4-73F281036DF6}"/>
    <dgm:cxn modelId="{750611A6-05F3-3841-845F-6C3C372BCF27}" type="presOf" srcId="{00D88CA8-8233-4EB0-84C8-C3EADB05497D}" destId="{45FECC55-1549-BF48-9E84-A8E2F98E4161}" srcOrd="0" destOrd="0" presId="urn:microsoft.com/office/officeart/2005/8/layout/vList2"/>
    <dgm:cxn modelId="{E6C822C3-803C-4292-84C9-F8E9CF23E497}" srcId="{7DC88F06-8170-4057-B36E-4AA78DE66E4C}" destId="{D84561EC-5417-43E9-BC2B-5876ACB22D87}" srcOrd="2" destOrd="0" parTransId="{1552E4E2-9404-4C8F-A025-97ECA99DF4D2}" sibTransId="{CAE2ECE5-C5B8-491B-9831-145012A1D5BC}"/>
    <dgm:cxn modelId="{03DED2D0-CCA3-43EA-9438-BF87FE810686}" srcId="{7DC88F06-8170-4057-B36E-4AA78DE66E4C}" destId="{87D30CA1-B03E-4484-B197-7083A626884A}" srcOrd="3" destOrd="0" parTransId="{4A88CC16-0A0E-417D-879E-6C5E6E9BB48B}" sibTransId="{FDFFCC27-FD6B-42BC-9E0B-E6330F3E8A8A}"/>
    <dgm:cxn modelId="{AFD2F5F1-1C28-7943-9DED-C8210BA97743}" type="presOf" srcId="{D84561EC-5417-43E9-BC2B-5876ACB22D87}" destId="{90DF93B8-54A4-9D48-8C3F-E097CCAD2165}" srcOrd="0" destOrd="0" presId="urn:microsoft.com/office/officeart/2005/8/layout/vList2"/>
    <dgm:cxn modelId="{B1432A5F-4312-934E-9F3B-2BD61AD01C8E}" type="presParOf" srcId="{1B9016BF-EAEC-0646-89B8-AA3816F46C0D}" destId="{45FECC55-1549-BF48-9E84-A8E2F98E4161}" srcOrd="0" destOrd="0" presId="urn:microsoft.com/office/officeart/2005/8/layout/vList2"/>
    <dgm:cxn modelId="{4B571FFB-0745-FD45-ACF4-4D88DEDCE3B1}" type="presParOf" srcId="{1B9016BF-EAEC-0646-89B8-AA3816F46C0D}" destId="{D3D25FDA-9797-AA4D-9C0D-C85C86D1EBFD}" srcOrd="1" destOrd="0" presId="urn:microsoft.com/office/officeart/2005/8/layout/vList2"/>
    <dgm:cxn modelId="{ED847AB6-0D70-7242-8A2D-D0C9F4D053EA}" type="presParOf" srcId="{1B9016BF-EAEC-0646-89B8-AA3816F46C0D}" destId="{B7B8C74E-A564-ED45-83F5-6DF7D54BA212}" srcOrd="2" destOrd="0" presId="urn:microsoft.com/office/officeart/2005/8/layout/vList2"/>
    <dgm:cxn modelId="{8E297661-497D-284D-8ABD-D2C4A5ED342F}" type="presParOf" srcId="{1B9016BF-EAEC-0646-89B8-AA3816F46C0D}" destId="{BE1AE928-C2B4-6E48-BE85-863B61AC03FF}" srcOrd="3" destOrd="0" presId="urn:microsoft.com/office/officeart/2005/8/layout/vList2"/>
    <dgm:cxn modelId="{3CBAB1F4-96A3-2C42-8660-283B69D6E528}" type="presParOf" srcId="{1B9016BF-EAEC-0646-89B8-AA3816F46C0D}" destId="{90DF93B8-54A4-9D48-8C3F-E097CCAD2165}" srcOrd="4" destOrd="0" presId="urn:microsoft.com/office/officeart/2005/8/layout/vList2"/>
    <dgm:cxn modelId="{00C67861-77BD-3E44-9DF4-3699946F68BD}" type="presParOf" srcId="{1B9016BF-EAEC-0646-89B8-AA3816F46C0D}" destId="{84004AA5-6A20-0A49-A8FE-7E5A8B1446CB}" srcOrd="5" destOrd="0" presId="urn:microsoft.com/office/officeart/2005/8/layout/vList2"/>
    <dgm:cxn modelId="{9442A999-FA33-7F43-81A8-FA3026E95376}" type="presParOf" srcId="{1B9016BF-EAEC-0646-89B8-AA3816F46C0D}" destId="{16EA74ED-980D-AA40-915C-05C848AA476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C3FA7-647E-4F8B-9F89-AD02CBC048DF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FC61EFB-F6F5-44B1-966D-21E633FA4C06}">
      <dgm:prSet/>
      <dgm:spPr/>
      <dgm:t>
        <a:bodyPr/>
        <a:lstStyle/>
        <a:p>
          <a:r>
            <a:rPr lang="hu-HU"/>
            <a:t>Olay odaklı, karakter derinliği geri planda. Bu yönüyle eleştiriliyor.  Gerçekçi betimlemeler yok.</a:t>
          </a:r>
          <a:endParaRPr lang="en-US"/>
        </a:p>
      </dgm:t>
    </dgm:pt>
    <dgm:pt modelId="{902F2EDD-219E-4C0F-8597-5C13609D236C}" type="parTrans" cxnId="{B28F1C7E-BFB9-4255-9AEE-488B4216D23B}">
      <dgm:prSet/>
      <dgm:spPr/>
      <dgm:t>
        <a:bodyPr/>
        <a:lstStyle/>
        <a:p>
          <a:endParaRPr lang="en-US"/>
        </a:p>
      </dgm:t>
    </dgm:pt>
    <dgm:pt modelId="{6463FB21-4C3D-433F-8BAD-399FC8B0A2BE}" type="sibTrans" cxnId="{B28F1C7E-BFB9-4255-9AEE-488B4216D23B}">
      <dgm:prSet/>
      <dgm:spPr/>
      <dgm:t>
        <a:bodyPr/>
        <a:lstStyle/>
        <a:p>
          <a:endParaRPr lang="en-US"/>
        </a:p>
      </dgm:t>
    </dgm:pt>
    <dgm:pt modelId="{49B676D0-77F3-4D25-B76E-ECD1286B36B1}">
      <dgm:prSet/>
      <dgm:spPr/>
      <dgm:t>
        <a:bodyPr/>
        <a:lstStyle/>
        <a:p>
          <a:r>
            <a:rPr lang="hu-HU"/>
            <a:t>Çok iyiler ve çok kötüler var. ( Edebiyattaki karakter ve tip ayrımı)</a:t>
          </a:r>
          <a:endParaRPr lang="en-US"/>
        </a:p>
      </dgm:t>
    </dgm:pt>
    <dgm:pt modelId="{C0DDEF2A-9C72-49A3-B536-F6A6BA9225B6}" type="parTrans" cxnId="{3B0F7E9A-3B37-4C67-AE0F-87311BFB9783}">
      <dgm:prSet/>
      <dgm:spPr/>
      <dgm:t>
        <a:bodyPr/>
        <a:lstStyle/>
        <a:p>
          <a:endParaRPr lang="en-US"/>
        </a:p>
      </dgm:t>
    </dgm:pt>
    <dgm:pt modelId="{88E5F363-D22C-4E75-B8DA-866C1E1223FA}" type="sibTrans" cxnId="{3B0F7E9A-3B37-4C67-AE0F-87311BFB9783}">
      <dgm:prSet/>
      <dgm:spPr/>
      <dgm:t>
        <a:bodyPr/>
        <a:lstStyle/>
        <a:p>
          <a:endParaRPr lang="en-US"/>
        </a:p>
      </dgm:t>
    </dgm:pt>
    <dgm:pt modelId="{E301A9C7-8161-46B9-9A89-05B0C7CBFB0F}">
      <dgm:prSet/>
      <dgm:spPr/>
      <dgm:t>
        <a:bodyPr/>
        <a:lstStyle/>
        <a:p>
          <a:r>
            <a:rPr lang="hu-HU"/>
            <a:t>Sözcük dağarcığı çok ama çok geniş!!!</a:t>
          </a:r>
          <a:endParaRPr lang="en-US"/>
        </a:p>
      </dgm:t>
    </dgm:pt>
    <dgm:pt modelId="{6793BFBE-8755-4950-80C6-FA4AF1A0026E}" type="parTrans" cxnId="{56D7BEEF-FE1C-4201-85BF-2A762341CE89}">
      <dgm:prSet/>
      <dgm:spPr/>
      <dgm:t>
        <a:bodyPr/>
        <a:lstStyle/>
        <a:p>
          <a:endParaRPr lang="en-US"/>
        </a:p>
      </dgm:t>
    </dgm:pt>
    <dgm:pt modelId="{2923E94C-CBAF-46B9-9633-4115B2233CB7}" type="sibTrans" cxnId="{56D7BEEF-FE1C-4201-85BF-2A762341CE89}">
      <dgm:prSet/>
      <dgm:spPr/>
      <dgm:t>
        <a:bodyPr/>
        <a:lstStyle/>
        <a:p>
          <a:endParaRPr lang="en-US"/>
        </a:p>
      </dgm:t>
    </dgm:pt>
    <dgm:pt modelId="{7A78E4BE-654A-46FF-B409-789F92D501DE}">
      <dgm:prSet/>
      <dgm:spPr/>
      <dgm:t>
        <a:bodyPr/>
        <a:lstStyle/>
        <a:p>
          <a:r>
            <a:rPr lang="hu-HU"/>
            <a:t>Doğal, akıcı, içten bir dil kullanıyor. Çok renkli ve anlaşılır. İletişimsel!!!</a:t>
          </a:r>
          <a:endParaRPr lang="en-US"/>
        </a:p>
      </dgm:t>
    </dgm:pt>
    <dgm:pt modelId="{5E00B86E-2268-4E2F-AE10-07B5A7FCE8A2}" type="parTrans" cxnId="{936D44B0-0C7F-4493-822F-194DBA09DC56}">
      <dgm:prSet/>
      <dgm:spPr/>
      <dgm:t>
        <a:bodyPr/>
        <a:lstStyle/>
        <a:p>
          <a:endParaRPr lang="en-US"/>
        </a:p>
      </dgm:t>
    </dgm:pt>
    <dgm:pt modelId="{B29DBAE4-3ABA-4095-B9D8-3C44A035B11F}" type="sibTrans" cxnId="{936D44B0-0C7F-4493-822F-194DBA09DC56}">
      <dgm:prSet/>
      <dgm:spPr/>
      <dgm:t>
        <a:bodyPr/>
        <a:lstStyle/>
        <a:p>
          <a:endParaRPr lang="en-US"/>
        </a:p>
      </dgm:t>
    </dgm:pt>
    <dgm:pt modelId="{7633C9CC-2369-4827-BA51-3CA02E4095AC}">
      <dgm:prSet/>
      <dgm:spPr/>
      <dgm:t>
        <a:bodyPr/>
        <a:lstStyle/>
        <a:p>
          <a:r>
            <a:rPr lang="hu-HU"/>
            <a:t>MİZAHÇI yanı çok önemli.</a:t>
          </a:r>
          <a:endParaRPr lang="en-US"/>
        </a:p>
      </dgm:t>
    </dgm:pt>
    <dgm:pt modelId="{57DD65BA-6608-4DD5-B593-9E904A530840}" type="parTrans" cxnId="{D3AF89A7-E846-4E22-A8C4-C515336483B2}">
      <dgm:prSet/>
      <dgm:spPr/>
      <dgm:t>
        <a:bodyPr/>
        <a:lstStyle/>
        <a:p>
          <a:endParaRPr lang="en-US"/>
        </a:p>
      </dgm:t>
    </dgm:pt>
    <dgm:pt modelId="{4853CA5B-C03D-40F0-AA33-197BE40421B8}" type="sibTrans" cxnId="{D3AF89A7-E846-4E22-A8C4-C515336483B2}">
      <dgm:prSet/>
      <dgm:spPr/>
      <dgm:t>
        <a:bodyPr/>
        <a:lstStyle/>
        <a:p>
          <a:endParaRPr lang="en-US"/>
        </a:p>
      </dgm:t>
    </dgm:pt>
    <dgm:pt modelId="{15C9CC96-6169-8C49-9E43-84F7900EA3EA}" type="pres">
      <dgm:prSet presAssocID="{FDBC3FA7-647E-4F8B-9F89-AD02CBC048D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DC3179C-A7C0-7B44-8612-6B054E9AAAB2}" type="pres">
      <dgm:prSet presAssocID="{7633C9CC-2369-4827-BA51-3CA02E4095AC}" presName="Accent5" presStyleCnt="0"/>
      <dgm:spPr/>
    </dgm:pt>
    <dgm:pt modelId="{1E30AFCC-56BF-6449-A782-CB27479FF7F0}" type="pres">
      <dgm:prSet presAssocID="{7633C9CC-2369-4827-BA51-3CA02E4095AC}" presName="Accent" presStyleLbl="node1" presStyleIdx="0" presStyleCnt="10"/>
      <dgm:spPr/>
    </dgm:pt>
    <dgm:pt modelId="{8DE16164-F503-1749-8DAE-819DD09D5471}" type="pres">
      <dgm:prSet presAssocID="{7633C9CC-2369-4827-BA51-3CA02E4095AC}" presName="ParentBackground5" presStyleCnt="0"/>
      <dgm:spPr/>
    </dgm:pt>
    <dgm:pt modelId="{59B75441-8DFE-6E43-A485-C0328128469D}" type="pres">
      <dgm:prSet presAssocID="{7633C9CC-2369-4827-BA51-3CA02E4095AC}" presName="ParentBackground" presStyleLbl="node1" presStyleIdx="1" presStyleCnt="10"/>
      <dgm:spPr/>
    </dgm:pt>
    <dgm:pt modelId="{1E8EAB1E-0FFA-5B46-A2C8-E0CA2F6939A0}" type="pres">
      <dgm:prSet presAssocID="{7633C9CC-2369-4827-BA51-3CA02E4095AC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DD3B7CB8-06D1-0F49-A0EE-E311CEC36307}" type="pres">
      <dgm:prSet presAssocID="{7A78E4BE-654A-46FF-B409-789F92D501DE}" presName="Accent4" presStyleCnt="0"/>
      <dgm:spPr/>
    </dgm:pt>
    <dgm:pt modelId="{560EE992-9621-DB4B-979E-6411F73051FA}" type="pres">
      <dgm:prSet presAssocID="{7A78E4BE-654A-46FF-B409-789F92D501DE}" presName="Accent" presStyleLbl="node1" presStyleIdx="2" presStyleCnt="10"/>
      <dgm:spPr/>
    </dgm:pt>
    <dgm:pt modelId="{F8382AB3-07BB-4745-9638-2B96EA5A00F5}" type="pres">
      <dgm:prSet presAssocID="{7A78E4BE-654A-46FF-B409-789F92D501DE}" presName="ParentBackground4" presStyleCnt="0"/>
      <dgm:spPr/>
    </dgm:pt>
    <dgm:pt modelId="{B9FE2FB8-B758-8D4C-BB82-91EE648753D0}" type="pres">
      <dgm:prSet presAssocID="{7A78E4BE-654A-46FF-B409-789F92D501DE}" presName="ParentBackground" presStyleLbl="node1" presStyleIdx="3" presStyleCnt="10"/>
      <dgm:spPr/>
    </dgm:pt>
    <dgm:pt modelId="{E0C5CD72-76F6-AB48-AF50-47B170EF4432}" type="pres">
      <dgm:prSet presAssocID="{7A78E4BE-654A-46FF-B409-789F92D501DE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EDD21DBC-D5F2-4C4E-B62F-F8CDF3C7C90D}" type="pres">
      <dgm:prSet presAssocID="{E301A9C7-8161-46B9-9A89-05B0C7CBFB0F}" presName="Accent3" presStyleCnt="0"/>
      <dgm:spPr/>
    </dgm:pt>
    <dgm:pt modelId="{1C16BD68-B5A6-E34F-AD1C-AFCCF01327D4}" type="pres">
      <dgm:prSet presAssocID="{E301A9C7-8161-46B9-9A89-05B0C7CBFB0F}" presName="Accent" presStyleLbl="node1" presStyleIdx="4" presStyleCnt="10"/>
      <dgm:spPr/>
    </dgm:pt>
    <dgm:pt modelId="{22A777F3-0AA4-3B4F-9AAE-B51FD7EE7795}" type="pres">
      <dgm:prSet presAssocID="{E301A9C7-8161-46B9-9A89-05B0C7CBFB0F}" presName="ParentBackground3" presStyleCnt="0"/>
      <dgm:spPr/>
    </dgm:pt>
    <dgm:pt modelId="{19BA2C72-F511-0D40-A72C-12CB366D456E}" type="pres">
      <dgm:prSet presAssocID="{E301A9C7-8161-46B9-9A89-05B0C7CBFB0F}" presName="ParentBackground" presStyleLbl="node1" presStyleIdx="5" presStyleCnt="10"/>
      <dgm:spPr/>
    </dgm:pt>
    <dgm:pt modelId="{97CA3518-94ED-794A-BB0C-8B575FB13D4A}" type="pres">
      <dgm:prSet presAssocID="{E301A9C7-8161-46B9-9A89-05B0C7CBFB0F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CCF3FB7C-00E8-304C-B09B-11ED31FAC731}" type="pres">
      <dgm:prSet presAssocID="{49B676D0-77F3-4D25-B76E-ECD1286B36B1}" presName="Accent2" presStyleCnt="0"/>
      <dgm:spPr/>
    </dgm:pt>
    <dgm:pt modelId="{8C2D09D1-F828-E54C-BA4A-5B83A3E25DA4}" type="pres">
      <dgm:prSet presAssocID="{49B676D0-77F3-4D25-B76E-ECD1286B36B1}" presName="Accent" presStyleLbl="node1" presStyleIdx="6" presStyleCnt="10"/>
      <dgm:spPr/>
    </dgm:pt>
    <dgm:pt modelId="{F9A38CA1-23DA-BF43-AE40-6AE9A9638E8A}" type="pres">
      <dgm:prSet presAssocID="{49B676D0-77F3-4D25-B76E-ECD1286B36B1}" presName="ParentBackground2" presStyleCnt="0"/>
      <dgm:spPr/>
    </dgm:pt>
    <dgm:pt modelId="{3F657B31-DA0C-AE40-933B-FCD6518ACEBD}" type="pres">
      <dgm:prSet presAssocID="{49B676D0-77F3-4D25-B76E-ECD1286B36B1}" presName="ParentBackground" presStyleLbl="node1" presStyleIdx="7" presStyleCnt="10"/>
      <dgm:spPr/>
    </dgm:pt>
    <dgm:pt modelId="{DC73F8B8-C3E5-B94F-81DD-119EFBBB5F8F}" type="pres">
      <dgm:prSet presAssocID="{49B676D0-77F3-4D25-B76E-ECD1286B36B1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A606A660-1024-0B4A-9983-78E0E4C709FB}" type="pres">
      <dgm:prSet presAssocID="{2FC61EFB-F6F5-44B1-966D-21E633FA4C06}" presName="Accent1" presStyleCnt="0"/>
      <dgm:spPr/>
    </dgm:pt>
    <dgm:pt modelId="{8D256C22-6B87-C04F-B893-E573E5A6F5CE}" type="pres">
      <dgm:prSet presAssocID="{2FC61EFB-F6F5-44B1-966D-21E633FA4C06}" presName="Accent" presStyleLbl="node1" presStyleIdx="8" presStyleCnt="10"/>
      <dgm:spPr/>
    </dgm:pt>
    <dgm:pt modelId="{B427C779-E589-FB4F-B386-024507EDB406}" type="pres">
      <dgm:prSet presAssocID="{2FC61EFB-F6F5-44B1-966D-21E633FA4C06}" presName="ParentBackground1" presStyleCnt="0"/>
      <dgm:spPr/>
    </dgm:pt>
    <dgm:pt modelId="{8A983EBB-6A75-B541-A704-FB3E7DD36A2F}" type="pres">
      <dgm:prSet presAssocID="{2FC61EFB-F6F5-44B1-966D-21E633FA4C06}" presName="ParentBackground" presStyleLbl="node1" presStyleIdx="9" presStyleCnt="10"/>
      <dgm:spPr/>
    </dgm:pt>
    <dgm:pt modelId="{5D5DB20C-366B-5A43-BB61-E60523E032DE}" type="pres">
      <dgm:prSet presAssocID="{2FC61EFB-F6F5-44B1-966D-21E633FA4C06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CEC16F21-EE13-CD47-9BA2-DF6F0A8A23FC}" type="presOf" srcId="{7A78E4BE-654A-46FF-B409-789F92D501DE}" destId="{B9FE2FB8-B758-8D4C-BB82-91EE648753D0}" srcOrd="0" destOrd="0" presId="urn:microsoft.com/office/officeart/2018/layout/CircleProcess"/>
    <dgm:cxn modelId="{950B9273-4B4E-014B-9C56-FE5FD03DF97B}" type="presOf" srcId="{2FC61EFB-F6F5-44B1-966D-21E633FA4C06}" destId="{5D5DB20C-366B-5A43-BB61-E60523E032DE}" srcOrd="1" destOrd="0" presId="urn:microsoft.com/office/officeart/2018/layout/CircleProcess"/>
    <dgm:cxn modelId="{2A860174-E884-324A-B67E-9932F9D90B4E}" type="presOf" srcId="{7A78E4BE-654A-46FF-B409-789F92D501DE}" destId="{E0C5CD72-76F6-AB48-AF50-47B170EF4432}" srcOrd="1" destOrd="0" presId="urn:microsoft.com/office/officeart/2018/layout/CircleProcess"/>
    <dgm:cxn modelId="{B28F1C7E-BFB9-4255-9AEE-488B4216D23B}" srcId="{FDBC3FA7-647E-4F8B-9F89-AD02CBC048DF}" destId="{2FC61EFB-F6F5-44B1-966D-21E633FA4C06}" srcOrd="0" destOrd="0" parTransId="{902F2EDD-219E-4C0F-8597-5C13609D236C}" sibTransId="{6463FB21-4C3D-433F-8BAD-399FC8B0A2BE}"/>
    <dgm:cxn modelId="{3B0F7E9A-3B37-4C67-AE0F-87311BFB9783}" srcId="{FDBC3FA7-647E-4F8B-9F89-AD02CBC048DF}" destId="{49B676D0-77F3-4D25-B76E-ECD1286B36B1}" srcOrd="1" destOrd="0" parTransId="{C0DDEF2A-9C72-49A3-B536-F6A6BA9225B6}" sibTransId="{88E5F363-D22C-4E75-B8DA-866C1E1223FA}"/>
    <dgm:cxn modelId="{7F0E42A4-2DC1-1245-BFE8-894002DFAAB8}" type="presOf" srcId="{7633C9CC-2369-4827-BA51-3CA02E4095AC}" destId="{1E8EAB1E-0FFA-5B46-A2C8-E0CA2F6939A0}" srcOrd="1" destOrd="0" presId="urn:microsoft.com/office/officeart/2018/layout/CircleProcess"/>
    <dgm:cxn modelId="{D3AF89A7-E846-4E22-A8C4-C515336483B2}" srcId="{FDBC3FA7-647E-4F8B-9F89-AD02CBC048DF}" destId="{7633C9CC-2369-4827-BA51-3CA02E4095AC}" srcOrd="4" destOrd="0" parTransId="{57DD65BA-6608-4DD5-B593-9E904A530840}" sibTransId="{4853CA5B-C03D-40F0-AA33-197BE40421B8}"/>
    <dgm:cxn modelId="{343EBBA7-AE83-A240-8292-B4D5A2CF8A8D}" type="presOf" srcId="{7633C9CC-2369-4827-BA51-3CA02E4095AC}" destId="{59B75441-8DFE-6E43-A485-C0328128469D}" srcOrd="0" destOrd="0" presId="urn:microsoft.com/office/officeart/2018/layout/CircleProcess"/>
    <dgm:cxn modelId="{936D44B0-0C7F-4493-822F-194DBA09DC56}" srcId="{FDBC3FA7-647E-4F8B-9F89-AD02CBC048DF}" destId="{7A78E4BE-654A-46FF-B409-789F92D501DE}" srcOrd="3" destOrd="0" parTransId="{5E00B86E-2268-4E2F-AE10-07B5A7FCE8A2}" sibTransId="{B29DBAE4-3ABA-4095-B9D8-3C44A035B11F}"/>
    <dgm:cxn modelId="{EDE71FB5-F111-EA4B-B6BC-5687B74069E2}" type="presOf" srcId="{E301A9C7-8161-46B9-9A89-05B0C7CBFB0F}" destId="{97CA3518-94ED-794A-BB0C-8B575FB13D4A}" srcOrd="1" destOrd="0" presId="urn:microsoft.com/office/officeart/2018/layout/CircleProcess"/>
    <dgm:cxn modelId="{02D9D0BF-C031-F54D-948E-0C205301A7D2}" type="presOf" srcId="{49B676D0-77F3-4D25-B76E-ECD1286B36B1}" destId="{3F657B31-DA0C-AE40-933B-FCD6518ACEBD}" srcOrd="0" destOrd="0" presId="urn:microsoft.com/office/officeart/2018/layout/CircleProcess"/>
    <dgm:cxn modelId="{7E2FC8C1-7324-2F4D-8771-44C4826D33EE}" type="presOf" srcId="{FDBC3FA7-647E-4F8B-9F89-AD02CBC048DF}" destId="{15C9CC96-6169-8C49-9E43-84F7900EA3EA}" srcOrd="0" destOrd="0" presId="urn:microsoft.com/office/officeart/2018/layout/CircleProcess"/>
    <dgm:cxn modelId="{652BAAE7-08BB-AF42-AF1E-24EADBCA972C}" type="presOf" srcId="{49B676D0-77F3-4D25-B76E-ECD1286B36B1}" destId="{DC73F8B8-C3E5-B94F-81DD-119EFBBB5F8F}" srcOrd="1" destOrd="0" presId="urn:microsoft.com/office/officeart/2018/layout/CircleProcess"/>
    <dgm:cxn modelId="{006CBCEE-26A9-3A4A-B502-253F9C1FDC7F}" type="presOf" srcId="{2FC61EFB-F6F5-44B1-966D-21E633FA4C06}" destId="{8A983EBB-6A75-B541-A704-FB3E7DD36A2F}" srcOrd="0" destOrd="0" presId="urn:microsoft.com/office/officeart/2018/layout/CircleProcess"/>
    <dgm:cxn modelId="{56D7BEEF-FE1C-4201-85BF-2A762341CE89}" srcId="{FDBC3FA7-647E-4F8B-9F89-AD02CBC048DF}" destId="{E301A9C7-8161-46B9-9A89-05B0C7CBFB0F}" srcOrd="2" destOrd="0" parTransId="{6793BFBE-8755-4950-80C6-FA4AF1A0026E}" sibTransId="{2923E94C-CBAF-46B9-9633-4115B2233CB7}"/>
    <dgm:cxn modelId="{55B625F3-FA6D-BE4A-80A2-ED13798E86D4}" type="presOf" srcId="{E301A9C7-8161-46B9-9A89-05B0C7CBFB0F}" destId="{19BA2C72-F511-0D40-A72C-12CB366D456E}" srcOrd="0" destOrd="0" presId="urn:microsoft.com/office/officeart/2018/layout/CircleProcess"/>
    <dgm:cxn modelId="{2B122FA3-97F4-4C44-8568-751BCA857643}" type="presParOf" srcId="{15C9CC96-6169-8C49-9E43-84F7900EA3EA}" destId="{0DC3179C-A7C0-7B44-8612-6B054E9AAAB2}" srcOrd="0" destOrd="0" presId="urn:microsoft.com/office/officeart/2018/layout/CircleProcess"/>
    <dgm:cxn modelId="{355C218F-BE6D-3A43-B05F-A4E5800EE523}" type="presParOf" srcId="{0DC3179C-A7C0-7B44-8612-6B054E9AAAB2}" destId="{1E30AFCC-56BF-6449-A782-CB27479FF7F0}" srcOrd="0" destOrd="0" presId="urn:microsoft.com/office/officeart/2018/layout/CircleProcess"/>
    <dgm:cxn modelId="{E06B9DE7-DE03-FF48-81F5-7A038BC918F0}" type="presParOf" srcId="{15C9CC96-6169-8C49-9E43-84F7900EA3EA}" destId="{8DE16164-F503-1749-8DAE-819DD09D5471}" srcOrd="1" destOrd="0" presId="urn:microsoft.com/office/officeart/2018/layout/CircleProcess"/>
    <dgm:cxn modelId="{E7EE30B1-DA1F-3E4A-9B99-F2849D2CC4B5}" type="presParOf" srcId="{8DE16164-F503-1749-8DAE-819DD09D5471}" destId="{59B75441-8DFE-6E43-A485-C0328128469D}" srcOrd="0" destOrd="0" presId="urn:microsoft.com/office/officeart/2018/layout/CircleProcess"/>
    <dgm:cxn modelId="{55831AFE-F47C-0540-9F03-44B70C881C09}" type="presParOf" srcId="{15C9CC96-6169-8C49-9E43-84F7900EA3EA}" destId="{1E8EAB1E-0FFA-5B46-A2C8-E0CA2F6939A0}" srcOrd="2" destOrd="0" presId="urn:microsoft.com/office/officeart/2018/layout/CircleProcess"/>
    <dgm:cxn modelId="{7A6A9D09-3CCD-384F-9B30-97748352517F}" type="presParOf" srcId="{15C9CC96-6169-8C49-9E43-84F7900EA3EA}" destId="{DD3B7CB8-06D1-0F49-A0EE-E311CEC36307}" srcOrd="3" destOrd="0" presId="urn:microsoft.com/office/officeart/2018/layout/CircleProcess"/>
    <dgm:cxn modelId="{0FC78C20-4815-334E-AB76-6C0EB03253F7}" type="presParOf" srcId="{DD3B7CB8-06D1-0F49-A0EE-E311CEC36307}" destId="{560EE992-9621-DB4B-979E-6411F73051FA}" srcOrd="0" destOrd="0" presId="urn:microsoft.com/office/officeart/2018/layout/CircleProcess"/>
    <dgm:cxn modelId="{FFA1C792-4EDE-094B-A578-FF6926C5583D}" type="presParOf" srcId="{15C9CC96-6169-8C49-9E43-84F7900EA3EA}" destId="{F8382AB3-07BB-4745-9638-2B96EA5A00F5}" srcOrd="4" destOrd="0" presId="urn:microsoft.com/office/officeart/2018/layout/CircleProcess"/>
    <dgm:cxn modelId="{BF432268-839C-1F4F-A863-9EA505A28A44}" type="presParOf" srcId="{F8382AB3-07BB-4745-9638-2B96EA5A00F5}" destId="{B9FE2FB8-B758-8D4C-BB82-91EE648753D0}" srcOrd="0" destOrd="0" presId="urn:microsoft.com/office/officeart/2018/layout/CircleProcess"/>
    <dgm:cxn modelId="{C391643E-A953-A54E-A380-E1D078798D91}" type="presParOf" srcId="{15C9CC96-6169-8C49-9E43-84F7900EA3EA}" destId="{E0C5CD72-76F6-AB48-AF50-47B170EF4432}" srcOrd="5" destOrd="0" presId="urn:microsoft.com/office/officeart/2018/layout/CircleProcess"/>
    <dgm:cxn modelId="{5908B575-DF2C-C348-9526-412A95C972F2}" type="presParOf" srcId="{15C9CC96-6169-8C49-9E43-84F7900EA3EA}" destId="{EDD21DBC-D5F2-4C4E-B62F-F8CDF3C7C90D}" srcOrd="6" destOrd="0" presId="urn:microsoft.com/office/officeart/2018/layout/CircleProcess"/>
    <dgm:cxn modelId="{7B06013A-6E42-AB4D-8FA3-EFFBE8FFE4D8}" type="presParOf" srcId="{EDD21DBC-D5F2-4C4E-B62F-F8CDF3C7C90D}" destId="{1C16BD68-B5A6-E34F-AD1C-AFCCF01327D4}" srcOrd="0" destOrd="0" presId="urn:microsoft.com/office/officeart/2018/layout/CircleProcess"/>
    <dgm:cxn modelId="{7D5072A5-79FC-1143-85E5-E055E2938CA6}" type="presParOf" srcId="{15C9CC96-6169-8C49-9E43-84F7900EA3EA}" destId="{22A777F3-0AA4-3B4F-9AAE-B51FD7EE7795}" srcOrd="7" destOrd="0" presId="urn:microsoft.com/office/officeart/2018/layout/CircleProcess"/>
    <dgm:cxn modelId="{5BB7106D-5348-DA43-AB65-EE67226BC274}" type="presParOf" srcId="{22A777F3-0AA4-3B4F-9AAE-B51FD7EE7795}" destId="{19BA2C72-F511-0D40-A72C-12CB366D456E}" srcOrd="0" destOrd="0" presId="urn:microsoft.com/office/officeart/2018/layout/CircleProcess"/>
    <dgm:cxn modelId="{A804B889-CF9F-0A48-861F-B97F22F67EA0}" type="presParOf" srcId="{15C9CC96-6169-8C49-9E43-84F7900EA3EA}" destId="{97CA3518-94ED-794A-BB0C-8B575FB13D4A}" srcOrd="8" destOrd="0" presId="urn:microsoft.com/office/officeart/2018/layout/CircleProcess"/>
    <dgm:cxn modelId="{1A3DA872-F1E3-5749-876F-1DCC36CB9E40}" type="presParOf" srcId="{15C9CC96-6169-8C49-9E43-84F7900EA3EA}" destId="{CCF3FB7C-00E8-304C-B09B-11ED31FAC731}" srcOrd="9" destOrd="0" presId="urn:microsoft.com/office/officeart/2018/layout/CircleProcess"/>
    <dgm:cxn modelId="{13FDC0CD-C6C6-884E-8B77-E2258993602E}" type="presParOf" srcId="{CCF3FB7C-00E8-304C-B09B-11ED31FAC731}" destId="{8C2D09D1-F828-E54C-BA4A-5B83A3E25DA4}" srcOrd="0" destOrd="0" presId="urn:microsoft.com/office/officeart/2018/layout/CircleProcess"/>
    <dgm:cxn modelId="{8953E827-22C0-D246-97D9-2ED9154BE80D}" type="presParOf" srcId="{15C9CC96-6169-8C49-9E43-84F7900EA3EA}" destId="{F9A38CA1-23DA-BF43-AE40-6AE9A9638E8A}" srcOrd="10" destOrd="0" presId="urn:microsoft.com/office/officeart/2018/layout/CircleProcess"/>
    <dgm:cxn modelId="{58567527-2990-6F4C-85C5-86A4BE1E3564}" type="presParOf" srcId="{F9A38CA1-23DA-BF43-AE40-6AE9A9638E8A}" destId="{3F657B31-DA0C-AE40-933B-FCD6518ACEBD}" srcOrd="0" destOrd="0" presId="urn:microsoft.com/office/officeart/2018/layout/CircleProcess"/>
    <dgm:cxn modelId="{A693CEB2-742D-BF41-8696-DC970036E0D2}" type="presParOf" srcId="{15C9CC96-6169-8C49-9E43-84F7900EA3EA}" destId="{DC73F8B8-C3E5-B94F-81DD-119EFBBB5F8F}" srcOrd="11" destOrd="0" presId="urn:microsoft.com/office/officeart/2018/layout/CircleProcess"/>
    <dgm:cxn modelId="{0D2DACC9-B038-A547-832C-659AA7B63100}" type="presParOf" srcId="{15C9CC96-6169-8C49-9E43-84F7900EA3EA}" destId="{A606A660-1024-0B4A-9983-78E0E4C709FB}" srcOrd="12" destOrd="0" presId="urn:microsoft.com/office/officeart/2018/layout/CircleProcess"/>
    <dgm:cxn modelId="{8DB4CE84-A1AF-3F4B-97CE-520BF8DB30F0}" type="presParOf" srcId="{A606A660-1024-0B4A-9983-78E0E4C709FB}" destId="{8D256C22-6B87-C04F-B893-E573E5A6F5CE}" srcOrd="0" destOrd="0" presId="urn:microsoft.com/office/officeart/2018/layout/CircleProcess"/>
    <dgm:cxn modelId="{478DB3D8-1800-4346-B9C3-7ED8A68610A9}" type="presParOf" srcId="{15C9CC96-6169-8C49-9E43-84F7900EA3EA}" destId="{B427C779-E589-FB4F-B386-024507EDB406}" srcOrd="13" destOrd="0" presId="urn:microsoft.com/office/officeart/2018/layout/CircleProcess"/>
    <dgm:cxn modelId="{994A1D74-828E-AD48-BDB2-03883A78AEC0}" type="presParOf" srcId="{B427C779-E589-FB4F-B386-024507EDB406}" destId="{8A983EBB-6A75-B541-A704-FB3E7DD36A2F}" srcOrd="0" destOrd="0" presId="urn:microsoft.com/office/officeart/2018/layout/CircleProcess"/>
    <dgm:cxn modelId="{36D75315-2D05-704C-8E42-AB5EA2A818B7}" type="presParOf" srcId="{15C9CC96-6169-8C49-9E43-84F7900EA3EA}" destId="{5D5DB20C-366B-5A43-BB61-E60523E032DE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ECC55-1549-BF48-9E84-A8E2F98E4161}">
      <dsp:nvSpPr>
        <dsp:cNvPr id="0" name=""/>
        <dsp:cNvSpPr/>
      </dsp:nvSpPr>
      <dsp:spPr>
        <a:xfrm>
          <a:off x="0" y="597665"/>
          <a:ext cx="5163238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1942-1952 yılları arasında Ankara Üniversitesi Dil ve Tarih-Coğrafya Fakültesi’nde Hungaroloji profesörlüğü yaptı</a:t>
          </a:r>
          <a:endParaRPr lang="en-US" sz="1800" kern="1200"/>
        </a:p>
      </dsp:txBody>
      <dsp:txXfrm>
        <a:off x="48319" y="645984"/>
        <a:ext cx="5066600" cy="893182"/>
      </dsp:txXfrm>
    </dsp:sp>
    <dsp:sp modelId="{B7B8C74E-A564-ED45-83F5-6DF7D54BA212}">
      <dsp:nvSpPr>
        <dsp:cNvPr id="0" name=""/>
        <dsp:cNvSpPr/>
      </dsp:nvSpPr>
      <dsp:spPr>
        <a:xfrm>
          <a:off x="0" y="1639325"/>
          <a:ext cx="5163238" cy="9898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Türkolog</a:t>
          </a:r>
          <a:endParaRPr lang="en-US" sz="1800" kern="1200"/>
        </a:p>
      </dsp:txBody>
      <dsp:txXfrm>
        <a:off x="48319" y="1687644"/>
        <a:ext cx="5066600" cy="893182"/>
      </dsp:txXfrm>
    </dsp:sp>
    <dsp:sp modelId="{90DF93B8-54A4-9D48-8C3F-E097CCAD2165}">
      <dsp:nvSpPr>
        <dsp:cNvPr id="0" name=""/>
        <dsp:cNvSpPr/>
      </dsp:nvSpPr>
      <dsp:spPr>
        <a:xfrm>
          <a:off x="0" y="2680984"/>
          <a:ext cx="5163238" cy="9898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Kıpçakça</a:t>
          </a:r>
          <a:endParaRPr lang="en-US" sz="1800" kern="1200"/>
        </a:p>
      </dsp:txBody>
      <dsp:txXfrm>
        <a:off x="48319" y="2729303"/>
        <a:ext cx="5066600" cy="893182"/>
      </dsp:txXfrm>
    </dsp:sp>
    <dsp:sp modelId="{16EA74ED-980D-AA40-915C-05C848AA4761}">
      <dsp:nvSpPr>
        <dsp:cNvPr id="0" name=""/>
        <dsp:cNvSpPr/>
      </dsp:nvSpPr>
      <dsp:spPr>
        <a:xfrm>
          <a:off x="0" y="3722644"/>
          <a:ext cx="5163238" cy="9898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1944-1957 yılları arasında Millî Eğitim Bakanlığı’nın yayımladığı Macar Klasikleri Serisi’nde on bir kitabın yayımına katkıda bulunmuştur.</a:t>
          </a:r>
          <a:endParaRPr lang="en-US" sz="1800" kern="1200"/>
        </a:p>
      </dsp:txBody>
      <dsp:txXfrm>
        <a:off x="48319" y="3770963"/>
        <a:ext cx="5066600" cy="893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0AFCC-56BF-6449-A782-CB27479FF7F0}">
      <dsp:nvSpPr>
        <dsp:cNvPr id="0" name=""/>
        <dsp:cNvSpPr/>
      </dsp:nvSpPr>
      <dsp:spPr>
        <a:xfrm>
          <a:off x="8825818" y="1090199"/>
          <a:ext cx="2012429" cy="20127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75441-8DFE-6E43-A485-C0328128469D}">
      <dsp:nvSpPr>
        <dsp:cNvPr id="0" name=""/>
        <dsp:cNvSpPr/>
      </dsp:nvSpPr>
      <dsp:spPr>
        <a:xfrm>
          <a:off x="8892221" y="1157303"/>
          <a:ext cx="1878553" cy="18785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MİZAHÇI yanı çok önemli.</a:t>
          </a:r>
          <a:endParaRPr lang="en-US" sz="1300" kern="1200"/>
        </a:p>
      </dsp:txBody>
      <dsp:txXfrm>
        <a:off x="9161044" y="1425718"/>
        <a:ext cx="1341976" cy="1341721"/>
      </dsp:txXfrm>
    </dsp:sp>
    <dsp:sp modelId="{560EE992-9621-DB4B-979E-6411F73051FA}">
      <dsp:nvSpPr>
        <dsp:cNvPr id="0" name=""/>
        <dsp:cNvSpPr/>
      </dsp:nvSpPr>
      <dsp:spPr>
        <a:xfrm rot="2700000">
          <a:off x="6744960" y="1090303"/>
          <a:ext cx="2012197" cy="2012197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E2FB8-B758-8D4C-BB82-91EE648753D0}">
      <dsp:nvSpPr>
        <dsp:cNvPr id="0" name=""/>
        <dsp:cNvSpPr/>
      </dsp:nvSpPr>
      <dsp:spPr>
        <a:xfrm>
          <a:off x="6813388" y="1157303"/>
          <a:ext cx="1878553" cy="18785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Doğal, akıcı, içten bir dil kullanıyor. Çok renkli ve anlaşılır. İletişimsel!!!</a:t>
          </a:r>
          <a:endParaRPr lang="en-US" sz="1300" kern="1200"/>
        </a:p>
      </dsp:txBody>
      <dsp:txXfrm>
        <a:off x="7081141" y="1425718"/>
        <a:ext cx="1341976" cy="1341721"/>
      </dsp:txXfrm>
    </dsp:sp>
    <dsp:sp modelId="{1C16BD68-B5A6-E34F-AD1C-AFCCF01327D4}">
      <dsp:nvSpPr>
        <dsp:cNvPr id="0" name=""/>
        <dsp:cNvSpPr/>
      </dsp:nvSpPr>
      <dsp:spPr>
        <a:xfrm rot="2700000">
          <a:off x="4666127" y="1090303"/>
          <a:ext cx="2012197" cy="2012197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A2C72-F511-0D40-A72C-12CB366D456E}">
      <dsp:nvSpPr>
        <dsp:cNvPr id="0" name=""/>
        <dsp:cNvSpPr/>
      </dsp:nvSpPr>
      <dsp:spPr>
        <a:xfrm>
          <a:off x="4733484" y="1157303"/>
          <a:ext cx="1878553" cy="18785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Sözcük dağarcığı çok ama çok geniş!!!</a:t>
          </a:r>
          <a:endParaRPr lang="en-US" sz="1300" kern="1200"/>
        </a:p>
      </dsp:txBody>
      <dsp:txXfrm>
        <a:off x="5001237" y="1425718"/>
        <a:ext cx="1341976" cy="1341721"/>
      </dsp:txXfrm>
    </dsp:sp>
    <dsp:sp modelId="{8C2D09D1-F828-E54C-BA4A-5B83A3E25DA4}">
      <dsp:nvSpPr>
        <dsp:cNvPr id="0" name=""/>
        <dsp:cNvSpPr/>
      </dsp:nvSpPr>
      <dsp:spPr>
        <a:xfrm rot="2700000">
          <a:off x="2586223" y="1090303"/>
          <a:ext cx="2012197" cy="2012197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57B31-DA0C-AE40-933B-FCD6518ACEBD}">
      <dsp:nvSpPr>
        <dsp:cNvPr id="0" name=""/>
        <dsp:cNvSpPr/>
      </dsp:nvSpPr>
      <dsp:spPr>
        <a:xfrm>
          <a:off x="2653581" y="1157303"/>
          <a:ext cx="1878553" cy="18785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Çok iyiler ve çok kötüler var. ( Edebiyattaki karakter ve tip ayrımı)</a:t>
          </a:r>
          <a:endParaRPr lang="en-US" sz="1300" kern="1200"/>
        </a:p>
      </dsp:txBody>
      <dsp:txXfrm>
        <a:off x="2922405" y="1425718"/>
        <a:ext cx="1341976" cy="1341721"/>
      </dsp:txXfrm>
    </dsp:sp>
    <dsp:sp modelId="{8D256C22-6B87-C04F-B893-E573E5A6F5CE}">
      <dsp:nvSpPr>
        <dsp:cNvPr id="0" name=""/>
        <dsp:cNvSpPr/>
      </dsp:nvSpPr>
      <dsp:spPr>
        <a:xfrm rot="2700000">
          <a:off x="506320" y="1090303"/>
          <a:ext cx="2012197" cy="2012197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83EBB-6A75-B541-A704-FB3E7DD36A2F}">
      <dsp:nvSpPr>
        <dsp:cNvPr id="0" name=""/>
        <dsp:cNvSpPr/>
      </dsp:nvSpPr>
      <dsp:spPr>
        <a:xfrm>
          <a:off x="573677" y="1157303"/>
          <a:ext cx="1878553" cy="18785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Olay odaklı, karakter derinliği geri planda. Bu yönüyle eleştiriliyor.  Gerçekçi betimlemeler yok.</a:t>
          </a:r>
          <a:endParaRPr lang="en-US" sz="1300" kern="1200"/>
        </a:p>
      </dsp:txBody>
      <dsp:txXfrm>
        <a:off x="842501" y="1425718"/>
        <a:ext cx="1341976" cy="1341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6DAEEE-E94F-F88E-A51C-54C7BA41B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598889B-7FFE-877C-DB5F-1732B70D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0066E1-BC0E-4B47-FF82-14E4D4428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A42E8A-9361-53CF-4353-D20E69BF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2C8B0B-976D-574B-4D39-4FD7D71C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068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5AA550-44AF-7694-AE14-E209FD7D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8B6A886-54C6-E722-A461-0BE97BC19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3CE6BA-0E09-4084-CEFF-6CD91242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EBBE6F8-56C2-398B-E5B0-8E930689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23C788-B580-5419-7CDA-707181B9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655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A50090D-8D58-F371-D2C0-A248AA4F0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86562E0-5632-03FB-B7F5-4D7FFC4C6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1B672B-F060-D169-2CAA-FEE8C585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4E8BE8-C681-7D31-2C0B-D97B49FD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FA1D443-E59C-3230-B285-C8F12EB9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701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8E69BC-D57A-1CE7-62A8-4CBE2DBA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0E0F88-FA57-A701-B540-0C79D245E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4202B8-EB0A-EBBF-0B04-8F57013A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6CFD70-7485-01B2-A4FA-55297C65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B3D2CB-D66D-AC09-83BB-B7C41DE2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57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76F411-3A89-1463-BCE0-5F3E5FCF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CCA01AF-87C7-6ED2-C90A-4D2EAF0D3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4D6279-5210-72E2-F188-2E09F1E5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92EF5F-0F77-8A73-9602-C930C8DC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A17CBA-2003-2F84-386A-2AB04734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005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A3E2C2-B438-2ACD-7468-B51D0530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A982E7-D42E-B63B-40B2-C39A242EA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68C1841-A56F-8388-4CFF-892AE7A50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1FBD5BB-8DC8-3669-260E-BA49F482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37EE6E8-330F-C9EF-5906-0853A7D8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C99506F-E1BD-2144-0C84-38B28246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579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0793BD-3B20-6A87-8B25-6D2EBF57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2FF7973-086E-ABAD-8918-5FC2B92C4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AF09B4-39BD-FAD6-FFD3-19F06473F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4F51B67-0DBD-4EC5-C2B1-F9758710E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7E62BAA-F05A-898B-089F-FBF614D3C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2000BC5-19EE-10A1-F4B2-7479CF41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7F6FDA2-3A28-0869-30B5-40BBC6B4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E83B568-00E5-2BBD-40B8-E9D585AD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62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50DDFF-2DBF-98B3-BFCC-A0E7DD54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F543028-881B-76D7-764D-9F37C561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1F2073F-DAAC-8221-0459-34A92D23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E74A9B2-D211-8E3B-F4C3-EC419F03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410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7E0C22-2662-4C53-3F40-6707B42B1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D0AAD8C-D621-DC45-E3BC-6695EDDA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E5ECFF3-B89D-D172-D21E-B24CF3E2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752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8AE9C0-B0CA-2227-2C71-EC847AF8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A543D8-C9D3-E5A1-1236-AF0C5236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AC9682-A1F3-7285-CC8F-64C9861E3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55843F8-4172-ECD3-F56E-EA086D7D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B0AA273-4D7D-D913-EFD5-BE384255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83E42D5-28FA-480E-92B2-67317BF8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01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82DA38-1A31-FA2B-FCDE-D657399B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E431711-F952-D94C-F754-F04D7CC0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A06D9A-D2C8-C764-CE38-7B1C350DD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8D0E0B6-ABD8-EE24-5FEE-F5A42F1B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81FA238-7E50-2148-062A-AE5EE497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E0BFA3-8657-02C1-AECB-ACF4B844F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623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04AE271-78C6-624E-311C-816BA440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02A4421-C448-005D-E082-3E7354FA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CF22932-372C-BF0B-4E2C-5EF448003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8A057-2465-6740-961F-A26EF44315F3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D503A6-D837-E3BA-B2F4-5956F6740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8F8F4D-F9FB-6496-05E5-4507054B5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EE090-8A23-014A-85C8-F24320379A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9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Esztergom" TargetMode="External"/><Relationship Id="rId2" Type="http://schemas.openxmlformats.org/officeDocument/2006/relationships/hyperlink" Target="https://hu.wikipedia.org/wiki/I._Lip%C3%B3t_magyar_kir%C3%A1l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num.com/hu/online-kiadvanyok/MagyarIrodalom-magyar-irodalomtortenet-1/magyar-irodalomtortenet-pinter-jeno-5116/7-a-magyar-irodalom-a-xix-szazad-utolso-harmadaban-2239/jokai-mor-2466/jokai-mor-regenyei-es-novellai-2491/" TargetMode="External"/><Relationship Id="rId2" Type="http://schemas.openxmlformats.org/officeDocument/2006/relationships/hyperlink" Target="https://hu.wikipedia.org/wiki/J%C3%B3kai_M%C3%B3r_%C3%B6sszes_m%C5%B1ve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3ED9D4-26F2-0F2A-E5CD-4070BFFE2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F42DFD0-F46B-D960-16AE-C0289A465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415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C08190-5740-C145-AA26-B7D16721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Sadrettin</a:t>
            </a:r>
            <a:r>
              <a:rPr lang="hu-HU" dirty="0"/>
              <a:t> </a:t>
            </a:r>
            <a:r>
              <a:rPr lang="hu-HU" dirty="0" err="1"/>
              <a:t>Karatay</a:t>
            </a:r>
            <a:endParaRPr lang="hu-HU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BF15BA-7EFD-AD42-8220-51A8F43DF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ÇEVİRİ (Macarcadan): </a:t>
            </a:r>
            <a:r>
              <a:rPr lang="tr-TR" i="1" dirty="0"/>
              <a:t>Bilinmeyen İç Asya I-II</a:t>
            </a:r>
            <a:r>
              <a:rPr lang="tr-TR" dirty="0"/>
              <a:t> (L. </a:t>
            </a:r>
            <a:r>
              <a:rPr lang="tr-TR" dirty="0" err="1"/>
              <a:t>Ligeti’den</a:t>
            </a:r>
            <a:r>
              <a:rPr lang="tr-TR" dirty="0"/>
              <a:t>, 1946, 2 cilt 1986), </a:t>
            </a:r>
            <a:r>
              <a:rPr lang="tr-TR" i="1" dirty="0"/>
              <a:t>Türkiye Mektupları</a:t>
            </a:r>
            <a:r>
              <a:rPr lang="tr-TR" dirty="0"/>
              <a:t> (</a:t>
            </a:r>
            <a:r>
              <a:rPr lang="tr-TR" dirty="0" err="1"/>
              <a:t>Mikes</a:t>
            </a:r>
            <a:r>
              <a:rPr lang="tr-TR" dirty="0"/>
              <a:t> </a:t>
            </a:r>
            <a:r>
              <a:rPr lang="tr-TR" dirty="0" err="1"/>
              <a:t>Kelemen’den</a:t>
            </a:r>
            <a:r>
              <a:rPr lang="tr-TR" dirty="0"/>
              <a:t>, 1944), </a:t>
            </a:r>
            <a:r>
              <a:rPr lang="tr-TR" i="1" dirty="0"/>
              <a:t>Tanrı Gözünden Irak</a:t>
            </a:r>
            <a:r>
              <a:rPr lang="tr-TR" dirty="0"/>
              <a:t> (</a:t>
            </a:r>
            <a:r>
              <a:rPr lang="tr-TR" dirty="0" err="1"/>
              <a:t>Zsigmond</a:t>
            </a:r>
            <a:r>
              <a:rPr lang="tr-TR" dirty="0"/>
              <a:t> </a:t>
            </a:r>
            <a:r>
              <a:rPr lang="tr-TR" dirty="0" err="1"/>
              <a:t>Móricz</a:t>
            </a:r>
            <a:r>
              <a:rPr lang="tr-TR" dirty="0"/>
              <a:t>, 1945), </a:t>
            </a:r>
            <a:r>
              <a:rPr lang="tr-TR" i="1" dirty="0"/>
              <a:t>Paganlar</a:t>
            </a:r>
            <a:r>
              <a:rPr lang="tr-TR" dirty="0"/>
              <a:t> (</a:t>
            </a:r>
            <a:r>
              <a:rPr lang="tr-TR" dirty="0" err="1"/>
              <a:t>Ferenc</a:t>
            </a:r>
            <a:r>
              <a:rPr lang="tr-TR" dirty="0"/>
              <a:t> </a:t>
            </a:r>
            <a:r>
              <a:rPr lang="tr-TR" dirty="0" err="1"/>
              <a:t>Herczeg’den</a:t>
            </a:r>
            <a:r>
              <a:rPr lang="tr-TR" dirty="0"/>
              <a:t>, 1945), </a:t>
            </a:r>
            <a:r>
              <a:rPr lang="tr-TR" i="1" dirty="0"/>
              <a:t>Tayfun</a:t>
            </a:r>
            <a:r>
              <a:rPr lang="tr-TR" dirty="0"/>
              <a:t> (</a:t>
            </a:r>
            <a:r>
              <a:rPr lang="tr-TR" dirty="0" err="1"/>
              <a:t>Lengyel</a:t>
            </a:r>
            <a:r>
              <a:rPr lang="tr-TR" dirty="0"/>
              <a:t> </a:t>
            </a:r>
            <a:r>
              <a:rPr lang="tr-TR" dirty="0" err="1"/>
              <a:t>Menyhért’ten</a:t>
            </a:r>
            <a:r>
              <a:rPr lang="tr-TR" dirty="0"/>
              <a:t>, 1946), </a:t>
            </a:r>
            <a:r>
              <a:rPr lang="tr-TR" i="1" dirty="0"/>
              <a:t>Tufeyliler </a:t>
            </a:r>
            <a:r>
              <a:rPr lang="tr-TR" dirty="0"/>
              <a:t>(A </a:t>
            </a:r>
            <a:r>
              <a:rPr lang="tr-TR" dirty="0" err="1"/>
              <a:t>Proletárok’tan</a:t>
            </a:r>
            <a:r>
              <a:rPr lang="tr-TR" dirty="0"/>
              <a:t>, 1946), </a:t>
            </a:r>
            <a:r>
              <a:rPr lang="tr-TR" i="1" dirty="0"/>
              <a:t>Bizans </a:t>
            </a:r>
            <a:r>
              <a:rPr lang="tr-TR" dirty="0"/>
              <a:t>(</a:t>
            </a:r>
            <a:r>
              <a:rPr lang="tr-TR" dirty="0" err="1"/>
              <a:t>Herczeg</a:t>
            </a:r>
            <a:r>
              <a:rPr lang="tr-TR" dirty="0"/>
              <a:t> </a:t>
            </a:r>
            <a:r>
              <a:rPr lang="tr-TR" dirty="0" err="1"/>
              <a:t>Ferenc’ten</a:t>
            </a:r>
            <a:r>
              <a:rPr lang="tr-TR" dirty="0"/>
              <a:t>, 1946), </a:t>
            </a:r>
            <a:r>
              <a:rPr lang="tr-TR" i="1" dirty="0"/>
              <a:t>Konuşan Kaftan</a:t>
            </a:r>
            <a:r>
              <a:rPr lang="tr-TR" dirty="0"/>
              <a:t> (</a:t>
            </a:r>
            <a:r>
              <a:rPr lang="tr-TR" dirty="0" err="1"/>
              <a:t>Mikszáth</a:t>
            </a:r>
            <a:r>
              <a:rPr lang="tr-TR" dirty="0"/>
              <a:t> </a:t>
            </a:r>
            <a:r>
              <a:rPr lang="tr-TR" dirty="0" err="1"/>
              <a:t>Kálmán’tan</a:t>
            </a:r>
            <a:r>
              <a:rPr lang="tr-TR" dirty="0"/>
              <a:t>, 1946), </a:t>
            </a:r>
            <a:r>
              <a:rPr lang="tr-TR" i="1" dirty="0"/>
              <a:t>Türk Vergi Tahrirleri İsimli Eserin Önsözünün Tercümesi</a:t>
            </a:r>
            <a:r>
              <a:rPr lang="tr-TR" dirty="0"/>
              <a:t> (Prof. Dr. L. </a:t>
            </a:r>
            <a:r>
              <a:rPr lang="tr-TR" dirty="0" err="1"/>
              <a:t>Fekete’den</a:t>
            </a:r>
            <a:r>
              <a:rPr lang="tr-TR" dirty="0"/>
              <a:t>, 1947), </a:t>
            </a:r>
            <a:r>
              <a:rPr lang="tr-TR" i="1" dirty="0"/>
              <a:t>Aldanışlar </a:t>
            </a:r>
            <a:r>
              <a:rPr lang="tr-TR" dirty="0"/>
              <a:t>(</a:t>
            </a:r>
            <a:r>
              <a:rPr lang="tr-TR" dirty="0" err="1"/>
              <a:t>Károly</a:t>
            </a:r>
            <a:r>
              <a:rPr lang="tr-TR" dirty="0"/>
              <a:t> </a:t>
            </a:r>
            <a:r>
              <a:rPr lang="tr-TR" dirty="0" err="1"/>
              <a:t>Kisfaludy’den</a:t>
            </a:r>
            <a:r>
              <a:rPr lang="tr-TR" dirty="0"/>
              <a:t>, 1948), </a:t>
            </a:r>
            <a:r>
              <a:rPr lang="tr-TR" i="1" dirty="0"/>
              <a:t>Yeni Çiftlik Sahibi</a:t>
            </a:r>
            <a:r>
              <a:rPr lang="tr-TR" dirty="0"/>
              <a:t> (M. </a:t>
            </a:r>
            <a:r>
              <a:rPr lang="tr-TR" dirty="0" err="1"/>
              <a:t>Jokai’den</a:t>
            </a:r>
            <a:r>
              <a:rPr lang="tr-TR" dirty="0"/>
              <a:t>, 1948), </a:t>
            </a:r>
            <a:r>
              <a:rPr lang="tr-TR" i="1" dirty="0"/>
              <a:t>Sürüklenen Köy </a:t>
            </a:r>
            <a:r>
              <a:rPr lang="tr-TR" dirty="0"/>
              <a:t>(</a:t>
            </a:r>
            <a:r>
              <a:rPr lang="tr-TR" dirty="0" err="1"/>
              <a:t>Dezső</a:t>
            </a:r>
            <a:r>
              <a:rPr lang="tr-TR" dirty="0"/>
              <a:t> </a:t>
            </a:r>
            <a:r>
              <a:rPr lang="tr-TR" dirty="0" err="1"/>
              <a:t>Szabó’den</a:t>
            </a:r>
            <a:r>
              <a:rPr lang="tr-TR" dirty="0"/>
              <a:t>, 1948; 3 cilt olarak 1963), </a:t>
            </a:r>
            <a:r>
              <a:rPr lang="tr-TR" i="1" dirty="0"/>
              <a:t>Buğday Tarlalarının Destanı</a:t>
            </a:r>
            <a:r>
              <a:rPr lang="tr-TR" dirty="0"/>
              <a:t> (</a:t>
            </a:r>
            <a:r>
              <a:rPr lang="tr-TR" dirty="0" err="1"/>
              <a:t>Ferenc</a:t>
            </a:r>
            <a:r>
              <a:rPr lang="tr-TR" dirty="0"/>
              <a:t> </a:t>
            </a:r>
            <a:r>
              <a:rPr lang="tr-TR" dirty="0" err="1"/>
              <a:t>Móra’dan</a:t>
            </a:r>
            <a:r>
              <a:rPr lang="tr-TR" dirty="0"/>
              <a:t>, 1951), </a:t>
            </a:r>
            <a:r>
              <a:rPr lang="tr-TR" i="1" dirty="0"/>
              <a:t>Mavi Tilki</a:t>
            </a:r>
            <a:r>
              <a:rPr lang="tr-TR" dirty="0"/>
              <a:t> (</a:t>
            </a:r>
            <a:r>
              <a:rPr lang="tr-TR" dirty="0" err="1"/>
              <a:t>Ferenc</a:t>
            </a:r>
            <a:r>
              <a:rPr lang="tr-TR" dirty="0"/>
              <a:t> </a:t>
            </a:r>
            <a:r>
              <a:rPr lang="tr-TR" dirty="0" err="1"/>
              <a:t>Herczeg’ten</a:t>
            </a:r>
            <a:r>
              <a:rPr lang="tr-TR" dirty="0"/>
              <a:t>, 1957), </a:t>
            </a:r>
            <a:r>
              <a:rPr lang="tr-TR" i="1" dirty="0"/>
              <a:t>Macaristan Türk Aleminden Çizgiler</a:t>
            </a:r>
            <a:r>
              <a:rPr lang="tr-TR" dirty="0"/>
              <a:t> (S. </a:t>
            </a:r>
            <a:r>
              <a:rPr lang="tr-TR" dirty="0" err="1"/>
              <a:t>Takats’tan</a:t>
            </a:r>
            <a:r>
              <a:rPr lang="tr-TR" dirty="0"/>
              <a:t>, 1970, kısaltılmış baskısı 1992).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818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4E0C74-5D4A-114C-8C28-B95CC968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3583615" cy="4482819"/>
          </a:xfrm>
        </p:spPr>
        <p:txBody>
          <a:bodyPr>
            <a:normAutofit/>
          </a:bodyPr>
          <a:lstStyle/>
          <a:p>
            <a:r>
              <a:rPr lang="hu-HU" dirty="0"/>
              <a:t>Tibor Halasi Kun (1914-1991)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74EB661-63E8-42BF-9D96-F24942C996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0" y="804231"/>
          <a:ext cx="5163239" cy="531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90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4EFC15-E453-1741-8CAF-88CC24E6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T. Halasi Kun </a:t>
            </a:r>
            <a:r>
              <a:rPr lang="hu-HU" dirty="0" err="1"/>
              <a:t>Jokai</a:t>
            </a:r>
            <a:r>
              <a:rPr lang="hu-HU" dirty="0"/>
              <a:t> </a:t>
            </a:r>
            <a:r>
              <a:rPr lang="hu-HU" dirty="0" err="1"/>
              <a:t>için</a:t>
            </a:r>
            <a:r>
              <a:rPr lang="hu-HU" dirty="0"/>
              <a:t> ne </a:t>
            </a:r>
            <a:r>
              <a:rPr lang="hu-HU" dirty="0" err="1"/>
              <a:t>demiş</a:t>
            </a:r>
            <a:r>
              <a:rPr lang="hu-HU" dirty="0"/>
              <a:t> </a:t>
            </a:r>
            <a:r>
              <a:rPr lang="hu-HU" dirty="0" err="1"/>
              <a:t>önsözde</a:t>
            </a:r>
            <a:r>
              <a:rPr lang="hu-HU" dirty="0"/>
              <a:t>? </a:t>
            </a:r>
            <a:r>
              <a:rPr lang="hu-HU" dirty="0" err="1"/>
              <a:t>Özetle</a:t>
            </a:r>
            <a:r>
              <a:rPr lang="hu-HU" dirty="0"/>
              <a:t>...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6ED3B8-B0BF-6947-8AA3-56DA8CFAC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/>
              <a:t>Bazı</a:t>
            </a:r>
            <a:r>
              <a:rPr lang="hu-HU" dirty="0"/>
              <a:t>. </a:t>
            </a:r>
            <a:r>
              <a:rPr lang="hu-HU" dirty="0" err="1"/>
              <a:t>Avrupa</a:t>
            </a:r>
            <a:r>
              <a:rPr lang="hu-HU" dirty="0"/>
              <a:t> </a:t>
            </a:r>
            <a:r>
              <a:rPr lang="hu-HU" dirty="0" err="1"/>
              <a:t>dillerine</a:t>
            </a:r>
            <a:r>
              <a:rPr lang="hu-HU" dirty="0"/>
              <a:t> </a:t>
            </a:r>
            <a:r>
              <a:rPr lang="hu-HU" dirty="0" err="1"/>
              <a:t>tüm</a:t>
            </a:r>
            <a:r>
              <a:rPr lang="hu-HU" dirty="0"/>
              <a:t> </a:t>
            </a:r>
            <a:r>
              <a:rPr lang="hu-HU" dirty="0" err="1"/>
              <a:t>romanları</a:t>
            </a:r>
            <a:r>
              <a:rPr lang="hu-HU" dirty="0"/>
              <a:t> </a:t>
            </a:r>
            <a:r>
              <a:rPr lang="hu-HU" dirty="0" err="1"/>
              <a:t>çevrilmiş</a:t>
            </a:r>
            <a:endParaRPr lang="hu-HU" dirty="0"/>
          </a:p>
          <a:p>
            <a:r>
              <a:rPr lang="hu-HU" dirty="0" err="1"/>
              <a:t>Asil</a:t>
            </a:r>
            <a:r>
              <a:rPr lang="hu-HU" dirty="0"/>
              <a:t> </a:t>
            </a:r>
            <a:r>
              <a:rPr lang="hu-HU" dirty="0" err="1"/>
              <a:t>bir</a:t>
            </a:r>
            <a:r>
              <a:rPr lang="hu-HU" dirty="0"/>
              <a:t> </a:t>
            </a:r>
            <a:r>
              <a:rPr lang="hu-HU" dirty="0" err="1"/>
              <a:t>aileden</a:t>
            </a:r>
            <a:endParaRPr lang="hu-HU" dirty="0"/>
          </a:p>
          <a:p>
            <a:r>
              <a:rPr lang="hu-HU" dirty="0" err="1"/>
              <a:t>Hukuk</a:t>
            </a:r>
            <a:r>
              <a:rPr lang="hu-HU" dirty="0"/>
              <a:t> </a:t>
            </a:r>
            <a:r>
              <a:rPr lang="hu-HU" dirty="0" err="1"/>
              <a:t>okudu</a:t>
            </a:r>
            <a:r>
              <a:rPr lang="hu-HU" dirty="0"/>
              <a:t>- baba </a:t>
            </a:r>
            <a:r>
              <a:rPr lang="hu-HU" dirty="0" err="1"/>
              <a:t>geleneği</a:t>
            </a:r>
            <a:endParaRPr lang="hu-HU" dirty="0"/>
          </a:p>
          <a:p>
            <a:r>
              <a:rPr lang="hu-HU" dirty="0"/>
              <a:t>Romantik </a:t>
            </a:r>
            <a:r>
              <a:rPr lang="hu-HU" dirty="0" err="1"/>
              <a:t>roman</a:t>
            </a:r>
            <a:r>
              <a:rPr lang="hu-HU" dirty="0"/>
              <a:t> </a:t>
            </a:r>
            <a:r>
              <a:rPr lang="hu-HU" dirty="0" err="1"/>
              <a:t>temsilcisi</a:t>
            </a:r>
            <a:endParaRPr lang="hu-HU" dirty="0"/>
          </a:p>
          <a:p>
            <a:r>
              <a:rPr lang="hu-HU" dirty="0" err="1"/>
              <a:t>Merak</a:t>
            </a:r>
            <a:r>
              <a:rPr lang="hu-HU" dirty="0"/>
              <a:t> </a:t>
            </a:r>
            <a:r>
              <a:rPr lang="hu-HU" dirty="0" err="1"/>
              <a:t>uyandırıcı</a:t>
            </a:r>
            <a:endParaRPr lang="hu-HU" dirty="0"/>
          </a:p>
          <a:p>
            <a:r>
              <a:rPr lang="hu-HU" dirty="0" err="1"/>
              <a:t>Olay</a:t>
            </a:r>
            <a:r>
              <a:rPr lang="hu-HU" dirty="0"/>
              <a:t> </a:t>
            </a:r>
            <a:r>
              <a:rPr lang="hu-HU" dirty="0" err="1"/>
              <a:t>odaklı</a:t>
            </a:r>
            <a:endParaRPr lang="hu-HU" dirty="0"/>
          </a:p>
          <a:p>
            <a:r>
              <a:rPr lang="hu-HU" dirty="0" err="1"/>
              <a:t>Hayalgücü</a:t>
            </a:r>
            <a:r>
              <a:rPr lang="hu-HU" dirty="0"/>
              <a:t> </a:t>
            </a:r>
            <a:r>
              <a:rPr lang="hu-HU" dirty="0" err="1"/>
              <a:t>yüksek</a:t>
            </a:r>
            <a:endParaRPr lang="hu-HU" dirty="0"/>
          </a:p>
          <a:p>
            <a:r>
              <a:rPr lang="hu-HU" dirty="0"/>
              <a:t>Halk </a:t>
            </a:r>
            <a:r>
              <a:rPr lang="hu-HU" dirty="0" err="1"/>
              <a:t>masalcılığı</a:t>
            </a:r>
            <a:r>
              <a:rPr lang="hu-HU" dirty="0"/>
              <a:t> </a:t>
            </a:r>
            <a:r>
              <a:rPr lang="hu-HU" dirty="0" err="1"/>
              <a:t>geleneğinden</a:t>
            </a:r>
            <a:r>
              <a:rPr lang="hu-HU" dirty="0"/>
              <a:t> </a:t>
            </a:r>
            <a:r>
              <a:rPr lang="hu-HU" dirty="0" err="1"/>
              <a:t>beslenmiş</a:t>
            </a:r>
            <a:endParaRPr lang="hu-HU" dirty="0"/>
          </a:p>
          <a:p>
            <a:r>
              <a:rPr lang="hu-HU" dirty="0"/>
              <a:t>„</a:t>
            </a:r>
            <a:r>
              <a:rPr lang="hu-HU" dirty="0" err="1"/>
              <a:t>egzotiklik</a:t>
            </a:r>
            <a:r>
              <a:rPr lang="hu-HU" dirty="0"/>
              <a:t>” de </a:t>
            </a:r>
            <a:r>
              <a:rPr lang="hu-HU" dirty="0" err="1"/>
              <a:t>bundan</a:t>
            </a:r>
            <a:endParaRPr lang="hu-HU" dirty="0"/>
          </a:p>
          <a:p>
            <a:r>
              <a:rPr lang="hu-HU" dirty="0"/>
              <a:t>„</a:t>
            </a:r>
            <a:r>
              <a:rPr lang="hu-HU" dirty="0" err="1"/>
              <a:t>genellikle</a:t>
            </a:r>
            <a:r>
              <a:rPr lang="hu-HU" dirty="0"/>
              <a:t> </a:t>
            </a:r>
            <a:r>
              <a:rPr lang="hu-HU" dirty="0" err="1"/>
              <a:t>memleket</a:t>
            </a:r>
            <a:r>
              <a:rPr lang="hu-HU" dirty="0"/>
              <a:t> </a:t>
            </a:r>
            <a:r>
              <a:rPr lang="hu-HU" dirty="0" err="1"/>
              <a:t>sınırları</a:t>
            </a:r>
            <a:r>
              <a:rPr lang="hu-HU" dirty="0"/>
              <a:t> </a:t>
            </a:r>
            <a:r>
              <a:rPr lang="hu-HU" dirty="0" err="1"/>
              <a:t>içine</a:t>
            </a:r>
            <a:r>
              <a:rPr lang="hu-HU" dirty="0"/>
              <a:t> </a:t>
            </a:r>
            <a:r>
              <a:rPr lang="hu-HU" dirty="0" err="1"/>
              <a:t>kapanmış</a:t>
            </a:r>
            <a:r>
              <a:rPr lang="hu-HU" dirty="0"/>
              <a:t> </a:t>
            </a:r>
            <a:r>
              <a:rPr lang="hu-HU" dirty="0" err="1"/>
              <a:t>edebiyatın</a:t>
            </a:r>
            <a:r>
              <a:rPr lang="hu-HU" dirty="0"/>
              <a:t> </a:t>
            </a:r>
            <a:r>
              <a:rPr lang="hu-HU" dirty="0" err="1"/>
              <a:t>kapılarını</a:t>
            </a:r>
            <a:r>
              <a:rPr lang="hu-HU" dirty="0"/>
              <a:t> </a:t>
            </a:r>
            <a:r>
              <a:rPr lang="hu-HU" dirty="0" err="1"/>
              <a:t>dünyaya</a:t>
            </a:r>
            <a:r>
              <a:rPr lang="hu-HU" dirty="0"/>
              <a:t> </a:t>
            </a:r>
            <a:r>
              <a:rPr lang="hu-HU" dirty="0" err="1"/>
              <a:t>açıyor</a:t>
            </a:r>
            <a:r>
              <a:rPr lang="hu-HU" dirty="0"/>
              <a:t>”</a:t>
            </a:r>
          </a:p>
          <a:p>
            <a:r>
              <a:rPr lang="hu-HU" dirty="0"/>
              <a:t>„</a:t>
            </a:r>
            <a:r>
              <a:rPr lang="hu-HU" dirty="0" err="1"/>
              <a:t>denizler</a:t>
            </a:r>
            <a:r>
              <a:rPr lang="hu-HU" dirty="0"/>
              <a:t>, </a:t>
            </a:r>
            <a:r>
              <a:rPr lang="hu-HU" dirty="0" err="1"/>
              <a:t>kuzey-güney</a:t>
            </a:r>
            <a:r>
              <a:rPr lang="hu-HU" dirty="0"/>
              <a:t> Amerika, </a:t>
            </a:r>
            <a:r>
              <a:rPr lang="hu-HU" dirty="0" err="1"/>
              <a:t>Eski</a:t>
            </a:r>
            <a:r>
              <a:rPr lang="hu-HU" dirty="0"/>
              <a:t> </a:t>
            </a:r>
            <a:r>
              <a:rPr lang="hu-HU" dirty="0" err="1"/>
              <a:t>yeni</a:t>
            </a:r>
            <a:r>
              <a:rPr lang="hu-HU" dirty="0"/>
              <a:t> </a:t>
            </a:r>
            <a:r>
              <a:rPr lang="hu-HU" dirty="0" err="1"/>
              <a:t>Mısır</a:t>
            </a:r>
            <a:r>
              <a:rPr lang="hu-HU" dirty="0"/>
              <a:t>,  Roma, Paris, </a:t>
            </a:r>
            <a:r>
              <a:rPr lang="hu-HU" dirty="0" err="1"/>
              <a:t>Rus</a:t>
            </a:r>
            <a:r>
              <a:rPr lang="hu-HU" dirty="0"/>
              <a:t> </a:t>
            </a:r>
            <a:r>
              <a:rPr lang="hu-HU" dirty="0" err="1"/>
              <a:t>bozkırlarları</a:t>
            </a:r>
            <a:r>
              <a:rPr lang="hu-HU" dirty="0"/>
              <a:t>, </a:t>
            </a:r>
            <a:r>
              <a:rPr lang="hu-HU" dirty="0" err="1"/>
              <a:t>Doğu</a:t>
            </a:r>
            <a:r>
              <a:rPr lang="hu-HU" dirty="0"/>
              <a:t> </a:t>
            </a:r>
            <a:r>
              <a:rPr lang="hu-HU" dirty="0" err="1"/>
              <a:t>Masalları</a:t>
            </a:r>
            <a:r>
              <a:rPr lang="hu-HU" dirty="0"/>
              <a:t>, </a:t>
            </a:r>
            <a:r>
              <a:rPr lang="hu-HU" dirty="0" err="1"/>
              <a:t>İstanbul</a:t>
            </a:r>
            <a:r>
              <a:rPr lang="hu-HU" dirty="0"/>
              <a:t>, </a:t>
            </a:r>
            <a:r>
              <a:rPr lang="hu-HU" dirty="0" err="1"/>
              <a:t>İran</a:t>
            </a:r>
            <a:r>
              <a:rPr lang="hu-HU" dirty="0"/>
              <a:t> vb. </a:t>
            </a:r>
            <a:r>
              <a:rPr lang="hu-HU" dirty="0" err="1"/>
              <a:t>Nasıl</a:t>
            </a:r>
            <a:r>
              <a:rPr lang="hu-HU" dirty="0"/>
              <a:t> </a:t>
            </a:r>
            <a:r>
              <a:rPr lang="hu-HU" dirty="0" err="1"/>
              <a:t>bir</a:t>
            </a:r>
            <a:r>
              <a:rPr lang="hu-HU" dirty="0"/>
              <a:t> </a:t>
            </a:r>
            <a:r>
              <a:rPr lang="hu-HU" dirty="0" err="1"/>
              <a:t>bilgelik</a:t>
            </a:r>
            <a:r>
              <a:rPr lang="hu-HU" dirty="0"/>
              <a:t> </a:t>
            </a:r>
            <a:r>
              <a:rPr lang="hu-HU" dirty="0" err="1"/>
              <a:t>ve</a:t>
            </a:r>
            <a:r>
              <a:rPr lang="hu-HU" dirty="0"/>
              <a:t> </a:t>
            </a:r>
            <a:r>
              <a:rPr lang="hu-HU" dirty="0" err="1"/>
              <a:t>yaratıcılık</a:t>
            </a:r>
            <a:r>
              <a:rPr lang="hu-HU" dirty="0"/>
              <a:t> </a:t>
            </a:r>
            <a:r>
              <a:rPr lang="hu-HU" dirty="0" err="1"/>
              <a:t>ister</a:t>
            </a:r>
            <a:r>
              <a:rPr lang="hu-HU" dirty="0"/>
              <a:t> </a:t>
            </a:r>
            <a:r>
              <a:rPr lang="hu-HU" dirty="0" err="1"/>
              <a:t>farkında</a:t>
            </a:r>
            <a:r>
              <a:rPr lang="hu-HU" dirty="0"/>
              <a:t> </a:t>
            </a:r>
            <a:r>
              <a:rPr lang="hu-HU" dirty="0" err="1"/>
              <a:t>mısınız</a:t>
            </a:r>
            <a:r>
              <a:rPr lang="hu-HU" dirty="0"/>
              <a:t>? O </a:t>
            </a:r>
            <a:r>
              <a:rPr lang="hu-HU" dirty="0" err="1"/>
              <a:t>zaman</a:t>
            </a:r>
            <a:r>
              <a:rPr lang="hu-HU" dirty="0"/>
              <a:t> </a:t>
            </a:r>
            <a:r>
              <a:rPr lang="hu-HU" dirty="0" err="1">
                <a:highlight>
                  <a:srgbClr val="FFFF00"/>
                </a:highlight>
              </a:rPr>
              <a:t>google</a:t>
            </a:r>
            <a:r>
              <a:rPr lang="hu-HU" dirty="0">
                <a:highlight>
                  <a:srgbClr val="FFFF00"/>
                </a:highlight>
              </a:rPr>
              <a:t> </a:t>
            </a:r>
            <a:r>
              <a:rPr lang="hu-HU" dirty="0" err="1">
                <a:highlight>
                  <a:srgbClr val="FFFF00"/>
                </a:highlight>
              </a:rPr>
              <a:t>yok</a:t>
            </a:r>
            <a:r>
              <a:rPr lang="hu-HU" dirty="0">
                <a:highlight>
                  <a:srgbClr val="FFFF00"/>
                </a:highlight>
              </a:rPr>
              <a:t>!!!!!!! </a:t>
            </a:r>
            <a:r>
              <a:rPr lang="hu-HU" dirty="0" err="1">
                <a:highlight>
                  <a:srgbClr val="FFFF00"/>
                </a:highlight>
              </a:rPr>
              <a:t>Uçak</a:t>
            </a:r>
            <a:r>
              <a:rPr lang="hu-HU" dirty="0">
                <a:highlight>
                  <a:srgbClr val="FFFF00"/>
                </a:highlight>
              </a:rPr>
              <a:t> da </a:t>
            </a:r>
            <a:r>
              <a:rPr lang="hu-HU" dirty="0" err="1">
                <a:highlight>
                  <a:srgbClr val="FFFF00"/>
                </a:highlight>
              </a:rPr>
              <a:t>yok</a:t>
            </a:r>
            <a:r>
              <a:rPr lang="hu-HU" dirty="0">
                <a:highlight>
                  <a:srgbClr val="FFFF00"/>
                </a:highlight>
              </a:rPr>
              <a:t>!!!</a:t>
            </a:r>
          </a:p>
          <a:p>
            <a:endParaRPr lang="hu-HU" dirty="0">
              <a:highlight>
                <a:srgbClr val="FFFF00"/>
              </a:highlight>
            </a:endParaRPr>
          </a:p>
          <a:p>
            <a:endParaRPr lang="hu-HU" dirty="0">
              <a:highlight>
                <a:srgbClr val="FFFF00"/>
              </a:highlight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934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BD84229-19DB-4F87-8FF3-A74A751687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46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9C4CF7-A39C-DE4A-BB6A-64CD23AC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Jókai</a:t>
            </a:r>
            <a:r>
              <a:rPr lang="en-US" sz="4800" dirty="0"/>
              <a:t> </a:t>
            </a:r>
            <a:r>
              <a:rPr lang="en-US" sz="4800" dirty="0" err="1"/>
              <a:t>Mór</a:t>
            </a:r>
            <a:br>
              <a:rPr lang="en-US" sz="4800" dirty="0"/>
            </a:br>
            <a:r>
              <a:rPr lang="en-US" sz="4800" dirty="0"/>
              <a:t> (1825-1904)</a:t>
            </a:r>
          </a:p>
        </p:txBody>
      </p:sp>
      <p:pic>
        <p:nvPicPr>
          <p:cNvPr id="3074" name="Picture 2" descr="Jókai Mór – Wikipédia">
            <a:extLst>
              <a:ext uri="{FF2B5EF4-FFF2-40B4-BE49-F238E27FC236}">
                <a16:creationId xmlns:a16="http://schemas.microsoft.com/office/drawing/2014/main" id="{539BE2DC-4468-294D-955F-146586620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332"/>
          <a:stretch/>
        </p:blipFill>
        <p:spPr bwMode="auto"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3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3F11AB-2CA7-1F41-A072-EF38E39A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hu-HU" sz="1900" dirty="0">
                <a:solidFill>
                  <a:schemeClr val="bg1"/>
                </a:solidFill>
              </a:rPr>
              <a:t>1825-Komorom</a:t>
            </a:r>
          </a:p>
          <a:p>
            <a:r>
              <a:rPr lang="hu-HU" sz="1900" dirty="0" err="1">
                <a:solidFill>
                  <a:schemeClr val="bg1"/>
                </a:solidFill>
              </a:rPr>
              <a:t>Aile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soyu</a:t>
            </a:r>
            <a:r>
              <a:rPr lang="hu-HU" sz="1900" dirty="0">
                <a:solidFill>
                  <a:schemeClr val="bg1"/>
                </a:solidFill>
              </a:rPr>
              <a:t>  „</a:t>
            </a:r>
            <a:r>
              <a:rPr lang="tr-TR" sz="1900" dirty="0" err="1">
                <a:solidFill>
                  <a:schemeClr val="bg1"/>
                </a:solidFill>
              </a:rPr>
              <a:t>Jókay</a:t>
            </a:r>
            <a:r>
              <a:rPr lang="tr-TR" sz="1900" dirty="0">
                <a:solidFill>
                  <a:schemeClr val="bg1"/>
                </a:solidFill>
              </a:rPr>
              <a:t> </a:t>
            </a:r>
            <a:r>
              <a:rPr lang="tr-TR" sz="1900" dirty="0" err="1">
                <a:solidFill>
                  <a:schemeClr val="bg1"/>
                </a:solidFill>
              </a:rPr>
              <a:t>Mihály</a:t>
            </a:r>
            <a:r>
              <a:rPr lang="tr-TR" sz="1900" dirty="0">
                <a:solidFill>
                  <a:schemeClr val="bg1"/>
                </a:solidFill>
              </a:rPr>
              <a:t> </a:t>
            </a:r>
            <a:r>
              <a:rPr lang="tr-TR" sz="1900" dirty="0">
                <a:solidFill>
                  <a:schemeClr val="bg1"/>
                </a:solidFill>
                <a:hlinkClick r:id="rId2" tooltip="I. Lipót magyar királ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 Lipót</a:t>
            </a:r>
            <a:r>
              <a:rPr lang="tr-TR" sz="1900" dirty="0">
                <a:solidFill>
                  <a:schemeClr val="bg1"/>
                </a:solidFill>
              </a:rPr>
              <a:t> </a:t>
            </a:r>
            <a:r>
              <a:rPr lang="tr-TR" sz="1900" dirty="0" err="1">
                <a:solidFill>
                  <a:schemeClr val="bg1"/>
                </a:solidFill>
              </a:rPr>
              <a:t>király</a:t>
            </a:r>
            <a:r>
              <a:rPr lang="tr-TR" sz="1900" dirty="0">
                <a:solidFill>
                  <a:schemeClr val="bg1"/>
                </a:solidFill>
              </a:rPr>
              <a:t> (1640-1705) </a:t>
            </a:r>
            <a:r>
              <a:rPr lang="tr-TR" sz="1900" dirty="0" err="1">
                <a:solidFill>
                  <a:schemeClr val="bg1"/>
                </a:solidFill>
              </a:rPr>
              <a:t>alatt</a:t>
            </a:r>
            <a:r>
              <a:rPr lang="tr-TR" sz="1900" dirty="0">
                <a:solidFill>
                  <a:schemeClr val="bg1"/>
                </a:solidFill>
              </a:rPr>
              <a:t> </a:t>
            </a:r>
            <a:r>
              <a:rPr lang="tr-TR" sz="1900" dirty="0">
                <a:solidFill>
                  <a:schemeClr val="bg1"/>
                </a:solidFill>
                <a:hlinkClick r:id="rId3" tooltip="Eszterg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Esztergom</a:t>
            </a:r>
            <a:r>
              <a:rPr lang="tr-TR" sz="1900" dirty="0">
                <a:solidFill>
                  <a:schemeClr val="bg1"/>
                </a:solidFill>
              </a:rPr>
              <a:t> </a:t>
            </a:r>
            <a:r>
              <a:rPr lang="tr-TR" sz="1900" dirty="0" err="1">
                <a:solidFill>
                  <a:schemeClr val="bg1"/>
                </a:solidFill>
              </a:rPr>
              <a:t>várában</a:t>
            </a:r>
            <a:r>
              <a:rPr lang="tr-TR" sz="1900" dirty="0">
                <a:solidFill>
                  <a:schemeClr val="bg1"/>
                </a:solidFill>
              </a:rPr>
              <a:t> volt </a:t>
            </a:r>
            <a:r>
              <a:rPr lang="tr-TR" sz="1900" dirty="0" err="1">
                <a:solidFill>
                  <a:schemeClr val="bg1"/>
                </a:solidFill>
              </a:rPr>
              <a:t>zászlótartó</a:t>
            </a:r>
            <a:r>
              <a:rPr lang="tr-TR" sz="1900" dirty="0">
                <a:solidFill>
                  <a:schemeClr val="bg1"/>
                </a:solidFill>
              </a:rPr>
              <a:t>» </a:t>
            </a:r>
            <a:r>
              <a:rPr lang="tr-TR" sz="1900" dirty="0" err="1">
                <a:solidFill>
                  <a:schemeClr val="bg1"/>
                </a:solidFill>
              </a:rPr>
              <a:t>wikipedia</a:t>
            </a:r>
            <a:endParaRPr lang="hu-HU" sz="1900" dirty="0">
              <a:solidFill>
                <a:schemeClr val="bg1"/>
              </a:solidFill>
            </a:endParaRPr>
          </a:p>
          <a:p>
            <a:r>
              <a:rPr lang="hu-HU" sz="1900" dirty="0" err="1">
                <a:solidFill>
                  <a:schemeClr val="bg1"/>
                </a:solidFill>
              </a:rPr>
              <a:t>Hukuk</a:t>
            </a:r>
            <a:endParaRPr lang="hu-HU" sz="1900" dirty="0">
              <a:solidFill>
                <a:schemeClr val="bg1"/>
              </a:solidFill>
            </a:endParaRPr>
          </a:p>
          <a:p>
            <a:r>
              <a:rPr lang="hu-HU" sz="1900" dirty="0">
                <a:solidFill>
                  <a:schemeClr val="bg1"/>
                </a:solidFill>
              </a:rPr>
              <a:t>1848.....?.......’a </a:t>
            </a:r>
            <a:r>
              <a:rPr lang="hu-HU" sz="1900" dirty="0" err="1">
                <a:solidFill>
                  <a:schemeClr val="bg1"/>
                </a:solidFill>
              </a:rPr>
              <a:t>katıldı</a:t>
            </a:r>
            <a:r>
              <a:rPr lang="hu-HU" sz="1900" dirty="0">
                <a:solidFill>
                  <a:schemeClr val="bg1"/>
                </a:solidFill>
              </a:rPr>
              <a:t>.</a:t>
            </a:r>
          </a:p>
          <a:p>
            <a:r>
              <a:rPr lang="hu-HU" sz="1900" dirty="0" err="1">
                <a:solidFill>
                  <a:schemeClr val="bg1"/>
                </a:solidFill>
              </a:rPr>
              <a:t>Bir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süre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saklandı</a:t>
            </a:r>
            <a:r>
              <a:rPr lang="hu-HU" sz="1900" dirty="0">
                <a:solidFill>
                  <a:schemeClr val="bg1"/>
                </a:solidFill>
              </a:rPr>
              <a:t>, </a:t>
            </a:r>
            <a:r>
              <a:rPr lang="hu-HU" sz="1900" dirty="0" err="1">
                <a:solidFill>
                  <a:schemeClr val="bg1"/>
                </a:solidFill>
              </a:rPr>
              <a:t>affedildikten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sonra</a:t>
            </a:r>
            <a:r>
              <a:rPr lang="hu-HU" sz="1900" dirty="0">
                <a:solidFill>
                  <a:schemeClr val="bg1"/>
                </a:solidFill>
              </a:rPr>
              <a:t> 1861’den </a:t>
            </a:r>
            <a:r>
              <a:rPr lang="hu-HU" sz="1900" dirty="0" err="1">
                <a:solidFill>
                  <a:schemeClr val="bg1"/>
                </a:solidFill>
              </a:rPr>
              <a:t>itibaren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milletvekili</a:t>
            </a:r>
            <a:endParaRPr lang="hu-HU" sz="1900" dirty="0">
              <a:solidFill>
                <a:schemeClr val="bg1"/>
              </a:solidFill>
            </a:endParaRPr>
          </a:p>
          <a:p>
            <a:r>
              <a:rPr lang="hu-HU" sz="1900" dirty="0">
                <a:solidFill>
                  <a:schemeClr val="bg1"/>
                </a:solidFill>
              </a:rPr>
              <a:t>1896 </a:t>
            </a:r>
            <a:r>
              <a:rPr lang="hu-HU" sz="1900" dirty="0" err="1">
                <a:solidFill>
                  <a:schemeClr val="bg1"/>
                </a:solidFill>
              </a:rPr>
              <a:t>yazarlığının</a:t>
            </a:r>
            <a:r>
              <a:rPr lang="hu-HU" sz="1900" dirty="0">
                <a:solidFill>
                  <a:schemeClr val="bg1"/>
                </a:solidFill>
              </a:rPr>
              <a:t> 50. </a:t>
            </a:r>
            <a:r>
              <a:rPr lang="hu-HU" sz="1900" dirty="0" err="1">
                <a:solidFill>
                  <a:schemeClr val="bg1"/>
                </a:solidFill>
              </a:rPr>
              <a:t>yılı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büyük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coşkuyla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kutlandı</a:t>
            </a:r>
            <a:endParaRPr lang="hu-HU" sz="1900" dirty="0">
              <a:solidFill>
                <a:schemeClr val="bg1"/>
              </a:solidFill>
            </a:endParaRPr>
          </a:p>
          <a:p>
            <a:r>
              <a:rPr lang="hu-HU" sz="1900" dirty="0" err="1">
                <a:solidFill>
                  <a:schemeClr val="bg1"/>
                </a:solidFill>
              </a:rPr>
              <a:t>Eserlerinin</a:t>
            </a:r>
            <a:r>
              <a:rPr lang="hu-HU" sz="1900" dirty="0">
                <a:solidFill>
                  <a:schemeClr val="bg1"/>
                </a:solidFill>
              </a:rPr>
              <a:t> 100-120 </a:t>
            </a:r>
            <a:r>
              <a:rPr lang="hu-HU" sz="1900" dirty="0" err="1">
                <a:solidFill>
                  <a:schemeClr val="bg1"/>
                </a:solidFill>
              </a:rPr>
              <a:t>ciltlik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külliyatı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yayınlandı</a:t>
            </a:r>
            <a:r>
              <a:rPr lang="hu-HU" sz="1900" dirty="0">
                <a:solidFill>
                  <a:schemeClr val="bg1"/>
                </a:solidFill>
              </a:rPr>
              <a:t>. </a:t>
            </a:r>
          </a:p>
          <a:p>
            <a:r>
              <a:rPr lang="hu-HU" sz="1900" dirty="0">
                <a:solidFill>
                  <a:schemeClr val="bg1"/>
                </a:solidFill>
              </a:rPr>
              <a:t>100’den </a:t>
            </a:r>
            <a:r>
              <a:rPr lang="hu-HU" sz="1900" dirty="0" err="1">
                <a:solidFill>
                  <a:schemeClr val="bg1"/>
                </a:solidFill>
              </a:rPr>
              <a:t>fazla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roman</a:t>
            </a:r>
            <a:r>
              <a:rPr lang="hu-HU" sz="1900" dirty="0">
                <a:solidFill>
                  <a:schemeClr val="bg1"/>
                </a:solidFill>
              </a:rPr>
              <a:t>, </a:t>
            </a:r>
            <a:r>
              <a:rPr lang="hu-HU" sz="1900" dirty="0" err="1">
                <a:solidFill>
                  <a:schemeClr val="bg1"/>
                </a:solidFill>
              </a:rPr>
              <a:t>birçok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hikaye</a:t>
            </a:r>
            <a:r>
              <a:rPr lang="hu-HU" sz="1900" dirty="0">
                <a:solidFill>
                  <a:schemeClr val="bg1"/>
                </a:solidFill>
              </a:rPr>
              <a:t>, </a:t>
            </a:r>
            <a:r>
              <a:rPr lang="hu-HU" sz="1900" dirty="0" err="1">
                <a:solidFill>
                  <a:schemeClr val="bg1"/>
                </a:solidFill>
              </a:rPr>
              <a:t>oyun</a:t>
            </a:r>
            <a:r>
              <a:rPr lang="hu-HU" sz="1900" dirty="0">
                <a:solidFill>
                  <a:schemeClr val="bg1"/>
                </a:solidFill>
              </a:rPr>
              <a:t>, </a:t>
            </a:r>
            <a:r>
              <a:rPr lang="hu-HU" sz="1900" dirty="0" err="1">
                <a:solidFill>
                  <a:schemeClr val="bg1"/>
                </a:solidFill>
              </a:rPr>
              <a:t>şiir</a:t>
            </a:r>
            <a:r>
              <a:rPr lang="hu-HU" sz="1900" dirty="0">
                <a:solidFill>
                  <a:schemeClr val="bg1"/>
                </a:solidFill>
              </a:rPr>
              <a:t> </a:t>
            </a:r>
            <a:r>
              <a:rPr lang="hu-HU" sz="1900" dirty="0" err="1">
                <a:solidFill>
                  <a:schemeClr val="bg1"/>
                </a:solidFill>
              </a:rPr>
              <a:t>yazdı</a:t>
            </a:r>
            <a:r>
              <a:rPr lang="hu-HU" sz="1900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hu-HU" sz="1900" dirty="0">
              <a:solidFill>
                <a:schemeClr val="bg1"/>
              </a:solidFill>
            </a:endParaRPr>
          </a:p>
          <a:p>
            <a:pPr lvl="1"/>
            <a:endParaRPr lang="hu-HU" sz="1900" dirty="0">
              <a:solidFill>
                <a:schemeClr val="bg1"/>
              </a:solidFill>
            </a:endParaRPr>
          </a:p>
          <a:p>
            <a:endParaRPr lang="hu-H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B841F1-2388-C446-AB95-89FBA52A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/>
              <a:t>Jókai Mór edebiyatı</a:t>
            </a:r>
            <a:endParaRPr lang="hu-HU" sz="48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3AC1AC-9F62-5B4F-A701-094DD190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hu-HU" sz="2200" dirty="0">
                <a:solidFill>
                  <a:schemeClr val="bg1"/>
                </a:solidFill>
                <a:hlinkClick r:id="rId2"/>
              </a:rPr>
              <a:t>https://hu.wikipedia.org/wiki/J%C3%B3kai_M%C3%B3r_%C3%B6sszes_m%C5%B1vei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tüm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eserleri</a:t>
            </a:r>
            <a:endParaRPr lang="hu-HU" sz="2200" dirty="0">
              <a:solidFill>
                <a:schemeClr val="bg1"/>
              </a:solidFill>
            </a:endParaRPr>
          </a:p>
          <a:p>
            <a:r>
              <a:rPr lang="hu-HU" sz="2200" dirty="0">
                <a:solidFill>
                  <a:schemeClr val="bg1"/>
                </a:solidFill>
              </a:rPr>
              <a:t>9 </a:t>
            </a:r>
            <a:r>
              <a:rPr lang="hu-HU" sz="2200" dirty="0" err="1">
                <a:solidFill>
                  <a:schemeClr val="bg1"/>
                </a:solidFill>
              </a:rPr>
              <a:t>yaşında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ilk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öyküsü</a:t>
            </a:r>
            <a:r>
              <a:rPr lang="hu-HU" sz="2200" dirty="0">
                <a:solidFill>
                  <a:schemeClr val="bg1"/>
                </a:solidFill>
              </a:rPr>
              <a:t> 18 </a:t>
            </a:r>
            <a:r>
              <a:rPr lang="hu-HU" sz="2200" dirty="0" err="1">
                <a:solidFill>
                  <a:schemeClr val="bg1"/>
                </a:solidFill>
              </a:rPr>
              <a:t>yaşında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ilk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draması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 err="1">
                <a:solidFill>
                  <a:schemeClr val="bg1"/>
                </a:solidFill>
              </a:rPr>
              <a:t>yayımlanıyor</a:t>
            </a:r>
            <a:r>
              <a:rPr lang="hu-HU" sz="2200" dirty="0">
                <a:solidFill>
                  <a:schemeClr val="bg1"/>
                </a:solidFill>
              </a:rPr>
              <a:t> </a:t>
            </a:r>
            <a:r>
              <a:rPr lang="hu-HU" sz="2200" dirty="0">
                <a:solidFill>
                  <a:schemeClr val="bg1"/>
                </a:solidFill>
                <a:hlinkClick r:id="rId3"/>
              </a:rPr>
              <a:t>https://www.arcanum.com/hu/online-kiadvanyok/MagyarIrodalom-magyar-irodalomtortenet-1/magyar-irodalomtortenet-pinter-jeno-5116/7-a-magyar-irodalom-a-xix-szazad-utolso-harmadaban-2239/jokai-mor-2466/jokai-mor-regenyei-es-novellai-2491/</a:t>
            </a:r>
            <a:endParaRPr lang="hu-HU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0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D4FD9F-6A55-9A48-A0BB-FCAD33304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2"/>
          </a:xfrm>
        </p:spPr>
        <p:txBody>
          <a:bodyPr>
            <a:normAutofit/>
          </a:bodyPr>
          <a:lstStyle/>
          <a:p>
            <a:r>
              <a:rPr lang="hu-HU" sz="1600" dirty="0" err="1"/>
              <a:t>Özgürlük</a:t>
            </a:r>
            <a:r>
              <a:rPr lang="hu-HU" sz="1600" dirty="0"/>
              <a:t> </a:t>
            </a:r>
            <a:r>
              <a:rPr lang="hu-HU" sz="1600" dirty="0" err="1"/>
              <a:t>Savaşı</a:t>
            </a:r>
            <a:r>
              <a:rPr lang="hu-HU" sz="1600" dirty="0"/>
              <a:t> </a:t>
            </a:r>
            <a:r>
              <a:rPr lang="hu-HU" sz="1600" dirty="0" err="1"/>
              <a:t>sonrası</a:t>
            </a:r>
            <a:r>
              <a:rPr lang="hu-HU" sz="1600" dirty="0"/>
              <a:t> </a:t>
            </a:r>
            <a:r>
              <a:rPr lang="hu-HU" sz="1600" dirty="0" err="1"/>
              <a:t>istibdat</a:t>
            </a:r>
            <a:r>
              <a:rPr lang="hu-HU" sz="1600" dirty="0"/>
              <a:t> </a:t>
            </a:r>
            <a:r>
              <a:rPr lang="hu-HU" sz="1600" dirty="0" err="1"/>
              <a:t>dönemi</a:t>
            </a:r>
            <a:r>
              <a:rPr lang="hu-HU" sz="1600" dirty="0"/>
              <a:t> (1849-1867)</a:t>
            </a:r>
          </a:p>
          <a:p>
            <a:pPr lvl="2"/>
            <a:r>
              <a:rPr lang="hu-HU" sz="1600" dirty="0"/>
              <a:t>Ilk </a:t>
            </a:r>
            <a:r>
              <a:rPr lang="hu-HU" sz="1600" dirty="0" err="1"/>
              <a:t>romanı</a:t>
            </a:r>
            <a:r>
              <a:rPr lang="hu-HU" sz="1600" dirty="0"/>
              <a:t> </a:t>
            </a:r>
            <a:r>
              <a:rPr lang="tr-TR" sz="1600" i="1" dirty="0" err="1"/>
              <a:t>Hétköznapok</a:t>
            </a:r>
            <a:r>
              <a:rPr lang="tr-TR" sz="1600" i="1" dirty="0"/>
              <a:t> -</a:t>
            </a:r>
            <a:r>
              <a:rPr lang="hu-HU" sz="1600" dirty="0" err="1"/>
              <a:t>Sıradan</a:t>
            </a:r>
            <a:r>
              <a:rPr lang="hu-HU" sz="1600" dirty="0"/>
              <a:t> </a:t>
            </a:r>
            <a:r>
              <a:rPr lang="hu-HU" sz="1600" dirty="0" err="1"/>
              <a:t>Günler</a:t>
            </a:r>
            <a:r>
              <a:rPr lang="hu-HU" sz="1600" dirty="0"/>
              <a:t> (1846)-</a:t>
            </a:r>
            <a:r>
              <a:rPr lang="hu-HU" sz="1600" dirty="0" err="1"/>
              <a:t>Fransız</a:t>
            </a:r>
            <a:r>
              <a:rPr lang="hu-HU" sz="1600" dirty="0"/>
              <a:t> </a:t>
            </a:r>
            <a:r>
              <a:rPr lang="hu-HU" sz="1600" dirty="0" err="1"/>
              <a:t>romantizmi</a:t>
            </a:r>
            <a:r>
              <a:rPr lang="hu-HU" sz="1600" dirty="0"/>
              <a:t> </a:t>
            </a:r>
            <a:r>
              <a:rPr lang="hu-HU" sz="1600" dirty="0" err="1"/>
              <a:t>etkisi</a:t>
            </a:r>
            <a:r>
              <a:rPr lang="hu-HU" sz="1600" dirty="0"/>
              <a:t>- Victor Hugo </a:t>
            </a:r>
            <a:r>
              <a:rPr lang="hu-HU" sz="1600" dirty="0" err="1"/>
              <a:t>düşsel</a:t>
            </a:r>
            <a:r>
              <a:rPr lang="hu-HU" sz="1600" dirty="0"/>
              <a:t> </a:t>
            </a:r>
            <a:r>
              <a:rPr lang="hu-HU" sz="1600" dirty="0" err="1"/>
              <a:t>öğeler</a:t>
            </a:r>
            <a:r>
              <a:rPr lang="hu-HU" sz="1600" dirty="0"/>
              <a:t>, </a:t>
            </a:r>
            <a:r>
              <a:rPr lang="hu-HU" sz="1600" dirty="0" err="1"/>
              <a:t>özgürlüklere</a:t>
            </a:r>
            <a:r>
              <a:rPr lang="hu-HU" sz="1600" dirty="0"/>
              <a:t> </a:t>
            </a:r>
            <a:r>
              <a:rPr lang="hu-HU" sz="1600" dirty="0" err="1"/>
              <a:t>yeniliklere</a:t>
            </a:r>
            <a:r>
              <a:rPr lang="hu-HU" sz="1600" dirty="0"/>
              <a:t> </a:t>
            </a:r>
            <a:r>
              <a:rPr lang="hu-HU" sz="1600" dirty="0" err="1"/>
              <a:t>kanat</a:t>
            </a:r>
            <a:r>
              <a:rPr lang="hu-HU" sz="1600" dirty="0"/>
              <a:t> </a:t>
            </a:r>
            <a:r>
              <a:rPr lang="hu-HU" sz="1600" dirty="0" err="1"/>
              <a:t>açma</a:t>
            </a:r>
            <a:r>
              <a:rPr lang="hu-HU" sz="1600" dirty="0"/>
              <a:t>, </a:t>
            </a:r>
          </a:p>
          <a:p>
            <a:pPr lvl="2"/>
            <a:r>
              <a:rPr lang="tr-TR" sz="1600" dirty="0"/>
              <a:t>«</a:t>
            </a:r>
            <a:r>
              <a:rPr lang="tr-TR" sz="1600" dirty="0" err="1"/>
              <a:t>Petőfi</a:t>
            </a:r>
            <a:r>
              <a:rPr lang="tr-TR" sz="1600" dirty="0"/>
              <a:t> </a:t>
            </a:r>
            <a:r>
              <a:rPr lang="tr-TR" sz="1600" dirty="0" err="1"/>
              <a:t>Sándor</a:t>
            </a:r>
            <a:r>
              <a:rPr lang="tr-TR" sz="1600" dirty="0"/>
              <a:t> </a:t>
            </a:r>
            <a:r>
              <a:rPr lang="tr-TR" sz="1600" dirty="0" err="1"/>
              <a:t>elragadtatással</a:t>
            </a:r>
            <a:r>
              <a:rPr lang="tr-TR" sz="1600" dirty="0"/>
              <a:t> </a:t>
            </a:r>
            <a:r>
              <a:rPr lang="tr-TR" sz="1600" dirty="0" err="1"/>
              <a:t>olvasta</a:t>
            </a:r>
            <a:r>
              <a:rPr lang="tr-TR" sz="1600" dirty="0"/>
              <a:t> a </a:t>
            </a:r>
            <a:r>
              <a:rPr lang="tr-TR" sz="1600" dirty="0" err="1"/>
              <a:t>kéziratot</a:t>
            </a:r>
            <a:r>
              <a:rPr lang="tr-TR" sz="1600" dirty="0"/>
              <a:t>»</a:t>
            </a:r>
          </a:p>
          <a:p>
            <a:pPr lvl="2"/>
            <a:r>
              <a:rPr lang="tr-TR" sz="1600" dirty="0"/>
              <a:t>Önce dergilerde bölümler</a:t>
            </a:r>
          </a:p>
          <a:p>
            <a:pPr lvl="2"/>
            <a:r>
              <a:rPr lang="tr-TR" sz="1600" dirty="0"/>
              <a:t>Sonra romana yayınevi bulunuyor (1846)</a:t>
            </a:r>
          </a:p>
          <a:p>
            <a:pPr lvl="2"/>
            <a:r>
              <a:rPr lang="tr-TR" sz="1600" dirty="0"/>
              <a:t>İki Macar ailesinin hikayesi «</a:t>
            </a:r>
            <a:r>
              <a:rPr lang="tr-TR" sz="1600" dirty="0" err="1"/>
              <a:t>életre</a:t>
            </a:r>
            <a:r>
              <a:rPr lang="tr-TR" sz="1600" dirty="0"/>
              <a:t> </a:t>
            </a:r>
            <a:r>
              <a:rPr lang="tr-TR" sz="1600" dirty="0" err="1"/>
              <a:t>halálra</a:t>
            </a:r>
            <a:r>
              <a:rPr lang="tr-TR" sz="1600" dirty="0"/>
              <a:t> </a:t>
            </a:r>
            <a:r>
              <a:rPr lang="tr-TR" sz="1600" dirty="0" err="1"/>
              <a:t>viaskodó</a:t>
            </a:r>
            <a:r>
              <a:rPr lang="tr-TR" sz="1600" dirty="0"/>
              <a:t> </a:t>
            </a:r>
            <a:r>
              <a:rPr lang="tr-TR" sz="1600" dirty="0" err="1"/>
              <a:t>két</a:t>
            </a:r>
            <a:r>
              <a:rPr lang="tr-TR" sz="1600" dirty="0"/>
              <a:t> </a:t>
            </a:r>
            <a:r>
              <a:rPr lang="tr-TR" sz="1600" dirty="0" err="1"/>
              <a:t>magyar</a:t>
            </a:r>
            <a:r>
              <a:rPr lang="tr-TR" sz="1600" dirty="0"/>
              <a:t> </a:t>
            </a:r>
            <a:r>
              <a:rPr lang="tr-TR" sz="1600" dirty="0" err="1"/>
              <a:t>család</a:t>
            </a:r>
            <a:r>
              <a:rPr lang="tr-TR" sz="1600" dirty="0"/>
              <a:t>» (</a:t>
            </a:r>
            <a:r>
              <a:rPr lang="tr-TR" sz="1600" dirty="0" err="1"/>
              <a:t>https</a:t>
            </a:r>
            <a:r>
              <a:rPr lang="tr-TR" sz="1600" dirty="0"/>
              <a:t>://</a:t>
            </a:r>
            <a:r>
              <a:rPr lang="tr-TR" sz="1600" dirty="0" err="1"/>
              <a:t>www.arcanum.com</a:t>
            </a:r>
            <a:r>
              <a:rPr lang="tr-TR" sz="1600" dirty="0"/>
              <a:t>/hu/online-</a:t>
            </a:r>
            <a:r>
              <a:rPr lang="tr-TR" sz="1600" dirty="0" err="1"/>
              <a:t>kiadvanyok</a:t>
            </a:r>
            <a:r>
              <a:rPr lang="tr-TR" sz="1600" dirty="0"/>
              <a:t>/MagyarIrodalom-magyar-irodalomtortenet-1/magyar-irodalomtortenet-pinter-jeno-5116/7-a-magyar-irodalom-a-xix-szazad-utolso-harmadaban-2239/jokai-mor-2466/jokai-mor-regenyei-es-novellai-2491/ </a:t>
            </a:r>
          </a:p>
          <a:p>
            <a:pPr lvl="2"/>
            <a:r>
              <a:rPr lang="tr-TR" sz="1600" dirty="0" err="1"/>
              <a:t>Rémhistória</a:t>
            </a:r>
            <a:r>
              <a:rPr lang="tr-TR" sz="1600" dirty="0"/>
              <a:t> a XIX. </a:t>
            </a:r>
            <a:r>
              <a:rPr lang="tr-TR" sz="1600" dirty="0" err="1"/>
              <a:t>század</a:t>
            </a:r>
            <a:r>
              <a:rPr lang="tr-TR" sz="1600" dirty="0"/>
              <a:t> </a:t>
            </a:r>
            <a:r>
              <a:rPr lang="tr-TR" sz="1600" dirty="0" err="1"/>
              <a:t>huszas</a:t>
            </a:r>
            <a:r>
              <a:rPr lang="tr-TR" sz="1600" dirty="0"/>
              <a:t> </a:t>
            </a:r>
            <a:r>
              <a:rPr lang="tr-TR" sz="1600" dirty="0" err="1"/>
              <a:t>éveiben</a:t>
            </a:r>
            <a:r>
              <a:rPr lang="tr-TR" sz="1600" dirty="0"/>
              <a:t> nem </a:t>
            </a:r>
            <a:r>
              <a:rPr lang="tr-TR" sz="1600" dirty="0" err="1"/>
              <a:t>játszódhatott</a:t>
            </a:r>
            <a:r>
              <a:rPr lang="tr-TR" sz="1600" dirty="0"/>
              <a:t> le az </a:t>
            </a:r>
            <a:r>
              <a:rPr lang="tr-TR" sz="1600" dirty="0" err="1"/>
              <a:t>Alföldön</a:t>
            </a:r>
            <a:r>
              <a:rPr lang="tr-TR" sz="1600" dirty="0"/>
              <a:t>, </a:t>
            </a:r>
            <a:r>
              <a:rPr lang="tr-TR" sz="1600" dirty="0" err="1"/>
              <a:t>éppen</a:t>
            </a:r>
            <a:r>
              <a:rPr lang="tr-TR" sz="1600" dirty="0"/>
              <a:t> nem </a:t>
            </a:r>
            <a:r>
              <a:rPr lang="tr-TR" sz="1600" dirty="0" err="1"/>
              <a:t>törődik</a:t>
            </a:r>
            <a:r>
              <a:rPr lang="tr-TR" sz="1600" dirty="0"/>
              <a:t>. </a:t>
            </a:r>
            <a:r>
              <a:rPr lang="tr-TR" sz="1600" dirty="0">
                <a:highlight>
                  <a:srgbClr val="FFFF00"/>
                </a:highlight>
              </a:rPr>
              <a:t>Korku romanının atas</a:t>
            </a:r>
            <a:r>
              <a:rPr lang="tr-TR" sz="1600" dirty="0"/>
              <a:t>ı… (</a:t>
            </a:r>
            <a:r>
              <a:rPr lang="tr-TR" sz="1600" dirty="0" err="1"/>
              <a:t>https</a:t>
            </a:r>
            <a:r>
              <a:rPr lang="tr-TR" sz="1600" dirty="0"/>
              <a:t>://</a:t>
            </a:r>
            <a:r>
              <a:rPr lang="tr-TR" sz="1600" dirty="0" err="1"/>
              <a:t>www.arcanum.com</a:t>
            </a:r>
            <a:r>
              <a:rPr lang="tr-TR" sz="1600" dirty="0"/>
              <a:t>/hu/online-</a:t>
            </a:r>
            <a:r>
              <a:rPr lang="tr-TR" sz="1600" dirty="0" err="1"/>
              <a:t>kiadvanyok</a:t>
            </a:r>
            <a:r>
              <a:rPr lang="tr-TR" sz="1600" dirty="0"/>
              <a:t>/MagyarIrodalom-magyar-irodalomtortenet-1/magyar-irodalomtortenet-pinter-jeno-5116/7-a-magyar-irodalom-a-xix-szazad-utolso-harmadaban-2239/jokai-mor-2466/jokai-mor-regenyei-es-novellai-2491/ )</a:t>
            </a:r>
          </a:p>
          <a:p>
            <a:pPr lvl="2"/>
            <a:r>
              <a:rPr lang="tr-TR" sz="1600" dirty="0"/>
              <a:t>Edgar </a:t>
            </a:r>
            <a:r>
              <a:rPr lang="tr-TR" sz="1600" dirty="0" err="1"/>
              <a:t>Allen</a:t>
            </a:r>
            <a:r>
              <a:rPr lang="tr-TR" sz="1600" dirty="0"/>
              <a:t> Poe- hatırlayalım (1809 1849)</a:t>
            </a:r>
          </a:p>
          <a:p>
            <a:pPr lvl="2"/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4320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5C6079-5337-1843-B8E5-86F62A3D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6413"/>
            <a:ext cx="10515600" cy="5132749"/>
          </a:xfrm>
        </p:spPr>
        <p:txBody>
          <a:bodyPr>
            <a:normAutofit fontScale="70000" lnSpcReduction="20000"/>
          </a:bodyPr>
          <a:lstStyle/>
          <a:p>
            <a:r>
              <a:rPr lang="tr-TR" sz="2400" i="1" dirty="0" err="1">
                <a:highlight>
                  <a:srgbClr val="FFFF00"/>
                </a:highlight>
              </a:rPr>
              <a:t>Nepean</a:t>
            </a:r>
            <a:r>
              <a:rPr lang="tr-TR" sz="2400" i="1" dirty="0">
                <a:highlight>
                  <a:srgbClr val="FFFF00"/>
                </a:highlight>
              </a:rPr>
              <a:t> </a:t>
            </a:r>
            <a:r>
              <a:rPr lang="tr-TR" sz="2400" i="1" dirty="0" err="1">
                <a:highlight>
                  <a:srgbClr val="FFFF00"/>
                </a:highlight>
              </a:rPr>
              <a:t>sziget</a:t>
            </a:r>
            <a:endParaRPr lang="tr-TR" sz="2400" i="1" dirty="0">
              <a:highlight>
                <a:srgbClr val="FFFF00"/>
              </a:highlight>
            </a:endParaRPr>
          </a:p>
          <a:p>
            <a:r>
              <a:rPr lang="tr-TR" sz="2400" i="1" dirty="0"/>
              <a:t>Önce mahlasla yazan biri, Fransız bir eserin tercümesi sanılıyor. </a:t>
            </a:r>
          </a:p>
          <a:p>
            <a:r>
              <a:rPr lang="tr-TR" sz="2400" i="1" dirty="0"/>
              <a:t>Egzotik anlatım</a:t>
            </a:r>
          </a:p>
          <a:p>
            <a:r>
              <a:rPr lang="tr-TR" sz="2400" i="1" dirty="0"/>
              <a:t>Ve mizah. O dönem yazınını etkiliyor romanı ve öyküleri</a:t>
            </a:r>
          </a:p>
          <a:p>
            <a:r>
              <a:rPr lang="tr-TR" sz="2400" i="1" dirty="0"/>
              <a:t>Komik, edebiyat henüz savaşın gölgesinde değil…</a:t>
            </a:r>
          </a:p>
          <a:p>
            <a:pPr marL="0" indent="0">
              <a:buNone/>
            </a:pPr>
            <a:endParaRPr lang="tr-TR" sz="2400" i="1" dirty="0"/>
          </a:p>
          <a:p>
            <a:pPr marL="0" indent="0">
              <a:buNone/>
            </a:pPr>
            <a:r>
              <a:rPr lang="tr-TR" sz="2400" i="1" dirty="0"/>
              <a:t>İlk döneme geri dönersek, </a:t>
            </a:r>
          </a:p>
          <a:p>
            <a:pPr marL="0" indent="0">
              <a:buNone/>
            </a:pPr>
            <a:r>
              <a:rPr lang="tr-TR" sz="2400" i="1" dirty="0"/>
              <a:t>1848 Özgürlük savaşı ile birlikte «insanlara edebiyat gerekmez süreci»</a:t>
            </a:r>
          </a:p>
          <a:p>
            <a:pPr marL="0" indent="0">
              <a:buNone/>
            </a:pPr>
            <a:r>
              <a:rPr lang="tr-TR" sz="2400" i="1" dirty="0"/>
              <a:t>Makaleler yazıyor.</a:t>
            </a:r>
          </a:p>
          <a:p>
            <a:pPr marL="0" indent="0">
              <a:buNone/>
            </a:pPr>
            <a:r>
              <a:rPr lang="tr-TR" sz="2400" i="1" dirty="0">
                <a:highlight>
                  <a:srgbClr val="FFFF00"/>
                </a:highlight>
              </a:rPr>
              <a:t>Erdel’in Altın Devri </a:t>
            </a:r>
            <a:r>
              <a:rPr lang="tr-TR" sz="2400" i="1" dirty="0"/>
              <a:t>(1852) </a:t>
            </a:r>
          </a:p>
          <a:p>
            <a:pPr marL="0" indent="0">
              <a:buNone/>
            </a:pPr>
            <a:r>
              <a:rPr lang="tr-TR" sz="2400" i="1" dirty="0"/>
              <a:t>	* </a:t>
            </a:r>
            <a:r>
              <a:rPr lang="tr-TR" sz="2400" dirty="0" err="1"/>
              <a:t>Első</a:t>
            </a:r>
            <a:r>
              <a:rPr lang="tr-TR" sz="2400" dirty="0"/>
              <a:t> </a:t>
            </a:r>
            <a:r>
              <a:rPr lang="tr-TR" sz="2400" dirty="0" err="1"/>
              <a:t>történeti</a:t>
            </a:r>
            <a:r>
              <a:rPr lang="tr-TR" sz="2400" dirty="0"/>
              <a:t> </a:t>
            </a:r>
            <a:r>
              <a:rPr lang="tr-TR" sz="2400" dirty="0" err="1"/>
              <a:t>regénye</a:t>
            </a:r>
            <a:r>
              <a:rPr lang="tr-TR" sz="2400" dirty="0"/>
              <a:t>, </a:t>
            </a:r>
            <a:r>
              <a:rPr lang="tr-TR" sz="2400" i="1" dirty="0" err="1"/>
              <a:t>Erdély</a:t>
            </a:r>
            <a:r>
              <a:rPr lang="tr-TR" sz="2400" i="1" dirty="0"/>
              <a:t> </a:t>
            </a:r>
            <a:r>
              <a:rPr lang="tr-TR" sz="2400" i="1" dirty="0" err="1"/>
              <a:t>aranykora</a:t>
            </a:r>
            <a:r>
              <a:rPr lang="tr-TR" sz="2400" dirty="0"/>
              <a:t> (1852), </a:t>
            </a:r>
            <a:r>
              <a:rPr lang="tr-TR" sz="2400" dirty="0" err="1"/>
              <a:t>nagy</a:t>
            </a:r>
            <a:r>
              <a:rPr lang="tr-TR" sz="2400" dirty="0"/>
              <a:t> </a:t>
            </a:r>
            <a:r>
              <a:rPr lang="tr-TR" sz="2400" dirty="0" err="1"/>
              <a:t>érdeklődést</a:t>
            </a:r>
            <a:r>
              <a:rPr lang="tr-TR" sz="2400" dirty="0"/>
              <a:t> </a:t>
            </a:r>
            <a:r>
              <a:rPr lang="tr-TR" sz="2400" dirty="0" err="1"/>
              <a:t>keltett</a:t>
            </a:r>
            <a:r>
              <a:rPr lang="tr-TR" sz="2400" dirty="0"/>
              <a:t>.</a:t>
            </a:r>
          </a:p>
          <a:p>
            <a:pPr marL="0" indent="0">
              <a:buNone/>
            </a:pPr>
            <a:r>
              <a:rPr lang="tr-TR" sz="2400" dirty="0"/>
              <a:t>	Türk ve Macar kahramanlar, aşk, </a:t>
            </a:r>
            <a:r>
              <a:rPr lang="tr-TR" sz="2400" dirty="0" err="1"/>
              <a:t>Apafi’nin</a:t>
            </a:r>
            <a:r>
              <a:rPr lang="tr-TR" sz="2400" dirty="0"/>
              <a:t> tahta çıkısı</a:t>
            </a:r>
          </a:p>
          <a:p>
            <a:pPr marL="0" indent="0">
              <a:buNone/>
            </a:pPr>
            <a:r>
              <a:rPr lang="hu-HU" sz="2400" dirty="0" err="1">
                <a:highlight>
                  <a:srgbClr val="FFFF00"/>
                </a:highlight>
              </a:rPr>
              <a:t>Macaristan’da</a:t>
            </a:r>
            <a:r>
              <a:rPr lang="hu-HU" sz="2400" dirty="0">
                <a:highlight>
                  <a:srgbClr val="FFFF00"/>
                </a:highlight>
              </a:rPr>
              <a:t> Türk </a:t>
            </a:r>
            <a:r>
              <a:rPr lang="hu-HU" sz="2400" dirty="0" err="1">
                <a:highlight>
                  <a:srgbClr val="FFFF00"/>
                </a:highlight>
              </a:rPr>
              <a:t>Alemi</a:t>
            </a:r>
            <a:r>
              <a:rPr lang="hu-HU" sz="2400" dirty="0"/>
              <a:t> </a:t>
            </a:r>
            <a:r>
              <a:rPr lang="tr-TR" sz="2400" i="1" dirty="0" err="1"/>
              <a:t>Törökvilág</a:t>
            </a:r>
            <a:r>
              <a:rPr lang="tr-TR" sz="2400" i="1" dirty="0"/>
              <a:t> </a:t>
            </a:r>
            <a:r>
              <a:rPr lang="tr-TR" sz="2400" i="1" dirty="0" err="1"/>
              <a:t>Magyarországon</a:t>
            </a:r>
            <a:r>
              <a:rPr lang="tr-TR" sz="2400" i="1" dirty="0"/>
              <a:t> </a:t>
            </a:r>
            <a:r>
              <a:rPr lang="hu-HU" sz="2400" dirty="0"/>
              <a:t>(1853) </a:t>
            </a:r>
            <a:r>
              <a:rPr lang="hu-HU" sz="2400" dirty="0" err="1"/>
              <a:t>Bunun</a:t>
            </a:r>
            <a:r>
              <a:rPr lang="hu-HU" sz="2400" dirty="0"/>
              <a:t> </a:t>
            </a:r>
            <a:r>
              <a:rPr lang="hu-HU" sz="2400" dirty="0" err="1"/>
              <a:t>devamı</a:t>
            </a:r>
            <a:r>
              <a:rPr lang="hu-HU" sz="2400" dirty="0"/>
              <a:t> </a:t>
            </a:r>
            <a:r>
              <a:rPr lang="hu-HU" sz="2400" dirty="0" err="1"/>
              <a:t>niteliğinde</a:t>
            </a:r>
            <a:endParaRPr lang="hu-HU" sz="2400" dirty="0"/>
          </a:p>
          <a:p>
            <a:pPr marL="0" indent="0">
              <a:buNone/>
            </a:pPr>
            <a:r>
              <a:rPr lang="hu-HU" sz="2400" dirty="0"/>
              <a:t>	* „</a:t>
            </a:r>
            <a:r>
              <a:rPr lang="hu-HU" sz="2400" dirty="0" err="1"/>
              <a:t>Apafinin</a:t>
            </a:r>
            <a:r>
              <a:rPr lang="hu-HU" sz="2400" dirty="0"/>
              <a:t> </a:t>
            </a:r>
            <a:r>
              <a:rPr lang="hu-HU" sz="2400" dirty="0" err="1"/>
              <a:t>kurnaz</a:t>
            </a:r>
            <a:r>
              <a:rPr lang="hu-HU" sz="2400" dirty="0"/>
              <a:t> </a:t>
            </a:r>
            <a:r>
              <a:rPr lang="hu-HU" sz="2400" dirty="0" err="1"/>
              <a:t>başmüşaviri</a:t>
            </a:r>
            <a:r>
              <a:rPr lang="hu-HU" sz="2400" dirty="0"/>
              <a:t> </a:t>
            </a:r>
            <a:r>
              <a:rPr lang="hu-HU" sz="2400" dirty="0" err="1"/>
              <a:t>Tekeli’nin</a:t>
            </a:r>
            <a:r>
              <a:rPr lang="hu-HU" sz="2400" dirty="0"/>
              <a:t> </a:t>
            </a:r>
            <a:r>
              <a:rPr lang="hu-HU" sz="2400" dirty="0" err="1"/>
              <a:t>oyunları</a:t>
            </a:r>
            <a:r>
              <a:rPr lang="hu-HU" sz="2400" dirty="0"/>
              <a:t>,  ’</a:t>
            </a:r>
            <a:r>
              <a:rPr lang="hu-HU" sz="2400" dirty="0" err="1"/>
              <a:t>Sırmalı</a:t>
            </a:r>
            <a:r>
              <a:rPr lang="hu-HU" sz="2400" dirty="0"/>
              <a:t> </a:t>
            </a:r>
            <a:r>
              <a:rPr lang="hu-HU" sz="2400" dirty="0" err="1"/>
              <a:t>Kaftan</a:t>
            </a:r>
            <a:r>
              <a:rPr lang="hu-HU" sz="2400" dirty="0"/>
              <a:t> </a:t>
            </a:r>
            <a:r>
              <a:rPr lang="hu-HU" sz="2400" dirty="0" err="1"/>
              <a:t>Adıyla</a:t>
            </a:r>
            <a:r>
              <a:rPr lang="hu-HU" sz="2400" dirty="0"/>
              <a:t> A. Emin </a:t>
            </a:r>
            <a:r>
              <a:rPr lang="hu-HU" sz="2400" dirty="0" err="1"/>
              <a:t>Yalman</a:t>
            </a:r>
            <a:r>
              <a:rPr lang="hu-HU" sz="2400" dirty="0"/>
              <a:t> </a:t>
            </a:r>
            <a:r>
              <a:rPr lang="hu-HU" sz="2400" dirty="0" err="1"/>
              <a:t>tarafından</a:t>
            </a:r>
            <a:r>
              <a:rPr lang="hu-HU" sz="2400" dirty="0"/>
              <a:t>  1942’de </a:t>
            </a:r>
            <a:r>
              <a:rPr lang="hu-HU" sz="2400" dirty="0" err="1"/>
              <a:t>çevrilmiş</a:t>
            </a:r>
            <a:r>
              <a:rPr lang="hu-HU" sz="2400" dirty="0"/>
              <a:t> </a:t>
            </a:r>
            <a:r>
              <a:rPr lang="hu-HU" sz="2400" dirty="0" err="1"/>
              <a:t>ilk</a:t>
            </a:r>
            <a:r>
              <a:rPr lang="hu-HU" sz="2400" dirty="0"/>
              <a:t> </a:t>
            </a:r>
            <a:r>
              <a:rPr lang="hu-HU" sz="2400" dirty="0" err="1"/>
              <a:t>kez</a:t>
            </a:r>
            <a:r>
              <a:rPr lang="hu-HU" sz="2400" dirty="0"/>
              <a:t> </a:t>
            </a:r>
            <a:r>
              <a:rPr lang="hu-HU" sz="2400" dirty="0" err="1"/>
              <a:t>Türkçeye</a:t>
            </a:r>
            <a:r>
              <a:rPr lang="hu-HU" sz="2400" dirty="0"/>
              <a:t>” </a:t>
            </a:r>
            <a:r>
              <a:rPr lang="hu-HU" sz="2400" dirty="0" err="1"/>
              <a:t>Eckmann</a:t>
            </a:r>
            <a:endParaRPr lang="hu-HU" sz="2400" dirty="0"/>
          </a:p>
          <a:p>
            <a:pPr marL="0" indent="0">
              <a:buNone/>
            </a:pPr>
            <a:r>
              <a:rPr lang="hu-HU" sz="2400" dirty="0" err="1">
                <a:highlight>
                  <a:srgbClr val="FFFF00"/>
                </a:highlight>
              </a:rPr>
              <a:t>Beyaz</a:t>
            </a:r>
            <a:r>
              <a:rPr lang="hu-HU" sz="2400" dirty="0">
                <a:highlight>
                  <a:srgbClr val="FFFF00"/>
                </a:highlight>
              </a:rPr>
              <a:t> Gül </a:t>
            </a:r>
            <a:r>
              <a:rPr lang="hu-HU" sz="2400" dirty="0"/>
              <a:t>(1853) – </a:t>
            </a:r>
            <a:r>
              <a:rPr lang="hu-HU" sz="2400" dirty="0" err="1"/>
              <a:t>Patrona</a:t>
            </a:r>
            <a:r>
              <a:rPr lang="hu-HU" sz="2400" dirty="0"/>
              <a:t> </a:t>
            </a:r>
            <a:r>
              <a:rPr lang="hu-HU" sz="2400" dirty="0" err="1"/>
              <a:t>Halil</a:t>
            </a:r>
            <a:r>
              <a:rPr lang="hu-HU" sz="2400" dirty="0"/>
              <a:t> </a:t>
            </a:r>
            <a:r>
              <a:rPr lang="hu-HU" sz="2400" dirty="0" err="1"/>
              <a:t>İsyanı</a:t>
            </a:r>
            <a:endParaRPr lang="hu-HU" sz="2400" dirty="0"/>
          </a:p>
          <a:p>
            <a:pPr marL="0" indent="0">
              <a:buNone/>
            </a:pPr>
            <a:r>
              <a:rPr lang="hu-HU" sz="2400" dirty="0" err="1">
                <a:highlight>
                  <a:srgbClr val="FFFF00"/>
                </a:highlight>
              </a:rPr>
              <a:t>Yeniçerilerin</a:t>
            </a:r>
            <a:r>
              <a:rPr lang="hu-HU" sz="2400" dirty="0">
                <a:highlight>
                  <a:srgbClr val="FFFF00"/>
                </a:highlight>
              </a:rPr>
              <a:t> </a:t>
            </a:r>
            <a:r>
              <a:rPr lang="hu-HU" sz="2400" dirty="0" err="1">
                <a:highlight>
                  <a:srgbClr val="FFFF00"/>
                </a:highlight>
              </a:rPr>
              <a:t>Son</a:t>
            </a:r>
            <a:r>
              <a:rPr lang="hu-HU" sz="2400" dirty="0">
                <a:highlight>
                  <a:srgbClr val="FFFF00"/>
                </a:highlight>
              </a:rPr>
              <a:t> </a:t>
            </a:r>
            <a:r>
              <a:rPr lang="hu-HU" sz="2400" dirty="0" err="1">
                <a:highlight>
                  <a:srgbClr val="FFFF00"/>
                </a:highlight>
              </a:rPr>
              <a:t>Günleri</a:t>
            </a:r>
            <a:r>
              <a:rPr lang="hu-HU" sz="2400" dirty="0">
                <a:highlight>
                  <a:srgbClr val="FFFF00"/>
                </a:highlight>
              </a:rPr>
              <a:t> </a:t>
            </a:r>
            <a:r>
              <a:rPr lang="hu-HU" sz="2400" dirty="0"/>
              <a:t>( 1854) </a:t>
            </a:r>
            <a:r>
              <a:rPr lang="hu-HU" sz="2400" dirty="0" err="1"/>
              <a:t>Yeniçerilerin</a:t>
            </a:r>
            <a:r>
              <a:rPr lang="hu-HU" sz="2400" dirty="0"/>
              <a:t> </a:t>
            </a:r>
            <a:r>
              <a:rPr lang="hu-HU" sz="2400" dirty="0" err="1"/>
              <a:t>imhası</a:t>
            </a:r>
            <a:endParaRPr lang="hu-HU" sz="2400" dirty="0"/>
          </a:p>
          <a:p>
            <a:pPr marL="0" indent="0">
              <a:buNone/>
            </a:pP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26817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08D501-F68E-5E4A-8508-B33DE6B9D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i="1" dirty="0" err="1">
                <a:highlight>
                  <a:srgbClr val="FFFF00"/>
                </a:highlight>
              </a:rPr>
              <a:t>Egy</a:t>
            </a:r>
            <a:r>
              <a:rPr lang="tr-TR" sz="2400" i="1" dirty="0">
                <a:highlight>
                  <a:srgbClr val="FFFF00"/>
                </a:highlight>
              </a:rPr>
              <a:t> </a:t>
            </a:r>
            <a:r>
              <a:rPr lang="tr-TR" sz="2400" i="1" dirty="0" err="1">
                <a:highlight>
                  <a:srgbClr val="FFFF00"/>
                </a:highlight>
              </a:rPr>
              <a:t>magyar</a:t>
            </a:r>
            <a:r>
              <a:rPr lang="tr-TR" sz="2400" i="1" dirty="0">
                <a:highlight>
                  <a:srgbClr val="FFFF00"/>
                </a:highlight>
              </a:rPr>
              <a:t> </a:t>
            </a:r>
            <a:r>
              <a:rPr lang="tr-TR" sz="2400" i="1" dirty="0" err="1">
                <a:highlight>
                  <a:srgbClr val="FFFF00"/>
                </a:highlight>
              </a:rPr>
              <a:t>nábobja</a:t>
            </a:r>
            <a:r>
              <a:rPr lang="tr-TR" sz="2400" dirty="0">
                <a:highlight>
                  <a:srgbClr val="FFFF00"/>
                </a:highlight>
              </a:rPr>
              <a:t> </a:t>
            </a:r>
            <a:r>
              <a:rPr lang="tr-TR" sz="2400" dirty="0"/>
              <a:t>/ Bir Macar </a:t>
            </a:r>
            <a:r>
              <a:rPr lang="tr-TR" sz="2400" dirty="0" err="1"/>
              <a:t>Nabob’u</a:t>
            </a:r>
            <a:r>
              <a:rPr lang="tr-TR" sz="2400" dirty="0"/>
              <a:t>(1854)</a:t>
            </a:r>
          </a:p>
          <a:p>
            <a:pPr marL="0" indent="0">
              <a:buNone/>
            </a:pPr>
            <a:r>
              <a:rPr lang="tr-TR" sz="2400" dirty="0"/>
              <a:t>	Dönemin toplumsal atmosferini çok iyi anlattığı eseri ( Yaşlı toprak sahibi zengin </a:t>
            </a:r>
            <a:r>
              <a:rPr lang="tr-TR" sz="2400" dirty="0" err="1"/>
              <a:t>Karpathy</a:t>
            </a:r>
            <a:r>
              <a:rPr lang="tr-TR" sz="2400" dirty="0"/>
              <a:t> </a:t>
            </a:r>
            <a:r>
              <a:rPr lang="tr-TR" sz="2400" dirty="0" err="1"/>
              <a:t>Janos</a:t>
            </a:r>
            <a:r>
              <a:rPr lang="tr-TR" sz="2400" dirty="0"/>
              <a:t> ve </a:t>
            </a:r>
            <a:r>
              <a:rPr lang="tr-TR" sz="2400" dirty="0" err="1"/>
              <a:t>Abellino</a:t>
            </a:r>
            <a:r>
              <a:rPr lang="tr-TR" sz="2400" dirty="0"/>
              <a:t>. </a:t>
            </a:r>
            <a:r>
              <a:rPr lang="tr-TR" sz="2400" dirty="0" err="1"/>
              <a:t>Abellino</a:t>
            </a:r>
            <a:r>
              <a:rPr lang="tr-TR" sz="2400" dirty="0"/>
              <a:t> da aynı hayatı </a:t>
            </a:r>
            <a:r>
              <a:rPr lang="tr-TR" sz="2400" dirty="0" err="1"/>
              <a:t>pariste</a:t>
            </a:r>
            <a:r>
              <a:rPr lang="tr-TR" sz="2400" dirty="0"/>
              <a:t> süren varisi.  Amcasının ölümünü iple çeker ve ona bir tabut gönderir şaka olsun diye. Bu Amcayı kendine getirir. </a:t>
            </a:r>
          </a:p>
          <a:p>
            <a:pPr marL="0" indent="0">
              <a:buNone/>
            </a:pPr>
            <a:r>
              <a:rPr lang="tr-TR" sz="2400" dirty="0"/>
              <a:t>Evlenir, oğlu olur ve ölür. ( tek varis değil artık) </a:t>
            </a:r>
          </a:p>
          <a:p>
            <a:pPr marL="0" indent="0">
              <a:buNone/>
            </a:pPr>
            <a:r>
              <a:rPr lang="tr-TR" sz="2400" dirty="0"/>
              <a:t>Sonrası </a:t>
            </a:r>
            <a:r>
              <a:rPr lang="tr-TR" sz="2400" dirty="0" err="1"/>
              <a:t>Zoltan-Abellino</a:t>
            </a:r>
            <a:r>
              <a:rPr lang="tr-TR" sz="2400" dirty="0"/>
              <a:t>  çekişmesi </a:t>
            </a:r>
          </a:p>
          <a:p>
            <a:pPr marL="0" indent="0">
              <a:buNone/>
            </a:pPr>
            <a:r>
              <a:rPr lang="tr-TR" sz="2400" dirty="0" err="1"/>
              <a:t>Zoltan</a:t>
            </a:r>
            <a:r>
              <a:rPr lang="tr-TR" sz="2400" dirty="0"/>
              <a:t>: umut </a:t>
            </a:r>
            <a:r>
              <a:rPr lang="tr-TR" sz="2400" dirty="0" err="1"/>
              <a:t>vaad</a:t>
            </a:r>
            <a:r>
              <a:rPr lang="tr-TR" sz="2400" dirty="0"/>
              <a:t> edici Macar gençliğinin simgesi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2439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421C65-E928-8542-B39A-A7464578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48449" cy="662777"/>
          </a:xfrm>
        </p:spPr>
        <p:txBody>
          <a:bodyPr>
            <a:normAutofit fontScale="90000"/>
          </a:bodyPr>
          <a:lstStyle/>
          <a:p>
            <a:r>
              <a:rPr lang="hu-HU"/>
              <a:t>Yeni Çiftlik Sahibi</a:t>
            </a:r>
            <a:endParaRPr lang="hu-HU" dirty="0"/>
          </a:p>
        </p:txBody>
      </p:sp>
      <p:pic>
        <p:nvPicPr>
          <p:cNvPr id="5" name="İçerik Yer Tutucusu 4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74EDAFC7-FE5E-9145-B0EC-1D6BA77A7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726490">
            <a:off x="7285969" y="969029"/>
            <a:ext cx="4632572" cy="3474429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4DCC15A-6107-3743-B956-76A03428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77906">
            <a:off x="4539576" y="1423975"/>
            <a:ext cx="4909752" cy="36823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A72A61F-6241-DB4D-8D4A-1370C86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44639">
            <a:off x="1141844" y="1390135"/>
            <a:ext cx="5436973" cy="40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74DBAC-403F-FD41-8AE2-D3DF5CB1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/>
              <a:t>Az </a:t>
            </a:r>
            <a:r>
              <a:rPr lang="tr-TR" i="1" dirty="0" err="1"/>
              <a:t>új</a:t>
            </a:r>
            <a:r>
              <a:rPr lang="tr-TR" i="1" dirty="0"/>
              <a:t> </a:t>
            </a:r>
            <a:r>
              <a:rPr lang="tr-TR" i="1" dirty="0" err="1"/>
              <a:t>földesúr</a:t>
            </a:r>
            <a:r>
              <a:rPr lang="tr-TR" dirty="0"/>
              <a:t> (1863)</a:t>
            </a:r>
            <a:endParaRPr lang="hu-HU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46570A-53B4-9A45-BC3B-BDDFE28A6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Milli </a:t>
            </a:r>
            <a:r>
              <a:rPr lang="hu-HU" dirty="0" err="1"/>
              <a:t>Eğitim</a:t>
            </a:r>
            <a:r>
              <a:rPr lang="hu-HU" dirty="0"/>
              <a:t> </a:t>
            </a:r>
            <a:r>
              <a:rPr lang="hu-HU" dirty="0" err="1"/>
              <a:t>Bakanlığı</a:t>
            </a:r>
            <a:r>
              <a:rPr lang="hu-HU" dirty="0"/>
              <a:t> </a:t>
            </a:r>
            <a:r>
              <a:rPr lang="hu-HU" dirty="0" err="1"/>
              <a:t>Dünya</a:t>
            </a:r>
            <a:r>
              <a:rPr lang="hu-HU" dirty="0"/>
              <a:t> </a:t>
            </a:r>
            <a:r>
              <a:rPr lang="hu-HU" dirty="0" err="1"/>
              <a:t>Klasikleri</a:t>
            </a:r>
            <a:r>
              <a:rPr lang="hu-HU" dirty="0"/>
              <a:t> </a:t>
            </a:r>
            <a:r>
              <a:rPr lang="hu-HU" dirty="0" err="1"/>
              <a:t>Tercümeleri</a:t>
            </a:r>
            <a:r>
              <a:rPr lang="hu-HU" dirty="0"/>
              <a:t> 1948 </a:t>
            </a:r>
            <a:r>
              <a:rPr lang="hu-HU" dirty="0" err="1">
                <a:highlight>
                  <a:srgbClr val="FFFF00"/>
                </a:highlight>
              </a:rPr>
              <a:t>önemli</a:t>
            </a:r>
            <a:r>
              <a:rPr lang="hu-HU" dirty="0"/>
              <a:t>!!!</a:t>
            </a:r>
          </a:p>
          <a:p>
            <a:pPr lvl="1"/>
            <a:r>
              <a:rPr lang="tr-TR" i="1" dirty="0"/>
              <a:t>«Hasan Âli Yücel döneminde Bakanlığa bağlı olarak kurulan Tercüme Bürosu tarafından 1940-1966 yılları arasında Batı klasikleri başta olmak üzere 1247 eser çevrildi."</a:t>
            </a:r>
            <a:endParaRPr lang="hu-HU" dirty="0"/>
          </a:p>
          <a:p>
            <a:r>
              <a:rPr lang="hu-HU" dirty="0" err="1"/>
              <a:t>Sadrettin</a:t>
            </a:r>
            <a:r>
              <a:rPr lang="hu-HU" dirty="0"/>
              <a:t> </a:t>
            </a:r>
            <a:r>
              <a:rPr lang="hu-HU" dirty="0" err="1"/>
              <a:t>Karatay</a:t>
            </a:r>
            <a:r>
              <a:rPr lang="hu-HU" dirty="0"/>
              <a:t> </a:t>
            </a:r>
            <a:r>
              <a:rPr lang="hu-HU" dirty="0" err="1"/>
              <a:t>çevirisi</a:t>
            </a:r>
            <a:r>
              <a:rPr lang="hu-HU" dirty="0"/>
              <a:t> (1899-1964)</a:t>
            </a:r>
          </a:p>
          <a:p>
            <a:r>
              <a:rPr lang="hu-HU" dirty="0" err="1"/>
              <a:t>Sahaflardan</a:t>
            </a:r>
            <a:r>
              <a:rPr lang="hu-HU" dirty="0"/>
              <a:t> </a:t>
            </a:r>
            <a:r>
              <a:rPr lang="hu-HU" dirty="0" err="1"/>
              <a:t>edinebilirsiniz</a:t>
            </a:r>
            <a:r>
              <a:rPr lang="hu-HU" dirty="0"/>
              <a:t>!!!</a:t>
            </a:r>
          </a:p>
          <a:p>
            <a:r>
              <a:rPr lang="hu-HU" dirty="0">
                <a:highlight>
                  <a:srgbClr val="FFFF00"/>
                </a:highlight>
              </a:rPr>
              <a:t>T. Halasi Kun </a:t>
            </a:r>
            <a:r>
              <a:rPr lang="hu-HU" dirty="0" err="1">
                <a:highlight>
                  <a:srgbClr val="FFFF00"/>
                </a:highlight>
              </a:rPr>
              <a:t>önsözü</a:t>
            </a:r>
            <a:endParaRPr lang="hu-HU" dirty="0">
              <a:highlight>
                <a:srgbClr val="FFFF00"/>
              </a:highlight>
            </a:endParaRPr>
          </a:p>
          <a:p>
            <a:r>
              <a:rPr lang="hu-HU" dirty="0"/>
              <a:t> T. Halasi Kun </a:t>
            </a:r>
            <a:r>
              <a:rPr lang="hu-HU" dirty="0" err="1"/>
              <a:t>kimdir</a:t>
            </a:r>
            <a:r>
              <a:rPr lang="hu-HU" dirty="0"/>
              <a:t>  </a:t>
            </a:r>
            <a:r>
              <a:rPr lang="hu-HU" dirty="0" err="1"/>
              <a:t>onu</a:t>
            </a:r>
            <a:r>
              <a:rPr lang="hu-HU" dirty="0"/>
              <a:t> da </a:t>
            </a:r>
            <a:r>
              <a:rPr lang="hu-HU" dirty="0" err="1"/>
              <a:t>çok</a:t>
            </a:r>
            <a:r>
              <a:rPr lang="hu-HU" dirty="0"/>
              <a:t> </a:t>
            </a:r>
            <a:r>
              <a:rPr lang="hu-HU" dirty="0" err="1"/>
              <a:t>kısa</a:t>
            </a:r>
            <a:r>
              <a:rPr lang="hu-HU" dirty="0"/>
              <a:t> </a:t>
            </a:r>
            <a:r>
              <a:rPr lang="hu-HU" dirty="0" err="1"/>
              <a:t>analım</a:t>
            </a:r>
            <a:r>
              <a:rPr lang="hu-HU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92970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Macintosh PowerPoint</Application>
  <PresentationFormat>Geniş ekran</PresentationFormat>
  <Paragraphs>75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teması 2013 - 2022</vt:lpstr>
      <vt:lpstr>PowerPoint Sunusu</vt:lpstr>
      <vt:lpstr>Jókai Mór  (1825-1904)</vt:lpstr>
      <vt:lpstr>PowerPoint Sunusu</vt:lpstr>
      <vt:lpstr>Jókai Mór edebiyatı</vt:lpstr>
      <vt:lpstr>PowerPoint Sunusu</vt:lpstr>
      <vt:lpstr>PowerPoint Sunusu</vt:lpstr>
      <vt:lpstr>PowerPoint Sunusu</vt:lpstr>
      <vt:lpstr>Yeni Çiftlik Sahibi</vt:lpstr>
      <vt:lpstr>Az új földesúr (1863)</vt:lpstr>
      <vt:lpstr>Sadrettin Karatay</vt:lpstr>
      <vt:lpstr>Tibor Halasi Kun (1914-1991)</vt:lpstr>
      <vt:lpstr>T. Halasi Kun Jokai için ne demiş önsözde? Özetle...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kullanici adi</dc:creator>
  <cp:lastModifiedBy>kullanici adi</cp:lastModifiedBy>
  <cp:revision>1</cp:revision>
  <dcterms:created xsi:type="dcterms:W3CDTF">2023-01-04T19:29:42Z</dcterms:created>
  <dcterms:modified xsi:type="dcterms:W3CDTF">2023-01-04T19:30:11Z</dcterms:modified>
</cp:coreProperties>
</file>