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2" r:id="rId7"/>
    <p:sldId id="264" r:id="rId8"/>
    <p:sldId id="265" r:id="rId9"/>
    <p:sldId id="267" r:id="rId10"/>
    <p:sldId id="269" r:id="rId11"/>
    <p:sldId id="271" r:id="rId12"/>
    <p:sldId id="30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5501" autoAdjust="0"/>
  </p:normalViewPr>
  <p:slideViewPr>
    <p:cSldViewPr snapToGrid="0">
      <p:cViewPr varScale="1">
        <p:scale>
          <a:sx n="74" d="100"/>
          <a:sy n="74" d="100"/>
        </p:scale>
        <p:origin x="-57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1EC91D-288F-463E-8760-5EC464DB5E2B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59E81C-41FA-48CE-B578-5CFEB02258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4614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2292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1393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458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5289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776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3134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14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0096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0504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5142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88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94643-5151-4422-B7F1-5F3E2C0CDEBF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7514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Polymer </a:t>
            </a:r>
            <a:r>
              <a:rPr lang="tr-TR" dirty="0" err="1" smtClean="0"/>
              <a:t>Technology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tr-TR" sz="4000" dirty="0" err="1" smtClean="0"/>
              <a:t>Chapter</a:t>
            </a:r>
            <a:r>
              <a:rPr lang="tr-TR" sz="4000" dirty="0" smtClean="0"/>
              <a:t> 5</a:t>
            </a:r>
            <a:endParaRPr lang="tr-TR" sz="4000" dirty="0" smtClean="0"/>
          </a:p>
          <a:p>
            <a:r>
              <a:rPr lang="en-US" sz="4000" dirty="0"/>
              <a:t>Chemical Bonding and Polymer Structure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838803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Chemical</a:t>
            </a:r>
            <a:r>
              <a:rPr lang="tr-TR" dirty="0"/>
              <a:t> </a:t>
            </a:r>
            <a:r>
              <a:rPr lang="tr-TR" dirty="0" err="1" smtClean="0"/>
              <a:t>Bonding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38586"/>
            <a:ext cx="10515600" cy="458190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</a:pPr>
            <a:r>
              <a:rPr lang="en-US" sz="2600" dirty="0" smtClean="0"/>
              <a:t>E</a:t>
            </a:r>
            <a:r>
              <a:rPr lang="tr-TR" sz="2600" dirty="0" err="1" smtClean="0"/>
              <a:t>ach</a:t>
            </a:r>
            <a:r>
              <a:rPr lang="en-US" sz="2600" dirty="0" smtClean="0"/>
              <a:t> dipole </a:t>
            </a:r>
            <a:r>
              <a:rPr lang="en-US" sz="2600" dirty="0" smtClean="0"/>
              <a:t>creates</a:t>
            </a:r>
            <a:r>
              <a:rPr lang="en-US" sz="2600" dirty="0" smtClean="0"/>
              <a:t> an electric field associated with it. </a:t>
            </a:r>
          </a:p>
          <a:p>
            <a:pPr>
              <a:lnSpc>
                <a:spcPct val="100000"/>
              </a:lnSpc>
            </a:pPr>
            <a:r>
              <a:rPr lang="en-US" sz="2600" dirty="0" err="1" smtClean="0"/>
              <a:t>Th</a:t>
            </a:r>
            <a:r>
              <a:rPr lang="tr-TR" sz="2600" dirty="0" smtClean="0"/>
              <a:t>e </a:t>
            </a:r>
            <a:r>
              <a:rPr lang="tr-TR" sz="2600" dirty="0" err="1" smtClean="0"/>
              <a:t>specified</a:t>
            </a:r>
            <a:r>
              <a:rPr lang="en-US" sz="2600" dirty="0" smtClean="0"/>
              <a:t> electric field is </a:t>
            </a:r>
            <a:r>
              <a:rPr lang="tr-TR" sz="2600" dirty="0" err="1" smtClean="0"/>
              <a:t>able</a:t>
            </a:r>
            <a:r>
              <a:rPr lang="tr-TR" sz="2600" dirty="0" smtClean="0"/>
              <a:t> </a:t>
            </a:r>
            <a:r>
              <a:rPr lang="tr-TR" sz="2600" dirty="0" err="1" smtClean="0"/>
              <a:t>to</a:t>
            </a:r>
            <a:r>
              <a:rPr lang="en-US" sz="2600" dirty="0" smtClean="0"/>
              <a:t> </a:t>
            </a:r>
            <a:r>
              <a:rPr lang="en-US" sz="2600" dirty="0" err="1" smtClean="0"/>
              <a:t>induc</a:t>
            </a:r>
            <a:r>
              <a:rPr lang="tr-TR" sz="2600" dirty="0" smtClean="0"/>
              <a:t>e</a:t>
            </a:r>
            <a:r>
              <a:rPr lang="en-US" sz="2600" dirty="0" smtClean="0"/>
              <a:t> relative displacements of the electrons and nuclei in neighboring molecules</a:t>
            </a:r>
            <a:r>
              <a:rPr lang="tr-TR" sz="2600" dirty="0"/>
              <a:t>.</a:t>
            </a:r>
            <a:endParaRPr lang="en-US" sz="2600" dirty="0" smtClean="0"/>
          </a:p>
          <a:p>
            <a:pPr>
              <a:lnSpc>
                <a:spcPct val="100000"/>
              </a:lnSpc>
            </a:pPr>
            <a:r>
              <a:rPr lang="tr-TR" sz="2600" dirty="0" err="1" smtClean="0"/>
              <a:t>Hence</a:t>
            </a:r>
            <a:r>
              <a:rPr lang="tr-TR" sz="2600" dirty="0" smtClean="0"/>
              <a:t>, </a:t>
            </a:r>
            <a:r>
              <a:rPr lang="en-US" sz="2600" dirty="0" smtClean="0"/>
              <a:t>the surrounding molecules </a:t>
            </a:r>
            <a:r>
              <a:rPr lang="tr-TR" sz="2600" dirty="0" err="1" smtClean="0"/>
              <a:t>around</a:t>
            </a:r>
            <a:r>
              <a:rPr lang="tr-TR" sz="2600" dirty="0" smtClean="0"/>
              <a:t> </a:t>
            </a:r>
            <a:r>
              <a:rPr lang="tr-TR" sz="2600" dirty="0" err="1" smtClean="0"/>
              <a:t>the</a:t>
            </a:r>
            <a:r>
              <a:rPr lang="tr-TR" sz="2600" dirty="0" smtClean="0"/>
              <a:t> </a:t>
            </a:r>
            <a:r>
              <a:rPr lang="tr-TR" sz="2600" dirty="0" err="1" smtClean="0"/>
              <a:t>molecue</a:t>
            </a:r>
            <a:r>
              <a:rPr lang="tr-TR" sz="2600" dirty="0" smtClean="0"/>
              <a:t> </a:t>
            </a:r>
            <a:r>
              <a:rPr lang="tr-TR" sz="2600" dirty="0" err="1" smtClean="0"/>
              <a:t>with</a:t>
            </a:r>
            <a:r>
              <a:rPr lang="tr-TR" sz="2600" dirty="0" smtClean="0"/>
              <a:t> </a:t>
            </a:r>
            <a:r>
              <a:rPr lang="tr-TR" sz="2600" dirty="0" err="1" smtClean="0"/>
              <a:t>the</a:t>
            </a:r>
            <a:r>
              <a:rPr lang="tr-TR" sz="2600" dirty="0" smtClean="0"/>
              <a:t> </a:t>
            </a:r>
            <a:r>
              <a:rPr lang="tr-TR" sz="2600" dirty="0" err="1" smtClean="0"/>
              <a:t>dipole</a:t>
            </a:r>
            <a:r>
              <a:rPr lang="tr-TR" sz="2600" dirty="0"/>
              <a:t> </a:t>
            </a:r>
            <a:r>
              <a:rPr lang="en-US" sz="2600" dirty="0" smtClean="0"/>
              <a:t>become polarized, </a:t>
            </a:r>
            <a:r>
              <a:rPr lang="tr-TR" sz="2600" dirty="0" err="1" smtClean="0"/>
              <a:t>which</a:t>
            </a:r>
            <a:r>
              <a:rPr lang="tr-TR" sz="2600" dirty="0" smtClean="0"/>
              <a:t>  is </a:t>
            </a:r>
            <a:r>
              <a:rPr lang="tr-TR" sz="2600" dirty="0" err="1" smtClean="0"/>
              <a:t>known</a:t>
            </a:r>
            <a:r>
              <a:rPr lang="tr-TR" sz="2600" dirty="0" smtClean="0"/>
              <a:t> as </a:t>
            </a:r>
            <a:r>
              <a:rPr lang="tr-TR" sz="2600" dirty="0" err="1" smtClean="0"/>
              <a:t>the</a:t>
            </a:r>
            <a:r>
              <a:rPr lang="en-US" sz="2600" dirty="0" smtClean="0"/>
              <a:t> induced dipole. </a:t>
            </a:r>
          </a:p>
          <a:p>
            <a:pPr>
              <a:lnSpc>
                <a:spcPct val="100000"/>
              </a:lnSpc>
            </a:pPr>
            <a:r>
              <a:rPr lang="tr-TR" sz="2600" dirty="0" smtClean="0"/>
              <a:t>An </a:t>
            </a:r>
            <a:r>
              <a:rPr lang="tr-TR" sz="2600" dirty="0"/>
              <a:t>i</a:t>
            </a:r>
            <a:r>
              <a:rPr lang="en-US" sz="2600" dirty="0" err="1" smtClean="0"/>
              <a:t>ntermolecular</a:t>
            </a:r>
            <a:r>
              <a:rPr lang="en-US" sz="2600" dirty="0" smtClean="0"/>
              <a:t> force, </a:t>
            </a:r>
            <a:r>
              <a:rPr lang="tr-TR" sz="2600" dirty="0" err="1" smtClean="0"/>
              <a:t>which</a:t>
            </a:r>
            <a:r>
              <a:rPr lang="tr-TR" sz="2600" dirty="0" smtClean="0"/>
              <a:t> is </a:t>
            </a:r>
            <a:r>
              <a:rPr lang="tr-TR" sz="2600" dirty="0" err="1" smtClean="0"/>
              <a:t>also</a:t>
            </a:r>
            <a:r>
              <a:rPr lang="tr-TR" sz="2600" dirty="0" smtClean="0"/>
              <a:t> </a:t>
            </a:r>
            <a:r>
              <a:rPr lang="tr-TR" sz="2600" dirty="0" err="1" smtClean="0"/>
              <a:t>known</a:t>
            </a:r>
            <a:r>
              <a:rPr lang="tr-TR" sz="2600" dirty="0" smtClean="0"/>
              <a:t> as</a:t>
            </a:r>
            <a:r>
              <a:rPr lang="en-US" sz="2600" dirty="0" smtClean="0"/>
              <a:t> </a:t>
            </a:r>
            <a:r>
              <a:rPr lang="tr-TR" sz="2600" dirty="0" err="1" smtClean="0"/>
              <a:t>the</a:t>
            </a:r>
            <a:r>
              <a:rPr lang="tr-TR" sz="2600" dirty="0" smtClean="0"/>
              <a:t> </a:t>
            </a:r>
            <a:r>
              <a:rPr lang="en-US" sz="2600" dirty="0" smtClean="0"/>
              <a:t>induction force, exist between the permanent and </a:t>
            </a:r>
            <a:r>
              <a:rPr lang="tr-TR" sz="2600" dirty="0" err="1" smtClean="0"/>
              <a:t>the</a:t>
            </a:r>
            <a:r>
              <a:rPr lang="tr-TR" sz="2600" dirty="0" smtClean="0"/>
              <a:t> </a:t>
            </a:r>
            <a:r>
              <a:rPr lang="en-US" sz="2600" dirty="0" smtClean="0"/>
              <a:t>induced dipole. </a:t>
            </a:r>
          </a:p>
          <a:p>
            <a:pPr>
              <a:lnSpc>
                <a:spcPct val="100000"/>
              </a:lnSpc>
            </a:pPr>
            <a:r>
              <a:rPr lang="tr-TR" sz="2600" dirty="0" err="1" smtClean="0"/>
              <a:t>The</a:t>
            </a:r>
            <a:r>
              <a:rPr lang="tr-TR" sz="2600" dirty="0" smtClean="0"/>
              <a:t> </a:t>
            </a:r>
            <a:r>
              <a:rPr lang="tr-TR" sz="2600" dirty="0" err="1" smtClean="0"/>
              <a:t>specified</a:t>
            </a:r>
            <a:r>
              <a:rPr lang="tr-TR" sz="2600" dirty="0" smtClean="0"/>
              <a:t> </a:t>
            </a:r>
            <a:r>
              <a:rPr lang="tr-TR" sz="2600" dirty="0"/>
              <a:t>i</a:t>
            </a:r>
            <a:r>
              <a:rPr lang="en-US" sz="2600" dirty="0" err="1" smtClean="0"/>
              <a:t>nduction</a:t>
            </a:r>
            <a:r>
              <a:rPr lang="en-US" sz="2600" dirty="0" smtClean="0"/>
              <a:t> force </a:t>
            </a:r>
            <a:r>
              <a:rPr lang="tr-TR" sz="2600" dirty="0" smtClean="0"/>
              <a:t>is</a:t>
            </a:r>
            <a:r>
              <a:rPr lang="en-US" sz="2600" dirty="0" smtClean="0"/>
              <a:t> weak and temperature independent.</a:t>
            </a:r>
            <a:endParaRPr lang="tr-TR" sz="2600" dirty="0" smtClean="0"/>
          </a:p>
          <a:p>
            <a:pPr>
              <a:lnSpc>
                <a:spcPct val="100000"/>
              </a:lnSpc>
            </a:pPr>
            <a:r>
              <a:rPr lang="en-US" sz="2600" dirty="0"/>
              <a:t>Electrons </a:t>
            </a:r>
            <a:r>
              <a:rPr lang="tr-TR" sz="2600" dirty="0" smtClean="0"/>
              <a:t>of </a:t>
            </a:r>
            <a:r>
              <a:rPr lang="tr-TR" sz="2600" dirty="0" err="1" smtClean="0"/>
              <a:t>each</a:t>
            </a:r>
            <a:r>
              <a:rPr lang="tr-TR" sz="2600" dirty="0" smtClean="0"/>
              <a:t> atom </a:t>
            </a:r>
            <a:r>
              <a:rPr lang="en-US" sz="2600" dirty="0" smtClean="0"/>
              <a:t>are </a:t>
            </a:r>
            <a:r>
              <a:rPr lang="en-US" sz="2600" dirty="0"/>
              <a:t>usually in constant motion about their nuclei. </a:t>
            </a:r>
            <a:endParaRPr lang="tr-TR" sz="2600" dirty="0" smtClean="0"/>
          </a:p>
          <a:p>
            <a:pPr>
              <a:lnSpc>
                <a:spcPct val="100000"/>
              </a:lnSpc>
            </a:pPr>
            <a:r>
              <a:rPr lang="tr-TR" sz="2600" dirty="0" err="1" smtClean="0"/>
              <a:t>Thus</a:t>
            </a:r>
            <a:r>
              <a:rPr lang="tr-TR" sz="2600" dirty="0" smtClean="0"/>
              <a:t>, t</a:t>
            </a:r>
            <a:r>
              <a:rPr lang="en-US" sz="2600" dirty="0" smtClean="0"/>
              <a:t>he center </a:t>
            </a:r>
            <a:r>
              <a:rPr lang="en-US" sz="2600" dirty="0"/>
              <a:t>of negative charge of the electrons cloud may not coincide with those of the </a:t>
            </a:r>
            <a:r>
              <a:rPr lang="en-US" sz="2600" dirty="0" smtClean="0"/>
              <a:t>nuclei</a:t>
            </a:r>
            <a:r>
              <a:rPr lang="tr-TR" sz="2600" dirty="0"/>
              <a:t> </a:t>
            </a:r>
            <a:r>
              <a:rPr lang="tr-TR" sz="2600" dirty="0" err="1" smtClean="0"/>
              <a:t>and</a:t>
            </a:r>
            <a:r>
              <a:rPr lang="tr-TR" sz="2600" dirty="0" smtClean="0"/>
              <a:t> an </a:t>
            </a:r>
            <a:r>
              <a:rPr lang="en-US" sz="2600" dirty="0" smtClean="0"/>
              <a:t>instantaneous dipole </a:t>
            </a:r>
            <a:r>
              <a:rPr lang="tr-TR" sz="2600" dirty="0" err="1" smtClean="0"/>
              <a:t>may</a:t>
            </a:r>
            <a:r>
              <a:rPr lang="tr-TR" sz="2600" dirty="0" smtClean="0"/>
              <a:t> </a:t>
            </a:r>
            <a:r>
              <a:rPr lang="en-US" sz="2600" dirty="0" smtClean="0"/>
              <a:t>exist </a:t>
            </a:r>
            <a:r>
              <a:rPr lang="en-US" sz="2600" dirty="0"/>
              <a:t>even in nonpolar </a:t>
            </a:r>
            <a:r>
              <a:rPr lang="en-US" sz="2600" dirty="0" smtClean="0"/>
              <a:t>materials</a:t>
            </a:r>
            <a:r>
              <a:rPr lang="tr-TR" sz="2600" dirty="0" smtClean="0"/>
              <a:t>.</a:t>
            </a:r>
            <a:endParaRPr lang="tr-TR" sz="2600" dirty="0" smtClean="0"/>
          </a:p>
        </p:txBody>
      </p:sp>
    </p:spTree>
    <p:extLst>
      <p:ext uri="{BB962C8B-B14F-4D97-AF65-F5344CB8AC3E}">
        <p14:creationId xmlns:p14="http://schemas.microsoft.com/office/powerpoint/2010/main" val="2935075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Chemical </a:t>
            </a:r>
            <a:r>
              <a:rPr lang="nl-NL" dirty="0" smtClean="0"/>
              <a:t>Bonding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971727" cy="4351338"/>
          </a:xfrm>
        </p:spPr>
        <p:txBody>
          <a:bodyPr>
            <a:noAutofit/>
          </a:bodyPr>
          <a:lstStyle/>
          <a:p>
            <a:r>
              <a:rPr lang="tr-TR" sz="2400" dirty="0"/>
              <a:t>T</a:t>
            </a:r>
            <a:r>
              <a:rPr lang="en-US" sz="2400" dirty="0" smtClean="0"/>
              <a:t>he </a:t>
            </a:r>
            <a:r>
              <a:rPr lang="tr-TR" sz="2400" dirty="0" err="1" smtClean="0"/>
              <a:t>inert</a:t>
            </a:r>
            <a:r>
              <a:rPr lang="tr-TR" sz="2400" dirty="0" smtClean="0"/>
              <a:t> </a:t>
            </a:r>
            <a:r>
              <a:rPr lang="en-US" sz="2400" dirty="0" smtClean="0"/>
              <a:t>gases </a:t>
            </a:r>
            <a:r>
              <a:rPr lang="tr-TR" sz="2400" dirty="0" smtClean="0"/>
              <a:t>can not</a:t>
            </a:r>
            <a:r>
              <a:rPr lang="en-US" sz="2400" dirty="0" smtClean="0"/>
              <a:t> form </a:t>
            </a:r>
            <a:r>
              <a:rPr lang="en-US" sz="2400" dirty="0" smtClean="0"/>
              <a:t>any</a:t>
            </a:r>
            <a:r>
              <a:rPr lang="tr-TR" sz="2400" dirty="0" smtClean="0"/>
              <a:t> </a:t>
            </a:r>
            <a:r>
              <a:rPr lang="en-US" sz="2400" dirty="0" smtClean="0"/>
              <a:t>type </a:t>
            </a:r>
            <a:r>
              <a:rPr lang="en-US" sz="2400" dirty="0"/>
              <a:t>of bonds </a:t>
            </a:r>
            <a:r>
              <a:rPr lang="tr-TR" sz="2400" dirty="0" err="1" smtClean="0"/>
              <a:t>such</a:t>
            </a:r>
            <a:r>
              <a:rPr lang="tr-TR" sz="2400" dirty="0" smtClean="0"/>
              <a:t> as </a:t>
            </a:r>
            <a:r>
              <a:rPr lang="en-US" sz="2400" dirty="0" smtClean="0"/>
              <a:t>ionic</a:t>
            </a:r>
            <a:r>
              <a:rPr lang="tr-TR" sz="2400" dirty="0"/>
              <a:t> </a:t>
            </a:r>
            <a:r>
              <a:rPr lang="tr-TR" sz="2400" dirty="0" err="1" smtClean="0"/>
              <a:t>bond</a:t>
            </a:r>
            <a:r>
              <a:rPr lang="tr-TR" sz="2400" dirty="0" smtClean="0"/>
              <a:t>,</a:t>
            </a:r>
            <a:r>
              <a:rPr lang="en-US" sz="2400" dirty="0" smtClean="0"/>
              <a:t> covalent</a:t>
            </a:r>
            <a:r>
              <a:rPr lang="tr-TR" sz="2400" dirty="0" smtClean="0"/>
              <a:t> </a:t>
            </a:r>
            <a:r>
              <a:rPr lang="tr-TR" sz="2400" dirty="0" err="1" smtClean="0"/>
              <a:t>bond</a:t>
            </a:r>
            <a:r>
              <a:rPr lang="en-US" sz="2400" dirty="0" smtClean="0"/>
              <a:t>, </a:t>
            </a:r>
            <a:r>
              <a:rPr lang="en-US" sz="2400" dirty="0"/>
              <a:t>or </a:t>
            </a:r>
            <a:r>
              <a:rPr lang="en-US" sz="2400" dirty="0" smtClean="0"/>
              <a:t>metallic</a:t>
            </a:r>
            <a:r>
              <a:rPr lang="tr-TR" sz="2400" dirty="0" smtClean="0"/>
              <a:t> </a:t>
            </a:r>
            <a:r>
              <a:rPr lang="tr-TR" sz="2400" dirty="0" err="1" smtClean="0"/>
              <a:t>bond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smtClean="0"/>
              <a:t>A</a:t>
            </a:r>
            <a:r>
              <a:rPr lang="en-US" sz="2400" dirty="0" smtClean="0"/>
              <a:t>t </a:t>
            </a:r>
            <a:r>
              <a:rPr lang="en-US" sz="2400" dirty="0"/>
              <a:t>sufficiently low </a:t>
            </a:r>
            <a:r>
              <a:rPr lang="en-US" sz="2400" dirty="0" smtClean="0"/>
              <a:t>temperature</a:t>
            </a:r>
            <a:r>
              <a:rPr lang="tr-TR" sz="2400" dirty="0" smtClean="0"/>
              <a:t>, </a:t>
            </a:r>
            <a:r>
              <a:rPr lang="en-US" sz="2400" dirty="0" smtClean="0"/>
              <a:t>the </a:t>
            </a:r>
            <a:r>
              <a:rPr lang="tr-TR" sz="2400" dirty="0" err="1" smtClean="0"/>
              <a:t>inert</a:t>
            </a:r>
            <a:r>
              <a:rPr lang="tr-TR" sz="2400" dirty="0" smtClean="0"/>
              <a:t> </a:t>
            </a:r>
            <a:r>
              <a:rPr lang="en-US" sz="2400" dirty="0" smtClean="0"/>
              <a:t>gases </a:t>
            </a:r>
            <a:r>
              <a:rPr lang="tr-TR" sz="2400" dirty="0" smtClean="0"/>
              <a:t>can</a:t>
            </a:r>
            <a:r>
              <a:rPr lang="en-US" sz="2400" dirty="0" smtClean="0"/>
              <a:t> </a:t>
            </a:r>
            <a:r>
              <a:rPr lang="en-US" sz="2400" dirty="0"/>
              <a:t>condense to form </a:t>
            </a:r>
            <a:r>
              <a:rPr lang="tr-TR" sz="2400" dirty="0" err="1" smtClean="0"/>
              <a:t>liquids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/>
              <a:t>T</a:t>
            </a:r>
            <a:r>
              <a:rPr lang="en-US" sz="2400" dirty="0" smtClean="0"/>
              <a:t>he</a:t>
            </a:r>
            <a:r>
              <a:rPr lang="tr-TR" sz="2400" dirty="0" smtClean="0"/>
              <a:t> </a:t>
            </a:r>
            <a:r>
              <a:rPr lang="tr-TR" sz="2400" dirty="0" err="1" smtClean="0"/>
              <a:t>gases</a:t>
            </a:r>
            <a:r>
              <a:rPr lang="en-US" sz="2400" dirty="0" smtClean="0"/>
              <a:t> </a:t>
            </a:r>
            <a:r>
              <a:rPr lang="tr-TR" sz="2400" dirty="0" smtClean="0"/>
              <a:t>can </a:t>
            </a:r>
            <a:r>
              <a:rPr lang="en-US" sz="2400" dirty="0" smtClean="0"/>
              <a:t>also </a:t>
            </a:r>
            <a:r>
              <a:rPr lang="en-US" sz="2400" dirty="0"/>
              <a:t>solidify at sufficiently low temperatures. </a:t>
            </a:r>
            <a:endParaRPr lang="tr-TR" sz="2400" dirty="0" smtClean="0"/>
          </a:p>
          <a:p>
            <a:r>
              <a:rPr lang="en-US" sz="2400" dirty="0" smtClean="0"/>
              <a:t>It </a:t>
            </a:r>
            <a:r>
              <a:rPr lang="tr-TR" sz="2400" dirty="0" err="1" smtClean="0"/>
              <a:t>means</a:t>
            </a:r>
            <a:r>
              <a:rPr lang="tr-TR" sz="2400" dirty="0" smtClean="0"/>
              <a:t> </a:t>
            </a:r>
            <a:r>
              <a:rPr lang="tr-TR" sz="2400" dirty="0" err="1" smtClean="0"/>
              <a:t>that</a:t>
            </a:r>
            <a:r>
              <a:rPr lang="en-US" sz="2400" dirty="0" smtClean="0"/>
              <a:t> </a:t>
            </a:r>
            <a:r>
              <a:rPr lang="en-US" sz="2400" dirty="0"/>
              <a:t>some form of intermolecular force </a:t>
            </a:r>
            <a:r>
              <a:rPr lang="tr-TR" sz="2400" dirty="0" err="1" smtClean="0"/>
              <a:t>should</a:t>
            </a:r>
            <a:r>
              <a:rPr lang="tr-TR" sz="2400" dirty="0" smtClean="0"/>
              <a:t> </a:t>
            </a:r>
            <a:r>
              <a:rPr lang="en-US" sz="2400" dirty="0" smtClean="0"/>
              <a:t>exists </a:t>
            </a:r>
            <a:r>
              <a:rPr lang="tr-TR" sz="2400" dirty="0" err="1" smtClean="0"/>
              <a:t>with</a:t>
            </a:r>
            <a:r>
              <a:rPr lang="en-US" sz="2400" dirty="0" smtClean="0"/>
              <a:t>in </a:t>
            </a:r>
            <a:r>
              <a:rPr lang="en-US" sz="2400" dirty="0"/>
              <a:t>these materials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r>
              <a:rPr lang="en-US" sz="2400" dirty="0"/>
              <a:t>The chemical </a:t>
            </a:r>
            <a:r>
              <a:rPr lang="tr-TR" sz="2400" dirty="0" err="1" smtClean="0"/>
              <a:t>properties</a:t>
            </a:r>
            <a:r>
              <a:rPr lang="tr-TR" sz="2400" dirty="0" smtClean="0"/>
              <a:t> </a:t>
            </a:r>
            <a:r>
              <a:rPr lang="en-US" sz="2400" dirty="0" smtClean="0"/>
              <a:t>and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electrical </a:t>
            </a:r>
            <a:r>
              <a:rPr lang="en-US" sz="2400" dirty="0"/>
              <a:t>properties of a </a:t>
            </a:r>
            <a:r>
              <a:rPr lang="en-US" sz="2400" dirty="0" smtClean="0"/>
              <a:t>p</a:t>
            </a:r>
            <a:r>
              <a:rPr lang="tr-TR" sz="2400" dirty="0" err="1" smtClean="0"/>
              <a:t>lastic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</a:t>
            </a:r>
            <a:r>
              <a:rPr lang="en-US" sz="2400" dirty="0" smtClean="0"/>
              <a:t> </a:t>
            </a:r>
            <a:r>
              <a:rPr lang="en-US" sz="2400" dirty="0"/>
              <a:t>are directly related to the chemistry of </a:t>
            </a:r>
            <a:r>
              <a:rPr lang="en-US" sz="2400" dirty="0" smtClean="0"/>
              <a:t>the monomers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err="1" smtClean="0"/>
              <a:t>constitute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specified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</a:t>
            </a:r>
            <a:r>
              <a:rPr lang="en-US" sz="2400" dirty="0" smtClean="0"/>
              <a:t>. </a:t>
            </a:r>
            <a:endParaRPr lang="en-US" sz="2400" dirty="0"/>
          </a:p>
          <a:p>
            <a:r>
              <a:rPr lang="tr-TR" sz="2400" dirty="0" smtClean="0"/>
              <a:t>On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other</a:t>
            </a:r>
            <a:r>
              <a:rPr lang="tr-TR" sz="2400" dirty="0" smtClean="0"/>
              <a:t> </a:t>
            </a:r>
            <a:r>
              <a:rPr lang="tr-TR" sz="2400" dirty="0" err="1" smtClean="0"/>
              <a:t>hand</a:t>
            </a:r>
            <a:r>
              <a:rPr lang="tr-TR" sz="2400" dirty="0" smtClean="0"/>
              <a:t>, </a:t>
            </a:r>
            <a:r>
              <a:rPr lang="tr-TR" sz="2400" dirty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physical </a:t>
            </a:r>
            <a:r>
              <a:rPr lang="tr-TR" sz="2400" dirty="0" err="1" smtClean="0"/>
              <a:t>properties</a:t>
            </a:r>
            <a:r>
              <a:rPr lang="tr-TR" sz="2400" dirty="0" smtClean="0"/>
              <a:t> </a:t>
            </a:r>
            <a:r>
              <a:rPr lang="en-US" sz="2400" dirty="0" smtClean="0"/>
              <a:t>and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mechanical </a:t>
            </a:r>
            <a:r>
              <a:rPr lang="en-US" sz="2400" dirty="0"/>
              <a:t>properties </a:t>
            </a:r>
            <a:r>
              <a:rPr lang="en-US" sz="2400" dirty="0" smtClean="0"/>
              <a:t>of</a:t>
            </a:r>
            <a:r>
              <a:rPr lang="tr-TR" sz="2400" dirty="0" smtClean="0"/>
              <a:t> a </a:t>
            </a:r>
            <a:r>
              <a:rPr lang="tr-TR" sz="2400" dirty="0" err="1" smtClean="0"/>
              <a:t>plastic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</a:t>
            </a:r>
            <a:r>
              <a:rPr lang="tr-TR" sz="2400" dirty="0" smtClean="0"/>
              <a:t> a</a:t>
            </a:r>
            <a:r>
              <a:rPr lang="en-US" sz="2400" dirty="0" smtClean="0"/>
              <a:t>re </a:t>
            </a:r>
            <a:r>
              <a:rPr lang="en-US" sz="2400" dirty="0"/>
              <a:t>largely a consequence of the macromolecular size of the </a:t>
            </a:r>
            <a:r>
              <a:rPr lang="en-US" sz="2400" dirty="0" smtClean="0"/>
              <a:t>p</a:t>
            </a:r>
            <a:r>
              <a:rPr lang="tr-TR" sz="2400" dirty="0" err="1" smtClean="0"/>
              <a:t>lastic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</a:t>
            </a:r>
            <a:r>
              <a:rPr lang="tr-TR" sz="2400" dirty="0" smtClean="0"/>
              <a:t>.</a:t>
            </a:r>
            <a:r>
              <a:rPr lang="en-US" sz="2400" dirty="0" smtClean="0"/>
              <a:t> </a:t>
            </a:r>
            <a:endParaRPr lang="en-US" sz="2400" dirty="0"/>
          </a:p>
          <a:p>
            <a:r>
              <a:rPr lang="tr-TR" sz="2400" dirty="0" smtClean="0"/>
              <a:t>As a</a:t>
            </a:r>
            <a:r>
              <a:rPr lang="en-US" sz="2400" dirty="0" smtClean="0"/>
              <a:t> </a:t>
            </a:r>
            <a:r>
              <a:rPr lang="en-US" sz="2400" dirty="0"/>
              <a:t>definition, a </a:t>
            </a:r>
            <a:r>
              <a:rPr lang="tr-TR" sz="2400" dirty="0" err="1" smtClean="0"/>
              <a:t>macromolecule</a:t>
            </a:r>
            <a:r>
              <a:rPr lang="en-US" sz="2400" dirty="0" smtClean="0"/>
              <a:t> </a:t>
            </a:r>
            <a:r>
              <a:rPr lang="en-US" sz="2400" dirty="0"/>
              <a:t>is a chain of atoms </a:t>
            </a:r>
            <a:r>
              <a:rPr lang="tr-TR" sz="2400" dirty="0" err="1" smtClean="0"/>
              <a:t>bonded</a:t>
            </a:r>
            <a:r>
              <a:rPr lang="en-US" sz="2400" dirty="0" smtClean="0"/>
              <a:t> </a:t>
            </a:r>
            <a:r>
              <a:rPr lang="en-US" sz="2400" dirty="0"/>
              <a:t>together by primary valence bonds. </a:t>
            </a:r>
          </a:p>
          <a:p>
            <a:pPr marL="0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549539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Robert O. </a:t>
            </a:r>
            <a:r>
              <a:rPr lang="tr-TR" dirty="0" err="1" smtClean="0"/>
              <a:t>Ebewele</a:t>
            </a:r>
            <a:r>
              <a:rPr lang="tr-TR" dirty="0" smtClean="0"/>
              <a:t>, «</a:t>
            </a:r>
            <a:r>
              <a:rPr lang="tr-TR" dirty="0"/>
              <a:t>POLYMER SCIENCE AND TECHNOLOGY», CRC </a:t>
            </a:r>
            <a:r>
              <a:rPr lang="tr-TR" dirty="0" err="1" smtClean="0"/>
              <a:t>Press</a:t>
            </a:r>
            <a:r>
              <a:rPr lang="tr-TR" dirty="0" smtClean="0"/>
              <a:t>, 2000.</a:t>
            </a:r>
          </a:p>
          <a:p>
            <a:r>
              <a:rPr lang="en-US" dirty="0"/>
              <a:t>Fried, Joel </a:t>
            </a:r>
            <a:r>
              <a:rPr lang="en-US" dirty="0" smtClean="0"/>
              <a:t>R.</a:t>
            </a:r>
            <a:r>
              <a:rPr lang="tr-TR" dirty="0" smtClean="0"/>
              <a:t>, «</a:t>
            </a:r>
            <a:r>
              <a:rPr lang="en-US" dirty="0" smtClean="0"/>
              <a:t>Polymer </a:t>
            </a:r>
            <a:r>
              <a:rPr lang="en-US" dirty="0"/>
              <a:t>science and </a:t>
            </a:r>
            <a:r>
              <a:rPr lang="en-US" dirty="0" smtClean="0"/>
              <a:t>technology</a:t>
            </a:r>
            <a:r>
              <a:rPr lang="tr-TR" dirty="0" smtClean="0"/>
              <a:t>», </a:t>
            </a:r>
            <a:r>
              <a:rPr lang="tr-TR" dirty="0" err="1" smtClean="0"/>
              <a:t>Prentice</a:t>
            </a:r>
            <a:r>
              <a:rPr lang="tr-TR" dirty="0" smtClean="0"/>
              <a:t> </a:t>
            </a:r>
            <a:r>
              <a:rPr lang="tr-TR" dirty="0" err="1" smtClean="0"/>
              <a:t>Hall</a:t>
            </a:r>
            <a:r>
              <a:rPr lang="tr-TR" dirty="0" smtClean="0"/>
              <a:t>, </a:t>
            </a:r>
            <a:r>
              <a:rPr lang="en-US" dirty="0" smtClean="0"/>
              <a:t>Third edition</a:t>
            </a:r>
            <a:r>
              <a:rPr lang="tr-TR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2325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Chemical Bonding and Polymer Structure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err="1" smtClean="0"/>
              <a:t>It</a:t>
            </a:r>
            <a:r>
              <a:rPr lang="tr-TR" sz="2400" dirty="0" smtClean="0"/>
              <a:t> is </a:t>
            </a:r>
            <a:r>
              <a:rPr lang="tr-TR" sz="2400" dirty="0" err="1" smtClean="0"/>
              <a:t>aimed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en-US" sz="2400" dirty="0" smtClean="0"/>
              <a:t> </a:t>
            </a:r>
            <a:r>
              <a:rPr lang="en-US" sz="2400" dirty="0"/>
              <a:t>illustrate how the </a:t>
            </a:r>
            <a:r>
              <a:rPr lang="en-US" sz="2400" dirty="0" smtClean="0"/>
              <a:t>unusual</a:t>
            </a:r>
            <a:r>
              <a:rPr lang="tr-TR" sz="2400" dirty="0" smtClean="0"/>
              <a:t> </a:t>
            </a:r>
            <a:r>
              <a:rPr lang="en-US" sz="2400" dirty="0" smtClean="0"/>
              <a:t>properties </a:t>
            </a:r>
            <a:r>
              <a:rPr lang="en-US" sz="2400" dirty="0"/>
              <a:t>of high </a:t>
            </a:r>
            <a:r>
              <a:rPr lang="tr-TR" sz="2400" dirty="0" err="1" smtClean="0"/>
              <a:t>macromolecules</a:t>
            </a:r>
            <a:r>
              <a:rPr lang="en-US" sz="2400" dirty="0" smtClean="0"/>
              <a:t> </a:t>
            </a:r>
            <a:r>
              <a:rPr lang="en-US" sz="2400" dirty="0"/>
              <a:t>are developed. </a:t>
            </a:r>
            <a:endParaRPr lang="tr-TR" sz="2400" dirty="0" smtClean="0"/>
          </a:p>
          <a:p>
            <a:r>
              <a:rPr lang="tr-TR" sz="2400" dirty="0" err="1" smtClean="0"/>
              <a:t>In</a:t>
            </a:r>
            <a:r>
              <a:rPr lang="tr-TR" sz="2400" dirty="0" smtClean="0"/>
              <a:t> </a:t>
            </a:r>
            <a:r>
              <a:rPr lang="tr-TR" sz="2400" dirty="0" err="1" smtClean="0"/>
              <a:t>order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en-US" sz="2400" dirty="0" smtClean="0"/>
              <a:t>do </a:t>
            </a:r>
            <a:r>
              <a:rPr lang="en-US" sz="2400" dirty="0"/>
              <a:t>this, it will be convenient to </a:t>
            </a:r>
            <a:r>
              <a:rPr lang="tr-TR" sz="2400" dirty="0" err="1" smtClean="0"/>
              <a:t>take</a:t>
            </a:r>
            <a:r>
              <a:rPr lang="tr-TR" sz="2400" dirty="0" smtClean="0"/>
              <a:t> </a:t>
            </a:r>
            <a:r>
              <a:rPr lang="tr-TR" sz="2400" dirty="0" err="1" smtClean="0"/>
              <a:t>into</a:t>
            </a:r>
            <a:r>
              <a:rPr lang="tr-TR" sz="2400" dirty="0" smtClean="0"/>
              <a:t> </a:t>
            </a:r>
            <a:r>
              <a:rPr lang="tr-TR" sz="2400" dirty="0" err="1" smtClean="0"/>
              <a:t>account</a:t>
            </a:r>
            <a:r>
              <a:rPr lang="en-US" sz="2400" dirty="0" smtClean="0"/>
              <a:t> </a:t>
            </a:r>
            <a:r>
              <a:rPr lang="en-US" sz="2400" dirty="0"/>
              <a:t>the </a:t>
            </a:r>
            <a:r>
              <a:rPr lang="en-US" sz="2400" dirty="0" smtClean="0"/>
              <a:t>chemical</a:t>
            </a:r>
            <a:r>
              <a:rPr lang="tr-TR" sz="2400" dirty="0" smtClean="0"/>
              <a:t> </a:t>
            </a:r>
            <a:r>
              <a:rPr lang="en-US" sz="2400" dirty="0" smtClean="0"/>
              <a:t>and </a:t>
            </a:r>
            <a:r>
              <a:rPr lang="en-US" sz="2400" dirty="0"/>
              <a:t>structural aspects of polymers at three different levels:</a:t>
            </a:r>
          </a:p>
          <a:p>
            <a:pPr marL="0" indent="0">
              <a:buNone/>
            </a:pPr>
            <a:r>
              <a:rPr lang="en-US" sz="2400" dirty="0"/>
              <a:t>1. The chemical structure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en-US" sz="2400" dirty="0" smtClean="0"/>
              <a:t>atomic composition </a:t>
            </a:r>
            <a:r>
              <a:rPr lang="en-US" sz="2400" dirty="0"/>
              <a:t>of the monomer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en-US" sz="2400" dirty="0" smtClean="0"/>
              <a:t>primary structure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2. The single polymer </a:t>
            </a:r>
            <a:r>
              <a:rPr lang="en-US" sz="2400" dirty="0" smtClean="0"/>
              <a:t>chain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is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secondary level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3.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/>
              <a:t>a</a:t>
            </a:r>
            <a:r>
              <a:rPr lang="en-US" sz="2400" dirty="0" err="1" smtClean="0"/>
              <a:t>ggregation</a:t>
            </a:r>
            <a:r>
              <a:rPr lang="en-US" sz="2400" dirty="0" smtClean="0"/>
              <a:t> </a:t>
            </a:r>
            <a:r>
              <a:rPr lang="en-US" sz="2400" dirty="0"/>
              <a:t>of polymer </a:t>
            </a:r>
            <a:r>
              <a:rPr lang="en-US" sz="2400" dirty="0" smtClean="0"/>
              <a:t>chains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is</a:t>
            </a:r>
            <a:r>
              <a:rPr lang="en-US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tertiary structure</a:t>
            </a:r>
            <a:endParaRPr lang="en-US" sz="2400" dirty="0"/>
          </a:p>
          <a:p>
            <a:r>
              <a:rPr lang="tr-TR" sz="2400" dirty="0" err="1" smtClean="0"/>
              <a:t>In</a:t>
            </a:r>
            <a:r>
              <a:rPr lang="tr-TR" sz="2400" dirty="0" smtClean="0"/>
              <a:t> </a:t>
            </a:r>
            <a:r>
              <a:rPr lang="tr-TR" sz="2400" dirty="0" err="1" smtClean="0"/>
              <a:t>order</a:t>
            </a:r>
            <a:r>
              <a:rPr lang="tr-TR" sz="2400" dirty="0" smtClean="0"/>
              <a:t> t</a:t>
            </a:r>
            <a:r>
              <a:rPr lang="en-US" sz="2400" dirty="0" smtClean="0"/>
              <a:t>o </a:t>
            </a:r>
            <a:r>
              <a:rPr lang="en-US" sz="2400" dirty="0" smtClean="0"/>
              <a:t>understand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polymer structure</a:t>
            </a:r>
            <a:r>
              <a:rPr lang="tr-TR" sz="2400" dirty="0" smtClean="0"/>
              <a:t>,</a:t>
            </a:r>
            <a:r>
              <a:rPr lang="en-US" sz="2400" dirty="0"/>
              <a:t> </a:t>
            </a:r>
            <a:r>
              <a:rPr lang="tr-TR" sz="2400" dirty="0" smtClean="0"/>
              <a:t>it is </a:t>
            </a:r>
            <a:r>
              <a:rPr lang="tr-TR" sz="2400" dirty="0" err="1" smtClean="0"/>
              <a:t>needed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en-US" sz="2400" dirty="0" smtClean="0"/>
              <a:t> </a:t>
            </a:r>
            <a:r>
              <a:rPr lang="en-US" sz="2400" dirty="0"/>
              <a:t>consider the </a:t>
            </a:r>
            <a:r>
              <a:rPr lang="en-US" sz="2400" dirty="0" smtClean="0"/>
              <a:t>molecular</a:t>
            </a:r>
            <a:r>
              <a:rPr lang="tr-TR" sz="2400" dirty="0" smtClean="0"/>
              <a:t> </a:t>
            </a:r>
            <a:r>
              <a:rPr lang="en-US" sz="2400" dirty="0" smtClean="0"/>
              <a:t>forces </a:t>
            </a:r>
            <a:r>
              <a:rPr lang="tr-TR" sz="2400" dirty="0" err="1" smtClean="0"/>
              <a:t>effective</a:t>
            </a:r>
            <a:r>
              <a:rPr lang="en-US" sz="2400" dirty="0" smtClean="0"/>
              <a:t> </a:t>
            </a:r>
            <a:r>
              <a:rPr lang="en-US" sz="2400" dirty="0"/>
              <a:t>in </a:t>
            </a:r>
            <a:r>
              <a:rPr lang="en-US" sz="2400" dirty="0" smtClean="0"/>
              <a:t>polymers.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215177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Chemical </a:t>
            </a:r>
            <a:r>
              <a:rPr lang="en-US" dirty="0" smtClean="0"/>
              <a:t>Bonding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The electronic structure of atoms </a:t>
            </a:r>
            <a:r>
              <a:rPr lang="tr-TR" sz="2400" dirty="0" err="1" smtClean="0"/>
              <a:t>will</a:t>
            </a:r>
            <a:r>
              <a:rPr lang="tr-TR" sz="2400" dirty="0" smtClean="0"/>
              <a:t> </a:t>
            </a:r>
            <a:r>
              <a:rPr lang="tr-TR" sz="2400" dirty="0" err="1" smtClean="0"/>
              <a:t>determine</a:t>
            </a:r>
            <a:r>
              <a:rPr lang="en-US" sz="2400" dirty="0" smtClean="0"/>
              <a:t> </a:t>
            </a:r>
            <a:r>
              <a:rPr lang="en-US" sz="2400" dirty="0"/>
              <a:t>the type of bond between the atoms concerned. </a:t>
            </a:r>
            <a:endParaRPr lang="tr-TR" sz="2400" dirty="0" smtClean="0"/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c</a:t>
            </a:r>
            <a:r>
              <a:rPr lang="en-US" sz="2400" dirty="0" err="1" smtClean="0"/>
              <a:t>hemical</a:t>
            </a:r>
            <a:r>
              <a:rPr lang="en-US" sz="2400" dirty="0" smtClean="0"/>
              <a:t> </a:t>
            </a:r>
            <a:r>
              <a:rPr lang="en-US" sz="2400" dirty="0"/>
              <a:t>bonds </a:t>
            </a:r>
            <a:r>
              <a:rPr lang="tr-TR" sz="2400" dirty="0" err="1" smtClean="0"/>
              <a:t>need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en-US" sz="2400" dirty="0" smtClean="0"/>
              <a:t> </a:t>
            </a:r>
            <a:r>
              <a:rPr lang="en-US" sz="2400" dirty="0"/>
              <a:t>be classified </a:t>
            </a:r>
            <a:r>
              <a:rPr lang="en-US" sz="2400" dirty="0" smtClean="0"/>
              <a:t>as</a:t>
            </a:r>
            <a:r>
              <a:rPr lang="tr-TR" sz="2400" dirty="0" smtClean="0"/>
              <a:t> </a:t>
            </a:r>
            <a:r>
              <a:rPr lang="en-US" sz="2400" dirty="0" smtClean="0"/>
              <a:t>primary</a:t>
            </a:r>
            <a:r>
              <a:rPr lang="tr-TR" sz="2400" dirty="0" smtClean="0"/>
              <a:t> </a:t>
            </a:r>
            <a:r>
              <a:rPr lang="en-US" sz="2400" dirty="0" smtClean="0"/>
              <a:t>or</a:t>
            </a:r>
            <a:r>
              <a:rPr lang="tr-TR" sz="2400" dirty="0" smtClean="0"/>
              <a:t> </a:t>
            </a:r>
            <a:r>
              <a:rPr lang="en-US" sz="2400" dirty="0" smtClean="0"/>
              <a:t>secondary</a:t>
            </a:r>
            <a:r>
              <a:rPr lang="tr-TR" sz="2400" dirty="0" smtClean="0"/>
              <a:t> </a:t>
            </a:r>
            <a:r>
              <a:rPr lang="en-US" sz="2400" dirty="0" smtClean="0"/>
              <a:t>depending </a:t>
            </a:r>
            <a:r>
              <a:rPr lang="en-US" sz="2400" dirty="0"/>
              <a:t>on the extent of </a:t>
            </a:r>
            <a:r>
              <a:rPr lang="en-US" sz="2400" dirty="0" smtClean="0"/>
              <a:t>electron</a:t>
            </a:r>
            <a:r>
              <a:rPr lang="tr-TR" sz="2400" dirty="0" smtClean="0"/>
              <a:t> </a:t>
            </a:r>
            <a:r>
              <a:rPr lang="en-US" sz="2400" dirty="0" smtClean="0"/>
              <a:t>involvement</a:t>
            </a:r>
            <a:r>
              <a:rPr lang="en-US" sz="2400" dirty="0"/>
              <a:t>. </a:t>
            </a:r>
            <a:endParaRPr lang="tr-TR" sz="2400" dirty="0" smtClean="0"/>
          </a:p>
          <a:p>
            <a:r>
              <a:rPr lang="tr-TR" sz="2400" i="1" dirty="0" err="1" smtClean="0">
                <a:solidFill>
                  <a:srgbClr val="FF0000"/>
                </a:solidFill>
              </a:rPr>
              <a:t>The</a:t>
            </a:r>
            <a:r>
              <a:rPr lang="tr-TR" sz="2400" i="1" dirty="0" smtClean="0">
                <a:solidFill>
                  <a:srgbClr val="FF0000"/>
                </a:solidFill>
              </a:rPr>
              <a:t> </a:t>
            </a:r>
            <a:r>
              <a:rPr lang="tr-TR" sz="2400" i="1" dirty="0" err="1" smtClean="0">
                <a:solidFill>
                  <a:srgbClr val="FF0000"/>
                </a:solidFill>
              </a:rPr>
              <a:t>outermost</a:t>
            </a:r>
            <a:r>
              <a:rPr lang="tr-TR" sz="2400" i="1" dirty="0" smtClean="0">
                <a:solidFill>
                  <a:srgbClr val="FF0000"/>
                </a:solidFill>
              </a:rPr>
              <a:t> </a:t>
            </a:r>
            <a:r>
              <a:rPr lang="tr-TR" sz="2400" i="1" dirty="0" err="1" smtClean="0">
                <a:solidFill>
                  <a:srgbClr val="FF0000"/>
                </a:solidFill>
              </a:rPr>
              <a:t>electrons</a:t>
            </a:r>
            <a:r>
              <a:rPr lang="tr-TR" sz="2400" i="1" dirty="0" smtClean="0">
                <a:solidFill>
                  <a:srgbClr val="FF0000"/>
                </a:solidFill>
              </a:rPr>
              <a:t>, </a:t>
            </a:r>
            <a:r>
              <a:rPr lang="tr-TR" sz="2400" i="1" dirty="0" err="1" smtClean="0">
                <a:solidFill>
                  <a:srgbClr val="FF0000"/>
                </a:solidFill>
              </a:rPr>
              <a:t>which</a:t>
            </a:r>
            <a:r>
              <a:rPr lang="tr-TR" sz="2400" i="1" dirty="0" smtClean="0">
                <a:solidFill>
                  <a:srgbClr val="FF0000"/>
                </a:solidFill>
              </a:rPr>
              <a:t> </a:t>
            </a:r>
            <a:r>
              <a:rPr lang="tr-TR" sz="2400" i="1" dirty="0" err="1" smtClean="0">
                <a:solidFill>
                  <a:srgbClr val="FF0000"/>
                </a:solidFill>
              </a:rPr>
              <a:t>are</a:t>
            </a:r>
            <a:r>
              <a:rPr lang="tr-TR" sz="2400" i="1" dirty="0" smtClean="0">
                <a:solidFill>
                  <a:srgbClr val="FF0000"/>
                </a:solidFill>
              </a:rPr>
              <a:t> </a:t>
            </a:r>
            <a:r>
              <a:rPr lang="tr-TR" sz="2400" i="1" dirty="0">
                <a:solidFill>
                  <a:srgbClr val="FF0000"/>
                </a:solidFill>
              </a:rPr>
              <a:t>v</a:t>
            </a:r>
            <a:r>
              <a:rPr lang="en-US" sz="2400" i="1" dirty="0" err="1" smtClean="0">
                <a:solidFill>
                  <a:srgbClr val="FF0000"/>
                </a:solidFill>
              </a:rPr>
              <a:t>alence</a:t>
            </a:r>
            <a:r>
              <a:rPr lang="en-US" sz="2400" i="1" dirty="0" smtClean="0">
                <a:solidFill>
                  <a:srgbClr val="FF0000"/>
                </a:solidFill>
              </a:rPr>
              <a:t> electrons</a:t>
            </a:r>
            <a:r>
              <a:rPr lang="tr-TR" sz="2400" i="1" dirty="0" smtClean="0">
                <a:solidFill>
                  <a:srgbClr val="FF0000"/>
                </a:solidFill>
              </a:rPr>
              <a:t>,</a:t>
            </a:r>
            <a:r>
              <a:rPr lang="en-US" sz="2400" i="1" dirty="0" smtClean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are involved in the formation of </a:t>
            </a:r>
            <a:r>
              <a:rPr lang="tr-TR" sz="2400" i="1" dirty="0" err="1" smtClean="0">
                <a:solidFill>
                  <a:srgbClr val="FF0000"/>
                </a:solidFill>
              </a:rPr>
              <a:t>the</a:t>
            </a:r>
            <a:r>
              <a:rPr lang="tr-TR" sz="2400" i="1" dirty="0" smtClean="0">
                <a:solidFill>
                  <a:srgbClr val="FF0000"/>
                </a:solidFill>
              </a:rPr>
              <a:t> </a:t>
            </a:r>
            <a:r>
              <a:rPr lang="en-US" sz="2400" i="1" dirty="0" smtClean="0">
                <a:solidFill>
                  <a:srgbClr val="FF0000"/>
                </a:solidFill>
              </a:rPr>
              <a:t>primary </a:t>
            </a:r>
            <a:r>
              <a:rPr lang="en-US" sz="2400" i="1" dirty="0">
                <a:solidFill>
                  <a:srgbClr val="FF0000"/>
                </a:solidFill>
              </a:rPr>
              <a:t>bonds</a:t>
            </a:r>
            <a:r>
              <a:rPr lang="en-US" sz="2400" dirty="0"/>
              <a:t>. </a:t>
            </a:r>
            <a:endParaRPr lang="tr-TR" sz="2400" dirty="0" smtClean="0"/>
          </a:p>
          <a:p>
            <a:r>
              <a:rPr lang="en-US" sz="2400" dirty="0" err="1" smtClean="0"/>
              <a:t>Th</a:t>
            </a:r>
            <a:r>
              <a:rPr lang="tr-TR" sz="2400" dirty="0" smtClean="0"/>
              <a:t>e </a:t>
            </a:r>
            <a:r>
              <a:rPr lang="tr-TR" sz="2400" dirty="0" err="1" smtClean="0"/>
              <a:t>bond</a:t>
            </a:r>
            <a:r>
              <a:rPr lang="tr-TR" sz="2400" dirty="0" smtClean="0"/>
              <a:t> </a:t>
            </a:r>
            <a:r>
              <a:rPr lang="tr-TR" sz="2400" dirty="0" err="1" smtClean="0"/>
              <a:t>formation</a:t>
            </a:r>
            <a:r>
              <a:rPr lang="en-US" sz="2400" dirty="0" smtClean="0"/>
              <a:t> </a:t>
            </a:r>
            <a:r>
              <a:rPr lang="en-US" sz="2400" dirty="0"/>
              <a:t>results in a </a:t>
            </a:r>
            <a:r>
              <a:rPr lang="en-US" sz="2400" dirty="0" smtClean="0"/>
              <a:t>substantial</a:t>
            </a:r>
            <a:r>
              <a:rPr lang="tr-TR" sz="2400" dirty="0" smtClean="0"/>
              <a:t> </a:t>
            </a:r>
            <a:r>
              <a:rPr lang="en-US" sz="2400" dirty="0" smtClean="0"/>
              <a:t>lowering </a:t>
            </a:r>
            <a:r>
              <a:rPr lang="en-US" sz="2400" dirty="0"/>
              <a:t>of the potential energies. </a:t>
            </a:r>
            <a:endParaRPr lang="tr-TR" sz="2400" dirty="0" smtClean="0"/>
          </a:p>
          <a:p>
            <a:r>
              <a:rPr lang="tr-TR" sz="2400" dirty="0" err="1" smtClean="0"/>
              <a:t>Hence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primary </a:t>
            </a:r>
            <a:r>
              <a:rPr lang="en-US" sz="2400" dirty="0">
                <a:solidFill>
                  <a:srgbClr val="FF0000"/>
                </a:solidFill>
              </a:rPr>
              <a:t>bonds are quite </a:t>
            </a:r>
            <a:r>
              <a:rPr lang="en-US" sz="2400" dirty="0" smtClean="0">
                <a:solidFill>
                  <a:srgbClr val="FF0000"/>
                </a:solidFill>
              </a:rPr>
              <a:t>strong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compare</a:t>
            </a:r>
            <a:r>
              <a:rPr lang="tr-TR" sz="2400" dirty="0" err="1" smtClean="0">
                <a:solidFill>
                  <a:srgbClr val="FF0000"/>
                </a:solidFill>
              </a:rPr>
              <a:t>d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to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the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secondary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bonds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err="1" smtClean="0"/>
              <a:t>In</a:t>
            </a:r>
            <a:r>
              <a:rPr lang="tr-TR" sz="2400" dirty="0" smtClean="0"/>
              <a:t> </a:t>
            </a:r>
            <a:r>
              <a:rPr lang="tr-TR" sz="2400" dirty="0" err="1" smtClean="0"/>
              <a:t>contrast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primary</a:t>
            </a:r>
            <a:r>
              <a:rPr lang="tr-TR" sz="2400" dirty="0" smtClean="0"/>
              <a:t> </a:t>
            </a:r>
            <a:r>
              <a:rPr lang="tr-TR" sz="2400" dirty="0" err="1" smtClean="0"/>
              <a:t>bonds</a:t>
            </a:r>
            <a:r>
              <a:rPr lang="tr-TR" sz="2400" dirty="0" smtClean="0"/>
              <a:t>, </a:t>
            </a:r>
            <a:r>
              <a:rPr lang="en-US" sz="2400" dirty="0" smtClean="0">
                <a:solidFill>
                  <a:srgbClr val="FF0000"/>
                </a:solidFill>
              </a:rPr>
              <a:t>valence </a:t>
            </a:r>
            <a:r>
              <a:rPr lang="en-US" sz="2400" dirty="0">
                <a:solidFill>
                  <a:srgbClr val="FF0000"/>
                </a:solidFill>
              </a:rPr>
              <a:t>electrons are not involved in the formation of secondary </a:t>
            </a:r>
            <a:r>
              <a:rPr lang="en-US" sz="2400" dirty="0" smtClean="0">
                <a:solidFill>
                  <a:srgbClr val="FF0000"/>
                </a:solidFill>
              </a:rPr>
              <a:t>bonds</a:t>
            </a:r>
            <a:r>
              <a:rPr lang="tr-TR" sz="2400" dirty="0" smtClean="0">
                <a:solidFill>
                  <a:srgbClr val="FF0000"/>
                </a:solidFill>
              </a:rPr>
              <a:t>, </a:t>
            </a:r>
            <a:r>
              <a:rPr lang="tr-TR" sz="2400" dirty="0" err="1" smtClean="0">
                <a:solidFill>
                  <a:srgbClr val="FF0000"/>
                </a:solidFill>
              </a:rPr>
              <a:t>which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lead</a:t>
            </a:r>
            <a:r>
              <a:rPr lang="tr-TR" sz="2400" dirty="0" smtClean="0"/>
              <a:t>s</a:t>
            </a:r>
            <a:r>
              <a:rPr lang="en-US" sz="2400" dirty="0" smtClean="0"/>
              <a:t> </a:t>
            </a:r>
            <a:r>
              <a:rPr lang="en-US" sz="2400" dirty="0"/>
              <a:t>to weak </a:t>
            </a:r>
            <a:r>
              <a:rPr lang="en-US" sz="2400" dirty="0" smtClean="0"/>
              <a:t>bonds</a:t>
            </a:r>
            <a:r>
              <a:rPr lang="tr-TR" sz="2400" dirty="0" smtClean="0"/>
              <a:t> </a:t>
            </a:r>
            <a:r>
              <a:rPr lang="tr-TR" sz="2400" dirty="0" err="1" smtClean="0"/>
              <a:t>compared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primary</a:t>
            </a:r>
            <a:r>
              <a:rPr lang="tr-TR" sz="2400" dirty="0" smtClean="0"/>
              <a:t> </a:t>
            </a:r>
            <a:r>
              <a:rPr lang="tr-TR" sz="2400" dirty="0" err="1" smtClean="0"/>
              <a:t>bonds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60156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Chemical </a:t>
            </a:r>
            <a:r>
              <a:rPr lang="en-US" dirty="0" smtClean="0"/>
              <a:t>Bonding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Primary </a:t>
            </a:r>
            <a:r>
              <a:rPr lang="en-US" sz="2400" dirty="0"/>
              <a:t>and secondary bonds can </a:t>
            </a:r>
            <a:r>
              <a:rPr lang="en-US" sz="2400" dirty="0" smtClean="0"/>
              <a:t>be </a:t>
            </a:r>
            <a:r>
              <a:rPr lang="tr-TR" sz="2400" dirty="0" err="1" smtClean="0"/>
              <a:t>categorized</a:t>
            </a:r>
            <a:r>
              <a:rPr lang="tr-TR" sz="2400" dirty="0" smtClean="0"/>
              <a:t> </a:t>
            </a:r>
            <a:r>
              <a:rPr lang="tr-TR" sz="2400" dirty="0" err="1" smtClean="0"/>
              <a:t>into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following</a:t>
            </a:r>
            <a:r>
              <a:rPr lang="tr-TR" sz="2400" dirty="0" smtClean="0"/>
              <a:t> </a:t>
            </a:r>
            <a:r>
              <a:rPr lang="tr-TR" sz="2400" dirty="0" err="1" smtClean="0"/>
              <a:t>subgroups</a:t>
            </a:r>
            <a:r>
              <a:rPr lang="en-US" sz="2400" dirty="0" smtClean="0"/>
              <a:t>: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1. Primary bonds</a:t>
            </a:r>
          </a:p>
          <a:p>
            <a:pPr marL="0" indent="0">
              <a:buNone/>
            </a:pPr>
            <a:r>
              <a:rPr lang="tr-TR" sz="2400" dirty="0" smtClean="0"/>
              <a:t>	</a:t>
            </a:r>
            <a:r>
              <a:rPr lang="en-US" sz="2400" dirty="0" smtClean="0"/>
              <a:t>a</a:t>
            </a:r>
            <a:r>
              <a:rPr lang="en-US" sz="2400" dirty="0"/>
              <a:t>. Ionic</a:t>
            </a:r>
          </a:p>
          <a:p>
            <a:pPr marL="0" indent="0">
              <a:buNone/>
            </a:pPr>
            <a:r>
              <a:rPr lang="tr-TR" sz="2400" dirty="0" smtClean="0"/>
              <a:t>	</a:t>
            </a:r>
            <a:r>
              <a:rPr lang="en-US" sz="2400" dirty="0" smtClean="0"/>
              <a:t>b</a:t>
            </a:r>
            <a:r>
              <a:rPr lang="en-US" sz="2400" dirty="0"/>
              <a:t>. Covalent</a:t>
            </a:r>
          </a:p>
          <a:p>
            <a:pPr marL="0" indent="0">
              <a:buNone/>
            </a:pPr>
            <a:r>
              <a:rPr lang="tr-TR" sz="2400" dirty="0" smtClean="0"/>
              <a:t>	</a:t>
            </a:r>
            <a:r>
              <a:rPr lang="en-US" sz="2400" dirty="0" smtClean="0"/>
              <a:t>c</a:t>
            </a:r>
            <a:r>
              <a:rPr lang="en-US" sz="2400" dirty="0"/>
              <a:t>. Metallic</a:t>
            </a:r>
          </a:p>
          <a:p>
            <a:pPr marL="0" indent="0">
              <a:buNone/>
            </a:pPr>
            <a:r>
              <a:rPr lang="en-US" sz="2400" dirty="0"/>
              <a:t>2. Secondary bonds</a:t>
            </a:r>
          </a:p>
          <a:p>
            <a:pPr marL="0" indent="0">
              <a:buNone/>
            </a:pPr>
            <a:r>
              <a:rPr lang="tr-TR" sz="2400" dirty="0" smtClean="0"/>
              <a:t>	</a:t>
            </a:r>
            <a:r>
              <a:rPr lang="en-US" sz="2400" dirty="0" smtClean="0"/>
              <a:t>a</a:t>
            </a:r>
            <a:r>
              <a:rPr lang="en-US" sz="2400" dirty="0"/>
              <a:t>. Dipole</a:t>
            </a:r>
          </a:p>
          <a:p>
            <a:pPr marL="0" indent="0">
              <a:buNone/>
            </a:pPr>
            <a:r>
              <a:rPr lang="tr-TR" sz="2400" dirty="0" smtClean="0"/>
              <a:t>	</a:t>
            </a:r>
            <a:r>
              <a:rPr lang="en-US" sz="2400" dirty="0" smtClean="0"/>
              <a:t>b</a:t>
            </a:r>
            <a:r>
              <a:rPr lang="en-US" sz="2400" dirty="0"/>
              <a:t>. Hydrogen</a:t>
            </a:r>
          </a:p>
          <a:p>
            <a:pPr marL="0" indent="0">
              <a:buNone/>
            </a:pPr>
            <a:r>
              <a:rPr lang="tr-TR" sz="2400" dirty="0" smtClean="0"/>
              <a:t>	</a:t>
            </a:r>
            <a:r>
              <a:rPr lang="en-US" sz="2400" dirty="0" smtClean="0"/>
              <a:t>c</a:t>
            </a:r>
            <a:r>
              <a:rPr lang="en-US" sz="2400" dirty="0"/>
              <a:t>. Induction</a:t>
            </a:r>
          </a:p>
          <a:p>
            <a:pPr marL="0" indent="0">
              <a:buNone/>
            </a:pPr>
            <a:r>
              <a:rPr lang="tr-TR" sz="2400" dirty="0" smtClean="0"/>
              <a:t>	</a:t>
            </a:r>
            <a:r>
              <a:rPr lang="en-US" sz="2400" dirty="0" smtClean="0"/>
              <a:t>d</a:t>
            </a:r>
            <a:r>
              <a:rPr lang="en-US" sz="2400" dirty="0"/>
              <a:t>. van der Waals (dispersion</a:t>
            </a:r>
            <a:r>
              <a:rPr lang="en-US" sz="2400" dirty="0" smtClean="0"/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6931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Chemical </a:t>
            </a:r>
            <a:r>
              <a:rPr lang="en-US" dirty="0" smtClean="0"/>
              <a:t>Bonding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39255"/>
            <a:ext cx="10515600" cy="4351338"/>
          </a:xfrm>
        </p:spPr>
        <p:txBody>
          <a:bodyPr>
            <a:noAutofit/>
          </a:bodyPr>
          <a:lstStyle/>
          <a:p>
            <a:r>
              <a:rPr lang="en-US" sz="2400" dirty="0"/>
              <a:t>The </a:t>
            </a:r>
            <a:r>
              <a:rPr lang="en-US" sz="2400" dirty="0" smtClean="0"/>
              <a:t>inert </a:t>
            </a:r>
            <a:r>
              <a:rPr lang="en-US" sz="2400" dirty="0"/>
              <a:t>gases </a:t>
            </a:r>
            <a:r>
              <a:rPr lang="en-US" sz="2400" dirty="0" smtClean="0"/>
              <a:t>have </a:t>
            </a:r>
            <a:r>
              <a:rPr lang="en-US" sz="2400" dirty="0"/>
              <a:t>completely filled s and p outermost orbitals,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en-US" sz="2400" dirty="0" smtClean="0"/>
              <a:t>result</a:t>
            </a:r>
            <a:r>
              <a:rPr lang="tr-TR" sz="2400" dirty="0" smtClean="0"/>
              <a:t>s </a:t>
            </a:r>
            <a:r>
              <a:rPr lang="en-US" sz="2400" dirty="0" smtClean="0"/>
              <a:t>in </a:t>
            </a:r>
            <a:r>
              <a:rPr lang="en-US" sz="2400" dirty="0"/>
              <a:t>a spherical distribution of </a:t>
            </a:r>
            <a:r>
              <a:rPr lang="en-US" sz="2400" dirty="0" smtClean="0"/>
              <a:t>electrons</a:t>
            </a:r>
            <a:r>
              <a:rPr lang="tr-TR" sz="2400" dirty="0" smtClean="0"/>
              <a:t> </a:t>
            </a:r>
            <a:r>
              <a:rPr lang="tr-TR" sz="2400" dirty="0" err="1" smtClean="0"/>
              <a:t>around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nuclei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inert</a:t>
            </a:r>
            <a:r>
              <a:rPr lang="tr-TR" sz="2400" dirty="0" smtClean="0"/>
              <a:t> </a:t>
            </a:r>
            <a:r>
              <a:rPr lang="tr-TR" sz="2400" dirty="0" err="1" smtClean="0"/>
              <a:t>gases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inertness of </a:t>
            </a:r>
            <a:r>
              <a:rPr lang="en-US" sz="2400" dirty="0" smtClean="0"/>
              <a:t>these gases </a:t>
            </a:r>
            <a:r>
              <a:rPr lang="tr-TR" sz="2400" dirty="0" err="1" smtClean="0"/>
              <a:t>means</a:t>
            </a:r>
            <a:r>
              <a:rPr lang="en-US" sz="2400" dirty="0" smtClean="0"/>
              <a:t> </a:t>
            </a:r>
            <a:r>
              <a:rPr lang="en-US" sz="2400" dirty="0"/>
              <a:t>that </a:t>
            </a:r>
            <a:r>
              <a:rPr lang="en-US" sz="2400" dirty="0" smtClean="0"/>
              <a:t>their</a:t>
            </a:r>
            <a:r>
              <a:rPr lang="tr-TR" sz="2400" dirty="0" smtClean="0"/>
              <a:t> </a:t>
            </a:r>
            <a:r>
              <a:rPr lang="en-US" sz="2400" dirty="0" smtClean="0"/>
              <a:t>electronic </a:t>
            </a:r>
            <a:r>
              <a:rPr lang="en-US" sz="2400" dirty="0"/>
              <a:t>configuration </a:t>
            </a:r>
            <a:r>
              <a:rPr lang="tr-TR" sz="2400" dirty="0" err="1" smtClean="0"/>
              <a:t>provides</a:t>
            </a:r>
            <a:r>
              <a:rPr lang="en-US" sz="2400" dirty="0" smtClean="0"/>
              <a:t> </a:t>
            </a:r>
            <a:r>
              <a:rPr lang="en-US" sz="2400" dirty="0"/>
              <a:t>stability. </a:t>
            </a:r>
            <a:endParaRPr lang="tr-TR" sz="2400" dirty="0" smtClean="0"/>
          </a:p>
          <a:p>
            <a:r>
              <a:rPr lang="tr-TR" sz="2400" dirty="0" smtClean="0"/>
              <a:t>A</a:t>
            </a:r>
            <a:r>
              <a:rPr lang="en-US" sz="2400" dirty="0" err="1" smtClean="0"/>
              <a:t>ll</a:t>
            </a:r>
            <a:r>
              <a:rPr lang="en-US" sz="2400" dirty="0" smtClean="0"/>
              <a:t> </a:t>
            </a:r>
            <a:r>
              <a:rPr lang="en-US" sz="2400" dirty="0"/>
              <a:t>elements </a:t>
            </a:r>
            <a:r>
              <a:rPr lang="tr-TR" sz="2400" dirty="0" err="1" smtClean="0"/>
              <a:t>except</a:t>
            </a:r>
            <a:r>
              <a:rPr lang="tr-TR" sz="2400" dirty="0" smtClean="0"/>
              <a:t> </a:t>
            </a:r>
            <a:r>
              <a:rPr lang="tr-TR" sz="2400" dirty="0" err="1" smtClean="0"/>
              <a:t>inert</a:t>
            </a:r>
            <a:r>
              <a:rPr lang="tr-TR" sz="2400" dirty="0" smtClean="0"/>
              <a:t> </a:t>
            </a:r>
            <a:r>
              <a:rPr lang="tr-TR" sz="2400" dirty="0" err="1" smtClean="0"/>
              <a:t>gases</a:t>
            </a:r>
            <a:r>
              <a:rPr lang="tr-TR" sz="2400" dirty="0" smtClean="0"/>
              <a:t> </a:t>
            </a:r>
            <a:r>
              <a:rPr lang="en-US" sz="2400" dirty="0" smtClean="0"/>
              <a:t>seek </a:t>
            </a:r>
            <a:r>
              <a:rPr lang="en-US" sz="2400" dirty="0"/>
              <a:t>to achieve </a:t>
            </a:r>
            <a:r>
              <a:rPr lang="en-US" sz="2400" dirty="0" smtClean="0"/>
              <a:t>this</a:t>
            </a:r>
            <a:r>
              <a:rPr lang="tr-TR" sz="2400" dirty="0" smtClean="0"/>
              <a:t> </a:t>
            </a:r>
            <a:r>
              <a:rPr lang="en-US" sz="2400" dirty="0" smtClean="0"/>
              <a:t>stable </a:t>
            </a:r>
            <a:r>
              <a:rPr lang="en-US" sz="2400" dirty="0"/>
              <a:t>inert gas electronic </a:t>
            </a:r>
            <a:r>
              <a:rPr lang="en-US" sz="2400" dirty="0" smtClean="0"/>
              <a:t>configuration. </a:t>
            </a:r>
            <a:endParaRPr lang="tr-TR" sz="2400" dirty="0" smtClean="0"/>
          </a:p>
          <a:p>
            <a:r>
              <a:rPr lang="tr-TR" sz="2400" dirty="0" err="1" smtClean="0"/>
              <a:t>Elements</a:t>
            </a:r>
            <a:r>
              <a:rPr lang="tr-TR" sz="2400" dirty="0" smtClean="0"/>
              <a:t> apart </a:t>
            </a:r>
            <a:r>
              <a:rPr lang="tr-TR" sz="2400" dirty="0" err="1" smtClean="0"/>
              <a:t>from</a:t>
            </a:r>
            <a:r>
              <a:rPr lang="tr-TR" sz="2400" dirty="0" smtClean="0"/>
              <a:t> </a:t>
            </a:r>
            <a:r>
              <a:rPr lang="tr-TR" sz="2400" dirty="0" err="1" smtClean="0"/>
              <a:t>inert</a:t>
            </a:r>
            <a:r>
              <a:rPr lang="tr-TR" sz="2400" dirty="0" smtClean="0"/>
              <a:t> </a:t>
            </a:r>
            <a:r>
              <a:rPr lang="tr-TR" sz="2400" dirty="0" err="1" smtClean="0"/>
              <a:t>gases</a:t>
            </a:r>
            <a:r>
              <a:rPr lang="en-US" sz="2400" dirty="0" smtClean="0"/>
              <a:t> </a:t>
            </a:r>
            <a:r>
              <a:rPr lang="en-US" sz="2400" dirty="0"/>
              <a:t>do this by either losing, gaining, or sharing electrons.</a:t>
            </a:r>
          </a:p>
          <a:p>
            <a:r>
              <a:rPr lang="tr-TR" sz="2400" dirty="0" err="1" smtClean="0"/>
              <a:t>In</a:t>
            </a:r>
            <a:r>
              <a:rPr lang="tr-TR" sz="2400" dirty="0" smtClean="0"/>
              <a:t> </a:t>
            </a:r>
            <a:r>
              <a:rPr lang="tr-TR" sz="2400" dirty="0" err="1" smtClean="0"/>
              <a:t>order</a:t>
            </a:r>
            <a:r>
              <a:rPr lang="tr-TR" sz="2400" dirty="0" smtClean="0"/>
              <a:t> </a:t>
            </a:r>
            <a:r>
              <a:rPr lang="en-US" sz="2400" dirty="0" smtClean="0"/>
              <a:t>to </a:t>
            </a:r>
            <a:r>
              <a:rPr lang="en-US" sz="2400" dirty="0"/>
              <a:t>attain the inert gas electronic </a:t>
            </a:r>
            <a:r>
              <a:rPr lang="en-US" sz="2400" dirty="0" smtClean="0"/>
              <a:t>configuration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elements</a:t>
            </a:r>
            <a:r>
              <a:rPr lang="tr-TR" sz="2400" dirty="0"/>
              <a:t>,</a:t>
            </a:r>
            <a:r>
              <a:rPr lang="en-US" sz="2400" dirty="0" smtClean="0"/>
              <a:t> los</a:t>
            </a:r>
            <a:r>
              <a:rPr lang="tr-TR" sz="2400" dirty="0" err="1" smtClean="0"/>
              <a:t>ing</a:t>
            </a:r>
            <a:r>
              <a:rPr lang="en-US" sz="2400" dirty="0" smtClean="0"/>
              <a:t> </a:t>
            </a:r>
            <a:r>
              <a:rPr lang="en-US" sz="2400" dirty="0"/>
              <a:t>electrons </a:t>
            </a:r>
            <a:r>
              <a:rPr lang="en-US" sz="2400" dirty="0" smtClean="0"/>
              <a:t>and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elements</a:t>
            </a:r>
            <a:r>
              <a:rPr lang="tr-TR" sz="2400" dirty="0" smtClean="0"/>
              <a:t>, </a:t>
            </a:r>
            <a:r>
              <a:rPr lang="tr-TR" sz="2400" dirty="0" err="1" smtClean="0"/>
              <a:t>gaining</a:t>
            </a:r>
            <a:r>
              <a:rPr lang="tr-TR" sz="2400" dirty="0" smtClean="0"/>
              <a:t> </a:t>
            </a:r>
            <a:r>
              <a:rPr lang="tr-TR" sz="2400" dirty="0" err="1" smtClean="0"/>
              <a:t>electrons</a:t>
            </a:r>
            <a:r>
              <a:rPr lang="tr-TR" sz="2400" dirty="0" smtClean="0"/>
              <a:t>, </a:t>
            </a:r>
            <a:r>
              <a:rPr lang="en-US" sz="2400" dirty="0" smtClean="0"/>
              <a:t>lead </a:t>
            </a:r>
            <a:r>
              <a:rPr lang="en-US" sz="2400" dirty="0"/>
              <a:t>to the ionic bond. </a:t>
            </a:r>
            <a:endParaRPr lang="tr-TR" sz="2400" dirty="0" smtClean="0"/>
          </a:p>
          <a:p>
            <a:r>
              <a:rPr lang="tr-TR" sz="2400" dirty="0" smtClean="0"/>
              <a:t>S</a:t>
            </a:r>
            <a:r>
              <a:rPr lang="en-US" sz="2400" dirty="0" smtClean="0"/>
              <a:t>odium </a:t>
            </a:r>
            <a:r>
              <a:rPr lang="en-US" sz="2400" dirty="0"/>
              <a:t>chloride </a:t>
            </a:r>
            <a:r>
              <a:rPr lang="tr-TR" sz="2400" dirty="0" smtClean="0"/>
              <a:t>(</a:t>
            </a:r>
            <a:r>
              <a:rPr lang="en-US" sz="2400" dirty="0" err="1" smtClean="0"/>
              <a:t>NaCl</a:t>
            </a:r>
            <a:r>
              <a:rPr lang="tr-TR" sz="2400" dirty="0" smtClean="0"/>
              <a:t>) is </a:t>
            </a:r>
            <a:r>
              <a:rPr lang="tr-TR" sz="2400" dirty="0" err="1" smtClean="0"/>
              <a:t>well-known</a:t>
            </a:r>
            <a:r>
              <a:rPr lang="tr-TR" sz="2400" dirty="0" smtClean="0"/>
              <a:t> </a:t>
            </a:r>
            <a:r>
              <a:rPr lang="tr-TR" sz="2400" dirty="0" err="1" smtClean="0"/>
              <a:t>exampke</a:t>
            </a:r>
            <a:r>
              <a:rPr lang="tr-TR" sz="2400" dirty="0" smtClean="0"/>
              <a:t>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ionic</a:t>
            </a:r>
            <a:r>
              <a:rPr lang="tr-TR" sz="2400" dirty="0" smtClean="0"/>
              <a:t> </a:t>
            </a:r>
            <a:r>
              <a:rPr lang="tr-TR" sz="2400" dirty="0" err="1" smtClean="0"/>
              <a:t>bond</a:t>
            </a:r>
            <a:r>
              <a:rPr lang="en-US" sz="2400" dirty="0" smtClean="0"/>
              <a:t>. </a:t>
            </a:r>
            <a:endParaRPr lang="en-US" sz="2400" dirty="0"/>
          </a:p>
          <a:p>
            <a:r>
              <a:rPr lang="en-US" sz="2400" dirty="0"/>
              <a:t>Sodium </a:t>
            </a:r>
            <a:r>
              <a:rPr lang="en-US" sz="2400" dirty="0" smtClean="0"/>
              <a:t>can </a:t>
            </a:r>
            <a:r>
              <a:rPr lang="en-US" sz="2400" dirty="0"/>
              <a:t>easily lose the outermost 3s electron to achieve the stable inert gas </a:t>
            </a:r>
            <a:r>
              <a:rPr lang="en-US" sz="2400" dirty="0" smtClean="0"/>
              <a:t>configuration</a:t>
            </a:r>
            <a:r>
              <a:rPr lang="tr-TR" sz="2400" dirty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/>
              <a:t>c</a:t>
            </a:r>
            <a:r>
              <a:rPr lang="en-US" sz="2400" dirty="0" err="1" smtClean="0"/>
              <a:t>hlorine</a:t>
            </a:r>
            <a:r>
              <a:rPr lang="tr-TR" sz="2400" dirty="0"/>
              <a:t> </a:t>
            </a:r>
            <a:r>
              <a:rPr lang="tr-TR" sz="2400" dirty="0" smtClean="0"/>
              <a:t>can </a:t>
            </a:r>
            <a:r>
              <a:rPr lang="tr-TR" sz="2400" dirty="0" err="1" smtClean="0"/>
              <a:t>gain</a:t>
            </a:r>
            <a:r>
              <a:rPr lang="tr-TR" sz="2400" dirty="0" smtClean="0"/>
              <a:t> an </a:t>
            </a:r>
            <a:r>
              <a:rPr lang="tr-TR" sz="2400" dirty="0" err="1" smtClean="0"/>
              <a:t>extra</a:t>
            </a:r>
            <a:r>
              <a:rPr lang="tr-TR" sz="2400" dirty="0" smtClean="0"/>
              <a:t> </a:t>
            </a:r>
            <a:r>
              <a:rPr lang="tr-TR" sz="2400" dirty="0" err="1" smtClean="0"/>
              <a:t>eletron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en-US" sz="2400" dirty="0" smtClean="0"/>
              <a:t> </a:t>
            </a:r>
            <a:r>
              <a:rPr lang="en-US" sz="2400" dirty="0"/>
              <a:t>achieve a stable electronic </a:t>
            </a:r>
            <a:r>
              <a:rPr lang="en-US" sz="2400" dirty="0" smtClean="0"/>
              <a:t>configuration</a:t>
            </a:r>
            <a:r>
              <a:rPr lang="tr-TR" sz="2400" dirty="0" smtClean="0"/>
              <a:t>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642897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Chemical </a:t>
            </a:r>
            <a:r>
              <a:rPr lang="en-US" dirty="0" smtClean="0"/>
              <a:t>Bonding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err="1"/>
              <a:t>I</a:t>
            </a:r>
            <a:r>
              <a:rPr lang="tr-TR" sz="2400" dirty="0" err="1" smtClean="0"/>
              <a:t>f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sodium</a:t>
            </a:r>
            <a:r>
              <a:rPr lang="tr-TR" sz="2400" dirty="0" smtClean="0"/>
              <a:t> atom</a:t>
            </a:r>
            <a:r>
              <a:rPr lang="en-US" sz="2400" dirty="0" smtClean="0"/>
              <a:t> los</a:t>
            </a:r>
            <a:r>
              <a:rPr lang="tr-TR" sz="2400" dirty="0" smtClean="0"/>
              <a:t>es</a:t>
            </a:r>
            <a:r>
              <a:rPr lang="en-US" sz="2400" dirty="0" smtClean="0"/>
              <a:t> an electron</a:t>
            </a:r>
            <a:r>
              <a:rPr lang="tr-TR" sz="2400" dirty="0" smtClean="0"/>
              <a:t>, it </a:t>
            </a:r>
            <a:r>
              <a:rPr lang="tr-TR" sz="2400" dirty="0" err="1" smtClean="0"/>
              <a:t>results</a:t>
            </a:r>
            <a:r>
              <a:rPr lang="en-US" sz="2400" dirty="0" smtClean="0"/>
              <a:t> </a:t>
            </a:r>
            <a:r>
              <a:rPr lang="en-US" sz="2400" dirty="0"/>
              <a:t>in a positively charged sodium </a:t>
            </a:r>
            <a:r>
              <a:rPr lang="en-US" sz="2400" dirty="0" smtClean="0"/>
              <a:t>ion</a:t>
            </a:r>
            <a:r>
              <a:rPr lang="tr-TR" sz="2400" dirty="0" smtClean="0"/>
              <a:t>.</a:t>
            </a:r>
          </a:p>
          <a:p>
            <a:r>
              <a:rPr lang="tr-TR" sz="2400" dirty="0" err="1" smtClean="0"/>
              <a:t>If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chlorine</a:t>
            </a:r>
            <a:r>
              <a:rPr lang="tr-TR" sz="2400" dirty="0" smtClean="0"/>
              <a:t> atom</a:t>
            </a:r>
            <a:r>
              <a:rPr lang="en-US" sz="2400" dirty="0" smtClean="0"/>
              <a:t> gain</a:t>
            </a:r>
            <a:r>
              <a:rPr lang="tr-TR" sz="2400" dirty="0" smtClean="0"/>
              <a:t>s</a:t>
            </a:r>
            <a:r>
              <a:rPr lang="en-US" sz="2400" dirty="0" smtClean="0"/>
              <a:t> </a:t>
            </a:r>
            <a:r>
              <a:rPr lang="en-US" sz="2400" dirty="0"/>
              <a:t>an extra </a:t>
            </a:r>
            <a:r>
              <a:rPr lang="en-US" sz="2400" dirty="0" smtClean="0"/>
              <a:t>electron</a:t>
            </a:r>
            <a:r>
              <a:rPr lang="tr-TR" sz="2400" dirty="0" smtClean="0"/>
              <a:t>, it </a:t>
            </a:r>
            <a:r>
              <a:rPr lang="en-US" sz="2400" dirty="0" smtClean="0"/>
              <a:t>results </a:t>
            </a:r>
            <a:r>
              <a:rPr lang="en-US" sz="2400" dirty="0"/>
              <a:t>in a negatively charged chloride </a:t>
            </a:r>
            <a:r>
              <a:rPr lang="en-US" sz="2400" dirty="0" smtClean="0"/>
              <a:t>ion</a:t>
            </a:r>
            <a:r>
              <a:rPr lang="tr-TR" sz="2400" dirty="0" smtClean="0"/>
              <a:t>.</a:t>
            </a:r>
            <a:endParaRPr lang="tr-TR" sz="2400" dirty="0"/>
          </a:p>
          <a:p>
            <a:r>
              <a:rPr lang="tr-TR" sz="2400" dirty="0" smtClean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electrostatic attraction between the two </a:t>
            </a:r>
            <a:r>
              <a:rPr lang="en-US" sz="2400" dirty="0" smtClean="0"/>
              <a:t>ions</a:t>
            </a:r>
            <a:r>
              <a:rPr lang="tr-TR" sz="2400" dirty="0" smtClean="0"/>
              <a:t>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sodium</a:t>
            </a:r>
            <a:r>
              <a:rPr lang="tr-TR" sz="2400" dirty="0" smtClean="0"/>
              <a:t> </a:t>
            </a:r>
            <a:r>
              <a:rPr lang="tr-TR" sz="2400" dirty="0" err="1" smtClean="0"/>
              <a:t>ion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chlorine</a:t>
            </a:r>
            <a:r>
              <a:rPr lang="tr-TR" sz="2400" dirty="0" smtClean="0"/>
              <a:t> </a:t>
            </a:r>
            <a:r>
              <a:rPr lang="tr-TR" sz="2400" dirty="0" err="1" smtClean="0"/>
              <a:t>ion</a:t>
            </a:r>
            <a:r>
              <a:rPr lang="tr-TR" sz="2400" dirty="0" smtClean="0"/>
              <a:t>, </a:t>
            </a:r>
            <a:r>
              <a:rPr lang="tr-TR" sz="2400" dirty="0" err="1" smtClean="0"/>
              <a:t>results</a:t>
            </a:r>
            <a:r>
              <a:rPr lang="tr-TR" sz="2400" dirty="0" smtClean="0"/>
              <a:t> in t</a:t>
            </a:r>
            <a:r>
              <a:rPr lang="en-US" sz="2400" dirty="0" smtClean="0"/>
              <a:t>he </a:t>
            </a:r>
            <a:r>
              <a:rPr lang="en-US" sz="2400" dirty="0"/>
              <a:t>bonding force in sodium </a:t>
            </a:r>
            <a:r>
              <a:rPr lang="en-US" sz="2400" dirty="0" smtClean="0"/>
              <a:t>chloride</a:t>
            </a:r>
            <a:r>
              <a:rPr lang="tr-TR" sz="2400" dirty="0" smtClean="0"/>
              <a:t>.</a:t>
            </a:r>
          </a:p>
          <a:p>
            <a:r>
              <a:rPr lang="tr-TR" sz="2400" dirty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central </a:t>
            </a:r>
            <a:r>
              <a:rPr lang="tr-TR" sz="2400" dirty="0" err="1" smtClean="0"/>
              <a:t>elements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periodic table</a:t>
            </a:r>
            <a:r>
              <a:rPr lang="tr-TR" sz="2400" dirty="0" smtClean="0"/>
              <a:t> can not form </a:t>
            </a:r>
            <a:r>
              <a:rPr lang="en-US" sz="2400" dirty="0" smtClean="0"/>
              <a:t>ionic bond</a:t>
            </a:r>
            <a:r>
              <a:rPr lang="tr-TR" sz="2400" dirty="0" smtClean="0"/>
              <a:t>s</a:t>
            </a:r>
            <a:r>
              <a:rPr lang="en-US" sz="2400" dirty="0" smtClean="0"/>
              <a:t> </a:t>
            </a:r>
            <a:r>
              <a:rPr lang="tr-TR" sz="2400" dirty="0" smtClean="0"/>
              <a:t>since</a:t>
            </a:r>
            <a:r>
              <a:rPr lang="en-US" sz="2400" dirty="0" smtClean="0"/>
              <a:t> </a:t>
            </a:r>
            <a:r>
              <a:rPr lang="en-US" sz="2400" dirty="0"/>
              <a:t>a large amount of energy </a:t>
            </a:r>
            <a:r>
              <a:rPr lang="tr-TR" sz="2400" dirty="0" smtClean="0"/>
              <a:t>is</a:t>
            </a:r>
            <a:r>
              <a:rPr lang="en-US" sz="2400" dirty="0" smtClean="0"/>
              <a:t> </a:t>
            </a:r>
            <a:r>
              <a:rPr lang="en-US" sz="2400" dirty="0"/>
              <a:t>required to ionize the valence electrons. </a:t>
            </a:r>
          </a:p>
          <a:p>
            <a:r>
              <a:rPr lang="tr-TR" sz="2400" dirty="0" smtClean="0"/>
              <a:t>On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other</a:t>
            </a:r>
            <a:r>
              <a:rPr lang="tr-TR" sz="2400" dirty="0" smtClean="0"/>
              <a:t> </a:t>
            </a:r>
            <a:r>
              <a:rPr lang="tr-TR" sz="2400" dirty="0" err="1" smtClean="0"/>
              <a:t>hand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desired</a:t>
            </a:r>
            <a:r>
              <a:rPr lang="tr-TR" sz="2400" dirty="0" smtClean="0"/>
              <a:t> </a:t>
            </a:r>
            <a:r>
              <a:rPr lang="en-US" sz="2400" dirty="0" smtClean="0"/>
              <a:t>stable </a:t>
            </a:r>
            <a:r>
              <a:rPr lang="en-US" sz="2400" dirty="0"/>
              <a:t>electronic configuration can be attained by the sharing of valence electrons.</a:t>
            </a:r>
          </a:p>
          <a:p>
            <a:r>
              <a:rPr lang="tr-TR" sz="2400" dirty="0" err="1" smtClean="0"/>
              <a:t>In</a:t>
            </a:r>
            <a:r>
              <a:rPr lang="tr-TR" sz="2400" dirty="0" smtClean="0"/>
              <a:t> </a:t>
            </a:r>
            <a:r>
              <a:rPr lang="tr-TR" sz="2400" dirty="0" err="1" smtClean="0"/>
              <a:t>this</a:t>
            </a:r>
            <a:r>
              <a:rPr lang="tr-TR" sz="2400" dirty="0" smtClean="0"/>
              <a:t> </a:t>
            </a:r>
            <a:r>
              <a:rPr lang="tr-TR" sz="2400" dirty="0" err="1" smtClean="0"/>
              <a:t>case</a:t>
            </a:r>
            <a:r>
              <a:rPr lang="tr-TR" sz="2400" dirty="0" smtClean="0"/>
              <a:t>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/>
              <a:t>b</a:t>
            </a:r>
            <a:r>
              <a:rPr lang="en-US" sz="2400" dirty="0" err="1" smtClean="0"/>
              <a:t>onds</a:t>
            </a:r>
            <a:r>
              <a:rPr lang="en-US" sz="2400" dirty="0" smtClean="0"/>
              <a:t> </a:t>
            </a:r>
            <a:r>
              <a:rPr lang="en-US" sz="2400" dirty="0"/>
              <a:t>formed by electron sharing are called covalent bonds. </a:t>
            </a:r>
            <a:endParaRPr lang="tr-TR" sz="2400" dirty="0" smtClean="0"/>
          </a:p>
          <a:p>
            <a:r>
              <a:rPr lang="tr-TR" sz="2400" dirty="0" err="1" smtClean="0"/>
              <a:t>If</a:t>
            </a:r>
            <a:r>
              <a:rPr lang="tr-TR" sz="2400" dirty="0" smtClean="0"/>
              <a:t> </a:t>
            </a:r>
            <a:r>
              <a:rPr lang="tr-TR" sz="2400" dirty="0" err="1" smtClean="0"/>
              <a:t>we</a:t>
            </a:r>
            <a:r>
              <a:rPr lang="tr-TR" sz="2400" dirty="0" smtClean="0"/>
              <a:t> </a:t>
            </a:r>
            <a:r>
              <a:rPr lang="tr-TR" sz="2400" dirty="0"/>
              <a:t>c</a:t>
            </a:r>
            <a:r>
              <a:rPr lang="en-US" sz="2400" dirty="0" err="1" smtClean="0"/>
              <a:t>onsider</a:t>
            </a:r>
            <a:r>
              <a:rPr lang="en-US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methane</a:t>
            </a:r>
            <a:r>
              <a:rPr lang="tr-TR" sz="2400" dirty="0" smtClean="0"/>
              <a:t> </a:t>
            </a:r>
            <a:r>
              <a:rPr lang="tr-TR" sz="2400" dirty="0" err="1" smtClean="0"/>
              <a:t>molecule</a:t>
            </a:r>
            <a:r>
              <a:rPr lang="tr-TR" sz="2400" dirty="0" smtClean="0"/>
              <a:t>,  t</a:t>
            </a:r>
            <a:r>
              <a:rPr lang="en-US" sz="2400" dirty="0" smtClean="0"/>
              <a:t>he </a:t>
            </a:r>
            <a:r>
              <a:rPr lang="en-US" sz="2400" dirty="0"/>
              <a:t>carbon atom has four unpaired electrons in its outer electron </a:t>
            </a:r>
            <a:r>
              <a:rPr lang="en-US" sz="2400" dirty="0" smtClean="0"/>
              <a:t>shell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hydrogen </a:t>
            </a:r>
            <a:r>
              <a:rPr lang="tr-TR" sz="2400" dirty="0" smtClean="0"/>
              <a:t>atom </a:t>
            </a:r>
            <a:r>
              <a:rPr lang="en-US" sz="2400" dirty="0" smtClean="0"/>
              <a:t>has </a:t>
            </a:r>
            <a:r>
              <a:rPr lang="en-US" sz="2400" dirty="0"/>
              <a:t>one electron. </a:t>
            </a:r>
          </a:p>
        </p:txBody>
      </p:sp>
    </p:spTree>
    <p:extLst>
      <p:ext uri="{BB962C8B-B14F-4D97-AF65-F5344CB8AC3E}">
        <p14:creationId xmlns:p14="http://schemas.microsoft.com/office/powerpoint/2010/main" val="2520555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Chemical </a:t>
            </a:r>
            <a:r>
              <a:rPr lang="en-US" dirty="0" smtClean="0"/>
              <a:t>Bonding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9615055" cy="4351338"/>
          </a:xfrm>
        </p:spPr>
        <p:txBody>
          <a:bodyPr>
            <a:noAutofit/>
          </a:bodyPr>
          <a:lstStyle/>
          <a:p>
            <a:r>
              <a:rPr lang="tr-TR" sz="2400" dirty="0" err="1" smtClean="0"/>
              <a:t>Although</a:t>
            </a:r>
            <a:r>
              <a:rPr lang="tr-TR" sz="2400" dirty="0" smtClean="0"/>
              <a:t> </a:t>
            </a:r>
            <a:r>
              <a:rPr lang="tr-TR" sz="2400" dirty="0"/>
              <a:t>m</a:t>
            </a:r>
            <a:r>
              <a:rPr lang="en-US" sz="2400" dirty="0" err="1" smtClean="0"/>
              <a:t>olecules</a:t>
            </a:r>
            <a:r>
              <a:rPr lang="en-US" sz="2400" dirty="0" smtClean="0"/>
              <a:t> </a:t>
            </a:r>
            <a:r>
              <a:rPr lang="en-US" sz="2400" dirty="0"/>
              <a:t>are electrically neutral, </a:t>
            </a:r>
            <a:r>
              <a:rPr lang="tr-TR" sz="2400" dirty="0" err="1" smtClean="0"/>
              <a:t>they</a:t>
            </a:r>
            <a:r>
              <a:rPr lang="en-US" sz="2400" dirty="0" smtClean="0"/>
              <a:t> </a:t>
            </a:r>
            <a:r>
              <a:rPr lang="en-US" sz="2400" dirty="0"/>
              <a:t>will have a permanent dipole if the centers of the positive </a:t>
            </a:r>
            <a:r>
              <a:rPr lang="en-US" sz="2400" dirty="0" smtClean="0"/>
              <a:t>and</a:t>
            </a:r>
            <a:r>
              <a:rPr lang="tr-TR" sz="2400" dirty="0" smtClean="0"/>
              <a:t> </a:t>
            </a:r>
            <a:r>
              <a:rPr lang="en-US" sz="2400" dirty="0" smtClean="0"/>
              <a:t>negative </a:t>
            </a:r>
            <a:r>
              <a:rPr lang="en-US" sz="2400" dirty="0"/>
              <a:t>charges do not </a:t>
            </a:r>
            <a:r>
              <a:rPr lang="en-US" sz="2400" dirty="0" smtClean="0"/>
              <a:t>coincide</a:t>
            </a:r>
            <a:r>
              <a:rPr lang="tr-TR" sz="2400" dirty="0" smtClean="0"/>
              <a:t>.</a:t>
            </a:r>
          </a:p>
          <a:p>
            <a:r>
              <a:rPr lang="tr-TR" sz="2400" dirty="0" err="1" smtClean="0"/>
              <a:t>It</a:t>
            </a:r>
            <a:r>
              <a:rPr lang="en-US" sz="2400" dirty="0" smtClean="0"/>
              <a:t> </a:t>
            </a:r>
            <a:r>
              <a:rPr lang="en-US" sz="2400" dirty="0"/>
              <a:t>can be illustrated </a:t>
            </a:r>
            <a:r>
              <a:rPr lang="tr-TR" sz="2400" dirty="0" smtClean="0"/>
              <a:t>on </a:t>
            </a:r>
            <a:r>
              <a:rPr lang="tr-TR" sz="2400" dirty="0" err="1" smtClean="0"/>
              <a:t>HCl</a:t>
            </a:r>
            <a:r>
              <a:rPr lang="tr-TR" sz="2400" dirty="0" smtClean="0"/>
              <a:t> </a:t>
            </a:r>
            <a:r>
              <a:rPr lang="tr-TR" sz="2400" dirty="0" err="1" smtClean="0"/>
              <a:t>molecule</a:t>
            </a:r>
            <a:r>
              <a:rPr lang="tr-TR" sz="2400" dirty="0" smtClean="0"/>
              <a:t>,  </a:t>
            </a:r>
            <a:r>
              <a:rPr lang="tr-TR" sz="2400" dirty="0" err="1" smtClean="0"/>
              <a:t>which</a:t>
            </a:r>
            <a:r>
              <a:rPr lang="tr-TR" sz="2400" dirty="0" smtClean="0"/>
              <a:t> is </a:t>
            </a:r>
            <a:r>
              <a:rPr lang="en-US" sz="2400" dirty="0" smtClean="0"/>
              <a:t>a </a:t>
            </a:r>
            <a:r>
              <a:rPr lang="en-US" sz="2400" dirty="0" smtClean="0"/>
              <a:t>diatomic</a:t>
            </a:r>
            <a:r>
              <a:rPr lang="tr-TR" sz="2400" dirty="0" smtClean="0"/>
              <a:t> </a:t>
            </a:r>
            <a:r>
              <a:rPr lang="en-US" sz="2400" dirty="0" smtClean="0"/>
              <a:t>molecule</a:t>
            </a:r>
            <a:r>
              <a:rPr lang="tr-TR" sz="2400" dirty="0" smtClean="0"/>
              <a:t>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c</a:t>
            </a:r>
            <a:r>
              <a:rPr lang="en-US" sz="2400" dirty="0" err="1" smtClean="0"/>
              <a:t>hlorine</a:t>
            </a:r>
            <a:r>
              <a:rPr lang="en-US" sz="2400" dirty="0" smtClean="0"/>
              <a:t> </a:t>
            </a:r>
            <a:r>
              <a:rPr lang="tr-TR" sz="2400" dirty="0" smtClean="0"/>
              <a:t>atom </a:t>
            </a:r>
            <a:r>
              <a:rPr lang="tr-TR" sz="2400" dirty="0" err="1" smtClean="0"/>
              <a:t>within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molecule</a:t>
            </a:r>
            <a:r>
              <a:rPr lang="tr-TR" sz="2400" dirty="0" smtClean="0"/>
              <a:t> </a:t>
            </a:r>
            <a:r>
              <a:rPr lang="en-US" sz="2400" dirty="0" smtClean="0"/>
              <a:t>is </a:t>
            </a:r>
            <a:r>
              <a:rPr lang="en-US" sz="2400" dirty="0"/>
              <a:t>more electronegative </a:t>
            </a:r>
            <a:r>
              <a:rPr lang="tr-TR" sz="2400" dirty="0" err="1" smtClean="0"/>
              <a:t>compared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en-US" sz="2400" dirty="0" smtClean="0"/>
              <a:t> hydrogen</a:t>
            </a:r>
            <a:r>
              <a:rPr lang="tr-TR" sz="2400" dirty="0" smtClean="0"/>
              <a:t> atom</a:t>
            </a:r>
            <a:r>
              <a:rPr lang="tr-TR" sz="2400" dirty="0" smtClean="0"/>
              <a:t>.</a:t>
            </a:r>
          </a:p>
          <a:p>
            <a:r>
              <a:rPr lang="tr-TR" sz="2400" dirty="0" err="1" smtClean="0"/>
              <a:t>Hence</a:t>
            </a:r>
            <a:r>
              <a:rPr lang="tr-TR" sz="2400" dirty="0" smtClean="0"/>
              <a:t>, t</a:t>
            </a:r>
            <a:r>
              <a:rPr lang="en-US" sz="2400" dirty="0" smtClean="0"/>
              <a:t>he</a:t>
            </a:r>
            <a:r>
              <a:rPr lang="tr-TR" sz="2400" dirty="0" smtClean="0"/>
              <a:t> </a:t>
            </a:r>
            <a:r>
              <a:rPr lang="en-US" sz="2400" dirty="0" smtClean="0"/>
              <a:t>shared </a:t>
            </a:r>
            <a:r>
              <a:rPr lang="en-US" sz="2400" dirty="0"/>
              <a:t>pair of electrons between the chlorine atom and the hydrogen atom is drawn closer to the </a:t>
            </a:r>
            <a:r>
              <a:rPr lang="en-US" sz="2400" dirty="0" smtClean="0"/>
              <a:t>chlorine</a:t>
            </a:r>
            <a:r>
              <a:rPr lang="tr-TR" sz="2400" dirty="0" smtClean="0"/>
              <a:t> </a:t>
            </a:r>
            <a:r>
              <a:rPr lang="en-US" sz="2400" dirty="0" smtClean="0"/>
              <a:t>atom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err="1" smtClean="0"/>
              <a:t>means</a:t>
            </a:r>
            <a:r>
              <a:rPr lang="tr-TR" sz="2400" dirty="0" smtClean="0"/>
              <a:t> </a:t>
            </a:r>
            <a:r>
              <a:rPr lang="tr-TR" sz="2400" dirty="0" err="1" smtClean="0"/>
              <a:t>that</a:t>
            </a:r>
            <a:r>
              <a:rPr lang="tr-TR" sz="2400" dirty="0" smtClean="0"/>
              <a:t> t</a:t>
            </a:r>
            <a:r>
              <a:rPr lang="en-US" sz="2400" dirty="0" smtClean="0"/>
              <a:t>he </a:t>
            </a:r>
            <a:r>
              <a:rPr lang="en-US" sz="2400" dirty="0"/>
              <a:t>chlorine atom has net negative charge </a:t>
            </a:r>
            <a:r>
              <a:rPr lang="tr-TR" sz="2400" dirty="0" err="1" smtClean="0"/>
              <a:t>and</a:t>
            </a:r>
            <a:r>
              <a:rPr lang="en-US" sz="2400" dirty="0" smtClean="0"/>
              <a:t> </a:t>
            </a:r>
            <a:r>
              <a:rPr lang="en-US" sz="2400" dirty="0"/>
              <a:t>the hydrogen atom has a net </a:t>
            </a:r>
            <a:r>
              <a:rPr lang="en-US" sz="2400" dirty="0" smtClean="0"/>
              <a:t>positive</a:t>
            </a:r>
            <a:r>
              <a:rPr lang="tr-TR" sz="2400" dirty="0" smtClean="0"/>
              <a:t> </a:t>
            </a:r>
            <a:r>
              <a:rPr lang="en-US" sz="2400" dirty="0" smtClean="0"/>
              <a:t>charge</a:t>
            </a:r>
            <a:r>
              <a:rPr lang="tr-TR" sz="2400" dirty="0"/>
              <a:t> </a:t>
            </a:r>
            <a:r>
              <a:rPr lang="tr-TR" sz="2400" dirty="0" smtClean="0"/>
              <a:t>as </a:t>
            </a:r>
            <a:r>
              <a:rPr lang="tr-TR" sz="2400" dirty="0" err="1" smtClean="0"/>
              <a:t>show</a:t>
            </a:r>
            <a:r>
              <a:rPr lang="tr-TR" sz="2400" dirty="0" smtClean="0"/>
              <a:t> </a:t>
            </a:r>
            <a:r>
              <a:rPr lang="tr-TR" sz="2400" dirty="0" err="1" smtClean="0"/>
              <a:t>below</a:t>
            </a:r>
            <a:r>
              <a:rPr lang="tr-TR" sz="2400" dirty="0" smtClean="0"/>
              <a:t>.</a:t>
            </a:r>
            <a:endParaRPr lang="tr-TR" sz="2400" dirty="0" smtClean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3255" y="3379105"/>
            <a:ext cx="1638300" cy="2019300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86605" y="5330160"/>
            <a:ext cx="2456916" cy="654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407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Chemical </a:t>
            </a:r>
            <a:r>
              <a:rPr lang="en-US" dirty="0" smtClean="0"/>
              <a:t>Bonding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93803"/>
            <a:ext cx="8305800" cy="4351338"/>
          </a:xfrm>
        </p:spPr>
        <p:txBody>
          <a:bodyPr>
            <a:noAutofit/>
          </a:bodyPr>
          <a:lstStyle/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diatomic molecule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has</a:t>
            </a:r>
            <a:r>
              <a:rPr lang="en-US" sz="2400" dirty="0" smtClean="0"/>
              <a:t> </a:t>
            </a:r>
            <a:r>
              <a:rPr lang="en-US" sz="2400" dirty="0"/>
              <a:t>a separation of positive and negative </a:t>
            </a:r>
            <a:r>
              <a:rPr lang="en-US" sz="2400" dirty="0" smtClean="0"/>
              <a:t>charge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tr-TR" sz="2400" dirty="0" smtClean="0"/>
              <a:t>can be</a:t>
            </a:r>
            <a:r>
              <a:rPr lang="en-US" sz="2400" dirty="0" smtClean="0"/>
              <a:t> </a:t>
            </a:r>
            <a:r>
              <a:rPr lang="en-US" sz="2400" dirty="0"/>
              <a:t>said to be polar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r>
              <a:rPr lang="tr-TR" sz="2400" dirty="0" smtClean="0"/>
              <a:t>I</a:t>
            </a:r>
            <a:r>
              <a:rPr lang="en-US" sz="2400" dirty="0" smtClean="0"/>
              <a:t>n </a:t>
            </a:r>
            <a:r>
              <a:rPr lang="en-US" sz="2400" dirty="0"/>
              <a:t>molecules </a:t>
            </a:r>
            <a:r>
              <a:rPr lang="tr-TR" sz="2400" dirty="0" err="1" smtClean="0"/>
              <a:t>with</a:t>
            </a:r>
            <a:r>
              <a:rPr lang="en-US" sz="2400" dirty="0" smtClean="0"/>
              <a:t> </a:t>
            </a:r>
            <a:r>
              <a:rPr lang="en-US" sz="2400" dirty="0"/>
              <a:t>more than two </a:t>
            </a:r>
            <a:r>
              <a:rPr lang="en-US" sz="2400" dirty="0" smtClean="0"/>
              <a:t>atoms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/>
              <a:t>the polarity of </a:t>
            </a:r>
            <a:r>
              <a:rPr lang="en-US" sz="2400" dirty="0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molecule </a:t>
            </a:r>
            <a:r>
              <a:rPr lang="tr-TR" sz="2400" dirty="0" smtClean="0"/>
              <a:t>can be</a:t>
            </a:r>
            <a:r>
              <a:rPr lang="en-US" sz="2400" dirty="0" smtClean="0"/>
              <a:t> </a:t>
            </a:r>
            <a:r>
              <a:rPr lang="en-US" sz="2400" dirty="0"/>
              <a:t>determined by the bond </a:t>
            </a:r>
            <a:r>
              <a:rPr lang="en-US" sz="2400" dirty="0" smtClean="0"/>
              <a:t>angles</a:t>
            </a:r>
            <a:r>
              <a:rPr lang="tr-TR" sz="2400" dirty="0" smtClean="0"/>
              <a:t> </a:t>
            </a:r>
            <a:r>
              <a:rPr lang="tr-TR" sz="2400" dirty="0" err="1" smtClean="0"/>
              <a:t>between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atoms</a:t>
            </a:r>
            <a:r>
              <a:rPr lang="tr-TR" sz="2400" dirty="0" smtClean="0"/>
              <a:t>.</a:t>
            </a:r>
            <a:endParaRPr lang="en-US" sz="2400" dirty="0"/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/>
              <a:t>p</a:t>
            </a:r>
            <a:r>
              <a:rPr lang="en-US" sz="2400" dirty="0" err="1" smtClean="0"/>
              <a:t>olar</a:t>
            </a:r>
            <a:r>
              <a:rPr lang="en-US" sz="2400" dirty="0" smtClean="0"/>
              <a:t> </a:t>
            </a:r>
            <a:r>
              <a:rPr lang="en-US" sz="2400" dirty="0"/>
              <a:t>molecules </a:t>
            </a:r>
            <a:r>
              <a:rPr lang="en-US" sz="2400" dirty="0" smtClean="0"/>
              <a:t>have </a:t>
            </a:r>
            <a:r>
              <a:rPr lang="en-US" sz="2400" dirty="0"/>
              <a:t>a small separation of </a:t>
            </a:r>
            <a:r>
              <a:rPr lang="en-US" sz="2400" dirty="0" smtClean="0"/>
              <a:t>charge,</a:t>
            </a:r>
            <a:r>
              <a:rPr lang="tr-TR" sz="2400" dirty="0" smtClean="0"/>
              <a:t>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err="1" smtClean="0"/>
              <a:t>results</a:t>
            </a:r>
            <a:r>
              <a:rPr lang="tr-TR" sz="2400" dirty="0" smtClean="0"/>
              <a:t> in</a:t>
            </a:r>
            <a:r>
              <a:rPr lang="en-US" sz="2400" dirty="0" smtClean="0"/>
              <a:t> </a:t>
            </a:r>
            <a:r>
              <a:rPr lang="en-US" sz="2400" dirty="0"/>
              <a:t>a permanent dipole. </a:t>
            </a:r>
            <a:endParaRPr lang="tr-TR" sz="2400" dirty="0" smtClean="0"/>
          </a:p>
          <a:p>
            <a:r>
              <a:rPr lang="tr-TR" sz="2400" dirty="0" err="1"/>
              <a:t>T</a:t>
            </a:r>
            <a:r>
              <a:rPr lang="tr-TR" sz="2400" dirty="0" err="1" smtClean="0"/>
              <a:t>he</a:t>
            </a:r>
            <a:r>
              <a:rPr lang="tr-TR" sz="2400" dirty="0" smtClean="0"/>
              <a:t> p</a:t>
            </a:r>
            <a:r>
              <a:rPr lang="en-US" sz="2400" dirty="0" err="1" smtClean="0"/>
              <a:t>olar</a:t>
            </a:r>
            <a:r>
              <a:rPr lang="en-US" sz="2400" dirty="0" smtClean="0"/>
              <a:t> </a:t>
            </a:r>
            <a:r>
              <a:rPr lang="en-US" sz="2400" dirty="0"/>
              <a:t>molecules are held together in the solid state by the interaction </a:t>
            </a:r>
            <a:r>
              <a:rPr lang="tr-TR" sz="2400" dirty="0" err="1" smtClean="0"/>
              <a:t>among</a:t>
            </a:r>
            <a:r>
              <a:rPr lang="en-US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charges</a:t>
            </a:r>
            <a:r>
              <a:rPr lang="tr-TR" sz="2400" dirty="0" smtClean="0"/>
              <a:t> on</a:t>
            </a:r>
            <a:r>
              <a:rPr lang="en-US" sz="2400" dirty="0" smtClean="0"/>
              <a:t> </a:t>
            </a:r>
            <a:r>
              <a:rPr lang="en-US" sz="2400" dirty="0"/>
              <a:t>the molecules. </a:t>
            </a:r>
          </a:p>
          <a:p>
            <a:r>
              <a:rPr lang="en-US" sz="2400" dirty="0"/>
              <a:t>This </a:t>
            </a:r>
            <a:r>
              <a:rPr lang="tr-TR" sz="2400" dirty="0" err="1" smtClean="0"/>
              <a:t>interaction</a:t>
            </a:r>
            <a:r>
              <a:rPr lang="tr-TR" sz="2400" dirty="0" smtClean="0"/>
              <a:t> </a:t>
            </a:r>
            <a:r>
              <a:rPr lang="tr-TR" sz="2400" dirty="0" err="1" smtClean="0"/>
              <a:t>among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charges</a:t>
            </a:r>
            <a:r>
              <a:rPr lang="tr-TR" sz="2400" dirty="0"/>
              <a:t> </a:t>
            </a:r>
            <a:r>
              <a:rPr lang="tr-TR" sz="2400" dirty="0" smtClean="0"/>
              <a:t>is</a:t>
            </a:r>
            <a:r>
              <a:rPr lang="en-US" sz="2400" dirty="0" smtClean="0"/>
              <a:t> </a:t>
            </a:r>
            <a:r>
              <a:rPr lang="en-US" sz="2400" dirty="0"/>
              <a:t>opposed by thermal </a:t>
            </a:r>
            <a:r>
              <a:rPr lang="en-US" sz="2400" dirty="0" smtClean="0"/>
              <a:t>agitation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err="1" smtClean="0"/>
              <a:t>means</a:t>
            </a:r>
            <a:r>
              <a:rPr lang="tr-TR" sz="2400" dirty="0" smtClean="0"/>
              <a:t> </a:t>
            </a:r>
            <a:r>
              <a:rPr lang="tr-TR" sz="2400" dirty="0" err="1" smtClean="0"/>
              <a:t>that</a:t>
            </a:r>
            <a:r>
              <a:rPr lang="en-US" sz="2400" dirty="0" smtClean="0"/>
              <a:t> </a:t>
            </a:r>
            <a:r>
              <a:rPr lang="en-US" sz="2400" dirty="0"/>
              <a:t>the dipole–dipole interaction is temperature dependent. </a:t>
            </a:r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d</a:t>
            </a:r>
            <a:r>
              <a:rPr lang="en-US" sz="2400" dirty="0" err="1" smtClean="0"/>
              <a:t>ipole</a:t>
            </a:r>
            <a:r>
              <a:rPr lang="en-US" sz="2400" dirty="0" smtClean="0"/>
              <a:t> </a:t>
            </a:r>
            <a:r>
              <a:rPr lang="en-US" sz="2400" dirty="0"/>
              <a:t>forces play a significant role in </a:t>
            </a:r>
            <a:r>
              <a:rPr lang="en-US" sz="2400" dirty="0" smtClean="0"/>
              <a:t>the </a:t>
            </a:r>
            <a:r>
              <a:rPr lang="tr-TR" sz="2400" dirty="0" err="1" smtClean="0"/>
              <a:t>resulting</a:t>
            </a:r>
            <a:r>
              <a:rPr lang="tr-TR" sz="2400" dirty="0" smtClean="0"/>
              <a:t> </a:t>
            </a:r>
            <a:r>
              <a:rPr lang="en-US" sz="2400" dirty="0" smtClean="0"/>
              <a:t>tertiary structure</a:t>
            </a:r>
            <a:r>
              <a:rPr lang="tr-TR" sz="2400" dirty="0" smtClean="0"/>
              <a:t>.</a:t>
            </a:r>
            <a:endParaRPr lang="en-US" sz="2400" dirty="0"/>
          </a:p>
          <a:p>
            <a:endParaRPr lang="tr-TR" sz="2400" dirty="0" smtClean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2901" y="3261808"/>
            <a:ext cx="2574997" cy="1694656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67875" y="1690688"/>
            <a:ext cx="1990725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239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Chemical </a:t>
            </a:r>
            <a:r>
              <a:rPr lang="en-US" dirty="0" smtClean="0"/>
              <a:t>Bonding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8638309" cy="4351338"/>
          </a:xfrm>
        </p:spPr>
        <p:txBody>
          <a:bodyPr>
            <a:noAutofit/>
          </a:bodyPr>
          <a:lstStyle/>
          <a:p>
            <a:r>
              <a:rPr lang="en-US" sz="2400" dirty="0"/>
              <a:t>A </a:t>
            </a:r>
            <a:r>
              <a:rPr lang="tr-TR" sz="2400" dirty="0" err="1" smtClean="0"/>
              <a:t>special</a:t>
            </a:r>
            <a:r>
              <a:rPr lang="tr-TR" sz="2400" dirty="0" smtClean="0"/>
              <a:t> </a:t>
            </a:r>
            <a:r>
              <a:rPr lang="tr-TR" sz="2400" dirty="0" err="1" smtClean="0"/>
              <a:t>type</a:t>
            </a:r>
            <a:r>
              <a:rPr lang="tr-TR" sz="2400" dirty="0" smtClean="0"/>
              <a:t> of</a:t>
            </a:r>
            <a:r>
              <a:rPr lang="en-US" sz="2400" dirty="0" smtClean="0"/>
              <a:t> </a:t>
            </a:r>
            <a:r>
              <a:rPr lang="en-US" sz="2400" dirty="0"/>
              <a:t>dipole </a:t>
            </a:r>
            <a:r>
              <a:rPr lang="en-US" sz="2400" dirty="0" smtClean="0"/>
              <a:t>interaction</a:t>
            </a:r>
            <a:r>
              <a:rPr lang="tr-TR" sz="2400" dirty="0" smtClean="0"/>
              <a:t>s</a:t>
            </a:r>
            <a:r>
              <a:rPr lang="en-US" sz="2400" dirty="0" smtClean="0"/>
              <a:t> </a:t>
            </a:r>
            <a:r>
              <a:rPr lang="en-US" sz="2400" dirty="0"/>
              <a:t>is the hydrogen bond. </a:t>
            </a:r>
            <a:endParaRPr lang="tr-TR" sz="2400" dirty="0" smtClean="0"/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bond</a:t>
            </a:r>
            <a:r>
              <a:rPr lang="tr-TR" sz="2400" dirty="0" smtClean="0"/>
              <a:t> </a:t>
            </a:r>
            <a:r>
              <a:rPr lang="tr-TR" sz="2400" dirty="0" err="1" smtClean="0"/>
              <a:t>between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hydrogen </a:t>
            </a:r>
            <a:r>
              <a:rPr lang="en-US" sz="2400" dirty="0"/>
              <a:t>atom and </a:t>
            </a:r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/>
              <a:t>small electronegative atom </a:t>
            </a:r>
            <a:r>
              <a:rPr lang="tr-TR" sz="2400" dirty="0" err="1" smtClean="0"/>
              <a:t>such</a:t>
            </a:r>
            <a:r>
              <a:rPr lang="tr-TR" sz="2400" dirty="0" smtClean="0"/>
              <a:t> as</a:t>
            </a:r>
            <a:r>
              <a:rPr lang="en-US" sz="2400" dirty="0" smtClean="0"/>
              <a:t> </a:t>
            </a:r>
            <a:r>
              <a:rPr lang="tr-TR" sz="2400" dirty="0" smtClean="0"/>
              <a:t>florine</a:t>
            </a:r>
            <a:r>
              <a:rPr lang="en-US" sz="2400" dirty="0" smtClean="0"/>
              <a:t>, </a:t>
            </a:r>
            <a:r>
              <a:rPr lang="tr-TR" sz="2400" dirty="0" err="1" smtClean="0"/>
              <a:t>oxygen</a:t>
            </a:r>
            <a:r>
              <a:rPr lang="en-US" sz="2400" dirty="0" smtClean="0"/>
              <a:t>, </a:t>
            </a:r>
            <a:r>
              <a:rPr lang="en-US" sz="2400" dirty="0"/>
              <a:t>or </a:t>
            </a:r>
            <a:r>
              <a:rPr lang="tr-TR" sz="2400" dirty="0" err="1" smtClean="0"/>
              <a:t>nitrogen</a:t>
            </a:r>
            <a:r>
              <a:rPr lang="tr-TR" sz="2400" dirty="0" smtClean="0"/>
              <a:t> </a:t>
            </a:r>
            <a:r>
              <a:rPr lang="tr-TR" sz="2400" dirty="0" err="1" smtClean="0"/>
              <a:t>leads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stated</a:t>
            </a:r>
            <a:r>
              <a:rPr lang="tr-TR" sz="2400" dirty="0" smtClean="0"/>
              <a:t> </a:t>
            </a:r>
            <a:r>
              <a:rPr lang="tr-TR" sz="2400" dirty="0" err="1" smtClean="0"/>
              <a:t>hydrogen</a:t>
            </a:r>
            <a:r>
              <a:rPr lang="tr-TR" sz="2400" dirty="0" smtClean="0"/>
              <a:t> </a:t>
            </a:r>
            <a:r>
              <a:rPr lang="tr-TR" sz="2400" dirty="0" err="1" smtClean="0"/>
              <a:t>bond</a:t>
            </a:r>
            <a:r>
              <a:rPr lang="tr-TR" sz="2400" dirty="0" smtClean="0"/>
              <a:t>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err="1" smtClean="0"/>
              <a:t>Water</a:t>
            </a:r>
            <a:r>
              <a:rPr lang="tr-TR" sz="2400" dirty="0" smtClean="0"/>
              <a:t> is a </a:t>
            </a:r>
            <a:r>
              <a:rPr lang="tr-TR" sz="2400" dirty="0" err="1" smtClean="0"/>
              <a:t>well-kown</a:t>
            </a:r>
            <a:r>
              <a:rPr lang="tr-TR" sz="2400" dirty="0" smtClean="0"/>
              <a:t> </a:t>
            </a:r>
            <a:r>
              <a:rPr lang="tr-TR" sz="2400" dirty="0" err="1" smtClean="0"/>
              <a:t>example</a:t>
            </a:r>
            <a:r>
              <a:rPr lang="tr-TR" sz="2400" dirty="0" smtClean="0"/>
              <a:t>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hydrogen</a:t>
            </a:r>
            <a:r>
              <a:rPr lang="tr-TR" sz="2400" dirty="0" smtClean="0"/>
              <a:t> </a:t>
            </a:r>
            <a:r>
              <a:rPr lang="tr-TR" sz="2400" dirty="0" err="1" smtClean="0"/>
              <a:t>bond</a:t>
            </a:r>
            <a:r>
              <a:rPr lang="tr-TR" sz="2400" dirty="0" smtClean="0"/>
              <a:t>.</a:t>
            </a:r>
          </a:p>
          <a:p>
            <a:r>
              <a:rPr lang="en-US" sz="2400" dirty="0" smtClean="0"/>
              <a:t>The </a:t>
            </a:r>
            <a:r>
              <a:rPr lang="en-US" sz="2400" dirty="0"/>
              <a:t>difference in </a:t>
            </a:r>
            <a:r>
              <a:rPr lang="en-US" sz="2400" dirty="0" err="1" smtClean="0"/>
              <a:t>electronegativit</a:t>
            </a:r>
            <a:r>
              <a:rPr lang="tr-TR" sz="2400" dirty="0" smtClean="0"/>
              <a:t>y </a:t>
            </a:r>
            <a:r>
              <a:rPr lang="tr-TR" sz="2400" dirty="0" err="1" smtClean="0"/>
              <a:t>values</a:t>
            </a:r>
            <a:r>
              <a:rPr lang="tr-TR" sz="2400" dirty="0" smtClean="0"/>
              <a:t> of</a:t>
            </a:r>
            <a:r>
              <a:rPr lang="en-US" sz="2400" dirty="0" smtClean="0"/>
              <a:t> </a:t>
            </a:r>
            <a:r>
              <a:rPr lang="en-US" sz="2400" dirty="0"/>
              <a:t>hydrogen </a:t>
            </a:r>
            <a:r>
              <a:rPr lang="tr-TR" sz="2400" dirty="0" smtClean="0"/>
              <a:t>atom </a:t>
            </a:r>
            <a:r>
              <a:rPr lang="en-US" sz="2400" dirty="0" smtClean="0"/>
              <a:t>and </a:t>
            </a:r>
            <a:r>
              <a:rPr lang="en-US" sz="2400" dirty="0" smtClean="0"/>
              <a:t>oxygen </a:t>
            </a:r>
            <a:r>
              <a:rPr lang="tr-TR" sz="2400" dirty="0" smtClean="0"/>
              <a:t>atom </a:t>
            </a:r>
            <a:r>
              <a:rPr lang="tr-TR" sz="2400" dirty="0" err="1" smtClean="0"/>
              <a:t>results</a:t>
            </a:r>
            <a:r>
              <a:rPr lang="tr-TR" sz="2400" dirty="0" smtClean="0"/>
              <a:t> in</a:t>
            </a:r>
            <a:r>
              <a:rPr lang="en-US" sz="2400" dirty="0" smtClean="0"/>
              <a:t> </a:t>
            </a:r>
            <a:r>
              <a:rPr lang="en-US" sz="2400" dirty="0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bonding </a:t>
            </a:r>
            <a:r>
              <a:rPr lang="en-US" sz="2400" dirty="0"/>
              <a:t>electrons in </a:t>
            </a:r>
            <a:r>
              <a:rPr lang="en-US" sz="2400" dirty="0" smtClean="0"/>
              <a:t>H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O </a:t>
            </a:r>
            <a:r>
              <a:rPr lang="en-US" sz="2400" dirty="0"/>
              <a:t>to shift </a:t>
            </a:r>
            <a:r>
              <a:rPr lang="tr-TR" sz="2400" dirty="0" smtClean="0"/>
              <a:t>t</a:t>
            </a:r>
            <a:r>
              <a:rPr lang="en-US" sz="2400" dirty="0" smtClean="0"/>
              <a:t>o </a:t>
            </a:r>
            <a:r>
              <a:rPr lang="en-US" sz="2400" dirty="0"/>
              <a:t>the oxygen </a:t>
            </a:r>
            <a:r>
              <a:rPr lang="en-US" sz="2400" dirty="0" smtClean="0"/>
              <a:t>atom</a:t>
            </a:r>
            <a:r>
              <a:rPr lang="tr-TR" sz="2400" dirty="0" smtClean="0"/>
              <a:t>.</a:t>
            </a:r>
          </a:p>
          <a:p>
            <a:r>
              <a:rPr lang="tr-TR" sz="2400" dirty="0" err="1" smtClean="0"/>
              <a:t>Hence</a:t>
            </a:r>
            <a:r>
              <a:rPr lang="tr-TR" sz="2400" dirty="0" smtClean="0"/>
              <a:t>, </a:t>
            </a:r>
            <a:r>
              <a:rPr lang="tr-TR" sz="2400" dirty="0" err="1" smtClean="0"/>
              <a:t>th</a:t>
            </a:r>
            <a:r>
              <a:rPr lang="en-US" sz="2400" dirty="0" smtClean="0"/>
              <a:t>e hydrogen</a:t>
            </a:r>
            <a:r>
              <a:rPr lang="tr-TR" sz="2400" dirty="0" smtClean="0"/>
              <a:t> atom</a:t>
            </a:r>
            <a:r>
              <a:rPr lang="en-US" sz="2400" dirty="0" smtClean="0"/>
              <a:t> behave</a:t>
            </a:r>
            <a:r>
              <a:rPr lang="tr-TR" sz="2400" dirty="0" smtClean="0"/>
              <a:t>s</a:t>
            </a:r>
            <a:r>
              <a:rPr lang="en-US" sz="2400" dirty="0" smtClean="0"/>
              <a:t> </a:t>
            </a:r>
            <a:r>
              <a:rPr lang="tr-TR" sz="2400" dirty="0" err="1" smtClean="0"/>
              <a:t>almost</a:t>
            </a:r>
            <a:r>
              <a:rPr lang="tr-TR" sz="2400" dirty="0" smtClean="0"/>
              <a:t> </a:t>
            </a:r>
            <a:r>
              <a:rPr lang="en-US" sz="2400" dirty="0" smtClean="0"/>
              <a:t>as </a:t>
            </a:r>
            <a:r>
              <a:rPr lang="en-US" sz="2400" dirty="0"/>
              <a:t>bare </a:t>
            </a:r>
            <a:r>
              <a:rPr lang="en-US" sz="2400" dirty="0" smtClean="0"/>
              <a:t>proton. </a:t>
            </a:r>
            <a:endParaRPr lang="tr-TR" sz="2400" dirty="0" smtClean="0"/>
          </a:p>
          <a:p>
            <a:r>
              <a:rPr lang="en-US" sz="2400" dirty="0" smtClean="0"/>
              <a:t>Hydrogen </a:t>
            </a:r>
            <a:r>
              <a:rPr lang="en-US" sz="2400" dirty="0"/>
              <a:t>bonding is limited </a:t>
            </a:r>
            <a:r>
              <a:rPr lang="en-US" sz="2400" dirty="0" smtClean="0"/>
              <a:t>to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molecules</a:t>
            </a:r>
            <a:r>
              <a:rPr lang="en-US" sz="2400" dirty="0" smtClean="0"/>
              <a:t> </a:t>
            </a:r>
            <a:r>
              <a:rPr lang="tr-TR" sz="2400" dirty="0" err="1" smtClean="0"/>
              <a:t>including</a:t>
            </a:r>
            <a:r>
              <a:rPr lang="en-US" sz="2400" dirty="0" smtClean="0"/>
              <a:t> </a:t>
            </a:r>
            <a:r>
              <a:rPr lang="tr-TR" sz="2400" dirty="0" smtClean="0"/>
              <a:t>florine</a:t>
            </a:r>
            <a:r>
              <a:rPr lang="en-US" sz="2400" dirty="0" smtClean="0"/>
              <a:t>, </a:t>
            </a:r>
            <a:r>
              <a:rPr lang="tr-TR" sz="2400" dirty="0" err="1" smtClean="0"/>
              <a:t>nitrogene</a:t>
            </a:r>
            <a:r>
              <a:rPr lang="en-US" sz="2400" dirty="0" smtClean="0"/>
              <a:t>, </a:t>
            </a:r>
            <a:r>
              <a:rPr lang="en-US" sz="2400" dirty="0"/>
              <a:t>and </a:t>
            </a:r>
            <a:r>
              <a:rPr lang="tr-TR" sz="2400" dirty="0" err="1" smtClean="0"/>
              <a:t>oxygen</a:t>
            </a:r>
            <a:r>
              <a:rPr lang="en-US" sz="2400" dirty="0" smtClean="0"/>
              <a:t> </a:t>
            </a:r>
            <a:r>
              <a:rPr lang="tr-TR" sz="2400" dirty="0" smtClean="0"/>
              <a:t>since </a:t>
            </a:r>
            <a:r>
              <a:rPr lang="en-US" sz="2400" dirty="0" smtClean="0"/>
              <a:t>the </a:t>
            </a:r>
            <a:r>
              <a:rPr lang="en-US" sz="2400" dirty="0"/>
              <a:t>small size of hydrogen </a:t>
            </a:r>
            <a:r>
              <a:rPr lang="tr-TR" sz="2400" dirty="0" smtClean="0"/>
              <a:t>atom </a:t>
            </a:r>
            <a:r>
              <a:rPr lang="en-US" sz="2400" dirty="0" smtClean="0"/>
              <a:t>permits </a:t>
            </a:r>
            <a:r>
              <a:rPr lang="tr-TR" sz="2400" dirty="0"/>
              <a:t>t</a:t>
            </a:r>
            <a:r>
              <a:rPr lang="en-US" sz="2400" dirty="0" smtClean="0"/>
              <a:t>he</a:t>
            </a:r>
            <a:r>
              <a:rPr lang="tr-TR" sz="2400" dirty="0" smtClean="0"/>
              <a:t> </a:t>
            </a:r>
            <a:r>
              <a:rPr lang="tr-TR" sz="2400" dirty="0" err="1" smtClean="0"/>
              <a:t>specified</a:t>
            </a:r>
            <a:r>
              <a:rPr lang="en-US" sz="2400" dirty="0" smtClean="0"/>
              <a:t> </a:t>
            </a:r>
            <a:r>
              <a:rPr lang="en-US" sz="2400" dirty="0"/>
              <a:t>atoms to approach the hydrogen atom in another molecule </a:t>
            </a:r>
            <a:r>
              <a:rPr lang="en-US" sz="2400" dirty="0" smtClean="0"/>
              <a:t>very</a:t>
            </a:r>
            <a:r>
              <a:rPr lang="tr-TR" sz="2400" dirty="0" smtClean="0"/>
              <a:t> </a:t>
            </a:r>
            <a:r>
              <a:rPr lang="en-US" sz="2400" dirty="0" smtClean="0"/>
              <a:t>closely</a:t>
            </a:r>
            <a:r>
              <a:rPr lang="en-US" sz="2400" dirty="0"/>
              <a:t>. </a:t>
            </a:r>
            <a:endParaRPr lang="tr-TR" sz="24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4525" y="1839130"/>
            <a:ext cx="2657475" cy="421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137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1452</TotalTime>
  <Words>1228</Words>
  <Application>Microsoft Office PowerPoint</Application>
  <PresentationFormat>Özel</PresentationFormat>
  <Paragraphs>82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Office Teması</vt:lpstr>
      <vt:lpstr>Polymer Technology</vt:lpstr>
      <vt:lpstr>Chemical Bonding and Polymer Structure</vt:lpstr>
      <vt:lpstr>Chemical Bonding</vt:lpstr>
      <vt:lpstr>Chemical Bonding</vt:lpstr>
      <vt:lpstr>Chemical Bonding</vt:lpstr>
      <vt:lpstr>Chemical Bonding</vt:lpstr>
      <vt:lpstr>Chemical Bonding</vt:lpstr>
      <vt:lpstr>Chemical Bonding</vt:lpstr>
      <vt:lpstr>Chemical Bonding</vt:lpstr>
      <vt:lpstr>Chemical Bonding</vt:lpstr>
      <vt:lpstr>Chemical Bonding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Polymer Technology</dc:title>
  <dc:creator>pc205</dc:creator>
  <cp:lastModifiedBy>ew1</cp:lastModifiedBy>
  <cp:revision>325</cp:revision>
  <dcterms:created xsi:type="dcterms:W3CDTF">2018-09-03T08:05:30Z</dcterms:created>
  <dcterms:modified xsi:type="dcterms:W3CDTF">2019-04-27T15:50:42Z</dcterms:modified>
</cp:coreProperties>
</file>