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98" r:id="rId4"/>
    <p:sldId id="299" r:id="rId5"/>
    <p:sldId id="300" r:id="rId6"/>
    <p:sldId id="301" r:id="rId7"/>
    <p:sldId id="302" r:id="rId8"/>
    <p:sldId id="303" r:id="rId9"/>
    <p:sldId id="276" r:id="rId10"/>
    <p:sldId id="277" r:id="rId11"/>
    <p:sldId id="304" r:id="rId12"/>
    <p:sldId id="278" r:id="rId13"/>
    <p:sldId id="279" r:id="rId14"/>
    <p:sldId id="280" r:id="rId15"/>
    <p:sldId id="281" r:id="rId16"/>
    <p:sldId id="282" r:id="rId17"/>
    <p:sldId id="31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7" d="100"/>
          <a:sy n="77" d="100"/>
        </p:scale>
        <p:origin x="140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CAEDF30-8035-492C-94CD-311913E3DCC1}" type="datetimeFigureOut">
              <a:rPr lang="tr-TR" smtClean="0"/>
              <a:t>15.01.2019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48414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EDF30-8035-492C-94CD-311913E3DCC1}" type="datetimeFigureOut">
              <a:rPr lang="tr-TR" smtClean="0"/>
              <a:t>15.01.2019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253170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EDF30-8035-492C-94CD-311913E3DCC1}" type="datetimeFigureOut">
              <a:rPr lang="tr-TR" smtClean="0"/>
              <a:t>15.01.2019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187602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CAEDF30-8035-492C-94CD-311913E3DCC1}" type="datetimeFigureOut">
              <a:rPr lang="tr-TR" smtClean="0"/>
              <a:t>15.01.2019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146718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CAEDF30-8035-492C-94CD-311913E3DCC1}" type="datetimeFigureOut">
              <a:rPr lang="tr-TR" smtClean="0"/>
              <a:t>15.01.2019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28336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CAEDF30-8035-492C-94CD-311913E3DCC1}" type="datetimeFigureOut">
              <a:rPr lang="tr-TR" smtClean="0"/>
              <a:t>15.01.2019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280507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CAEDF30-8035-492C-94CD-311913E3DCC1}" type="datetimeFigureOut">
              <a:rPr lang="tr-TR" smtClean="0"/>
              <a:t>15.01.2019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170159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CAEDF30-8035-492C-94CD-311913E3DCC1}" type="datetimeFigureOut">
              <a:rPr lang="tr-TR" smtClean="0"/>
              <a:t>15.01.2019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218408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EDF30-8035-492C-94CD-311913E3DCC1}" type="datetimeFigureOut">
              <a:rPr lang="tr-TR" smtClean="0"/>
              <a:t>15.01.2019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185446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DCAEDF30-8035-492C-94CD-311913E3DCC1}" type="datetimeFigureOut">
              <a:rPr lang="tr-TR" smtClean="0"/>
              <a:t>15.01.2019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427023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DCAEDF30-8035-492C-94CD-311913E3DCC1}" type="datetimeFigureOut">
              <a:rPr lang="tr-TR" smtClean="0"/>
              <a:t>15.01.2019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1F0FDC1-D449-4243-B0AC-FBD4BBB15827}" type="slidenum">
              <a:rPr lang="tr-TR" smtClean="0"/>
              <a:t>‹#›</a:t>
            </a:fld>
            <a:endParaRPr lang="tr-TR"/>
          </a:p>
        </p:txBody>
      </p:sp>
    </p:spTree>
    <p:extLst>
      <p:ext uri="{BB962C8B-B14F-4D97-AF65-F5344CB8AC3E}">
        <p14:creationId xmlns:p14="http://schemas.microsoft.com/office/powerpoint/2010/main" val="263604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DF30-8035-492C-94CD-311913E3DCC1}" type="datetimeFigureOut">
              <a:rPr lang="tr-TR" smtClean="0"/>
              <a:t>15.01.2019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0FDC1-D449-4243-B0AC-FBD4BBB15827}" type="slidenum">
              <a:rPr lang="tr-TR" smtClean="0"/>
              <a:t>‹#›</a:t>
            </a:fld>
            <a:endParaRPr lang="tr-TR"/>
          </a:p>
        </p:txBody>
      </p:sp>
    </p:spTree>
    <p:extLst>
      <p:ext uri="{BB962C8B-B14F-4D97-AF65-F5344CB8AC3E}">
        <p14:creationId xmlns:p14="http://schemas.microsoft.com/office/powerpoint/2010/main" val="2883749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stro.columbia.edu/~archung/labs/fall2001/lec01_fall01.html" TargetMode="External"/><Relationship Id="rId2" Type="http://schemas.openxmlformats.org/officeDocument/2006/relationships/hyperlink" Target="http://www.physics.hku.hk/~nature/CD/regulare/lectures/chap02.html" TargetMode="External"/><Relationship Id="rId1" Type="http://schemas.openxmlformats.org/officeDocument/2006/relationships/slideLayout" Target="../slideLayouts/slideLayout2.xml"/><Relationship Id="rId6" Type="http://schemas.openxmlformats.org/officeDocument/2006/relationships/hyperlink" Target="http://www.astrologyclub.org/articles/nodes/nodes.htm" TargetMode="External"/><Relationship Id="rId5" Type="http://schemas.openxmlformats.org/officeDocument/2006/relationships/hyperlink" Target="http://www.phy.olemiss.edu/~luca/astr/Topics-Introduction/Eclipses-N.html" TargetMode="External"/><Relationship Id="rId4" Type="http://schemas.openxmlformats.org/officeDocument/2006/relationships/hyperlink" Target="http://www.timezone.com/library/tmachine/tmachine000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tr.wikipedia.org/wiki/ABD" TargetMode="External"/><Relationship Id="rId3" Type="http://schemas.openxmlformats.org/officeDocument/2006/relationships/image" Target="../media/image2.jpeg"/><Relationship Id="rId7" Type="http://schemas.openxmlformats.org/officeDocument/2006/relationships/hyperlink" Target="http://tr.wikipedia.org/wiki/Rusya" TargetMode="External"/><Relationship Id="rId2" Type="http://schemas.openxmlformats.org/officeDocument/2006/relationships/hyperlink" Target="http://upload.wikimedia.org/wikipedia/commons/0/0e/BeringSt-close-VE.jpg" TargetMode="External"/><Relationship Id="rId1" Type="http://schemas.openxmlformats.org/officeDocument/2006/relationships/slideLayout" Target="../slideLayouts/slideLayout2.xml"/><Relationship Id="rId6" Type="http://schemas.openxmlformats.org/officeDocument/2006/relationships/hyperlink" Target="http://tr.wikipedia.org/w/index.php?title=Bo%C4%9Faz&amp;action=edit" TargetMode="External"/><Relationship Id="rId5" Type="http://schemas.openxmlformats.org/officeDocument/2006/relationships/hyperlink" Target="http://tr.wikipedia.org/wiki/Amerika" TargetMode="External"/><Relationship Id="rId4" Type="http://schemas.openxmlformats.org/officeDocument/2006/relationships/hyperlink" Target="http://tr.wikipedia.org/wiki/Asya" TargetMode="External"/><Relationship Id="rId9" Type="http://schemas.openxmlformats.org/officeDocument/2006/relationships/hyperlink" Target="http://tr.wikipedia.org/wiki/Alask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A95953-CFB2-4928-93B0-EA8ABF1A9CA7}"/>
              </a:ext>
            </a:extLst>
          </p:cNvPr>
          <p:cNvSpPr txBox="1">
            <a:spLocks noChangeArrowheads="1"/>
          </p:cNvSpPr>
          <p:nvPr/>
        </p:nvSpPr>
        <p:spPr>
          <a:xfrm>
            <a:off x="457200" y="201626"/>
            <a:ext cx="8229600" cy="1143000"/>
          </a:xfrm>
          <a:prstGeom prst="rect">
            <a:avLst/>
          </a:prstGeom>
          <a:solidFill>
            <a:srgbClr val="A4D1FA"/>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en-US" b="1" dirty="0">
                <a:solidFill>
                  <a:schemeClr val="accent2"/>
                </a:solidFill>
              </a:rPr>
              <a:t>BÖLÜM III</a:t>
            </a:r>
          </a:p>
        </p:txBody>
      </p:sp>
      <p:sp>
        <p:nvSpPr>
          <p:cNvPr id="4" name="Rectangle 6">
            <a:extLst>
              <a:ext uri="{FF2B5EF4-FFF2-40B4-BE49-F238E27FC236}">
                <a16:creationId xmlns:a16="http://schemas.microsoft.com/office/drawing/2014/main" id="{7A1DD3BC-2243-40E5-B9CD-FD9B1A050150}"/>
              </a:ext>
            </a:extLst>
          </p:cNvPr>
          <p:cNvSpPr txBox="1">
            <a:spLocks noChangeArrowheads="1"/>
          </p:cNvSpPr>
          <p:nvPr/>
        </p:nvSpPr>
        <p:spPr>
          <a:xfrm>
            <a:off x="415255" y="1811190"/>
            <a:ext cx="8229600" cy="1695408"/>
          </a:xfrm>
          <a:prstGeom prst="rect">
            <a:avLst/>
          </a:prstGeom>
          <a:noFill/>
          <a:ln/>
          <a:extLst>
            <a:ext uri="{909E8E84-426E-40DD-AFC4-6F175D3DCCD1}">
              <a14:hiddenFill xmlns:a14="http://schemas.microsoft.com/office/drawing/2010/main">
                <a:solidFill>
                  <a:srgbClr val="A4D1FA"/>
                </a:solidFill>
              </a14:hiddenFill>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en-US" sz="4000" b="1" dirty="0">
                <a:solidFill>
                  <a:srgbClr val="FF0000"/>
                </a:solidFill>
                <a:effectLst>
                  <a:outerShdw blurRad="38100" dist="38100" dir="2700000" algn="tl">
                    <a:srgbClr val="C0C0C0"/>
                  </a:outerShdw>
                </a:effectLst>
              </a:rPr>
              <a:t>I.</a:t>
            </a:r>
            <a:r>
              <a:rPr lang="tr-TR" altLang="en-US" sz="4000" b="1" dirty="0">
                <a:effectLst>
                  <a:outerShdw blurRad="38100" dist="38100" dir="2700000" algn="tl">
                    <a:srgbClr val="C0C0C0"/>
                  </a:outerShdw>
                </a:effectLst>
              </a:rPr>
              <a:t>   </a:t>
            </a:r>
            <a:r>
              <a:rPr lang="tr-TR" altLang="en-US" sz="4000" b="1" dirty="0">
                <a:solidFill>
                  <a:schemeClr val="accent2"/>
                </a:solidFill>
                <a:effectLst>
                  <a:outerShdw blurRad="38100" dist="38100" dir="2700000" algn="tl">
                    <a:srgbClr val="C0C0C0"/>
                  </a:outerShdw>
                </a:effectLst>
              </a:rPr>
              <a:t>ZAMAN</a:t>
            </a:r>
            <a:r>
              <a:rPr lang="en-US" altLang="en-US" sz="4000" b="1" dirty="0">
                <a:solidFill>
                  <a:schemeClr val="accent2"/>
                </a:solidFill>
                <a:effectLst>
                  <a:outerShdw blurRad="38100" dist="38100" dir="2700000" algn="tl">
                    <a:srgbClr val="C0C0C0"/>
                  </a:outerShdw>
                </a:effectLst>
              </a:rPr>
              <a:t> – II</a:t>
            </a:r>
          </a:p>
          <a:p>
            <a:r>
              <a:rPr lang="en-US" altLang="en-US" sz="4000" b="1" dirty="0">
                <a:solidFill>
                  <a:srgbClr val="FF0000"/>
                </a:solidFill>
                <a:effectLst>
                  <a:outerShdw blurRad="38100" dist="38100" dir="2700000" algn="tl">
                    <a:srgbClr val="C0C0C0"/>
                  </a:outerShdw>
                </a:effectLst>
              </a:rPr>
              <a:t>II.  </a:t>
            </a:r>
            <a:r>
              <a:rPr lang="en-US" altLang="en-US" sz="4000" b="1" dirty="0">
                <a:solidFill>
                  <a:schemeClr val="accent2"/>
                </a:solidFill>
                <a:effectLst>
                  <a:outerShdw blurRad="38100" dist="38100" dir="2700000" algn="tl">
                    <a:srgbClr val="C0C0C0"/>
                  </a:outerShdw>
                </a:effectLst>
              </a:rPr>
              <a:t>YIL</a:t>
            </a:r>
            <a:endParaRPr lang="tr-TR" altLang="en-US" sz="4000" b="1" dirty="0">
              <a:solidFill>
                <a:schemeClr val="accent2"/>
              </a:solidFill>
              <a:effectLst>
                <a:outerShdw blurRad="38100" dist="38100" dir="2700000" algn="tl">
                  <a:srgbClr val="C0C0C0"/>
                </a:outerShdw>
              </a:effectLst>
            </a:endParaRPr>
          </a:p>
        </p:txBody>
      </p:sp>
      <p:sp>
        <p:nvSpPr>
          <p:cNvPr id="7" name="Rectangle 3">
            <a:extLst>
              <a:ext uri="{FF2B5EF4-FFF2-40B4-BE49-F238E27FC236}">
                <a16:creationId xmlns:a16="http://schemas.microsoft.com/office/drawing/2014/main" id="{3DEB4968-DB5C-4731-BDD3-B983EF72C11D}"/>
              </a:ext>
            </a:extLst>
          </p:cNvPr>
          <p:cNvSpPr txBox="1">
            <a:spLocks noChangeArrowheads="1"/>
          </p:cNvSpPr>
          <p:nvPr/>
        </p:nvSpPr>
        <p:spPr>
          <a:xfrm>
            <a:off x="1144834" y="3812796"/>
            <a:ext cx="6854331" cy="2634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altLang="en-US" sz="2400" dirty="0"/>
              <a:t>Astronomi yıllıklarında E(t) , her gün için verilmektedir. Şimdiye kadar üç çeşit zaman tanımı verdik</a:t>
            </a:r>
          </a:p>
          <a:p>
            <a:pPr algn="just">
              <a:buFontTx/>
              <a:buNone/>
            </a:pPr>
            <a:r>
              <a:rPr lang="tr-TR" altLang="en-US" sz="2400" dirty="0">
                <a:solidFill>
                  <a:schemeClr val="accent2"/>
                </a:solidFill>
              </a:rPr>
              <a:t>1.</a:t>
            </a:r>
            <a:r>
              <a:rPr lang="tr-TR" altLang="en-US" sz="2400" dirty="0"/>
              <a:t> Yıldız zamanı (Y.Z.=</a:t>
            </a:r>
            <a:r>
              <a:rPr lang="tr-TR" altLang="en-US" sz="2400" dirty="0" err="1"/>
              <a:t>s</a:t>
            </a:r>
            <a:r>
              <a:rPr lang="tr-TR" altLang="en-US" sz="2400" dirty="0" err="1">
                <a:latin typeface="Symbol" panose="05050102010706020507" pitchFamily="18" charset="2"/>
              </a:rPr>
              <a:t>g</a:t>
            </a:r>
            <a:r>
              <a:rPr lang="tr-TR" altLang="en-US" sz="2400" dirty="0"/>
              <a:t>)</a:t>
            </a:r>
          </a:p>
          <a:p>
            <a:pPr algn="just">
              <a:buFontTx/>
              <a:buNone/>
            </a:pPr>
            <a:r>
              <a:rPr lang="tr-TR" altLang="en-US" sz="2400" dirty="0">
                <a:solidFill>
                  <a:schemeClr val="accent2"/>
                </a:solidFill>
              </a:rPr>
              <a:t>2.</a:t>
            </a:r>
            <a:r>
              <a:rPr lang="tr-TR" altLang="en-US" sz="2400" dirty="0"/>
              <a:t> </a:t>
            </a:r>
            <a:r>
              <a:rPr lang="tr-TR" altLang="en-US" sz="2400" dirty="0" err="1"/>
              <a:t>Gerçel</a:t>
            </a:r>
            <a:r>
              <a:rPr lang="tr-TR" altLang="en-US" sz="2400" dirty="0"/>
              <a:t> güneş zamanı (GZ= s</a:t>
            </a:r>
            <a:r>
              <a:rPr lang="tr-TR" altLang="en-US" sz="2400" baseline="-25000" dirty="0">
                <a:sym typeface="Wingdings 2" panose="05020102010507070707" pitchFamily="18" charset="2"/>
              </a:rPr>
              <a:t></a:t>
            </a:r>
            <a:r>
              <a:rPr lang="tr-TR" altLang="en-US" sz="2400" dirty="0"/>
              <a:t> + 12sa)</a:t>
            </a:r>
          </a:p>
          <a:p>
            <a:pPr algn="just">
              <a:buFontTx/>
              <a:buNone/>
            </a:pPr>
            <a:r>
              <a:rPr lang="tr-TR" altLang="en-US" sz="2400" dirty="0">
                <a:solidFill>
                  <a:schemeClr val="accent2"/>
                </a:solidFill>
              </a:rPr>
              <a:t>3.</a:t>
            </a:r>
            <a:r>
              <a:rPr lang="tr-TR" altLang="en-US" sz="2400" dirty="0"/>
              <a:t> Ortalama zaman (OZ= </a:t>
            </a:r>
            <a:r>
              <a:rPr lang="tr-TR" altLang="en-US" sz="2400" dirty="0" err="1"/>
              <a:t>s</a:t>
            </a:r>
            <a:r>
              <a:rPr lang="tr-TR" altLang="en-US" sz="2400" baseline="-25000" dirty="0" err="1"/>
              <a:t>m</a:t>
            </a:r>
            <a:r>
              <a:rPr lang="tr-TR" altLang="en-US" sz="2400" dirty="0"/>
              <a:t> + 12 </a:t>
            </a:r>
            <a:r>
              <a:rPr lang="tr-TR" altLang="en-US" sz="2400" dirty="0" err="1"/>
              <a:t>sa</a:t>
            </a:r>
            <a:r>
              <a:rPr lang="tr-TR" altLang="en-US" sz="2400" dirty="0"/>
              <a:t>)</a:t>
            </a:r>
          </a:p>
        </p:txBody>
      </p:sp>
    </p:spTree>
    <p:extLst>
      <p:ext uri="{BB962C8B-B14F-4D97-AF65-F5344CB8AC3E}">
        <p14:creationId xmlns:p14="http://schemas.microsoft.com/office/powerpoint/2010/main" val="197000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E9B5BBE-A5A6-472C-9CC5-460053B05BD1}"/>
              </a:ext>
            </a:extLst>
          </p:cNvPr>
          <p:cNvSpPr>
            <a:spLocks noGrp="1" noChangeArrowheads="1"/>
          </p:cNvSpPr>
          <p:nvPr>
            <p:ph type="body" idx="1"/>
          </p:nvPr>
        </p:nvSpPr>
        <p:spPr>
          <a:xfrm>
            <a:off x="260059" y="1825625"/>
            <a:ext cx="8255291" cy="4351338"/>
          </a:xfrm>
        </p:spPr>
        <p:txBody>
          <a:bodyPr>
            <a:normAutofit/>
          </a:bodyPr>
          <a:lstStyle/>
          <a:p>
            <a:pPr lvl="1">
              <a:spcBef>
                <a:spcPts val="713"/>
              </a:spcBef>
            </a:pPr>
            <a:endParaRPr lang="tr-TR" altLang="en-US" sz="2000" u="sng" dirty="0">
              <a:latin typeface="Bookman Old Style" panose="02050604050505020204" pitchFamily="18" charset="0"/>
            </a:endParaRPr>
          </a:p>
          <a:p>
            <a:pPr lvl="1">
              <a:spcBef>
                <a:spcPts val="713"/>
              </a:spcBef>
              <a:buFontTx/>
              <a:buNone/>
            </a:pPr>
            <a:r>
              <a:rPr lang="tr-TR" altLang="en-US" sz="2000" u="sng" dirty="0">
                <a:latin typeface="Bookman Old Style" panose="02050604050505020204" pitchFamily="18" charset="0"/>
              </a:rPr>
              <a:t>Örnek : </a:t>
            </a:r>
            <a:r>
              <a:rPr lang="tr-TR" altLang="en-US" sz="2000" dirty="0">
                <a:latin typeface="Bookman Old Style" panose="02050604050505020204" pitchFamily="18" charset="0"/>
              </a:rPr>
              <a:t>Ankara </a:t>
            </a:r>
            <a:r>
              <a:rPr lang="tr-TR" altLang="en-US" sz="2000" dirty="0" err="1">
                <a:latin typeface="Bookman Old Style" panose="02050604050505020204" pitchFamily="18" charset="0"/>
              </a:rPr>
              <a:t>Rasathanesininin</a:t>
            </a:r>
            <a:r>
              <a:rPr lang="tr-TR" altLang="en-US" sz="2000" dirty="0">
                <a:latin typeface="Bookman Old Style" panose="02050604050505020204" pitchFamily="18" charset="0"/>
              </a:rPr>
              <a:t> boylamı =2</a:t>
            </a:r>
            <a:r>
              <a:rPr lang="en-US" altLang="en-US" sz="2000" baseline="30000" dirty="0" err="1">
                <a:latin typeface="Bookman Old Style" panose="02050604050505020204" pitchFamily="18" charset="0"/>
              </a:rPr>
              <a:t>sa</a:t>
            </a:r>
            <a:r>
              <a:rPr lang="tr-TR" altLang="en-US" sz="2000" dirty="0">
                <a:latin typeface="Bookman Old Style" panose="02050604050505020204" pitchFamily="18" charset="0"/>
              </a:rPr>
              <a:t> 11</a:t>
            </a:r>
            <a:r>
              <a:rPr lang="tr-TR" altLang="en-US" sz="2000" baseline="30000" dirty="0">
                <a:latin typeface="Bookman Old Style" panose="02050604050505020204" pitchFamily="18" charset="0"/>
              </a:rPr>
              <a:t>d</a:t>
            </a:r>
            <a:r>
              <a:rPr lang="tr-TR" altLang="en-US" sz="2000" dirty="0">
                <a:latin typeface="Bookman Old Style" panose="02050604050505020204" pitchFamily="18" charset="0"/>
              </a:rPr>
              <a:t> 07</a:t>
            </a:r>
            <a:r>
              <a:rPr lang="tr-TR" altLang="en-US" sz="2000" baseline="30000" dirty="0">
                <a:latin typeface="Bookman Old Style" panose="02050604050505020204" pitchFamily="18" charset="0"/>
              </a:rPr>
              <a:t>sn</a:t>
            </a:r>
            <a:r>
              <a:rPr lang="tr-TR" altLang="en-US" sz="2000" dirty="0">
                <a:latin typeface="Bookman Old Style" panose="02050604050505020204" pitchFamily="18" charset="0"/>
              </a:rPr>
              <a:t> </a:t>
            </a:r>
          </a:p>
          <a:p>
            <a:pPr lvl="1">
              <a:spcBef>
                <a:spcPts val="713"/>
              </a:spcBef>
              <a:buFontTx/>
              <a:buNone/>
            </a:pPr>
            <a:r>
              <a:rPr lang="tr-TR" altLang="en-US" sz="2000" dirty="0">
                <a:latin typeface="Bookman Old Style" panose="02050604050505020204" pitchFamily="18" charset="0"/>
              </a:rPr>
              <a:t>Bölge boylamı </a:t>
            </a:r>
            <a:r>
              <a:rPr lang="en-US" altLang="en-US" sz="2000" dirty="0">
                <a:latin typeface="Bookman Old Style" panose="02050604050505020204" pitchFamily="18" charset="0"/>
              </a:rPr>
              <a:t>3</a:t>
            </a:r>
            <a:r>
              <a:rPr lang="tr-TR" altLang="en-US" sz="2000" baseline="30000" dirty="0">
                <a:latin typeface="Bookman Old Style" panose="02050604050505020204" pitchFamily="18" charset="0"/>
              </a:rPr>
              <a:t>s</a:t>
            </a:r>
            <a:r>
              <a:rPr lang="en-US" altLang="en-US" sz="2000" baseline="30000" dirty="0">
                <a:latin typeface="Bookman Old Style" panose="02050604050505020204" pitchFamily="18" charset="0"/>
              </a:rPr>
              <a:t>a</a:t>
            </a:r>
            <a:endParaRPr lang="tr-TR" altLang="en-US" sz="2000" dirty="0">
              <a:latin typeface="Bookman Old Style" panose="02050604050505020204" pitchFamily="18" charset="0"/>
            </a:endParaRPr>
          </a:p>
          <a:p>
            <a:pPr lvl="2">
              <a:spcBef>
                <a:spcPts val="713"/>
              </a:spcBef>
              <a:buFontTx/>
              <a:buNone/>
            </a:pPr>
            <a:r>
              <a:rPr lang="tr-TR" altLang="en-US" sz="1800" dirty="0"/>
              <a:t>		</a:t>
            </a:r>
            <a:r>
              <a:rPr lang="tr-TR" altLang="en-US" sz="1800" dirty="0">
                <a:latin typeface="Symbol" panose="05050102010706020507" pitchFamily="18" charset="2"/>
              </a:rPr>
              <a:t>Dl</a:t>
            </a:r>
            <a:r>
              <a:rPr lang="tr-TR" altLang="en-US" sz="1800" dirty="0">
                <a:latin typeface="Courier New" panose="02070309020205020404" pitchFamily="49" charset="0"/>
              </a:rPr>
              <a:t> = + </a:t>
            </a:r>
            <a:r>
              <a:rPr lang="en-US" altLang="en-US" sz="1800" dirty="0">
                <a:latin typeface="Courier New" panose="02070309020205020404" pitchFamily="49" charset="0"/>
              </a:rPr>
              <a:t>48</a:t>
            </a:r>
            <a:r>
              <a:rPr lang="tr-TR" altLang="en-US" sz="1800" baseline="30000" dirty="0">
                <a:latin typeface="Courier New" panose="02070309020205020404" pitchFamily="49" charset="0"/>
              </a:rPr>
              <a:t>d</a:t>
            </a:r>
            <a:r>
              <a:rPr lang="tr-TR" altLang="en-US" sz="1800" dirty="0">
                <a:latin typeface="Courier New" panose="02070309020205020404" pitchFamily="49" charset="0"/>
              </a:rPr>
              <a:t> </a:t>
            </a:r>
            <a:r>
              <a:rPr lang="en-US" altLang="en-US" sz="1800" dirty="0">
                <a:latin typeface="Courier New" panose="02070309020205020404" pitchFamily="49" charset="0"/>
              </a:rPr>
              <a:t>53</a:t>
            </a:r>
            <a:r>
              <a:rPr lang="tr-TR" altLang="en-US" sz="1800" baseline="30000" dirty="0" err="1">
                <a:latin typeface="Courier New" panose="02070309020205020404" pitchFamily="49" charset="0"/>
              </a:rPr>
              <a:t>sn</a:t>
            </a:r>
            <a:endParaRPr lang="tr-TR" altLang="en-US" sz="1800" dirty="0">
              <a:latin typeface="Courier New" panose="02070309020205020404" pitchFamily="49" charset="0"/>
            </a:endParaRPr>
          </a:p>
          <a:p>
            <a:pPr lvl="1">
              <a:spcBef>
                <a:spcPts val="713"/>
              </a:spcBef>
              <a:spcAft>
                <a:spcPts val="1613"/>
              </a:spcAft>
              <a:buFontTx/>
              <a:buNone/>
            </a:pPr>
            <a:r>
              <a:rPr lang="tr-TR" altLang="en-US" sz="2000" dirty="0">
                <a:latin typeface="Bookman Old Style" panose="02050604050505020204" pitchFamily="18" charset="0"/>
              </a:rPr>
              <a:t>0 halde Ankara için yerel </a:t>
            </a:r>
          </a:p>
          <a:p>
            <a:pPr lvl="1">
              <a:spcBef>
                <a:spcPts val="713"/>
              </a:spcBef>
              <a:spcAft>
                <a:spcPts val="1613"/>
              </a:spcAft>
              <a:buFontTx/>
              <a:buNone/>
            </a:pPr>
            <a:r>
              <a:rPr lang="tr-TR" altLang="en-US" sz="2000" dirty="0">
                <a:latin typeface="Bookman Old Style" panose="02050604050505020204" pitchFamily="18" charset="0"/>
              </a:rPr>
              <a:t>OZ = Bölge OZ</a:t>
            </a:r>
            <a:r>
              <a:rPr lang="tr-TR" altLang="en-US" sz="2000" dirty="0">
                <a:latin typeface="Courier New" panose="02070309020205020404" pitchFamily="49" charset="0"/>
              </a:rPr>
              <a:t> </a:t>
            </a:r>
            <a:r>
              <a:rPr lang="en-US" altLang="en-US" sz="2000" dirty="0">
                <a:latin typeface="Courier New" panose="02070309020205020404" pitchFamily="49" charset="0"/>
              </a:rPr>
              <a:t>-</a:t>
            </a:r>
            <a:r>
              <a:rPr lang="tr-TR" altLang="en-US" sz="2000" dirty="0">
                <a:latin typeface="Courier New" panose="02070309020205020404" pitchFamily="49" charset="0"/>
              </a:rPr>
              <a:t> </a:t>
            </a:r>
            <a:r>
              <a:rPr lang="en-US" altLang="en-US" sz="2000" dirty="0">
                <a:latin typeface="Courier New" panose="02070309020205020404" pitchFamily="49" charset="0"/>
              </a:rPr>
              <a:t>48</a:t>
            </a:r>
            <a:r>
              <a:rPr lang="tr-TR" altLang="en-US" sz="2000" baseline="30000" dirty="0">
                <a:latin typeface="Courier New" panose="02070309020205020404" pitchFamily="49" charset="0"/>
              </a:rPr>
              <a:t>d</a:t>
            </a:r>
            <a:r>
              <a:rPr lang="tr-TR" altLang="en-US" sz="2000" dirty="0">
                <a:latin typeface="Courier New" panose="02070309020205020404" pitchFamily="49" charset="0"/>
              </a:rPr>
              <a:t> </a:t>
            </a:r>
            <a:r>
              <a:rPr lang="en-US" altLang="en-US" sz="2000" dirty="0">
                <a:latin typeface="Courier New" panose="02070309020205020404" pitchFamily="49" charset="0"/>
              </a:rPr>
              <a:t>53</a:t>
            </a:r>
            <a:r>
              <a:rPr lang="tr-TR" altLang="en-US" sz="2000" baseline="30000" dirty="0">
                <a:latin typeface="Courier New" panose="02070309020205020404" pitchFamily="49" charset="0"/>
              </a:rPr>
              <a:t>s</a:t>
            </a:r>
            <a:r>
              <a:rPr lang="en-US" altLang="en-US" sz="2000" baseline="30000" dirty="0">
                <a:latin typeface="Courier New" panose="02070309020205020404" pitchFamily="49" charset="0"/>
              </a:rPr>
              <a:t>n</a:t>
            </a:r>
            <a:endParaRPr lang="tr-TR" altLang="en-US" sz="2000" baseline="30000" dirty="0">
              <a:latin typeface="Courier New" panose="02070309020205020404" pitchFamily="49" charset="0"/>
            </a:endParaRPr>
          </a:p>
          <a:p>
            <a:endParaRPr lang="tr-TR" altLang="en-US" sz="2400" dirty="0"/>
          </a:p>
        </p:txBody>
      </p:sp>
    </p:spTree>
    <p:extLst>
      <p:ext uri="{BB962C8B-B14F-4D97-AF65-F5344CB8AC3E}">
        <p14:creationId xmlns:p14="http://schemas.microsoft.com/office/powerpoint/2010/main" val="65225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3D8E8D65-9D76-4487-B2E2-4F9F42452DF7}"/>
              </a:ext>
            </a:extLst>
          </p:cNvPr>
          <p:cNvSpPr>
            <a:spLocks noGrp="1" noChangeArrowheads="1"/>
          </p:cNvSpPr>
          <p:nvPr>
            <p:ph type="body" idx="1"/>
          </p:nvPr>
        </p:nvSpPr>
        <p:spPr/>
        <p:txBody>
          <a:bodyPr/>
          <a:lstStyle/>
          <a:p>
            <a:endParaRPr lang="en-US" altLang="en-US"/>
          </a:p>
        </p:txBody>
      </p:sp>
      <p:pic>
        <p:nvPicPr>
          <p:cNvPr id="53252" name="Picture 4" descr="TR_koord_s">
            <a:extLst>
              <a:ext uri="{FF2B5EF4-FFF2-40B4-BE49-F238E27FC236}">
                <a16:creationId xmlns:a16="http://schemas.microsoft.com/office/drawing/2014/main" id="{068581C9-FACD-4ED9-AC76-611B01C0D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36613"/>
            <a:ext cx="8783637" cy="4900612"/>
          </a:xfrm>
          <a:prstGeom prst="rect">
            <a:avLst/>
          </a:prstGeom>
          <a:noFill/>
          <a:extLst>
            <a:ext uri="{909E8E84-426E-40DD-AFC4-6F175D3DCCD1}">
              <a14:hiddenFill xmlns:a14="http://schemas.microsoft.com/office/drawing/2010/main">
                <a:solidFill>
                  <a:srgbClr val="FFFFFF"/>
                </a:solidFill>
              </a14:hiddenFill>
            </a:ext>
          </a:extLst>
        </p:spPr>
      </p:pic>
      <p:sp>
        <p:nvSpPr>
          <p:cNvPr id="53253" name="Line 5">
            <a:extLst>
              <a:ext uri="{FF2B5EF4-FFF2-40B4-BE49-F238E27FC236}">
                <a16:creationId xmlns:a16="http://schemas.microsoft.com/office/drawing/2014/main" id="{EF67F66F-E2EB-463B-AA3E-375072332F18}"/>
              </a:ext>
            </a:extLst>
          </p:cNvPr>
          <p:cNvSpPr>
            <a:spLocks noChangeShapeType="1"/>
          </p:cNvSpPr>
          <p:nvPr/>
        </p:nvSpPr>
        <p:spPr bwMode="auto">
          <a:xfrm>
            <a:off x="2195513" y="765175"/>
            <a:ext cx="0" cy="5113338"/>
          </a:xfrm>
          <a:prstGeom prst="line">
            <a:avLst/>
          </a:prstGeom>
          <a:noFill/>
          <a:ln w="25400" cap="rnd">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4" name="Text Box 6">
            <a:extLst>
              <a:ext uri="{FF2B5EF4-FFF2-40B4-BE49-F238E27FC236}">
                <a16:creationId xmlns:a16="http://schemas.microsoft.com/office/drawing/2014/main" id="{8E236DC2-1511-476C-81E0-5587128CD0F7}"/>
              </a:ext>
            </a:extLst>
          </p:cNvPr>
          <p:cNvSpPr txBox="1">
            <a:spLocks noChangeArrowheads="1"/>
          </p:cNvSpPr>
          <p:nvPr/>
        </p:nvSpPr>
        <p:spPr bwMode="auto">
          <a:xfrm>
            <a:off x="360363" y="404813"/>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b="1" dirty="0">
                <a:latin typeface="Times New Roman" panose="02020603050405020304" pitchFamily="18" charset="0"/>
              </a:rPr>
              <a:t>Bölge Boylam 30</a:t>
            </a:r>
            <a:r>
              <a:rPr lang="tr-TR" altLang="en-US" sz="2000" b="1" baseline="30000" dirty="0">
                <a:latin typeface="Times New Roman" panose="02020603050405020304" pitchFamily="18" charset="0"/>
              </a:rPr>
              <a:t>o</a:t>
            </a:r>
            <a:r>
              <a:rPr lang="tr-TR" altLang="en-US" sz="2000" b="1" dirty="0">
                <a:latin typeface="Times New Roman" panose="02020603050405020304" pitchFamily="18" charset="0"/>
              </a:rPr>
              <a:t> (2</a:t>
            </a:r>
            <a:r>
              <a:rPr lang="tr-TR" altLang="en-US" sz="2000" b="1" baseline="30000" dirty="0">
                <a:latin typeface="Times New Roman" panose="02020603050405020304" pitchFamily="18" charset="0"/>
              </a:rPr>
              <a:t>sa</a:t>
            </a:r>
            <a:r>
              <a:rPr lang="tr-TR" altLang="en-US" sz="2000" b="1" dirty="0">
                <a:latin typeface="Times New Roman" panose="02020603050405020304" pitchFamily="18" charset="0"/>
              </a:rPr>
              <a:t>)</a:t>
            </a:r>
          </a:p>
        </p:txBody>
      </p:sp>
      <p:sp>
        <p:nvSpPr>
          <p:cNvPr id="53255" name="Line 7">
            <a:extLst>
              <a:ext uri="{FF2B5EF4-FFF2-40B4-BE49-F238E27FC236}">
                <a16:creationId xmlns:a16="http://schemas.microsoft.com/office/drawing/2014/main" id="{7F7626DF-30CB-4DD0-B103-068508029D0C}"/>
              </a:ext>
            </a:extLst>
          </p:cNvPr>
          <p:cNvSpPr>
            <a:spLocks noChangeShapeType="1"/>
          </p:cNvSpPr>
          <p:nvPr/>
        </p:nvSpPr>
        <p:spPr bwMode="auto">
          <a:xfrm>
            <a:off x="8459788" y="765175"/>
            <a:ext cx="0" cy="5113338"/>
          </a:xfrm>
          <a:prstGeom prst="line">
            <a:avLst/>
          </a:prstGeom>
          <a:noFill/>
          <a:ln w="25400" cap="rnd">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7" name="Line 9">
            <a:extLst>
              <a:ext uri="{FF2B5EF4-FFF2-40B4-BE49-F238E27FC236}">
                <a16:creationId xmlns:a16="http://schemas.microsoft.com/office/drawing/2014/main" id="{0CFD19AB-B033-4072-BAC3-DD89040B28C9}"/>
              </a:ext>
            </a:extLst>
          </p:cNvPr>
          <p:cNvSpPr>
            <a:spLocks noChangeShapeType="1"/>
          </p:cNvSpPr>
          <p:nvPr/>
        </p:nvSpPr>
        <p:spPr bwMode="auto">
          <a:xfrm flipV="1">
            <a:off x="1692275" y="2420938"/>
            <a:ext cx="358775" cy="287337"/>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8" name="Text Box 10">
            <a:extLst>
              <a:ext uri="{FF2B5EF4-FFF2-40B4-BE49-F238E27FC236}">
                <a16:creationId xmlns:a16="http://schemas.microsoft.com/office/drawing/2014/main" id="{C5532DF1-8D26-455C-A835-B63AD78B3371}"/>
              </a:ext>
            </a:extLst>
          </p:cNvPr>
          <p:cNvSpPr txBox="1">
            <a:spLocks noChangeArrowheads="1"/>
          </p:cNvSpPr>
          <p:nvPr/>
        </p:nvSpPr>
        <p:spPr bwMode="auto">
          <a:xfrm>
            <a:off x="1258888" y="2708275"/>
            <a:ext cx="863600" cy="701675"/>
          </a:xfrm>
          <a:prstGeom prst="rect">
            <a:avLst/>
          </a:prstGeom>
          <a:solidFill>
            <a:schemeClr val="bg1"/>
          </a:solidFill>
          <a:ln>
            <a:noFill/>
          </a:ln>
          <a:effectLst/>
          <a:extLs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b="1" dirty="0">
                <a:solidFill>
                  <a:srgbClr val="FF0033"/>
                </a:solidFill>
                <a:latin typeface="Times New Roman" panose="02020603050405020304" pitchFamily="18" charset="0"/>
              </a:rPr>
              <a:t>İzmit B.O.Z</a:t>
            </a:r>
            <a:endParaRPr lang="tr-TR" altLang="en-US" sz="2000" b="1" baseline="30000" dirty="0">
              <a:solidFill>
                <a:srgbClr val="FF0033"/>
              </a:solidFill>
              <a:latin typeface="Times New Roman" panose="02020603050405020304" pitchFamily="18" charset="0"/>
            </a:endParaRPr>
          </a:p>
        </p:txBody>
      </p:sp>
      <p:sp>
        <p:nvSpPr>
          <p:cNvPr id="53259" name="Line 11">
            <a:extLst>
              <a:ext uri="{FF2B5EF4-FFF2-40B4-BE49-F238E27FC236}">
                <a16:creationId xmlns:a16="http://schemas.microsoft.com/office/drawing/2014/main" id="{5E37B3A1-0CAE-4656-B327-790B6BDD9997}"/>
              </a:ext>
            </a:extLst>
          </p:cNvPr>
          <p:cNvSpPr>
            <a:spLocks noChangeShapeType="1"/>
          </p:cNvSpPr>
          <p:nvPr/>
        </p:nvSpPr>
        <p:spPr bwMode="auto">
          <a:xfrm>
            <a:off x="3492500" y="836613"/>
            <a:ext cx="0" cy="5113337"/>
          </a:xfrm>
          <a:prstGeom prst="line">
            <a:avLst/>
          </a:prstGeom>
          <a:noFill/>
          <a:ln w="25400" cap="rnd">
            <a:solidFill>
              <a:srgbClr val="FFFF00"/>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0" name="Text Box 12">
            <a:extLst>
              <a:ext uri="{FF2B5EF4-FFF2-40B4-BE49-F238E27FC236}">
                <a16:creationId xmlns:a16="http://schemas.microsoft.com/office/drawing/2014/main" id="{695B28A0-69C4-4605-9A11-0F026A9D78F7}"/>
              </a:ext>
            </a:extLst>
          </p:cNvPr>
          <p:cNvSpPr txBox="1">
            <a:spLocks noChangeArrowheads="1"/>
          </p:cNvSpPr>
          <p:nvPr/>
        </p:nvSpPr>
        <p:spPr bwMode="auto">
          <a:xfrm>
            <a:off x="4140200" y="2636838"/>
            <a:ext cx="1584325" cy="1879600"/>
          </a:xfrm>
          <a:prstGeom prst="rect">
            <a:avLst/>
          </a:prstGeom>
          <a:solidFill>
            <a:schemeClr val="bg1"/>
          </a:solidFill>
          <a:ln>
            <a:noFill/>
          </a:ln>
          <a:effectLst/>
          <a:extLs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b="1" dirty="0">
                <a:solidFill>
                  <a:srgbClr val="FF0033"/>
                </a:solidFill>
                <a:latin typeface="Times New Roman" panose="02020603050405020304" pitchFamily="18" charset="0"/>
              </a:rPr>
              <a:t>Ankara Gözlemevi</a:t>
            </a:r>
          </a:p>
          <a:p>
            <a:pPr algn="ctr" eaLnBrk="0" hangingPunct="0">
              <a:spcBef>
                <a:spcPct val="50000"/>
              </a:spcBef>
            </a:pPr>
            <a:r>
              <a:rPr lang="tr-TR" altLang="en-US" b="1" dirty="0">
                <a:solidFill>
                  <a:srgbClr val="FF0033"/>
                </a:solidFill>
                <a:latin typeface="Times New Roman" panose="02020603050405020304" pitchFamily="18" charset="0"/>
              </a:rPr>
              <a:t>Y.O.Z</a:t>
            </a:r>
          </a:p>
          <a:p>
            <a:pPr algn="ctr" eaLnBrk="0" hangingPunct="0">
              <a:spcBef>
                <a:spcPct val="50000"/>
              </a:spcBef>
            </a:pPr>
            <a:r>
              <a:rPr lang="tr-TR" altLang="en-US" b="1" dirty="0">
                <a:solidFill>
                  <a:srgbClr val="FF0033"/>
                </a:solidFill>
                <a:latin typeface="Times New Roman" panose="02020603050405020304" pitchFamily="18" charset="0"/>
              </a:rPr>
              <a:t>Boylamı </a:t>
            </a:r>
          </a:p>
          <a:p>
            <a:pPr algn="ctr" eaLnBrk="0" hangingPunct="0">
              <a:spcBef>
                <a:spcPct val="50000"/>
              </a:spcBef>
            </a:pPr>
            <a:r>
              <a:rPr lang="tr-TR" altLang="en-US" b="1" dirty="0">
                <a:solidFill>
                  <a:srgbClr val="FF0033"/>
                </a:solidFill>
                <a:latin typeface="Times New Roman" panose="02020603050405020304" pitchFamily="18" charset="0"/>
              </a:rPr>
              <a:t>2</a:t>
            </a:r>
            <a:r>
              <a:rPr lang="tr-TR" altLang="en-US" b="1" baseline="30000" dirty="0">
                <a:solidFill>
                  <a:srgbClr val="FF0033"/>
                </a:solidFill>
                <a:latin typeface="Times New Roman" panose="02020603050405020304" pitchFamily="18" charset="0"/>
              </a:rPr>
              <a:t>sa</a:t>
            </a:r>
            <a:r>
              <a:rPr lang="tr-TR" altLang="en-US" b="1" dirty="0">
                <a:solidFill>
                  <a:srgbClr val="FF0033"/>
                </a:solidFill>
                <a:latin typeface="Times New Roman" panose="02020603050405020304" pitchFamily="18" charset="0"/>
              </a:rPr>
              <a:t> 11</a:t>
            </a:r>
            <a:r>
              <a:rPr lang="tr-TR" altLang="en-US" b="1" baseline="30000" dirty="0">
                <a:solidFill>
                  <a:srgbClr val="FF0033"/>
                </a:solidFill>
                <a:latin typeface="Times New Roman" panose="02020603050405020304" pitchFamily="18" charset="0"/>
              </a:rPr>
              <a:t>dk</a:t>
            </a:r>
            <a:r>
              <a:rPr lang="tr-TR" altLang="en-US" b="1" dirty="0">
                <a:solidFill>
                  <a:srgbClr val="FF0033"/>
                </a:solidFill>
                <a:latin typeface="Times New Roman" panose="02020603050405020304" pitchFamily="18" charset="0"/>
              </a:rPr>
              <a:t> 07</a:t>
            </a:r>
            <a:r>
              <a:rPr lang="tr-TR" altLang="en-US" b="1" baseline="30000" dirty="0">
                <a:solidFill>
                  <a:srgbClr val="FF0033"/>
                </a:solidFill>
                <a:latin typeface="Times New Roman" panose="02020603050405020304" pitchFamily="18" charset="0"/>
              </a:rPr>
              <a:t>sn</a:t>
            </a:r>
          </a:p>
        </p:txBody>
      </p:sp>
      <p:sp>
        <p:nvSpPr>
          <p:cNvPr id="53261" name="Text Box 13">
            <a:extLst>
              <a:ext uri="{FF2B5EF4-FFF2-40B4-BE49-F238E27FC236}">
                <a16:creationId xmlns:a16="http://schemas.microsoft.com/office/drawing/2014/main" id="{B209B7DB-1F0B-49BE-9FF0-E0310C05EFA5}"/>
              </a:ext>
            </a:extLst>
          </p:cNvPr>
          <p:cNvSpPr txBox="1">
            <a:spLocks noChangeArrowheads="1"/>
          </p:cNvSpPr>
          <p:nvPr/>
        </p:nvSpPr>
        <p:spPr bwMode="auto">
          <a:xfrm>
            <a:off x="3132138" y="404813"/>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b="1" dirty="0">
                <a:latin typeface="Times New Roman" panose="02020603050405020304" pitchFamily="18" charset="0"/>
              </a:rPr>
              <a:t>33</a:t>
            </a:r>
            <a:r>
              <a:rPr lang="tr-TR" altLang="en-US" sz="2000" b="1" baseline="30000" dirty="0">
                <a:latin typeface="Times New Roman" panose="02020603050405020304" pitchFamily="18" charset="0"/>
              </a:rPr>
              <a:t>o</a:t>
            </a:r>
          </a:p>
        </p:txBody>
      </p:sp>
      <p:sp>
        <p:nvSpPr>
          <p:cNvPr id="53262" name="Line 14">
            <a:extLst>
              <a:ext uri="{FF2B5EF4-FFF2-40B4-BE49-F238E27FC236}">
                <a16:creationId xmlns:a16="http://schemas.microsoft.com/office/drawing/2014/main" id="{C5B0E306-7C67-4DF6-B827-EF0301B15AA0}"/>
              </a:ext>
            </a:extLst>
          </p:cNvPr>
          <p:cNvSpPr>
            <a:spLocks noChangeShapeType="1"/>
          </p:cNvSpPr>
          <p:nvPr/>
        </p:nvSpPr>
        <p:spPr bwMode="auto">
          <a:xfrm flipH="1" flipV="1">
            <a:off x="3492500" y="2708275"/>
            <a:ext cx="577850" cy="360363"/>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3" name="AutoShape 15">
            <a:extLst>
              <a:ext uri="{FF2B5EF4-FFF2-40B4-BE49-F238E27FC236}">
                <a16:creationId xmlns:a16="http://schemas.microsoft.com/office/drawing/2014/main" id="{11D0758D-ACD9-4332-97EE-C9694DC1CB07}"/>
              </a:ext>
            </a:extLst>
          </p:cNvPr>
          <p:cNvSpPr>
            <a:spLocks noChangeArrowheads="1"/>
          </p:cNvSpPr>
          <p:nvPr/>
        </p:nvSpPr>
        <p:spPr bwMode="auto">
          <a:xfrm>
            <a:off x="3563937" y="4802981"/>
            <a:ext cx="4840281" cy="50050"/>
          </a:xfrm>
          <a:prstGeom prst="leftRightArrow">
            <a:avLst>
              <a:gd name="adj1" fmla="val 50000"/>
              <a:gd name="adj2" fmla="val 362664"/>
            </a:avLst>
          </a:prstGeom>
          <a:solidFill>
            <a:srgbClr val="800080"/>
          </a:solidFill>
          <a:ln w="9525" cap="rnd">
            <a:solidFill>
              <a:srgbClr val="80008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64" name="Text Box 16">
            <a:extLst>
              <a:ext uri="{FF2B5EF4-FFF2-40B4-BE49-F238E27FC236}">
                <a16:creationId xmlns:a16="http://schemas.microsoft.com/office/drawing/2014/main" id="{7986893F-D71E-4D0F-864E-6BEA7353D81D}"/>
              </a:ext>
            </a:extLst>
          </p:cNvPr>
          <p:cNvSpPr txBox="1">
            <a:spLocks noChangeArrowheads="1"/>
          </p:cNvSpPr>
          <p:nvPr/>
        </p:nvSpPr>
        <p:spPr bwMode="auto">
          <a:xfrm>
            <a:off x="6021650" y="4217194"/>
            <a:ext cx="1655762" cy="366712"/>
          </a:xfrm>
          <a:prstGeom prst="rect">
            <a:avLst/>
          </a:prstGeom>
          <a:solidFill>
            <a:schemeClr val="bg1"/>
          </a:solidFill>
          <a:ln>
            <a:noFill/>
          </a:ln>
          <a:effectLst/>
          <a:extLs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b="1" dirty="0">
                <a:solidFill>
                  <a:srgbClr val="660066"/>
                </a:solidFill>
                <a:latin typeface="Symbol" panose="05050102010706020507" pitchFamily="18" charset="2"/>
              </a:rPr>
              <a:t>Dl</a:t>
            </a:r>
            <a:r>
              <a:rPr lang="tr-TR" altLang="en-US" b="1" dirty="0">
                <a:solidFill>
                  <a:srgbClr val="660066"/>
                </a:solidFill>
                <a:latin typeface="Times New Roman" panose="02020603050405020304" pitchFamily="18" charset="0"/>
              </a:rPr>
              <a:t>=</a:t>
            </a:r>
            <a:r>
              <a:rPr lang="en-US" altLang="en-US" b="1" dirty="0">
                <a:solidFill>
                  <a:srgbClr val="660066"/>
                </a:solidFill>
                <a:latin typeface="Times New Roman" panose="02020603050405020304" pitchFamily="18" charset="0"/>
              </a:rPr>
              <a:t>48</a:t>
            </a:r>
            <a:r>
              <a:rPr lang="en-US" altLang="en-US" b="1" baseline="30000" dirty="0">
                <a:solidFill>
                  <a:srgbClr val="660066"/>
                </a:solidFill>
                <a:latin typeface="Times New Roman" panose="02020603050405020304" pitchFamily="18" charset="0"/>
              </a:rPr>
              <a:t>dk</a:t>
            </a:r>
            <a:r>
              <a:rPr lang="tr-TR" altLang="en-US" b="1" dirty="0">
                <a:solidFill>
                  <a:srgbClr val="660066"/>
                </a:solidFill>
                <a:latin typeface="Times New Roman" panose="02020603050405020304" pitchFamily="18" charset="0"/>
              </a:rPr>
              <a:t> </a:t>
            </a:r>
            <a:r>
              <a:rPr lang="en-US" altLang="en-US" b="1">
                <a:solidFill>
                  <a:srgbClr val="660066"/>
                </a:solidFill>
                <a:latin typeface="Times New Roman" panose="02020603050405020304" pitchFamily="18" charset="0"/>
              </a:rPr>
              <a:t>53</a:t>
            </a:r>
            <a:r>
              <a:rPr lang="tr-TR" altLang="en-US" b="1" baseline="30000">
                <a:solidFill>
                  <a:srgbClr val="660066"/>
                </a:solidFill>
                <a:latin typeface="Times New Roman" panose="02020603050405020304" pitchFamily="18" charset="0"/>
              </a:rPr>
              <a:t>sn</a:t>
            </a:r>
            <a:endParaRPr lang="tr-TR" altLang="en-US" b="1" baseline="30000" dirty="0">
              <a:solidFill>
                <a:srgbClr val="660066"/>
              </a:solidFill>
              <a:latin typeface="Times New Roman" panose="02020603050405020304" pitchFamily="18" charset="0"/>
            </a:endParaRPr>
          </a:p>
        </p:txBody>
      </p:sp>
      <p:sp>
        <p:nvSpPr>
          <p:cNvPr id="16" name="Text Box 6">
            <a:extLst>
              <a:ext uri="{FF2B5EF4-FFF2-40B4-BE49-F238E27FC236}">
                <a16:creationId xmlns:a16="http://schemas.microsoft.com/office/drawing/2014/main" id="{341DADB8-8CFB-4AA2-A71C-EB5C91AB559B}"/>
              </a:ext>
            </a:extLst>
          </p:cNvPr>
          <p:cNvSpPr txBox="1">
            <a:spLocks noChangeArrowheads="1"/>
          </p:cNvSpPr>
          <p:nvPr/>
        </p:nvSpPr>
        <p:spPr bwMode="auto">
          <a:xfrm>
            <a:off x="6154738" y="378317"/>
            <a:ext cx="280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b="1" dirty="0">
                <a:latin typeface="Times New Roman" panose="02020603050405020304" pitchFamily="18" charset="0"/>
              </a:rPr>
              <a:t>Bölge Boylam </a:t>
            </a:r>
            <a:r>
              <a:rPr lang="en-US" altLang="en-US" sz="2000" b="1" dirty="0">
                <a:latin typeface="Times New Roman" panose="02020603050405020304" pitchFamily="18" charset="0"/>
              </a:rPr>
              <a:t>45</a:t>
            </a:r>
            <a:r>
              <a:rPr lang="tr-TR" altLang="en-US" sz="2000" b="1" baseline="30000" dirty="0">
                <a:latin typeface="Times New Roman" panose="02020603050405020304" pitchFamily="18" charset="0"/>
              </a:rPr>
              <a:t>o</a:t>
            </a:r>
            <a:r>
              <a:rPr lang="tr-TR" altLang="en-US" sz="2000" b="1" dirty="0">
                <a:latin typeface="Times New Roman" panose="02020603050405020304" pitchFamily="18" charset="0"/>
              </a:rPr>
              <a:t> (</a:t>
            </a:r>
            <a:r>
              <a:rPr lang="en-US" altLang="en-US" sz="2000" b="1" dirty="0">
                <a:latin typeface="Times New Roman" panose="02020603050405020304" pitchFamily="18" charset="0"/>
              </a:rPr>
              <a:t>3</a:t>
            </a:r>
            <a:r>
              <a:rPr lang="tr-TR" altLang="en-US" sz="2000" b="1" baseline="30000" dirty="0" err="1">
                <a:latin typeface="Times New Roman" panose="02020603050405020304" pitchFamily="18" charset="0"/>
              </a:rPr>
              <a:t>sa</a:t>
            </a:r>
            <a:r>
              <a:rPr lang="tr-TR" altLang="en-US" sz="2000" b="1" dirty="0">
                <a:latin typeface="Times New Roman" panose="02020603050405020304" pitchFamily="18" charset="0"/>
              </a:rPr>
              <a:t>)</a:t>
            </a:r>
          </a:p>
        </p:txBody>
      </p:sp>
    </p:spTree>
    <p:extLst>
      <p:ext uri="{BB962C8B-B14F-4D97-AF65-F5344CB8AC3E}">
        <p14:creationId xmlns:p14="http://schemas.microsoft.com/office/powerpoint/2010/main" val="1112607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2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2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32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2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326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2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258" grpId="0" animBg="1"/>
      <p:bldP spid="53260" grpId="0" animBg="1"/>
      <p:bldP spid="53261" grpId="0"/>
      <p:bldP spid="5326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7AAB1FBC-5CFD-4AC6-A1BD-4B050FDC5AB3}"/>
              </a:ext>
            </a:extLst>
          </p:cNvPr>
          <p:cNvSpPr>
            <a:spLocks noGrp="1" noChangeArrowheads="1"/>
          </p:cNvSpPr>
          <p:nvPr>
            <p:ph type="body" idx="1"/>
          </p:nvPr>
        </p:nvSpPr>
        <p:spPr/>
        <p:txBody>
          <a:bodyPr/>
          <a:lstStyle/>
          <a:p>
            <a:pPr lvl="1">
              <a:spcBef>
                <a:spcPts val="713"/>
              </a:spcBef>
              <a:spcAft>
                <a:spcPts val="1613"/>
              </a:spcAft>
            </a:pPr>
            <a:r>
              <a:rPr lang="tr-TR" altLang="en-US" sz="2400" u="sng" dirty="0">
                <a:latin typeface="Bookman Old Style" panose="02050604050505020204" pitchFamily="18" charset="0"/>
              </a:rPr>
              <a:t>Problem : </a:t>
            </a:r>
            <a:r>
              <a:rPr lang="tr-TR" altLang="en-US" sz="2400" dirty="0">
                <a:latin typeface="Bookman Old Style" panose="02050604050505020204" pitchFamily="18" charset="0"/>
              </a:rPr>
              <a:t>13 Mart </a:t>
            </a:r>
            <a:r>
              <a:rPr lang="en-US" altLang="en-US" sz="2400" dirty="0">
                <a:latin typeface="Bookman Old Style" panose="02050604050505020204" pitchFamily="18" charset="0"/>
              </a:rPr>
              <a:t>2018</a:t>
            </a:r>
            <a:r>
              <a:rPr lang="tr-TR" altLang="en-US" sz="2400" dirty="0">
                <a:latin typeface="Bookman Old Style" panose="02050604050505020204" pitchFamily="18" charset="0"/>
              </a:rPr>
              <a:t> de Güneş Ankara meridyeninden saat kaçta geçecektir </a:t>
            </a:r>
            <a:r>
              <a:rPr lang="en-US" altLang="en-US" sz="2400" dirty="0">
                <a:latin typeface="Bookman Old Style" panose="02050604050505020204" pitchFamily="18" charset="0"/>
              </a:rPr>
              <a:t>(BOZ)</a:t>
            </a:r>
            <a:r>
              <a:rPr lang="tr-TR" altLang="en-US" sz="2400" dirty="0">
                <a:latin typeface="Bookman Old Style" panose="02050604050505020204" pitchFamily="18" charset="0"/>
              </a:rPr>
              <a:t>?</a:t>
            </a:r>
          </a:p>
          <a:p>
            <a:pPr lvl="1">
              <a:spcBef>
                <a:spcPts val="538"/>
              </a:spcBef>
              <a:spcAft>
                <a:spcPts val="175"/>
              </a:spcAft>
            </a:pPr>
            <a:r>
              <a:rPr lang="tr-TR" altLang="en-US" dirty="0">
                <a:latin typeface="Bookman Old Style" panose="02050604050505020204" pitchFamily="18" charset="0"/>
              </a:rPr>
              <a:t>13 Mart </a:t>
            </a:r>
            <a:r>
              <a:rPr lang="en-US" altLang="en-US" dirty="0">
                <a:latin typeface="Bookman Old Style" panose="02050604050505020204" pitchFamily="18" charset="0"/>
              </a:rPr>
              <a:t>2018</a:t>
            </a:r>
            <a:r>
              <a:rPr lang="tr-TR" altLang="en-US" dirty="0">
                <a:latin typeface="Bookman Old Style" panose="02050604050505020204" pitchFamily="18" charset="0"/>
              </a:rPr>
              <a:t> </a:t>
            </a:r>
            <a:r>
              <a:rPr lang="tr-TR" altLang="en-US" sz="2400" dirty="0">
                <a:latin typeface="Bookman Old Style" panose="02050604050505020204" pitchFamily="18" charset="0"/>
              </a:rPr>
              <a:t>tarihinde E(t) = -9</a:t>
            </a:r>
            <a:r>
              <a:rPr lang="en-US" altLang="en-US" sz="2400" baseline="30000" dirty="0" err="1">
                <a:latin typeface="Bookman Old Style" panose="02050604050505020204" pitchFamily="18" charset="0"/>
              </a:rPr>
              <a:t>dk</a:t>
            </a:r>
            <a:r>
              <a:rPr lang="tr-TR" altLang="en-US" sz="2400" dirty="0">
                <a:latin typeface="Bookman Old Style" panose="02050604050505020204" pitchFamily="18" charset="0"/>
              </a:rPr>
              <a:t> 35</a:t>
            </a:r>
            <a:r>
              <a:rPr lang="tr-TR" altLang="en-US" sz="2400" baseline="30000" dirty="0">
                <a:latin typeface="Bookman Old Style" panose="02050604050505020204" pitchFamily="18" charset="0"/>
              </a:rPr>
              <a:t>sn</a:t>
            </a:r>
          </a:p>
          <a:p>
            <a:pPr lvl="1" algn="just">
              <a:spcBef>
                <a:spcPts val="538"/>
              </a:spcBef>
              <a:spcAft>
                <a:spcPts val="175"/>
              </a:spcAft>
            </a:pPr>
            <a:r>
              <a:rPr lang="tr-TR" altLang="en-US" sz="2400" dirty="0">
                <a:latin typeface="Bookman Old Style" panose="02050604050505020204" pitchFamily="18" charset="0"/>
              </a:rPr>
              <a:t>Güneş meridyende iken </a:t>
            </a:r>
            <a:r>
              <a:rPr lang="en-US" altLang="en-US" sz="2400" dirty="0">
                <a:latin typeface="Bookman Old Style" panose="02050604050505020204" pitchFamily="18" charset="0"/>
              </a:rPr>
              <a:t>S</a:t>
            </a:r>
            <a:r>
              <a:rPr lang="tr-TR" altLang="en-US" sz="2400" baseline="-25000" dirty="0">
                <a:latin typeface="Courier New" panose="02070309020205020404" pitchFamily="49" charset="0"/>
                <a:sym typeface="Wingdings 2" panose="05020102010507070707" pitchFamily="18" charset="2"/>
              </a:rPr>
              <a:t></a:t>
            </a:r>
            <a:r>
              <a:rPr lang="tr-TR" altLang="en-US" sz="2400" dirty="0">
                <a:latin typeface="Courier New" panose="02070309020205020404" pitchFamily="49" charset="0"/>
              </a:rPr>
              <a:t> </a:t>
            </a:r>
            <a:r>
              <a:rPr lang="tr-TR" altLang="en-US" sz="2400" dirty="0">
                <a:latin typeface="Bookman Old Style" panose="02050604050505020204" pitchFamily="18" charset="0"/>
              </a:rPr>
              <a:t>veya G</a:t>
            </a:r>
            <a:r>
              <a:rPr lang="en-US" altLang="en-US" sz="2400" dirty="0">
                <a:latin typeface="Bookman Old Style" panose="02050604050505020204" pitchFamily="18" charset="0"/>
              </a:rPr>
              <a:t>G</a:t>
            </a:r>
            <a:r>
              <a:rPr lang="tr-TR" altLang="en-US" sz="2400" dirty="0">
                <a:latin typeface="Bookman Old Style" panose="02050604050505020204" pitchFamily="18" charset="0"/>
              </a:rPr>
              <a:t>Z = 12</a:t>
            </a:r>
            <a:r>
              <a:rPr lang="en-US" altLang="en-US" sz="2400" baseline="30000" dirty="0" err="1">
                <a:latin typeface="Bookman Old Style" panose="02050604050505020204" pitchFamily="18" charset="0"/>
              </a:rPr>
              <a:t>sa</a:t>
            </a:r>
            <a:r>
              <a:rPr lang="tr-TR" altLang="en-US" sz="2400" dirty="0">
                <a:latin typeface="Bookman Old Style" panose="02050604050505020204" pitchFamily="18" charset="0"/>
              </a:rPr>
              <a:t> </a:t>
            </a:r>
            <a:r>
              <a:rPr lang="tr-TR" altLang="en-US" sz="2400" dirty="0" err="1">
                <a:latin typeface="Bookman Old Style" panose="02050604050505020204" pitchFamily="18" charset="0"/>
              </a:rPr>
              <a:t>dir</a:t>
            </a:r>
            <a:r>
              <a:rPr lang="tr-TR" altLang="en-US" sz="2400" dirty="0">
                <a:latin typeface="Bookman Old Style" panose="02050604050505020204" pitchFamily="18" charset="0"/>
              </a:rPr>
              <a:t>. 0 halde</a:t>
            </a:r>
            <a:endParaRPr lang="en-US" altLang="en-US" sz="2400" dirty="0">
              <a:latin typeface="Bookman Old Style" panose="02050604050505020204" pitchFamily="18" charset="0"/>
            </a:endParaRPr>
          </a:p>
          <a:p>
            <a:pPr lvl="2" algn="just">
              <a:spcBef>
                <a:spcPts val="538"/>
              </a:spcBef>
              <a:spcAft>
                <a:spcPts val="175"/>
              </a:spcAft>
            </a:pPr>
            <a:r>
              <a:rPr lang="en-US" altLang="en-US" sz="1400" dirty="0">
                <a:latin typeface="Bookman Old Style" panose="02050604050505020204" pitchFamily="18" charset="0"/>
              </a:rPr>
              <a:t>E(t) = GGZ – OGZ </a:t>
            </a:r>
            <a:r>
              <a:rPr lang="en-US" altLang="en-US" sz="1400" dirty="0">
                <a:latin typeface="Bookman Old Style" panose="02050604050505020204" pitchFamily="18" charset="0"/>
                <a:sym typeface="Wingdings" panose="05000000000000000000" pitchFamily="2" charset="2"/>
              </a:rPr>
              <a:t> OGZ = </a:t>
            </a:r>
            <a:r>
              <a:rPr lang="en-US" altLang="en-US" sz="1400">
                <a:latin typeface="Bookman Old Style" panose="02050604050505020204" pitchFamily="18" charset="0"/>
                <a:sym typeface="Wingdings" panose="05000000000000000000" pitchFamily="2" charset="2"/>
              </a:rPr>
              <a:t>GGZ - </a:t>
            </a:r>
            <a:r>
              <a:rPr lang="en-US" altLang="en-US" sz="1400" dirty="0">
                <a:latin typeface="Bookman Old Style" panose="02050604050505020204" pitchFamily="18" charset="0"/>
                <a:sym typeface="Wingdings" panose="05000000000000000000" pitchFamily="2" charset="2"/>
              </a:rPr>
              <a:t>E(t)</a:t>
            </a:r>
            <a:endParaRPr lang="tr-TR" altLang="en-US" sz="1400" dirty="0">
              <a:latin typeface="Bookman Old Style" panose="02050604050505020204" pitchFamily="18" charset="0"/>
            </a:endParaRPr>
          </a:p>
          <a:p>
            <a:pPr lvl="2" algn="just">
              <a:spcBef>
                <a:spcPts val="538"/>
              </a:spcBef>
            </a:pPr>
            <a:r>
              <a:rPr lang="en-US" altLang="en-US" sz="2000" dirty="0">
                <a:latin typeface="Bookman Old Style" panose="02050604050505020204" pitchFamily="18" charset="0"/>
              </a:rPr>
              <a:t>OGZ =</a:t>
            </a:r>
            <a:r>
              <a:rPr lang="tr-TR" altLang="en-US" sz="2000" dirty="0">
                <a:latin typeface="Bookman Old Style" panose="02050604050505020204" pitchFamily="18" charset="0"/>
              </a:rPr>
              <a:t>12</a:t>
            </a:r>
            <a:r>
              <a:rPr lang="tr-TR" altLang="en-US" sz="2000" baseline="30000" dirty="0">
                <a:latin typeface="Bookman Old Style" panose="02050604050505020204" pitchFamily="18" charset="0"/>
              </a:rPr>
              <a:t>sa</a:t>
            </a:r>
            <a:r>
              <a:rPr lang="tr-TR" altLang="en-US" sz="2000" dirty="0">
                <a:latin typeface="Bookman Old Style" panose="02050604050505020204" pitchFamily="18" charset="0"/>
              </a:rPr>
              <a:t> 9</a:t>
            </a:r>
            <a:r>
              <a:rPr lang="tr-TR" altLang="en-US" sz="2000" baseline="30000" dirty="0">
                <a:latin typeface="Bookman Old Style" panose="02050604050505020204" pitchFamily="18" charset="0"/>
              </a:rPr>
              <a:t>d</a:t>
            </a:r>
            <a:r>
              <a:rPr lang="en-US" altLang="en-US" sz="2000" baseline="30000" dirty="0">
                <a:latin typeface="Bookman Old Style" panose="02050604050505020204" pitchFamily="18" charset="0"/>
              </a:rPr>
              <a:t>k</a:t>
            </a:r>
            <a:r>
              <a:rPr lang="tr-TR" altLang="en-US" sz="2000" dirty="0">
                <a:latin typeface="Bookman Old Style" panose="02050604050505020204" pitchFamily="18" charset="0"/>
              </a:rPr>
              <a:t> 35</a:t>
            </a:r>
            <a:r>
              <a:rPr lang="tr-TR" altLang="en-US" sz="2000" baseline="30000" dirty="0">
                <a:latin typeface="Bookman Old Style" panose="02050604050505020204" pitchFamily="18" charset="0"/>
              </a:rPr>
              <a:t>sn</a:t>
            </a:r>
            <a:r>
              <a:rPr lang="en-US" altLang="en-US" sz="2000" baseline="30000" dirty="0">
                <a:latin typeface="Bookman Old Style" panose="02050604050505020204" pitchFamily="18" charset="0"/>
              </a:rPr>
              <a:t> </a:t>
            </a:r>
            <a:r>
              <a:rPr lang="en-US" altLang="en-US" sz="2000" dirty="0">
                <a:latin typeface="Bookman Old Style" panose="02050604050505020204" pitchFamily="18" charset="0"/>
              </a:rPr>
              <a:t>(YOZ)</a:t>
            </a:r>
            <a:endParaRPr lang="tr-TR" altLang="en-US" sz="2000" dirty="0">
              <a:latin typeface="Bookman Old Style" panose="02050604050505020204" pitchFamily="18" charset="0"/>
            </a:endParaRPr>
          </a:p>
          <a:p>
            <a:pPr lvl="1" algn="just">
              <a:spcBef>
                <a:spcPts val="175"/>
              </a:spcBef>
            </a:pPr>
            <a:r>
              <a:rPr lang="tr-TR" altLang="en-US" sz="2400" dirty="0">
                <a:latin typeface="Bookman Old Style" panose="02050604050505020204" pitchFamily="18" charset="0"/>
              </a:rPr>
              <a:t>Buradan yukarıdaki formül kullanılarak bölge ortalama zamanı bulunabilir.</a:t>
            </a:r>
          </a:p>
          <a:p>
            <a:pPr lvl="1" algn="just"/>
            <a:r>
              <a:rPr lang="en-US" altLang="en-US" sz="2400" dirty="0">
                <a:latin typeface="Bookman Old Style" panose="02050604050505020204" pitchFamily="18" charset="0"/>
              </a:rPr>
              <a:t>YOZ = BOZ – </a:t>
            </a:r>
            <a:r>
              <a:rPr lang="en-US" altLang="en-US" sz="2400" dirty="0">
                <a:latin typeface="Symbol" panose="05050102010706020507" pitchFamily="18" charset="2"/>
              </a:rPr>
              <a:t>Dl </a:t>
            </a:r>
            <a:r>
              <a:rPr lang="en-US" altLang="en-US" dirty="0">
                <a:latin typeface="Bookman Old Style" panose="02050604050505020204" pitchFamily="18" charset="0"/>
                <a:sym typeface="Wingdings" panose="05000000000000000000" pitchFamily="2" charset="2"/>
              </a:rPr>
              <a:t> BOZ = YOZ + </a:t>
            </a:r>
            <a:r>
              <a:rPr lang="en-US" altLang="en-US" dirty="0">
                <a:latin typeface="Symbol" panose="05050102010706020507" pitchFamily="18" charset="2"/>
              </a:rPr>
              <a:t>Dl</a:t>
            </a:r>
          </a:p>
          <a:p>
            <a:pPr lvl="1" algn="just"/>
            <a:r>
              <a:rPr lang="en-US" altLang="en-US" sz="1800" dirty="0">
                <a:latin typeface="Symbol" panose="05050102010706020507" pitchFamily="18" charset="2"/>
              </a:rPr>
              <a:t>BOZ = </a:t>
            </a:r>
            <a:r>
              <a:rPr lang="tr-TR" altLang="en-US" sz="1800" dirty="0">
                <a:latin typeface="Bookman Old Style" panose="02050604050505020204" pitchFamily="18" charset="0"/>
              </a:rPr>
              <a:t>12</a:t>
            </a:r>
            <a:r>
              <a:rPr lang="tr-TR" altLang="en-US" sz="1800" baseline="30000" dirty="0">
                <a:latin typeface="Bookman Old Style" panose="02050604050505020204" pitchFamily="18" charset="0"/>
              </a:rPr>
              <a:t>sa</a:t>
            </a:r>
            <a:r>
              <a:rPr lang="tr-TR" altLang="en-US" sz="1800" dirty="0">
                <a:latin typeface="Bookman Old Style" panose="02050604050505020204" pitchFamily="18" charset="0"/>
              </a:rPr>
              <a:t> 9</a:t>
            </a:r>
            <a:r>
              <a:rPr lang="tr-TR" altLang="en-US" sz="1800" baseline="30000" dirty="0">
                <a:latin typeface="Bookman Old Style" panose="02050604050505020204" pitchFamily="18" charset="0"/>
              </a:rPr>
              <a:t>d</a:t>
            </a:r>
            <a:r>
              <a:rPr lang="en-US" altLang="en-US" sz="1800" baseline="30000" dirty="0">
                <a:latin typeface="Bookman Old Style" panose="02050604050505020204" pitchFamily="18" charset="0"/>
              </a:rPr>
              <a:t>k</a:t>
            </a:r>
            <a:r>
              <a:rPr lang="tr-TR" altLang="en-US" sz="1800" dirty="0">
                <a:latin typeface="Bookman Old Style" panose="02050604050505020204" pitchFamily="18" charset="0"/>
              </a:rPr>
              <a:t> 35</a:t>
            </a:r>
            <a:r>
              <a:rPr lang="tr-TR" altLang="en-US" sz="1800" baseline="30000" dirty="0">
                <a:latin typeface="Bookman Old Style" panose="02050604050505020204" pitchFamily="18" charset="0"/>
              </a:rPr>
              <a:t>sn</a:t>
            </a:r>
            <a:r>
              <a:rPr lang="en-US" altLang="en-US" sz="1800" baseline="30000" dirty="0">
                <a:latin typeface="Bookman Old Style" panose="02050604050505020204" pitchFamily="18" charset="0"/>
              </a:rPr>
              <a:t> </a:t>
            </a:r>
            <a:r>
              <a:rPr lang="en-US" altLang="en-US" sz="1800" dirty="0">
                <a:latin typeface="Bookman Old Style" panose="02050604050505020204" pitchFamily="18" charset="0"/>
              </a:rPr>
              <a:t> + 48</a:t>
            </a:r>
            <a:r>
              <a:rPr lang="tr-TR" altLang="en-US" sz="1800" baseline="30000" dirty="0">
                <a:latin typeface="Bookman Old Style" panose="02050604050505020204" pitchFamily="18" charset="0"/>
              </a:rPr>
              <a:t>d</a:t>
            </a:r>
            <a:r>
              <a:rPr lang="tr-TR" altLang="en-US" sz="1800" dirty="0">
                <a:latin typeface="Bookman Old Style" panose="02050604050505020204" pitchFamily="18" charset="0"/>
              </a:rPr>
              <a:t> </a:t>
            </a:r>
            <a:r>
              <a:rPr lang="en-US" altLang="en-US" sz="1800" dirty="0">
                <a:latin typeface="Bookman Old Style" panose="02050604050505020204" pitchFamily="18" charset="0"/>
              </a:rPr>
              <a:t>53</a:t>
            </a:r>
            <a:r>
              <a:rPr lang="tr-TR" altLang="en-US" sz="1800" baseline="30000" dirty="0">
                <a:latin typeface="Bookman Old Style" panose="02050604050505020204" pitchFamily="18" charset="0"/>
              </a:rPr>
              <a:t>s</a:t>
            </a:r>
            <a:r>
              <a:rPr lang="en-US" altLang="en-US" sz="1800" baseline="30000" dirty="0">
                <a:latin typeface="Bookman Old Style" panose="02050604050505020204" pitchFamily="18" charset="0"/>
              </a:rPr>
              <a:t>n =</a:t>
            </a:r>
            <a:r>
              <a:rPr lang="en-US" altLang="en-US" sz="1800" dirty="0">
                <a:latin typeface="Bookman Old Style" panose="02050604050505020204" pitchFamily="18" charset="0"/>
              </a:rPr>
              <a:t> </a:t>
            </a:r>
            <a:r>
              <a:rPr lang="en-US" altLang="en-US" sz="2000" b="1" dirty="0">
                <a:latin typeface="Bookman Old Style" panose="02050604050505020204" pitchFamily="18" charset="0"/>
              </a:rPr>
              <a:t>12</a:t>
            </a:r>
            <a:r>
              <a:rPr lang="en-US" altLang="en-US" sz="2000" b="1" baseline="30000" dirty="0">
                <a:latin typeface="Bookman Old Style" panose="02050604050505020204" pitchFamily="18" charset="0"/>
              </a:rPr>
              <a:t>sa</a:t>
            </a:r>
            <a:r>
              <a:rPr lang="en-US" altLang="en-US" sz="2000" b="1" dirty="0">
                <a:latin typeface="Bookman Old Style" panose="02050604050505020204" pitchFamily="18" charset="0"/>
              </a:rPr>
              <a:t> 58</a:t>
            </a:r>
            <a:r>
              <a:rPr lang="en-US" altLang="en-US" sz="2000" b="1" baseline="30000" dirty="0">
                <a:latin typeface="Bookman Old Style" panose="02050604050505020204" pitchFamily="18" charset="0"/>
              </a:rPr>
              <a:t>dk</a:t>
            </a:r>
            <a:r>
              <a:rPr lang="en-US" altLang="en-US" sz="2000" b="1" dirty="0">
                <a:latin typeface="Bookman Old Style" panose="02050604050505020204" pitchFamily="18" charset="0"/>
              </a:rPr>
              <a:t> 28</a:t>
            </a:r>
            <a:r>
              <a:rPr lang="en-US" altLang="en-US" sz="2000" b="1" baseline="30000" dirty="0">
                <a:latin typeface="Bookman Old Style" panose="02050604050505020204" pitchFamily="18" charset="0"/>
              </a:rPr>
              <a:t>sn</a:t>
            </a:r>
            <a:endParaRPr lang="tr-TR" altLang="en-US" sz="1800" b="1" baseline="30000" dirty="0">
              <a:latin typeface="Bookman Old Style" panose="02050604050505020204" pitchFamily="18" charset="0"/>
            </a:endParaRPr>
          </a:p>
          <a:p>
            <a:pPr lvl="1" algn="just"/>
            <a:endParaRPr lang="tr-TR" altLang="en-US" sz="1800" dirty="0">
              <a:latin typeface="Symbol" panose="05050102010706020507" pitchFamily="18" charset="2"/>
            </a:endParaRPr>
          </a:p>
          <a:p>
            <a:endParaRPr lang="tr-TR" altLang="en-US" sz="2800" dirty="0"/>
          </a:p>
        </p:txBody>
      </p:sp>
    </p:spTree>
    <p:extLst>
      <p:ext uri="{BB962C8B-B14F-4D97-AF65-F5344CB8AC3E}">
        <p14:creationId xmlns:p14="http://schemas.microsoft.com/office/powerpoint/2010/main" val="131150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065FAFE0-DF95-49B2-80D4-848E0AE943D2}"/>
              </a:ext>
            </a:extLst>
          </p:cNvPr>
          <p:cNvSpPr>
            <a:spLocks noGrp="1" noChangeArrowheads="1"/>
          </p:cNvSpPr>
          <p:nvPr>
            <p:ph type="body" idx="1"/>
          </p:nvPr>
        </p:nvSpPr>
        <p:spPr>
          <a:xfrm>
            <a:off x="628650" y="1825625"/>
            <a:ext cx="7886700" cy="3455245"/>
          </a:xfrm>
        </p:spPr>
        <p:txBody>
          <a:bodyPr/>
          <a:lstStyle/>
          <a:p>
            <a:pPr algn="just">
              <a:lnSpc>
                <a:spcPct val="150000"/>
              </a:lnSpc>
            </a:pPr>
            <a:r>
              <a:rPr lang="tr-TR" altLang="en-US" dirty="0"/>
              <a:t>Ortalama Güneş günü temel zaman birimi olarak alınmıştır. Bundan sonra ikinci derecede önemli zaman birimi ay ve yıldır. Yıldız ve kavuşum ayını daha önce tarif ettik. Başlangıç noktasına göre çeşitli yıl tarifleri yapılabilir</a:t>
            </a:r>
            <a:r>
              <a:rPr lang="en-US" altLang="en-US" dirty="0"/>
              <a:t> </a:t>
            </a:r>
            <a:r>
              <a:rPr lang="tr-TR" altLang="en-US" dirty="0"/>
              <a:t>:</a:t>
            </a:r>
          </a:p>
        </p:txBody>
      </p:sp>
      <p:sp>
        <p:nvSpPr>
          <p:cNvPr id="27652" name="Rectangle 4">
            <a:extLst>
              <a:ext uri="{FF2B5EF4-FFF2-40B4-BE49-F238E27FC236}">
                <a16:creationId xmlns:a16="http://schemas.microsoft.com/office/drawing/2014/main" id="{3EB5BC2B-73DE-4E02-8C71-D195E29D7F2C}"/>
              </a:ext>
            </a:extLst>
          </p:cNvPr>
          <p:cNvSpPr>
            <a:spLocks noGrp="1" noChangeArrowheads="1"/>
          </p:cNvSpPr>
          <p:nvPr>
            <p:ph type="title"/>
          </p:nvPr>
        </p:nvSpPr>
        <p:spPr>
          <a:xfrm>
            <a:off x="468313" y="260350"/>
            <a:ext cx="8229600" cy="1143000"/>
          </a:xfrm>
          <a:solidFill>
            <a:srgbClr val="A4D1FA"/>
          </a:solidFill>
          <a:ln/>
        </p:spPr>
        <p:txBody>
          <a:bodyPr/>
          <a:lstStyle/>
          <a:p>
            <a:pPr algn="ctr"/>
            <a:r>
              <a:rPr lang="tr-TR" altLang="en-US" b="1">
                <a:solidFill>
                  <a:srgbClr val="FF0000"/>
                </a:solidFill>
              </a:rPr>
              <a:t>YIL</a:t>
            </a:r>
          </a:p>
        </p:txBody>
      </p:sp>
    </p:spTree>
    <p:extLst>
      <p:ext uri="{BB962C8B-B14F-4D97-AF65-F5344CB8AC3E}">
        <p14:creationId xmlns:p14="http://schemas.microsoft.com/office/powerpoint/2010/main" val="183798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079AB04-8919-45D1-A4EA-E2D1C33F0BA2}"/>
              </a:ext>
            </a:extLst>
          </p:cNvPr>
          <p:cNvSpPr>
            <a:spLocks noGrp="1" noChangeArrowheads="1"/>
          </p:cNvSpPr>
          <p:nvPr>
            <p:ph type="body" idx="1"/>
          </p:nvPr>
        </p:nvSpPr>
        <p:spPr/>
        <p:txBody>
          <a:bodyPr>
            <a:normAutofit fontScale="85000" lnSpcReduction="20000"/>
          </a:bodyPr>
          <a:lstStyle/>
          <a:p>
            <a:pPr algn="just">
              <a:lnSpc>
                <a:spcPct val="150000"/>
              </a:lnSpc>
            </a:pPr>
            <a:r>
              <a:rPr lang="tr-TR" altLang="en-US" sz="2800" u="sng" dirty="0">
                <a:solidFill>
                  <a:srgbClr val="FF0000"/>
                </a:solidFill>
              </a:rPr>
              <a:t>1.  Yıldız yılı(</a:t>
            </a:r>
            <a:r>
              <a:rPr lang="tr-TR" altLang="en-US" sz="2800" u="sng" dirty="0" err="1">
                <a:solidFill>
                  <a:srgbClr val="FF0000"/>
                </a:solidFill>
              </a:rPr>
              <a:t>Siderel</a:t>
            </a:r>
            <a:r>
              <a:rPr lang="tr-TR" altLang="en-US" sz="2800" u="sng" dirty="0">
                <a:solidFill>
                  <a:srgbClr val="FF0000"/>
                </a:solidFill>
              </a:rPr>
              <a:t> yıl)</a:t>
            </a:r>
            <a:endParaRPr lang="tr-TR" altLang="en-US" sz="2800" dirty="0">
              <a:solidFill>
                <a:srgbClr val="FF0000"/>
              </a:solidFill>
            </a:endParaRPr>
          </a:p>
          <a:p>
            <a:pPr algn="just">
              <a:lnSpc>
                <a:spcPct val="150000"/>
              </a:lnSpc>
            </a:pPr>
            <a:r>
              <a:rPr lang="tr-TR" altLang="en-US" sz="2800" dirty="0"/>
              <a:t>Güneşin yörüngesi üzerinde bir defa dolanması için gereken zamandır. Bu tanım, Güneşin görünen hareketine dayanarak böyle yapılabileceği gibi, Yerin Güneş etrafında bir defa dolanması için gereken zaman olarak da yapılabilir : Temel birimimiz cinsinden</a:t>
            </a:r>
          </a:p>
          <a:p>
            <a:pPr algn="just">
              <a:lnSpc>
                <a:spcPct val="150000"/>
              </a:lnSpc>
              <a:buFontTx/>
              <a:buNone/>
            </a:pPr>
            <a:r>
              <a:rPr lang="tr-TR" altLang="en-US" sz="2800" dirty="0"/>
              <a:t>		</a:t>
            </a:r>
            <a:r>
              <a:rPr lang="tr-TR" altLang="en-US" sz="2800" dirty="0">
                <a:solidFill>
                  <a:schemeClr val="accent2"/>
                </a:solidFill>
              </a:rPr>
              <a:t>Yıldız Yılı= 365g 6s 9 d 9sn</a:t>
            </a:r>
          </a:p>
          <a:p>
            <a:pPr algn="just">
              <a:lnSpc>
                <a:spcPct val="150000"/>
              </a:lnSpc>
              <a:buFontTx/>
              <a:buNone/>
            </a:pPr>
            <a:r>
              <a:rPr lang="tr-TR" altLang="en-US" sz="2800" dirty="0">
                <a:solidFill>
                  <a:schemeClr val="accent2"/>
                </a:solidFill>
              </a:rPr>
              <a:t>				365,2564 gün</a:t>
            </a:r>
            <a:r>
              <a:rPr lang="tr-TR" altLang="en-US" sz="2800" dirty="0"/>
              <a:t> dür.</a:t>
            </a:r>
          </a:p>
        </p:txBody>
      </p:sp>
    </p:spTree>
    <p:extLst>
      <p:ext uri="{BB962C8B-B14F-4D97-AF65-F5344CB8AC3E}">
        <p14:creationId xmlns:p14="http://schemas.microsoft.com/office/powerpoint/2010/main" val="79632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90DEDE1-2474-478D-9CC2-2F99361E31EE}"/>
              </a:ext>
            </a:extLst>
          </p:cNvPr>
          <p:cNvSpPr>
            <a:spLocks noGrp="1" noChangeArrowheads="1"/>
          </p:cNvSpPr>
          <p:nvPr>
            <p:ph type="body" idx="1"/>
          </p:nvPr>
        </p:nvSpPr>
        <p:spPr/>
        <p:txBody>
          <a:bodyPr/>
          <a:lstStyle/>
          <a:p>
            <a:pPr marL="609600" indent="-609600" algn="just">
              <a:lnSpc>
                <a:spcPct val="150000"/>
              </a:lnSpc>
            </a:pPr>
            <a:r>
              <a:rPr lang="tr-TR" altLang="en-US" u="sng" dirty="0">
                <a:solidFill>
                  <a:srgbClr val="FF0000"/>
                </a:solidFill>
              </a:rPr>
              <a:t>Dönencel yıl (tropikal yıl) :</a:t>
            </a:r>
            <a:r>
              <a:rPr lang="tr-TR" altLang="en-US" u="sng" dirty="0"/>
              <a:t> </a:t>
            </a:r>
            <a:r>
              <a:rPr lang="tr-TR" altLang="en-US" dirty="0"/>
              <a:t>Güneşin ilkbahar noktasından </a:t>
            </a:r>
            <a:r>
              <a:rPr lang="tr-TR" altLang="en-US" dirty="0" err="1"/>
              <a:t>ardardına</a:t>
            </a:r>
            <a:r>
              <a:rPr lang="tr-TR" altLang="en-US" dirty="0"/>
              <a:t> iki geçişi arasındaki zaman farkıdır. İlkbahar noktası her yıl </a:t>
            </a:r>
            <a:r>
              <a:rPr lang="tr-TR" altLang="en-US" b="1" dirty="0">
                <a:solidFill>
                  <a:schemeClr val="accent1"/>
                </a:solidFill>
              </a:rPr>
              <a:t>50”</a:t>
            </a:r>
            <a:r>
              <a:rPr lang="tr-TR" altLang="en-US" dirty="0"/>
              <a:t> geri kaydığı için bu birim yıldız yılından daha </a:t>
            </a:r>
            <a:r>
              <a:rPr lang="tr-TR" altLang="en-US" dirty="0" err="1"/>
              <a:t>kisadir</a:t>
            </a:r>
            <a:r>
              <a:rPr lang="tr-TR" altLang="en-US" dirty="0"/>
              <a:t>.</a:t>
            </a:r>
            <a:endParaRPr lang="en-US" altLang="en-US" dirty="0"/>
          </a:p>
          <a:p>
            <a:pPr marL="609600" indent="-609600" algn="just">
              <a:lnSpc>
                <a:spcPct val="150000"/>
              </a:lnSpc>
              <a:buFontTx/>
              <a:buNone/>
            </a:pPr>
            <a:r>
              <a:rPr lang="tr-TR" altLang="en-US" dirty="0"/>
              <a:t>		</a:t>
            </a:r>
            <a:r>
              <a:rPr lang="tr-TR" altLang="en-US" dirty="0">
                <a:solidFill>
                  <a:schemeClr val="accent2"/>
                </a:solidFill>
              </a:rPr>
              <a:t>D</a:t>
            </a:r>
            <a:r>
              <a:rPr lang="en-US" altLang="en-US" dirty="0" err="1">
                <a:solidFill>
                  <a:schemeClr val="accent2"/>
                </a:solidFill>
              </a:rPr>
              <a:t>önencel</a:t>
            </a:r>
            <a:r>
              <a:rPr lang="en-US" altLang="en-US" dirty="0">
                <a:solidFill>
                  <a:schemeClr val="accent2"/>
                </a:solidFill>
              </a:rPr>
              <a:t> </a:t>
            </a:r>
            <a:r>
              <a:rPr lang="en-US" altLang="en-US" dirty="0" err="1">
                <a:solidFill>
                  <a:schemeClr val="accent2"/>
                </a:solidFill>
              </a:rPr>
              <a:t>Yı</a:t>
            </a:r>
            <a:r>
              <a:rPr lang="tr-TR" altLang="en-US" dirty="0">
                <a:solidFill>
                  <a:schemeClr val="accent2"/>
                </a:solidFill>
              </a:rPr>
              <a:t>l=</a:t>
            </a:r>
            <a:r>
              <a:rPr lang="en-US" altLang="en-US" dirty="0">
                <a:solidFill>
                  <a:schemeClr val="accent2"/>
                </a:solidFill>
              </a:rPr>
              <a:t> 365g 5s 48d 46sn</a:t>
            </a:r>
            <a:r>
              <a:rPr lang="tr-TR" altLang="en-US" dirty="0">
                <a:solidFill>
                  <a:schemeClr val="accent2"/>
                </a:solidFill>
              </a:rPr>
              <a:t>					</a:t>
            </a:r>
            <a:r>
              <a:rPr lang="en-US" altLang="en-US" dirty="0">
                <a:solidFill>
                  <a:schemeClr val="accent2"/>
                </a:solidFill>
              </a:rPr>
              <a:t>365,2422 </a:t>
            </a:r>
            <a:r>
              <a:rPr lang="en-US" altLang="en-US" dirty="0" err="1">
                <a:solidFill>
                  <a:schemeClr val="accent2"/>
                </a:solidFill>
              </a:rPr>
              <a:t>gün</a:t>
            </a:r>
            <a:endParaRPr lang="tr-TR" altLang="en-US" dirty="0">
              <a:solidFill>
                <a:schemeClr val="accent2"/>
              </a:solidFill>
            </a:endParaRPr>
          </a:p>
        </p:txBody>
      </p:sp>
    </p:spTree>
    <p:extLst>
      <p:ext uri="{BB962C8B-B14F-4D97-AF65-F5344CB8AC3E}">
        <p14:creationId xmlns:p14="http://schemas.microsoft.com/office/powerpoint/2010/main" val="3795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21F8DD08-E3BD-4FEF-8846-C27189907454}"/>
              </a:ext>
            </a:extLst>
          </p:cNvPr>
          <p:cNvSpPr>
            <a:spLocks noGrp="1" noChangeArrowheads="1"/>
          </p:cNvSpPr>
          <p:nvPr>
            <p:ph type="body" idx="1"/>
          </p:nvPr>
        </p:nvSpPr>
        <p:spPr/>
        <p:txBody>
          <a:bodyPr/>
          <a:lstStyle/>
          <a:p>
            <a:pPr marL="609600" indent="-609600" algn="just">
              <a:lnSpc>
                <a:spcPct val="150000"/>
              </a:lnSpc>
            </a:pPr>
            <a:r>
              <a:rPr lang="en-US" altLang="en-US" u="sng" dirty="0">
                <a:solidFill>
                  <a:srgbClr val="FF0000"/>
                </a:solidFill>
              </a:rPr>
              <a:t>Ay </a:t>
            </a:r>
            <a:r>
              <a:rPr lang="en-US" altLang="en-US" u="sng" dirty="0" err="1">
                <a:solidFill>
                  <a:srgbClr val="FF0000"/>
                </a:solidFill>
              </a:rPr>
              <a:t>yılı</a:t>
            </a:r>
            <a:r>
              <a:rPr lang="en-US" altLang="en-US" u="sng" dirty="0">
                <a:solidFill>
                  <a:srgbClr val="FF0000"/>
                </a:solidFill>
              </a:rPr>
              <a:t> </a:t>
            </a:r>
            <a:r>
              <a:rPr lang="en-US" altLang="en-US" dirty="0">
                <a:solidFill>
                  <a:srgbClr val="FF0000"/>
                </a:solidFill>
              </a:rPr>
              <a:t>:</a:t>
            </a:r>
            <a:r>
              <a:rPr lang="tr-TR" altLang="en-US" dirty="0">
                <a:solidFill>
                  <a:srgbClr val="FF0000"/>
                </a:solidFill>
              </a:rPr>
              <a:t> </a:t>
            </a:r>
            <a:r>
              <a:rPr lang="en-US" altLang="en-US" dirty="0" err="1"/>
              <a:t>Ayın</a:t>
            </a:r>
            <a:r>
              <a:rPr lang="en-US" altLang="en-US" dirty="0"/>
              <a:t> 12 </a:t>
            </a:r>
            <a:r>
              <a:rPr lang="en-US" altLang="en-US" dirty="0" err="1"/>
              <a:t>kez</a:t>
            </a:r>
            <a:r>
              <a:rPr lang="en-US" altLang="en-US" dirty="0"/>
              <a:t> </a:t>
            </a:r>
            <a:r>
              <a:rPr lang="en-US" altLang="en-US" dirty="0" err="1"/>
              <a:t>yeni</a:t>
            </a:r>
            <a:r>
              <a:rPr lang="en-US" altLang="en-US" dirty="0"/>
              <a:t> </a:t>
            </a:r>
            <a:r>
              <a:rPr lang="en-US" altLang="en-US" dirty="0" err="1"/>
              <a:t>aydan</a:t>
            </a:r>
            <a:r>
              <a:rPr lang="en-US" altLang="en-US" dirty="0"/>
              <a:t> </a:t>
            </a:r>
            <a:r>
              <a:rPr lang="en-US" altLang="en-US" dirty="0" err="1"/>
              <a:t>yeni</a:t>
            </a:r>
            <a:r>
              <a:rPr lang="en-US" altLang="en-US" dirty="0"/>
              <a:t> </a:t>
            </a:r>
            <a:r>
              <a:rPr lang="en-US" altLang="en-US" dirty="0" err="1"/>
              <a:t>aya</a:t>
            </a:r>
            <a:r>
              <a:rPr lang="en-US" altLang="en-US" dirty="0"/>
              <a:t> </a:t>
            </a:r>
            <a:r>
              <a:rPr lang="en-US" altLang="en-US" dirty="0" err="1"/>
              <a:t>gelmesi</a:t>
            </a:r>
            <a:r>
              <a:rPr lang="en-US" altLang="en-US" dirty="0"/>
              <a:t> </a:t>
            </a:r>
            <a:r>
              <a:rPr lang="en-US" altLang="en-US" dirty="0" err="1"/>
              <a:t>için</a:t>
            </a:r>
            <a:r>
              <a:rPr lang="en-US" altLang="en-US" dirty="0"/>
              <a:t> </a:t>
            </a:r>
            <a:r>
              <a:rPr lang="en-US" altLang="en-US" dirty="0" err="1"/>
              <a:t>geçen</a:t>
            </a:r>
            <a:r>
              <a:rPr lang="en-US" altLang="en-US" dirty="0"/>
              <a:t> </a:t>
            </a:r>
            <a:r>
              <a:rPr lang="en-US" altLang="en-US" dirty="0" err="1"/>
              <a:t>zamandır</a:t>
            </a:r>
            <a:r>
              <a:rPr lang="en-US" altLang="en-US" dirty="0"/>
              <a:t>. </a:t>
            </a:r>
            <a:r>
              <a:rPr lang="en-US" altLang="en-US" dirty="0" err="1"/>
              <a:t>Yeni</a:t>
            </a:r>
            <a:r>
              <a:rPr lang="en-US" altLang="en-US" dirty="0"/>
              <a:t> </a:t>
            </a:r>
            <a:r>
              <a:rPr lang="en-US" altLang="en-US" dirty="0" err="1"/>
              <a:t>aydan</a:t>
            </a:r>
            <a:r>
              <a:rPr lang="en-US" altLang="en-US" dirty="0"/>
              <a:t> </a:t>
            </a:r>
            <a:r>
              <a:rPr lang="en-US" altLang="en-US" dirty="0" err="1"/>
              <a:t>yeni</a:t>
            </a:r>
            <a:r>
              <a:rPr lang="en-US" altLang="en-US" dirty="0"/>
              <a:t> </a:t>
            </a:r>
            <a:r>
              <a:rPr lang="en-US" altLang="en-US" dirty="0" err="1"/>
              <a:t>aya</a:t>
            </a:r>
            <a:r>
              <a:rPr lang="en-US" altLang="en-US" dirty="0"/>
              <a:t> </a:t>
            </a:r>
            <a:r>
              <a:rPr lang="en-US" altLang="en-US" dirty="0" err="1"/>
              <a:t>geçme</a:t>
            </a:r>
            <a:r>
              <a:rPr lang="tr-TR" altLang="en-US" dirty="0"/>
              <a:t> </a:t>
            </a:r>
            <a:r>
              <a:rPr lang="en-US" altLang="en-US" dirty="0"/>
              <a:t> </a:t>
            </a:r>
            <a:r>
              <a:rPr lang="en-US" altLang="en-US" dirty="0" err="1"/>
              <a:t>müddeti</a:t>
            </a:r>
            <a:r>
              <a:rPr lang="en-US" altLang="en-US" dirty="0"/>
              <a:t> (</a:t>
            </a:r>
            <a:r>
              <a:rPr lang="en-US" altLang="en-US" dirty="0" err="1"/>
              <a:t>sinodaI-kavuşum</a:t>
            </a:r>
            <a:r>
              <a:rPr lang="en-US" altLang="en-US" dirty="0"/>
              <a:t> </a:t>
            </a:r>
            <a:r>
              <a:rPr lang="en-US" altLang="en-US" dirty="0" err="1"/>
              <a:t>ayı</a:t>
            </a:r>
            <a:r>
              <a:rPr lang="en-US" altLang="en-US" dirty="0"/>
              <a:t>) .</a:t>
            </a:r>
            <a:endParaRPr lang="tr-TR" altLang="en-US" dirty="0"/>
          </a:p>
          <a:p>
            <a:pPr marL="609600" indent="-609600" algn="just">
              <a:lnSpc>
                <a:spcPct val="150000"/>
              </a:lnSpc>
            </a:pPr>
            <a:r>
              <a:rPr lang="en-US" altLang="en-US" dirty="0"/>
              <a:t>29 12s 44d</a:t>
            </a:r>
            <a:r>
              <a:rPr lang="tr-TR" altLang="en-US" dirty="0"/>
              <a:t> = </a:t>
            </a:r>
            <a:r>
              <a:rPr lang="en-US" altLang="en-US" dirty="0"/>
              <a:t>29.5306 </a:t>
            </a:r>
            <a:r>
              <a:rPr lang="en-US" altLang="en-US" dirty="0" err="1"/>
              <a:t>gün</a:t>
            </a:r>
            <a:r>
              <a:rPr lang="en-US" altLang="en-US" dirty="0"/>
              <a:t> </a:t>
            </a:r>
            <a:r>
              <a:rPr lang="en-US" altLang="en-US" dirty="0" err="1"/>
              <a:t>alınırsa</a:t>
            </a:r>
            <a:endParaRPr lang="en-US" altLang="en-US" dirty="0"/>
          </a:p>
          <a:p>
            <a:pPr marL="609600" indent="-609600" algn="just">
              <a:lnSpc>
                <a:spcPct val="150000"/>
              </a:lnSpc>
              <a:buFontTx/>
              <a:buNone/>
            </a:pPr>
            <a:r>
              <a:rPr lang="tr-TR" altLang="en-US" dirty="0"/>
              <a:t>			</a:t>
            </a:r>
            <a:r>
              <a:rPr lang="en-US" altLang="en-US" dirty="0">
                <a:solidFill>
                  <a:schemeClr val="accent2"/>
                </a:solidFill>
              </a:rPr>
              <a:t>Ay </a:t>
            </a:r>
            <a:r>
              <a:rPr lang="en-US" altLang="en-US" dirty="0" err="1">
                <a:solidFill>
                  <a:schemeClr val="accent2"/>
                </a:solidFill>
              </a:rPr>
              <a:t>yılı</a:t>
            </a:r>
            <a:r>
              <a:rPr lang="en-US" altLang="en-US" dirty="0">
                <a:solidFill>
                  <a:schemeClr val="accent2"/>
                </a:solidFill>
              </a:rPr>
              <a:t> 354</a:t>
            </a:r>
            <a:r>
              <a:rPr lang="tr-TR" altLang="en-US" dirty="0">
                <a:solidFill>
                  <a:schemeClr val="accent2"/>
                </a:solidFill>
              </a:rPr>
              <a:t>g</a:t>
            </a:r>
            <a:r>
              <a:rPr lang="en-US" altLang="en-US" dirty="0">
                <a:solidFill>
                  <a:schemeClr val="accent2"/>
                </a:solidFill>
              </a:rPr>
              <a:t> 8s 49d</a:t>
            </a:r>
            <a:r>
              <a:rPr lang="tr-TR" altLang="en-US" dirty="0">
                <a:solidFill>
                  <a:schemeClr val="accent2"/>
                </a:solidFill>
              </a:rPr>
              <a:t> </a:t>
            </a:r>
          </a:p>
          <a:p>
            <a:pPr marL="609600" indent="-609600" algn="just">
              <a:lnSpc>
                <a:spcPct val="150000"/>
              </a:lnSpc>
              <a:buFontTx/>
              <a:buNone/>
            </a:pPr>
            <a:r>
              <a:rPr lang="tr-TR" altLang="en-US" dirty="0">
                <a:solidFill>
                  <a:schemeClr val="accent2"/>
                </a:solidFill>
              </a:rPr>
              <a:t>				</a:t>
            </a:r>
            <a:r>
              <a:rPr lang="en-US" altLang="en-US" dirty="0">
                <a:solidFill>
                  <a:schemeClr val="accent2"/>
                </a:solidFill>
              </a:rPr>
              <a:t>= 354,3672 </a:t>
            </a:r>
            <a:r>
              <a:rPr lang="en-US" altLang="en-US" dirty="0" err="1">
                <a:solidFill>
                  <a:schemeClr val="accent2"/>
                </a:solidFill>
              </a:rPr>
              <a:t>gün</a:t>
            </a:r>
            <a:r>
              <a:rPr lang="en-US" altLang="en-US" dirty="0"/>
              <a:t>	</a:t>
            </a:r>
            <a:r>
              <a:rPr lang="en-US" altLang="en-US" dirty="0" err="1"/>
              <a:t>olur</a:t>
            </a:r>
            <a:r>
              <a:rPr lang="en-US" altLang="en-US" dirty="0"/>
              <a:t>.</a:t>
            </a:r>
            <a:endParaRPr lang="tr-TR" altLang="en-US" dirty="0"/>
          </a:p>
        </p:txBody>
      </p:sp>
    </p:spTree>
    <p:extLst>
      <p:ext uri="{BB962C8B-B14F-4D97-AF65-F5344CB8AC3E}">
        <p14:creationId xmlns:p14="http://schemas.microsoft.com/office/powerpoint/2010/main" val="84493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035D90D-D8EB-4232-AE36-E735E8D2A9A0}"/>
              </a:ext>
            </a:extLst>
          </p:cNvPr>
          <p:cNvSpPr>
            <a:spLocks noGrp="1" noChangeArrowheads="1"/>
          </p:cNvSpPr>
          <p:nvPr>
            <p:ph type="title"/>
          </p:nvPr>
        </p:nvSpPr>
        <p:spPr/>
        <p:txBody>
          <a:bodyPr/>
          <a:lstStyle/>
          <a:p>
            <a:pPr algn="l"/>
            <a:r>
              <a:rPr lang="tr-TR" altLang="en-US" b="1">
                <a:solidFill>
                  <a:srgbClr val="E00C25"/>
                </a:solidFill>
                <a:latin typeface="Monotype Corsiva" panose="03010101010201010101" pitchFamily="66" charset="0"/>
              </a:rPr>
              <a:t>Kaynaklar</a:t>
            </a:r>
          </a:p>
        </p:txBody>
      </p:sp>
      <p:sp>
        <p:nvSpPr>
          <p:cNvPr id="67587" name="Rectangle 3">
            <a:extLst>
              <a:ext uri="{FF2B5EF4-FFF2-40B4-BE49-F238E27FC236}">
                <a16:creationId xmlns:a16="http://schemas.microsoft.com/office/drawing/2014/main" id="{C84C476E-A8B3-4296-BD6F-6F6709109433}"/>
              </a:ext>
            </a:extLst>
          </p:cNvPr>
          <p:cNvSpPr>
            <a:spLocks noGrp="1" noChangeArrowheads="1"/>
          </p:cNvSpPr>
          <p:nvPr>
            <p:ph type="body" idx="1"/>
          </p:nvPr>
        </p:nvSpPr>
        <p:spPr/>
        <p:txBody>
          <a:bodyPr>
            <a:normAutofit lnSpcReduction="10000"/>
          </a:bodyPr>
          <a:lstStyle/>
          <a:p>
            <a:pPr>
              <a:lnSpc>
                <a:spcPct val="90000"/>
              </a:lnSpc>
            </a:pPr>
            <a:r>
              <a:rPr lang="tr-TR" altLang="en-US" sz="2800" b="1" u="sng">
                <a:latin typeface="Monotype Corsiva" panose="03010101010201010101" pitchFamily="66" charset="0"/>
              </a:rPr>
              <a:t>Astronomi I Ders Notları by Prof. Dr. Semanur ENGİN, Ankara Üniversitesi</a:t>
            </a:r>
          </a:p>
          <a:p>
            <a:pPr>
              <a:lnSpc>
                <a:spcPct val="90000"/>
              </a:lnSpc>
            </a:pPr>
            <a:r>
              <a:rPr lang="tr-TR" altLang="en-US" sz="2800">
                <a:latin typeface="Monotype Corsiva" panose="03010101010201010101" pitchFamily="66" charset="0"/>
                <a:hlinkClick r:id="rId2"/>
              </a:rPr>
              <a:t>http://www.physics.hku.hk/~nature/CD/regulare/lectures/chap02.html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3"/>
              </a:rPr>
              <a:t>http://www.astro.columbia.edu/~archung/labs/fall2001/lec01_fall01.html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4"/>
              </a:rPr>
              <a:t>http://www.timezone.com/library/tmachine/tmachine0005</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5"/>
              </a:rPr>
              <a:t>http://www.phy.olemiss.edu/~luca/astr/Topics-Introduction/Eclipses-N.html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6"/>
              </a:rPr>
              <a:t>http://www.astrologyclub.org/articles/nodes/nodes.htm</a:t>
            </a: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p:txBody>
      </p:sp>
    </p:spTree>
    <p:extLst>
      <p:ext uri="{BB962C8B-B14F-4D97-AF65-F5344CB8AC3E}">
        <p14:creationId xmlns:p14="http://schemas.microsoft.com/office/powerpoint/2010/main" val="91309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7689AEB5-AC80-4415-829E-57B4F5DEEC4A}"/>
              </a:ext>
            </a:extLst>
          </p:cNvPr>
          <p:cNvSpPr>
            <a:spLocks noGrp="1" noChangeArrowheads="1"/>
          </p:cNvSpPr>
          <p:nvPr>
            <p:ph type="body" idx="1"/>
          </p:nvPr>
        </p:nvSpPr>
        <p:spPr>
          <a:xfrm>
            <a:off x="628650" y="1107347"/>
            <a:ext cx="7886700" cy="5280870"/>
          </a:xfrm>
        </p:spPr>
        <p:txBody>
          <a:bodyPr>
            <a:normAutofit fontScale="77500" lnSpcReduction="20000"/>
          </a:bodyPr>
          <a:lstStyle/>
          <a:p>
            <a:pPr algn="just">
              <a:lnSpc>
                <a:spcPct val="160000"/>
              </a:lnSpc>
            </a:pPr>
            <a:r>
              <a:rPr lang="tr-TR" altLang="en-US" sz="2200" dirty="0"/>
              <a:t>Yukarıdaki zamanlar, her gözlem-yeri için başkadır. Çünkü tanıma göre zamanın başlangıcı </a:t>
            </a:r>
            <a:r>
              <a:rPr lang="tr-TR" altLang="en-US" sz="2200" i="1" dirty="0"/>
              <a:t>söz </a:t>
            </a:r>
            <a:r>
              <a:rPr lang="tr-TR" altLang="en-US" sz="2200" dirty="0"/>
              <a:t>konusu gök cisminin gözlem yerinin meridyenine geldiği andır. Bu nedenle yukarıda tanımladığımız zamanlara </a:t>
            </a:r>
            <a:r>
              <a:rPr lang="tr-TR" altLang="en-US" sz="2200" dirty="0">
                <a:solidFill>
                  <a:srgbClr val="FF0000"/>
                </a:solidFill>
              </a:rPr>
              <a:t>yerel zaman </a:t>
            </a:r>
            <a:r>
              <a:rPr lang="tr-TR" altLang="en-US" sz="2200" dirty="0"/>
              <a:t>denir.</a:t>
            </a:r>
          </a:p>
          <a:p>
            <a:pPr algn="just">
              <a:lnSpc>
                <a:spcPct val="160000"/>
              </a:lnSpc>
            </a:pPr>
            <a:r>
              <a:rPr lang="tr-TR" altLang="en-US" sz="2200" dirty="0"/>
              <a:t> Günlük hayatta yerel-zamanın kullanılması mümkün değildir. </a:t>
            </a:r>
            <a:r>
              <a:rPr lang="tr-TR" altLang="en-US" sz="2200" dirty="0" err="1"/>
              <a:t>Greenwich</a:t>
            </a:r>
            <a:r>
              <a:rPr lang="tr-TR" altLang="en-US" sz="2200" dirty="0"/>
              <a:t> gözlemevinden geçen meridyenin 7</a:t>
            </a:r>
            <a:r>
              <a:rPr lang="en-US" altLang="en-US" sz="2200" dirty="0">
                <a:latin typeface="Times New Roman" panose="02020603050405020304" pitchFamily="18" charset="0"/>
                <a:cs typeface="Times New Roman" panose="02020603050405020304" pitchFamily="18" charset="0"/>
              </a:rPr>
              <a:t>°</a:t>
            </a:r>
            <a:r>
              <a:rPr lang="tr-TR" altLang="en-US" sz="2200" dirty="0"/>
              <a:t>,5 doğusu ve 7 </a:t>
            </a:r>
            <a:r>
              <a:rPr lang="en-US" altLang="en-US" sz="2200" dirty="0">
                <a:latin typeface="Times New Roman" panose="02020603050405020304" pitchFamily="18" charset="0"/>
                <a:cs typeface="Times New Roman" panose="02020603050405020304" pitchFamily="18" charset="0"/>
              </a:rPr>
              <a:t>°</a:t>
            </a:r>
            <a:r>
              <a:rPr lang="tr-TR" altLang="en-US" sz="2200" dirty="0"/>
              <a:t>,5 batısında bulunan iki meridyen arasındaki bütün noktalar </a:t>
            </a:r>
            <a:r>
              <a:rPr lang="tr-TR" altLang="en-US" sz="2200" dirty="0" err="1"/>
              <a:t>Greenwich</a:t>
            </a:r>
            <a:r>
              <a:rPr lang="tr-TR" altLang="en-US" sz="2200" dirty="0"/>
              <a:t> yerel zamanını kullanırlar; bu zamana batı Avrupa saati, genel zaman veya evrensel zaman denir. Bu bölgenin doğusunda bulunan 15 </a:t>
            </a:r>
            <a:r>
              <a:rPr lang="en-US" altLang="en-US" sz="2200" dirty="0">
                <a:latin typeface="Times New Roman" panose="02020603050405020304" pitchFamily="18" charset="0"/>
                <a:cs typeface="Times New Roman" panose="02020603050405020304" pitchFamily="18" charset="0"/>
              </a:rPr>
              <a:t>°</a:t>
            </a:r>
            <a:r>
              <a:rPr lang="tr-TR" altLang="en-US" sz="2200" dirty="0"/>
              <a:t> </a:t>
            </a:r>
            <a:r>
              <a:rPr lang="tr-TR" altLang="en-US" sz="2200" dirty="0" err="1"/>
              <a:t>lik</a:t>
            </a:r>
            <a:r>
              <a:rPr lang="tr-TR" altLang="en-US" sz="2200" dirty="0"/>
              <a:t> bölge </a:t>
            </a:r>
            <a:r>
              <a:rPr lang="tr-TR" altLang="en-US" sz="2200" dirty="0" err="1"/>
              <a:t>Greenwich'e</a:t>
            </a:r>
            <a:r>
              <a:rPr lang="tr-TR" altLang="en-US" sz="2200" dirty="0"/>
              <a:t> göre 1sa ileri olan saati, onun doğusunda bulunan 15 </a:t>
            </a:r>
            <a:r>
              <a:rPr lang="en-US" altLang="en-US" sz="2200" dirty="0">
                <a:latin typeface="Times New Roman" panose="02020603050405020304" pitchFamily="18" charset="0"/>
                <a:cs typeface="Times New Roman" panose="02020603050405020304" pitchFamily="18" charset="0"/>
              </a:rPr>
              <a:t>°</a:t>
            </a:r>
            <a:r>
              <a:rPr lang="tr-TR" altLang="en-US" sz="2200" dirty="0"/>
              <a:t> </a:t>
            </a:r>
            <a:r>
              <a:rPr lang="tr-TR" altLang="en-US" sz="2200" dirty="0" err="1"/>
              <a:t>lik</a:t>
            </a:r>
            <a:r>
              <a:rPr lang="tr-TR" altLang="en-US" sz="2200" dirty="0"/>
              <a:t> bölge de 2s ileri olan saati kullanır ; ilkine orta Avrupa saati, ikincisine de doğu Avrupa saati denir. Türkiye </a:t>
            </a:r>
            <a:r>
              <a:rPr lang="tr-TR" altLang="en-US" sz="2200" dirty="0" err="1"/>
              <a:t>Greenwiche</a:t>
            </a:r>
            <a:r>
              <a:rPr lang="tr-TR" altLang="en-US" sz="2200" dirty="0"/>
              <a:t> nazaran 2s ileri olan saati kullanır. Böylece yeryüzü 24 bölgeye ayrılmıştır ve her memleket ait olduğu bölgenin saatini kullanır.</a:t>
            </a:r>
            <a:r>
              <a:rPr lang="en-US" altLang="en-US" sz="2200" dirty="0"/>
              <a:t> </a:t>
            </a:r>
            <a:r>
              <a:rPr lang="tr-TR" altLang="en-US" sz="2200" dirty="0"/>
              <a:t>Yalnız bir ülkenin siyasi sınırları bir bölgeyi aşarsa , aşan parça da aynı saati kullanmayı tercih etmektedir. </a:t>
            </a:r>
          </a:p>
        </p:txBody>
      </p:sp>
    </p:spTree>
    <p:extLst>
      <p:ext uri="{BB962C8B-B14F-4D97-AF65-F5344CB8AC3E}">
        <p14:creationId xmlns:p14="http://schemas.microsoft.com/office/powerpoint/2010/main" val="73510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9387D72C-39F5-4D35-9333-A532F2957315}"/>
              </a:ext>
            </a:extLst>
          </p:cNvPr>
          <p:cNvSpPr>
            <a:spLocks noGrp="1" noChangeArrowheads="1"/>
          </p:cNvSpPr>
          <p:nvPr>
            <p:ph type="body" idx="1"/>
          </p:nvPr>
        </p:nvSpPr>
        <p:spPr/>
        <p:txBody>
          <a:bodyPr/>
          <a:lstStyle/>
          <a:p>
            <a:endParaRPr lang="en-US" altLang="en-US"/>
          </a:p>
        </p:txBody>
      </p:sp>
      <p:pic>
        <p:nvPicPr>
          <p:cNvPr id="47108" name="Picture 4" descr="meridian">
            <a:extLst>
              <a:ext uri="{FF2B5EF4-FFF2-40B4-BE49-F238E27FC236}">
                <a16:creationId xmlns:a16="http://schemas.microsoft.com/office/drawing/2014/main" id="{B8B08899-E598-4FDD-94B0-3F2BF4383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921625" cy="4699000"/>
          </a:xfrm>
          <a:prstGeom prst="rect">
            <a:avLst/>
          </a:prstGeom>
          <a:solidFill>
            <a:schemeClr val="bg1"/>
          </a:solidFill>
        </p:spPr>
      </p:pic>
      <p:sp>
        <p:nvSpPr>
          <p:cNvPr id="47109" name="Text Box 5">
            <a:extLst>
              <a:ext uri="{FF2B5EF4-FFF2-40B4-BE49-F238E27FC236}">
                <a16:creationId xmlns:a16="http://schemas.microsoft.com/office/drawing/2014/main" id="{C01E95BB-014F-4A7E-8A31-68216E2A7EA1}"/>
              </a:ext>
            </a:extLst>
          </p:cNvPr>
          <p:cNvSpPr txBox="1">
            <a:spLocks noChangeArrowheads="1"/>
          </p:cNvSpPr>
          <p:nvPr/>
        </p:nvSpPr>
        <p:spPr bwMode="auto">
          <a:xfrm>
            <a:off x="1403350" y="5734050"/>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400">
                <a:latin typeface="Times New Roman" panose="02020603050405020304" pitchFamily="18" charset="0"/>
              </a:rPr>
              <a:t>Başlangıç meridyeni</a:t>
            </a:r>
          </a:p>
        </p:txBody>
      </p:sp>
    </p:spTree>
    <p:extLst>
      <p:ext uri="{BB962C8B-B14F-4D97-AF65-F5344CB8AC3E}">
        <p14:creationId xmlns:p14="http://schemas.microsoft.com/office/powerpoint/2010/main" val="159168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800px-BeringSt-close-VE">
            <a:hlinkClick r:id="rId2"/>
            <a:extLst>
              <a:ext uri="{FF2B5EF4-FFF2-40B4-BE49-F238E27FC236}">
                <a16:creationId xmlns:a16="http://schemas.microsoft.com/office/drawing/2014/main" id="{8E0C28C7-E088-4D2F-931A-C098D6649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4813"/>
            <a:ext cx="7620000" cy="4772025"/>
          </a:xfrm>
          <a:prstGeom prst="rect">
            <a:avLst/>
          </a:prstGeom>
          <a:noFill/>
          <a:extLst>
            <a:ext uri="{909E8E84-426E-40DD-AFC4-6F175D3DCCD1}">
              <a14:hiddenFill xmlns:a14="http://schemas.microsoft.com/office/drawing/2010/main">
                <a:solidFill>
                  <a:srgbClr val="FFFFFF"/>
                </a:solidFill>
              </a14:hiddenFill>
            </a:ext>
          </a:extLst>
        </p:spPr>
      </p:pic>
      <p:sp>
        <p:nvSpPr>
          <p:cNvPr id="48133" name="Text Box 5">
            <a:extLst>
              <a:ext uri="{FF2B5EF4-FFF2-40B4-BE49-F238E27FC236}">
                <a16:creationId xmlns:a16="http://schemas.microsoft.com/office/drawing/2014/main" id="{60DA47C9-E470-45BF-B385-795D2B613394}"/>
              </a:ext>
            </a:extLst>
          </p:cNvPr>
          <p:cNvSpPr txBox="1">
            <a:spLocks noChangeArrowheads="1"/>
          </p:cNvSpPr>
          <p:nvPr/>
        </p:nvSpPr>
        <p:spPr bwMode="auto">
          <a:xfrm>
            <a:off x="755650" y="5722938"/>
            <a:ext cx="72723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2000">
                <a:latin typeface="Times New Roman" panose="02020603050405020304" pitchFamily="18" charset="0"/>
              </a:rPr>
              <a:t>Bering Boğazı</a:t>
            </a:r>
            <a:r>
              <a:rPr lang="tr-TR" altLang="en-US" sz="2000">
                <a:latin typeface="Times New Roman" panose="02020603050405020304" pitchFamily="18" charset="0"/>
                <a:hlinkClick r:id="rId4" tooltip="Asya"/>
              </a:rPr>
              <a:t>Asya</a:t>
            </a:r>
            <a:r>
              <a:rPr lang="tr-TR" altLang="en-US" sz="2000">
                <a:latin typeface="Times New Roman" panose="02020603050405020304" pitchFamily="18" charset="0"/>
              </a:rPr>
              <a:t> 'nın en doğu noktası (169° 44' W) ile </a:t>
            </a:r>
            <a:r>
              <a:rPr lang="tr-TR" altLang="en-US" sz="2000">
                <a:latin typeface="Times New Roman" panose="02020603050405020304" pitchFamily="18" charset="0"/>
                <a:hlinkClick r:id="rId5" tooltip="Amerika"/>
              </a:rPr>
              <a:t>Amerika</a:t>
            </a:r>
            <a:r>
              <a:rPr lang="tr-TR" altLang="en-US" sz="2000">
                <a:latin typeface="Times New Roman" panose="02020603050405020304" pitchFamily="18" charset="0"/>
              </a:rPr>
              <a:t> 'nın en batı (168° 05' W) arasında bir </a:t>
            </a:r>
            <a:r>
              <a:rPr lang="tr-TR" altLang="en-US" sz="2000">
                <a:latin typeface="Times New Roman" panose="02020603050405020304" pitchFamily="18" charset="0"/>
                <a:hlinkClick r:id="rId6" tooltip="Boğaz"/>
              </a:rPr>
              <a:t>boğaz</a:t>
            </a:r>
            <a:r>
              <a:rPr lang="tr-TR" altLang="en-US" sz="2000">
                <a:latin typeface="Times New Roman" panose="02020603050405020304" pitchFamily="18" charset="0"/>
              </a:rPr>
              <a:t>. </a:t>
            </a:r>
            <a:r>
              <a:rPr lang="tr-TR" altLang="en-US" sz="2000">
                <a:latin typeface="Times New Roman" panose="02020603050405020304" pitchFamily="18" charset="0"/>
                <a:hlinkClick r:id="rId7" tooltip="Rusya"/>
              </a:rPr>
              <a:t>Rusya</a:t>
            </a:r>
            <a:r>
              <a:rPr lang="tr-TR" altLang="en-US" sz="2000">
                <a:latin typeface="Times New Roman" panose="02020603050405020304" pitchFamily="18" charset="0"/>
              </a:rPr>
              <a:t> ile </a:t>
            </a:r>
            <a:r>
              <a:rPr lang="tr-TR" altLang="en-US" sz="2000">
                <a:latin typeface="Times New Roman" panose="02020603050405020304" pitchFamily="18" charset="0"/>
                <a:hlinkClick r:id="rId8" tooltip="ABD"/>
              </a:rPr>
              <a:t>ABD</a:t>
            </a:r>
            <a:r>
              <a:rPr lang="tr-TR" altLang="en-US" sz="2000">
                <a:latin typeface="Times New Roman" panose="02020603050405020304" pitchFamily="18" charset="0"/>
              </a:rPr>
              <a:t> 'yi (</a:t>
            </a:r>
            <a:r>
              <a:rPr lang="tr-TR" altLang="en-US" sz="2000">
                <a:latin typeface="Times New Roman" panose="02020603050405020304" pitchFamily="18" charset="0"/>
                <a:hlinkClick r:id="rId9" tooltip="Alaska"/>
              </a:rPr>
              <a:t>Alaska</a:t>
            </a:r>
            <a:r>
              <a:rPr lang="tr-TR" altLang="en-US" sz="2000">
                <a:latin typeface="Times New Roman" panose="02020603050405020304" pitchFamily="18" charset="0"/>
              </a:rPr>
              <a:t>) ayırır. </a:t>
            </a:r>
          </a:p>
        </p:txBody>
      </p:sp>
    </p:spTree>
    <p:extLst>
      <p:ext uri="{BB962C8B-B14F-4D97-AF65-F5344CB8AC3E}">
        <p14:creationId xmlns:p14="http://schemas.microsoft.com/office/powerpoint/2010/main" val="1157807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51953E65-9452-4B82-953A-08C03A542632}"/>
              </a:ext>
            </a:extLst>
          </p:cNvPr>
          <p:cNvSpPr>
            <a:spLocks noGrp="1" noChangeArrowheads="1"/>
          </p:cNvSpPr>
          <p:nvPr>
            <p:ph type="body" idx="1"/>
          </p:nvPr>
        </p:nvSpPr>
        <p:spPr/>
        <p:txBody>
          <a:bodyPr/>
          <a:lstStyle/>
          <a:p>
            <a:endParaRPr lang="en-US" altLang="en-US"/>
          </a:p>
        </p:txBody>
      </p:sp>
      <p:pic>
        <p:nvPicPr>
          <p:cNvPr id="49156" name="Picture 4" descr="International_Date_Line">
            <a:extLst>
              <a:ext uri="{FF2B5EF4-FFF2-40B4-BE49-F238E27FC236}">
                <a16:creationId xmlns:a16="http://schemas.microsoft.com/office/drawing/2014/main" id="{32ED013E-3630-40D2-9DE6-F3D804184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60350"/>
            <a:ext cx="2190750" cy="6381750"/>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descr="A4indate">
            <a:extLst>
              <a:ext uri="{FF2B5EF4-FFF2-40B4-BE49-F238E27FC236}">
                <a16:creationId xmlns:a16="http://schemas.microsoft.com/office/drawing/2014/main" id="{C151FCE5-00E1-4D07-A3CC-0E90F6635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765175"/>
            <a:ext cx="4800600" cy="5019675"/>
          </a:xfrm>
          <a:prstGeom prst="rect">
            <a:avLst/>
          </a:prstGeom>
          <a:noFill/>
          <a:extLst>
            <a:ext uri="{909E8E84-426E-40DD-AFC4-6F175D3DCCD1}">
              <a14:hiddenFill xmlns:a14="http://schemas.microsoft.com/office/drawing/2010/main">
                <a:solidFill>
                  <a:srgbClr val="FFFFFF"/>
                </a:solidFill>
              </a14:hiddenFill>
            </a:ext>
          </a:extLst>
        </p:spPr>
      </p:pic>
      <p:sp>
        <p:nvSpPr>
          <p:cNvPr id="49158" name="Text Box 6">
            <a:extLst>
              <a:ext uri="{FF2B5EF4-FFF2-40B4-BE49-F238E27FC236}">
                <a16:creationId xmlns:a16="http://schemas.microsoft.com/office/drawing/2014/main" id="{0A1C674E-D3D4-4E46-BA11-35C6CCC2AAD2}"/>
              </a:ext>
            </a:extLst>
          </p:cNvPr>
          <p:cNvSpPr txBox="1">
            <a:spLocks noChangeArrowheads="1"/>
          </p:cNvSpPr>
          <p:nvPr/>
        </p:nvSpPr>
        <p:spPr bwMode="auto">
          <a:xfrm>
            <a:off x="3635375" y="3429000"/>
            <a:ext cx="3527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tr-TR" altLang="en-US" sz="1400">
                <a:solidFill>
                  <a:srgbClr val="FFFF99"/>
                </a:solidFill>
                <a:latin typeface="Times New Roman" panose="02020603050405020304" pitchFamily="18" charset="0"/>
              </a:rPr>
              <a:t>Uluslararası Gün Çizgisi</a:t>
            </a:r>
          </a:p>
        </p:txBody>
      </p:sp>
      <p:sp>
        <p:nvSpPr>
          <p:cNvPr id="49159" name="Text Box 7">
            <a:extLst>
              <a:ext uri="{FF2B5EF4-FFF2-40B4-BE49-F238E27FC236}">
                <a16:creationId xmlns:a16="http://schemas.microsoft.com/office/drawing/2014/main" id="{4BF730EF-0DB6-4BFB-AC5F-8924B68C8097}"/>
              </a:ext>
            </a:extLst>
          </p:cNvPr>
          <p:cNvSpPr txBox="1">
            <a:spLocks noChangeArrowheads="1"/>
          </p:cNvSpPr>
          <p:nvPr/>
        </p:nvSpPr>
        <p:spPr bwMode="auto">
          <a:xfrm>
            <a:off x="1547813" y="3357563"/>
            <a:ext cx="20161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FF0033"/>
                </a:solidFill>
                <a:latin typeface="Times New Roman" panose="02020603050405020304" pitchFamily="18" charset="0"/>
              </a:rPr>
              <a:t>Cumartesi 23:00</a:t>
            </a:r>
          </a:p>
        </p:txBody>
      </p:sp>
      <p:sp>
        <p:nvSpPr>
          <p:cNvPr id="49160" name="Text Box 8">
            <a:extLst>
              <a:ext uri="{FF2B5EF4-FFF2-40B4-BE49-F238E27FC236}">
                <a16:creationId xmlns:a16="http://schemas.microsoft.com/office/drawing/2014/main" id="{2BE988EE-AC0C-46D6-A72A-441D258A1443}"/>
              </a:ext>
            </a:extLst>
          </p:cNvPr>
          <p:cNvSpPr txBox="1">
            <a:spLocks noChangeArrowheads="1"/>
          </p:cNvSpPr>
          <p:nvPr/>
        </p:nvSpPr>
        <p:spPr bwMode="auto">
          <a:xfrm>
            <a:off x="2700338" y="2997200"/>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FF0033"/>
                </a:solidFill>
                <a:latin typeface="Times New Roman" panose="02020603050405020304" pitchFamily="18" charset="0"/>
              </a:rPr>
              <a:t>Cumartesi 00:00</a:t>
            </a:r>
          </a:p>
        </p:txBody>
      </p:sp>
      <p:sp>
        <p:nvSpPr>
          <p:cNvPr id="49161" name="Text Box 9">
            <a:extLst>
              <a:ext uri="{FF2B5EF4-FFF2-40B4-BE49-F238E27FC236}">
                <a16:creationId xmlns:a16="http://schemas.microsoft.com/office/drawing/2014/main" id="{6412B84D-5ADF-451A-A903-871B2B18C46F}"/>
              </a:ext>
            </a:extLst>
          </p:cNvPr>
          <p:cNvSpPr txBox="1">
            <a:spLocks noChangeArrowheads="1"/>
          </p:cNvSpPr>
          <p:nvPr/>
        </p:nvSpPr>
        <p:spPr bwMode="auto">
          <a:xfrm>
            <a:off x="2843213" y="249237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330099"/>
                </a:solidFill>
                <a:latin typeface="Times New Roman" panose="02020603050405020304" pitchFamily="18" charset="0"/>
              </a:rPr>
              <a:t>Pazar 12:00</a:t>
            </a:r>
          </a:p>
        </p:txBody>
      </p:sp>
      <p:sp>
        <p:nvSpPr>
          <p:cNvPr id="49162" name="Text Box 10">
            <a:extLst>
              <a:ext uri="{FF2B5EF4-FFF2-40B4-BE49-F238E27FC236}">
                <a16:creationId xmlns:a16="http://schemas.microsoft.com/office/drawing/2014/main" id="{02CDFF73-E2E8-4409-85CE-8BA20253A418}"/>
              </a:ext>
            </a:extLst>
          </p:cNvPr>
          <p:cNvSpPr txBox="1">
            <a:spLocks noChangeArrowheads="1"/>
          </p:cNvSpPr>
          <p:nvPr/>
        </p:nvSpPr>
        <p:spPr bwMode="auto">
          <a:xfrm>
            <a:off x="1476375" y="2708275"/>
            <a:ext cx="2016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330099"/>
                </a:solidFill>
                <a:latin typeface="Times New Roman" panose="02020603050405020304" pitchFamily="18" charset="0"/>
              </a:rPr>
              <a:t>Pazartesi 11:00</a:t>
            </a:r>
          </a:p>
        </p:txBody>
      </p:sp>
    </p:spTree>
    <p:extLst>
      <p:ext uri="{BB962C8B-B14F-4D97-AF65-F5344CB8AC3E}">
        <p14:creationId xmlns:p14="http://schemas.microsoft.com/office/powerpoint/2010/main" val="427815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6E172B52-9383-4608-A081-5CFF49940202}"/>
              </a:ext>
            </a:extLst>
          </p:cNvPr>
          <p:cNvSpPr>
            <a:spLocks noGrp="1" noChangeArrowheads="1"/>
          </p:cNvSpPr>
          <p:nvPr>
            <p:ph type="body" idx="1"/>
          </p:nvPr>
        </p:nvSpPr>
        <p:spPr/>
        <p:txBody>
          <a:bodyPr/>
          <a:lstStyle/>
          <a:p>
            <a:endParaRPr lang="en-US" altLang="en-US"/>
          </a:p>
        </p:txBody>
      </p:sp>
      <p:pic>
        <p:nvPicPr>
          <p:cNvPr id="50180" name="Picture 4" descr="karte-0-9027-en">
            <a:extLst>
              <a:ext uri="{FF2B5EF4-FFF2-40B4-BE49-F238E27FC236}">
                <a16:creationId xmlns:a16="http://schemas.microsoft.com/office/drawing/2014/main" id="{EF08AD4B-2C42-485B-AC83-3FD08AC03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92150"/>
            <a:ext cx="8648700" cy="5495925"/>
          </a:xfrm>
          <a:prstGeom prst="rect">
            <a:avLst/>
          </a:prstGeom>
          <a:noFill/>
          <a:extLst>
            <a:ext uri="{909E8E84-426E-40DD-AFC4-6F175D3DCCD1}">
              <a14:hiddenFill xmlns:a14="http://schemas.microsoft.com/office/drawing/2010/main">
                <a:solidFill>
                  <a:srgbClr val="FFFFFF"/>
                </a:solidFill>
              </a14:hiddenFill>
            </a:ext>
          </a:extLst>
        </p:spPr>
      </p:pic>
      <p:sp>
        <p:nvSpPr>
          <p:cNvPr id="50181" name="Text Box 5">
            <a:extLst>
              <a:ext uri="{FF2B5EF4-FFF2-40B4-BE49-F238E27FC236}">
                <a16:creationId xmlns:a16="http://schemas.microsoft.com/office/drawing/2014/main" id="{E4AED88C-FDF1-4DA1-A296-79727A935C24}"/>
              </a:ext>
            </a:extLst>
          </p:cNvPr>
          <p:cNvSpPr txBox="1">
            <a:spLocks noChangeArrowheads="1"/>
          </p:cNvSpPr>
          <p:nvPr/>
        </p:nvSpPr>
        <p:spPr bwMode="auto">
          <a:xfrm>
            <a:off x="4211638" y="3141663"/>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latin typeface="Times New Roman" panose="02020603050405020304" pitchFamily="18" charset="0"/>
              </a:rPr>
              <a:t>Ankara Salı 14:00</a:t>
            </a:r>
          </a:p>
        </p:txBody>
      </p:sp>
      <p:sp>
        <p:nvSpPr>
          <p:cNvPr id="50182" name="Text Box 6">
            <a:extLst>
              <a:ext uri="{FF2B5EF4-FFF2-40B4-BE49-F238E27FC236}">
                <a16:creationId xmlns:a16="http://schemas.microsoft.com/office/drawing/2014/main" id="{41841B97-54F4-4B98-B48D-B284D9985BB3}"/>
              </a:ext>
            </a:extLst>
          </p:cNvPr>
          <p:cNvSpPr txBox="1">
            <a:spLocks noChangeArrowheads="1"/>
          </p:cNvSpPr>
          <p:nvPr/>
        </p:nvSpPr>
        <p:spPr bwMode="auto">
          <a:xfrm>
            <a:off x="971550" y="3284538"/>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latin typeface="Times New Roman" panose="02020603050405020304" pitchFamily="18" charset="0"/>
              </a:rPr>
              <a:t>Los Angeles Salı 04:00</a:t>
            </a:r>
          </a:p>
        </p:txBody>
      </p:sp>
      <p:sp>
        <p:nvSpPr>
          <p:cNvPr id="50183" name="Text Box 7">
            <a:extLst>
              <a:ext uri="{FF2B5EF4-FFF2-40B4-BE49-F238E27FC236}">
                <a16:creationId xmlns:a16="http://schemas.microsoft.com/office/drawing/2014/main" id="{9927826F-9090-414E-ACA4-3F61C7B48635}"/>
              </a:ext>
            </a:extLst>
          </p:cNvPr>
          <p:cNvSpPr txBox="1">
            <a:spLocks noChangeArrowheads="1"/>
          </p:cNvSpPr>
          <p:nvPr/>
        </p:nvSpPr>
        <p:spPr bwMode="auto">
          <a:xfrm>
            <a:off x="6623050" y="21336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latin typeface="Times New Roman" panose="02020603050405020304" pitchFamily="18" charset="0"/>
              </a:rPr>
              <a:t>Rusya Salı 23:00</a:t>
            </a:r>
          </a:p>
        </p:txBody>
      </p:sp>
      <p:sp>
        <p:nvSpPr>
          <p:cNvPr id="50184" name="Line 8">
            <a:extLst>
              <a:ext uri="{FF2B5EF4-FFF2-40B4-BE49-F238E27FC236}">
                <a16:creationId xmlns:a16="http://schemas.microsoft.com/office/drawing/2014/main" id="{F33B734B-F87F-4B2D-95DD-520132388F8B}"/>
              </a:ext>
            </a:extLst>
          </p:cNvPr>
          <p:cNvSpPr>
            <a:spLocks noChangeShapeType="1"/>
          </p:cNvSpPr>
          <p:nvPr/>
        </p:nvSpPr>
        <p:spPr bwMode="auto">
          <a:xfrm>
            <a:off x="7524750" y="2420938"/>
            <a:ext cx="360363" cy="288925"/>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5" name="Text Box 9">
            <a:extLst>
              <a:ext uri="{FF2B5EF4-FFF2-40B4-BE49-F238E27FC236}">
                <a16:creationId xmlns:a16="http://schemas.microsoft.com/office/drawing/2014/main" id="{0F237293-EE6F-4A5E-A0EA-4916D541D81D}"/>
              </a:ext>
            </a:extLst>
          </p:cNvPr>
          <p:cNvSpPr txBox="1">
            <a:spLocks noChangeArrowheads="1"/>
          </p:cNvSpPr>
          <p:nvPr/>
        </p:nvSpPr>
        <p:spPr bwMode="auto">
          <a:xfrm>
            <a:off x="-180975" y="2708275"/>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latin typeface="Times New Roman" panose="02020603050405020304" pitchFamily="18" charset="0"/>
              </a:rPr>
              <a:t>Alaska Salı 00:00</a:t>
            </a:r>
          </a:p>
        </p:txBody>
      </p:sp>
      <p:sp>
        <p:nvSpPr>
          <p:cNvPr id="50186" name="Line 10">
            <a:extLst>
              <a:ext uri="{FF2B5EF4-FFF2-40B4-BE49-F238E27FC236}">
                <a16:creationId xmlns:a16="http://schemas.microsoft.com/office/drawing/2014/main" id="{2F9C4F5D-DAB0-4417-BCF6-65CCC5382D0E}"/>
              </a:ext>
            </a:extLst>
          </p:cNvPr>
          <p:cNvSpPr>
            <a:spLocks noChangeShapeType="1"/>
          </p:cNvSpPr>
          <p:nvPr/>
        </p:nvSpPr>
        <p:spPr bwMode="auto">
          <a:xfrm flipH="1" flipV="1">
            <a:off x="1116013" y="2565400"/>
            <a:ext cx="144462" cy="215900"/>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87" name="Text Box 11">
            <a:extLst>
              <a:ext uri="{FF2B5EF4-FFF2-40B4-BE49-F238E27FC236}">
                <a16:creationId xmlns:a16="http://schemas.microsoft.com/office/drawing/2014/main" id="{67B552E5-665C-4276-BBC3-90EF93A6C540}"/>
              </a:ext>
            </a:extLst>
          </p:cNvPr>
          <p:cNvSpPr txBox="1">
            <a:spLocks noChangeArrowheads="1"/>
          </p:cNvSpPr>
          <p:nvPr/>
        </p:nvSpPr>
        <p:spPr bwMode="auto">
          <a:xfrm>
            <a:off x="6732588" y="2708275"/>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solidFill>
                  <a:srgbClr val="660066"/>
                </a:solidFill>
                <a:latin typeface="Times New Roman" panose="02020603050405020304" pitchFamily="18" charset="0"/>
              </a:rPr>
              <a:t>Rusya Çarşamba 01:00</a:t>
            </a:r>
          </a:p>
        </p:txBody>
      </p:sp>
      <p:sp>
        <p:nvSpPr>
          <p:cNvPr id="50188" name="Text Box 12">
            <a:extLst>
              <a:ext uri="{FF2B5EF4-FFF2-40B4-BE49-F238E27FC236}">
                <a16:creationId xmlns:a16="http://schemas.microsoft.com/office/drawing/2014/main" id="{8A953BDC-3365-4C08-A2FF-DF6CF8387AD9}"/>
              </a:ext>
            </a:extLst>
          </p:cNvPr>
          <p:cNvSpPr txBox="1">
            <a:spLocks noChangeArrowheads="1"/>
          </p:cNvSpPr>
          <p:nvPr/>
        </p:nvSpPr>
        <p:spPr bwMode="auto">
          <a:xfrm>
            <a:off x="4211638" y="34290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solidFill>
                  <a:srgbClr val="660066"/>
                </a:solidFill>
                <a:latin typeface="Times New Roman" panose="02020603050405020304" pitchFamily="18" charset="0"/>
              </a:rPr>
              <a:t>Ankara Salı 16:00</a:t>
            </a:r>
          </a:p>
        </p:txBody>
      </p:sp>
      <p:sp>
        <p:nvSpPr>
          <p:cNvPr id="50189" name="Text Box 13">
            <a:extLst>
              <a:ext uri="{FF2B5EF4-FFF2-40B4-BE49-F238E27FC236}">
                <a16:creationId xmlns:a16="http://schemas.microsoft.com/office/drawing/2014/main" id="{F2C97E49-41DC-4E57-A0D8-E6FF1973110D}"/>
              </a:ext>
            </a:extLst>
          </p:cNvPr>
          <p:cNvSpPr txBox="1">
            <a:spLocks noChangeArrowheads="1"/>
          </p:cNvSpPr>
          <p:nvPr/>
        </p:nvSpPr>
        <p:spPr bwMode="auto">
          <a:xfrm>
            <a:off x="34925" y="2924175"/>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solidFill>
                  <a:srgbClr val="660066"/>
                </a:solidFill>
                <a:latin typeface="Times New Roman" panose="02020603050405020304" pitchFamily="18" charset="0"/>
              </a:rPr>
              <a:t>Alaska Salı 02:00</a:t>
            </a:r>
          </a:p>
        </p:txBody>
      </p:sp>
      <p:sp>
        <p:nvSpPr>
          <p:cNvPr id="50190" name="Text Box 14">
            <a:extLst>
              <a:ext uri="{FF2B5EF4-FFF2-40B4-BE49-F238E27FC236}">
                <a16:creationId xmlns:a16="http://schemas.microsoft.com/office/drawing/2014/main" id="{5ACF302D-0096-4FF2-B4F0-E7ADFC29BFE9}"/>
              </a:ext>
            </a:extLst>
          </p:cNvPr>
          <p:cNvSpPr txBox="1">
            <a:spLocks noChangeArrowheads="1"/>
          </p:cNvSpPr>
          <p:nvPr/>
        </p:nvSpPr>
        <p:spPr bwMode="auto">
          <a:xfrm>
            <a:off x="1187450" y="3500438"/>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solidFill>
                  <a:srgbClr val="660066"/>
                </a:solidFill>
                <a:latin typeface="Times New Roman" panose="02020603050405020304" pitchFamily="18" charset="0"/>
              </a:rPr>
              <a:t>Los Angeles Salı 06:00</a:t>
            </a:r>
          </a:p>
        </p:txBody>
      </p:sp>
      <p:sp>
        <p:nvSpPr>
          <p:cNvPr id="50191" name="Line 15">
            <a:extLst>
              <a:ext uri="{FF2B5EF4-FFF2-40B4-BE49-F238E27FC236}">
                <a16:creationId xmlns:a16="http://schemas.microsoft.com/office/drawing/2014/main" id="{4FEFC2EB-02AA-4CD1-A2AF-D9E2A169A2E2}"/>
              </a:ext>
            </a:extLst>
          </p:cNvPr>
          <p:cNvSpPr>
            <a:spLocks noChangeShapeType="1"/>
          </p:cNvSpPr>
          <p:nvPr/>
        </p:nvSpPr>
        <p:spPr bwMode="auto">
          <a:xfrm flipH="1">
            <a:off x="8027988" y="1341438"/>
            <a:ext cx="504825" cy="0"/>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0192" name="Text Box 16">
            <a:extLst>
              <a:ext uri="{FF2B5EF4-FFF2-40B4-BE49-F238E27FC236}">
                <a16:creationId xmlns:a16="http://schemas.microsoft.com/office/drawing/2014/main" id="{A361DF08-8D2A-495C-8F43-47BA7E201AC5}"/>
              </a:ext>
            </a:extLst>
          </p:cNvPr>
          <p:cNvSpPr txBox="1">
            <a:spLocks noChangeArrowheads="1"/>
          </p:cNvSpPr>
          <p:nvPr/>
        </p:nvSpPr>
        <p:spPr bwMode="auto">
          <a:xfrm>
            <a:off x="7667625" y="1066800"/>
            <a:ext cx="1079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FF0033"/>
                </a:solidFill>
                <a:latin typeface="Times New Roman" panose="02020603050405020304" pitchFamily="18" charset="0"/>
              </a:rPr>
              <a:t>Bir gün sonra</a:t>
            </a:r>
          </a:p>
        </p:txBody>
      </p:sp>
      <p:sp>
        <p:nvSpPr>
          <p:cNvPr id="50193" name="Text Box 17">
            <a:extLst>
              <a:ext uri="{FF2B5EF4-FFF2-40B4-BE49-F238E27FC236}">
                <a16:creationId xmlns:a16="http://schemas.microsoft.com/office/drawing/2014/main" id="{A6A87905-E1F7-4E7E-8FC9-D3E357C5AFE4}"/>
              </a:ext>
            </a:extLst>
          </p:cNvPr>
          <p:cNvSpPr txBox="1">
            <a:spLocks noChangeArrowheads="1"/>
          </p:cNvSpPr>
          <p:nvPr/>
        </p:nvSpPr>
        <p:spPr bwMode="auto">
          <a:xfrm>
            <a:off x="7740650" y="1557338"/>
            <a:ext cx="1079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a:solidFill>
                  <a:srgbClr val="330099"/>
                </a:solidFill>
                <a:latin typeface="Times New Roman" panose="02020603050405020304" pitchFamily="18" charset="0"/>
              </a:rPr>
              <a:t>Bir gün önce</a:t>
            </a:r>
          </a:p>
        </p:txBody>
      </p:sp>
      <p:sp>
        <p:nvSpPr>
          <p:cNvPr id="50194" name="Line 18">
            <a:extLst>
              <a:ext uri="{FF2B5EF4-FFF2-40B4-BE49-F238E27FC236}">
                <a16:creationId xmlns:a16="http://schemas.microsoft.com/office/drawing/2014/main" id="{DB6D1C85-E7CB-4090-A135-2C808233177B}"/>
              </a:ext>
            </a:extLst>
          </p:cNvPr>
          <p:cNvSpPr>
            <a:spLocks noChangeShapeType="1"/>
          </p:cNvSpPr>
          <p:nvPr/>
        </p:nvSpPr>
        <p:spPr bwMode="auto">
          <a:xfrm>
            <a:off x="8027988" y="1557338"/>
            <a:ext cx="576262" cy="0"/>
          </a:xfrm>
          <a:prstGeom prst="line">
            <a:avLst/>
          </a:prstGeom>
          <a:noFill/>
          <a:ln w="9525" cap="rnd">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365448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87867A0C-6108-413D-BCC9-C78362C1B21E}"/>
              </a:ext>
            </a:extLst>
          </p:cNvPr>
          <p:cNvSpPr>
            <a:spLocks noGrp="1" noChangeArrowheads="1"/>
          </p:cNvSpPr>
          <p:nvPr>
            <p:ph type="body" idx="1"/>
          </p:nvPr>
        </p:nvSpPr>
        <p:spPr/>
        <p:txBody>
          <a:bodyPr/>
          <a:lstStyle/>
          <a:p>
            <a:endParaRPr lang="en-US" altLang="en-US"/>
          </a:p>
        </p:txBody>
      </p:sp>
      <p:pic>
        <p:nvPicPr>
          <p:cNvPr id="51204" name="Picture 4" descr="Timezones_optimized">
            <a:extLst>
              <a:ext uri="{FF2B5EF4-FFF2-40B4-BE49-F238E27FC236}">
                <a16:creationId xmlns:a16="http://schemas.microsoft.com/office/drawing/2014/main" id="{E6F8C533-F797-46B8-88EB-544CD720B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3786187"/>
          </a:xfrm>
          <a:prstGeom prst="rect">
            <a:avLst/>
          </a:prstGeom>
          <a:noFill/>
          <a:extLst>
            <a:ext uri="{909E8E84-426E-40DD-AFC4-6F175D3DCCD1}">
              <a14:hiddenFill xmlns:a14="http://schemas.microsoft.com/office/drawing/2010/main">
                <a:solidFill>
                  <a:srgbClr val="FFFFFF"/>
                </a:solidFill>
              </a14:hiddenFill>
            </a:ext>
          </a:extLst>
        </p:spPr>
      </p:pic>
      <p:pic>
        <p:nvPicPr>
          <p:cNvPr id="51206" name="Picture 6" descr="rodent_in_a_plane">
            <a:extLst>
              <a:ext uri="{FF2B5EF4-FFF2-40B4-BE49-F238E27FC236}">
                <a16:creationId xmlns:a16="http://schemas.microsoft.com/office/drawing/2014/main" id="{FCCB9C1C-516B-4AEC-B289-B749F1F36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836613"/>
            <a:ext cx="1023938" cy="592137"/>
          </a:xfrm>
          <a:prstGeom prst="rect">
            <a:avLst/>
          </a:prstGeom>
          <a:noFill/>
          <a:extLst>
            <a:ext uri="{909E8E84-426E-40DD-AFC4-6F175D3DCCD1}">
              <a14:hiddenFill xmlns:a14="http://schemas.microsoft.com/office/drawing/2010/main">
                <a:solidFill>
                  <a:srgbClr val="FFFFFF"/>
                </a:solidFill>
              </a14:hiddenFill>
            </a:ext>
          </a:extLst>
        </p:spPr>
      </p:pic>
      <p:sp>
        <p:nvSpPr>
          <p:cNvPr id="51207" name="Text Box 7">
            <a:extLst>
              <a:ext uri="{FF2B5EF4-FFF2-40B4-BE49-F238E27FC236}">
                <a16:creationId xmlns:a16="http://schemas.microsoft.com/office/drawing/2014/main" id="{7CE55FB2-39F9-4C82-AB23-1A46A68B666A}"/>
              </a:ext>
            </a:extLst>
          </p:cNvPr>
          <p:cNvSpPr txBox="1">
            <a:spLocks noChangeArrowheads="1"/>
          </p:cNvSpPr>
          <p:nvPr/>
        </p:nvSpPr>
        <p:spPr bwMode="auto">
          <a:xfrm>
            <a:off x="7308850" y="1700213"/>
            <a:ext cx="14398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660066"/>
                </a:solidFill>
                <a:latin typeface="Comic Sans MS" panose="030F0702030302020204" pitchFamily="66" charset="0"/>
              </a:rPr>
              <a:t>Doğuya giderse o günü tekrar yaşar</a:t>
            </a:r>
          </a:p>
          <a:p>
            <a:pPr algn="ctr" eaLnBrk="0" hangingPunct="0">
              <a:spcBef>
                <a:spcPct val="50000"/>
              </a:spcBef>
            </a:pPr>
            <a:endParaRPr lang="tr-TR" altLang="en-US" sz="1200" b="1">
              <a:solidFill>
                <a:srgbClr val="660066"/>
              </a:solidFill>
              <a:latin typeface="Comic Sans MS" panose="030F0702030302020204" pitchFamily="66" charset="0"/>
            </a:endParaRPr>
          </a:p>
        </p:txBody>
      </p:sp>
      <p:sp>
        <p:nvSpPr>
          <p:cNvPr id="51208" name="Text Box 8">
            <a:extLst>
              <a:ext uri="{FF2B5EF4-FFF2-40B4-BE49-F238E27FC236}">
                <a16:creationId xmlns:a16="http://schemas.microsoft.com/office/drawing/2014/main" id="{2C4FA830-494F-4895-9650-6D24665373F5}"/>
              </a:ext>
            </a:extLst>
          </p:cNvPr>
          <p:cNvSpPr txBox="1">
            <a:spLocks noChangeArrowheads="1"/>
          </p:cNvSpPr>
          <p:nvPr/>
        </p:nvSpPr>
        <p:spPr bwMode="auto">
          <a:xfrm>
            <a:off x="107950" y="1628775"/>
            <a:ext cx="14398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660066"/>
                </a:solidFill>
                <a:latin typeface="Comic Sans MS" panose="030F0702030302020204" pitchFamily="66" charset="0"/>
              </a:rPr>
              <a:t>Batıya giderse o günü hiç yaşamış olur</a:t>
            </a:r>
          </a:p>
        </p:txBody>
      </p:sp>
      <p:pic>
        <p:nvPicPr>
          <p:cNvPr id="51209" name="Picture 9" descr="rodent_in_a_plane">
            <a:extLst>
              <a:ext uri="{FF2B5EF4-FFF2-40B4-BE49-F238E27FC236}">
                <a16:creationId xmlns:a16="http://schemas.microsoft.com/office/drawing/2014/main" id="{A4266F38-67F4-49A2-B196-732C87C71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08050"/>
            <a:ext cx="1023937" cy="592138"/>
          </a:xfrm>
          <a:prstGeom prst="rect">
            <a:avLst/>
          </a:prstGeom>
          <a:noFill/>
          <a:extLst>
            <a:ext uri="{909E8E84-426E-40DD-AFC4-6F175D3DCCD1}">
              <a14:hiddenFill xmlns:a14="http://schemas.microsoft.com/office/drawing/2010/main">
                <a:solidFill>
                  <a:srgbClr val="FFFFFF"/>
                </a:solidFill>
              </a14:hiddenFill>
            </a:ext>
          </a:extLst>
        </p:spPr>
      </p:pic>
      <p:sp>
        <p:nvSpPr>
          <p:cNvPr id="51210" name="Text Box 10">
            <a:extLst>
              <a:ext uri="{FF2B5EF4-FFF2-40B4-BE49-F238E27FC236}">
                <a16:creationId xmlns:a16="http://schemas.microsoft.com/office/drawing/2014/main" id="{27A62A53-E932-451C-9B70-371A7FD0CC70}"/>
              </a:ext>
            </a:extLst>
          </p:cNvPr>
          <p:cNvSpPr txBox="1">
            <a:spLocks noChangeArrowheads="1"/>
          </p:cNvSpPr>
          <p:nvPr/>
        </p:nvSpPr>
        <p:spPr bwMode="auto">
          <a:xfrm>
            <a:off x="3132138" y="981075"/>
            <a:ext cx="3168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400" b="1">
                <a:solidFill>
                  <a:schemeClr val="accent2"/>
                </a:solidFill>
                <a:latin typeface="Comic Sans MS" panose="030F0702030302020204" pitchFamily="66" charset="0"/>
              </a:rPr>
              <a:t>Gece yarısı Uluslararası Gün Çizgisi Geçilirse</a:t>
            </a:r>
          </a:p>
        </p:txBody>
      </p:sp>
      <p:sp>
        <p:nvSpPr>
          <p:cNvPr id="51211" name="Line 11">
            <a:extLst>
              <a:ext uri="{FF2B5EF4-FFF2-40B4-BE49-F238E27FC236}">
                <a16:creationId xmlns:a16="http://schemas.microsoft.com/office/drawing/2014/main" id="{F8D4105D-D35D-4085-81F0-0D2BD32319D9}"/>
              </a:ext>
            </a:extLst>
          </p:cNvPr>
          <p:cNvSpPr>
            <a:spLocks noChangeShapeType="1"/>
          </p:cNvSpPr>
          <p:nvPr/>
        </p:nvSpPr>
        <p:spPr bwMode="auto">
          <a:xfrm>
            <a:off x="4716463" y="4292600"/>
            <a:ext cx="1079500" cy="0"/>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12" name="Text Box 12">
            <a:extLst>
              <a:ext uri="{FF2B5EF4-FFF2-40B4-BE49-F238E27FC236}">
                <a16:creationId xmlns:a16="http://schemas.microsoft.com/office/drawing/2014/main" id="{856E1391-1BA4-4C6F-9A47-93B2C9A084C7}"/>
              </a:ext>
            </a:extLst>
          </p:cNvPr>
          <p:cNvSpPr txBox="1">
            <a:spLocks noChangeArrowheads="1"/>
          </p:cNvSpPr>
          <p:nvPr/>
        </p:nvSpPr>
        <p:spPr bwMode="auto">
          <a:xfrm>
            <a:off x="4932363" y="40052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FF0033"/>
                </a:solidFill>
                <a:latin typeface="Times New Roman" panose="02020603050405020304" pitchFamily="18" charset="0"/>
              </a:rPr>
              <a:t>Doğu</a:t>
            </a:r>
          </a:p>
        </p:txBody>
      </p:sp>
      <p:sp>
        <p:nvSpPr>
          <p:cNvPr id="51213" name="Text Box 13">
            <a:extLst>
              <a:ext uri="{FF2B5EF4-FFF2-40B4-BE49-F238E27FC236}">
                <a16:creationId xmlns:a16="http://schemas.microsoft.com/office/drawing/2014/main" id="{3888E969-A861-410A-AD63-EC08040270D1}"/>
              </a:ext>
            </a:extLst>
          </p:cNvPr>
          <p:cNvSpPr txBox="1">
            <a:spLocks noChangeArrowheads="1"/>
          </p:cNvSpPr>
          <p:nvPr/>
        </p:nvSpPr>
        <p:spPr bwMode="auto">
          <a:xfrm>
            <a:off x="3708400" y="40052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FF0033"/>
                </a:solidFill>
                <a:latin typeface="Times New Roman" panose="02020603050405020304" pitchFamily="18" charset="0"/>
              </a:rPr>
              <a:t>Batı</a:t>
            </a:r>
          </a:p>
        </p:txBody>
      </p:sp>
      <p:sp>
        <p:nvSpPr>
          <p:cNvPr id="51214" name="Line 14">
            <a:extLst>
              <a:ext uri="{FF2B5EF4-FFF2-40B4-BE49-F238E27FC236}">
                <a16:creationId xmlns:a16="http://schemas.microsoft.com/office/drawing/2014/main" id="{EC97BE26-E4CE-4932-AC84-851793EBE540}"/>
              </a:ext>
            </a:extLst>
          </p:cNvPr>
          <p:cNvSpPr>
            <a:spLocks noChangeShapeType="1"/>
          </p:cNvSpPr>
          <p:nvPr/>
        </p:nvSpPr>
        <p:spPr bwMode="auto">
          <a:xfrm flipH="1">
            <a:off x="3348038" y="4291013"/>
            <a:ext cx="1008062" cy="1587"/>
          </a:xfrm>
          <a:prstGeom prst="line">
            <a:avLst/>
          </a:prstGeom>
          <a:noFill/>
          <a:ln w="9525" cap="rnd">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4194752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P spid="51208" grpId="0"/>
      <p:bldP spid="51212" grpId="0"/>
      <p:bldP spid="512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12202E7B-10EC-4FEA-BC76-B1B42BDA4652}"/>
              </a:ext>
            </a:extLst>
          </p:cNvPr>
          <p:cNvSpPr>
            <a:spLocks noGrp="1" noChangeArrowheads="1"/>
          </p:cNvSpPr>
          <p:nvPr>
            <p:ph type="body" idx="1"/>
          </p:nvPr>
        </p:nvSpPr>
        <p:spPr/>
        <p:txBody>
          <a:bodyPr/>
          <a:lstStyle/>
          <a:p>
            <a:endParaRPr lang="en-US" altLang="en-US"/>
          </a:p>
        </p:txBody>
      </p:sp>
      <p:pic>
        <p:nvPicPr>
          <p:cNvPr id="52228" name="Picture 4" descr="yenizelanda">
            <a:extLst>
              <a:ext uri="{FF2B5EF4-FFF2-40B4-BE49-F238E27FC236}">
                <a16:creationId xmlns:a16="http://schemas.microsoft.com/office/drawing/2014/main" id="{F81FE64E-4A81-4FE3-8680-917E10602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8235950" cy="4833937"/>
          </a:xfrm>
          <a:prstGeom prst="rect">
            <a:avLst/>
          </a:prstGeom>
          <a:noFill/>
          <a:extLst>
            <a:ext uri="{909E8E84-426E-40DD-AFC4-6F175D3DCCD1}">
              <a14:hiddenFill xmlns:a14="http://schemas.microsoft.com/office/drawing/2010/main">
                <a:solidFill>
                  <a:srgbClr val="FFFFFF"/>
                </a:solidFill>
              </a14:hiddenFill>
            </a:ext>
          </a:extLst>
        </p:spPr>
      </p:pic>
      <p:sp>
        <p:nvSpPr>
          <p:cNvPr id="52229" name="Text Box 5">
            <a:extLst>
              <a:ext uri="{FF2B5EF4-FFF2-40B4-BE49-F238E27FC236}">
                <a16:creationId xmlns:a16="http://schemas.microsoft.com/office/drawing/2014/main" id="{40BAC3F8-8A64-4FE2-B071-4392015F65D7}"/>
              </a:ext>
            </a:extLst>
          </p:cNvPr>
          <p:cNvSpPr txBox="1">
            <a:spLocks noChangeArrowheads="1"/>
          </p:cNvSpPr>
          <p:nvPr/>
        </p:nvSpPr>
        <p:spPr bwMode="auto">
          <a:xfrm>
            <a:off x="2411413" y="4724400"/>
            <a:ext cx="1512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660066"/>
                </a:solidFill>
                <a:latin typeface="Comic Sans MS" panose="030F0702030302020204" pitchFamily="66" charset="0"/>
              </a:rPr>
              <a:t>Yeni Yıla ilk Yeni Zelanda girer          </a:t>
            </a:r>
          </a:p>
        </p:txBody>
      </p:sp>
      <p:sp>
        <p:nvSpPr>
          <p:cNvPr id="52230" name="Text Box 6">
            <a:extLst>
              <a:ext uri="{FF2B5EF4-FFF2-40B4-BE49-F238E27FC236}">
                <a16:creationId xmlns:a16="http://schemas.microsoft.com/office/drawing/2014/main" id="{FE3C7AB7-8225-4A7F-B318-EC5AAE09D1A6}"/>
              </a:ext>
            </a:extLst>
          </p:cNvPr>
          <p:cNvSpPr txBox="1">
            <a:spLocks noChangeArrowheads="1"/>
          </p:cNvSpPr>
          <p:nvPr/>
        </p:nvSpPr>
        <p:spPr bwMode="auto">
          <a:xfrm>
            <a:off x="4787900" y="4581525"/>
            <a:ext cx="15128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660066"/>
                </a:solidFill>
                <a:latin typeface="Comic Sans MS" panose="030F0702030302020204" pitchFamily="66" charset="0"/>
              </a:rPr>
              <a:t>Yeni Yıla en son  Alaska,  French Polynesia girer</a:t>
            </a:r>
          </a:p>
        </p:txBody>
      </p:sp>
      <p:sp>
        <p:nvSpPr>
          <p:cNvPr id="52231" name="Text Box 7">
            <a:extLst>
              <a:ext uri="{FF2B5EF4-FFF2-40B4-BE49-F238E27FC236}">
                <a16:creationId xmlns:a16="http://schemas.microsoft.com/office/drawing/2014/main" id="{DE4B2BB4-C827-4DC9-BE3C-9D138DB10D04}"/>
              </a:ext>
            </a:extLst>
          </p:cNvPr>
          <p:cNvSpPr txBox="1">
            <a:spLocks noChangeArrowheads="1"/>
          </p:cNvSpPr>
          <p:nvPr/>
        </p:nvSpPr>
        <p:spPr bwMode="auto">
          <a:xfrm>
            <a:off x="5724525" y="2133600"/>
            <a:ext cx="151288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330099"/>
                </a:solidFill>
                <a:latin typeface="Comic Sans MS" panose="030F0702030302020204" pitchFamily="66" charset="0"/>
              </a:rPr>
              <a:t>French Polynesia Pazar 10:00</a:t>
            </a:r>
          </a:p>
          <a:p>
            <a:pPr algn="ctr" eaLnBrk="0" hangingPunct="0">
              <a:spcBef>
                <a:spcPct val="50000"/>
              </a:spcBef>
            </a:pPr>
            <a:r>
              <a:rPr lang="tr-TR" altLang="en-US" sz="1200" b="1">
                <a:solidFill>
                  <a:srgbClr val="330099"/>
                </a:solidFill>
                <a:latin typeface="Comic Sans MS" panose="030F0702030302020204" pitchFamily="66" charset="0"/>
              </a:rPr>
              <a:t>Pazar Sabahı Keyfi yaparken</a:t>
            </a:r>
          </a:p>
          <a:p>
            <a:pPr algn="ctr" eaLnBrk="0" hangingPunct="0">
              <a:spcBef>
                <a:spcPct val="50000"/>
              </a:spcBef>
            </a:pPr>
            <a:endParaRPr lang="tr-TR" altLang="en-US" sz="1200" b="1">
              <a:solidFill>
                <a:srgbClr val="330099"/>
              </a:solidFill>
              <a:latin typeface="Comic Sans MS" panose="030F0702030302020204" pitchFamily="66" charset="0"/>
            </a:endParaRPr>
          </a:p>
        </p:txBody>
      </p:sp>
      <p:sp>
        <p:nvSpPr>
          <p:cNvPr id="52232" name="Text Box 8">
            <a:extLst>
              <a:ext uri="{FF2B5EF4-FFF2-40B4-BE49-F238E27FC236}">
                <a16:creationId xmlns:a16="http://schemas.microsoft.com/office/drawing/2014/main" id="{CEE25DE2-D719-45C9-AB53-BBEFB0894314}"/>
              </a:ext>
            </a:extLst>
          </p:cNvPr>
          <p:cNvSpPr txBox="1">
            <a:spLocks noChangeArrowheads="1"/>
          </p:cNvSpPr>
          <p:nvPr/>
        </p:nvSpPr>
        <p:spPr bwMode="auto">
          <a:xfrm>
            <a:off x="2843213" y="1916113"/>
            <a:ext cx="15128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330099"/>
                </a:solidFill>
                <a:latin typeface="Comic Sans MS" panose="030F0702030302020204" pitchFamily="66" charset="0"/>
              </a:rPr>
              <a:t>Yeni Zelanda Pazartesi 08:00 </a:t>
            </a:r>
          </a:p>
          <a:p>
            <a:pPr algn="ctr" eaLnBrk="0" hangingPunct="0">
              <a:spcBef>
                <a:spcPct val="50000"/>
              </a:spcBef>
            </a:pPr>
            <a:r>
              <a:rPr lang="tr-TR" altLang="en-US" sz="1200" b="1">
                <a:solidFill>
                  <a:srgbClr val="330099"/>
                </a:solidFill>
                <a:latin typeface="Comic Sans MS" panose="030F0702030302020204" pitchFamily="66" charset="0"/>
              </a:rPr>
              <a:t>İşe trafikte gidiyor         </a:t>
            </a:r>
          </a:p>
        </p:txBody>
      </p:sp>
      <p:sp>
        <p:nvSpPr>
          <p:cNvPr id="52233" name="Text Box 9">
            <a:extLst>
              <a:ext uri="{FF2B5EF4-FFF2-40B4-BE49-F238E27FC236}">
                <a16:creationId xmlns:a16="http://schemas.microsoft.com/office/drawing/2014/main" id="{A318DD41-640C-42AF-B7F0-6D3EDA71BDE7}"/>
              </a:ext>
            </a:extLst>
          </p:cNvPr>
          <p:cNvSpPr txBox="1">
            <a:spLocks noChangeArrowheads="1"/>
          </p:cNvSpPr>
          <p:nvPr/>
        </p:nvSpPr>
        <p:spPr bwMode="auto">
          <a:xfrm>
            <a:off x="2700338" y="3068638"/>
            <a:ext cx="1512887"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FF9900"/>
                </a:solidFill>
                <a:latin typeface="Comic Sans MS" panose="030F0702030302020204" pitchFamily="66" charset="0"/>
              </a:rPr>
              <a:t>Yeni Zelanda Cumartesi 13:30 </a:t>
            </a:r>
          </a:p>
          <a:p>
            <a:pPr algn="ctr" eaLnBrk="0" hangingPunct="0">
              <a:spcBef>
                <a:spcPct val="50000"/>
              </a:spcBef>
            </a:pPr>
            <a:r>
              <a:rPr lang="tr-TR" altLang="en-US" sz="1200" b="1">
                <a:solidFill>
                  <a:srgbClr val="FF9900"/>
                </a:solidFill>
                <a:latin typeface="Comic Sans MS" panose="030F0702030302020204" pitchFamily="66" charset="0"/>
              </a:rPr>
              <a:t>Arkadaşlarla Cafe’de, sinemada         </a:t>
            </a:r>
          </a:p>
        </p:txBody>
      </p:sp>
      <p:sp>
        <p:nvSpPr>
          <p:cNvPr id="52234" name="Text Box 10">
            <a:extLst>
              <a:ext uri="{FF2B5EF4-FFF2-40B4-BE49-F238E27FC236}">
                <a16:creationId xmlns:a16="http://schemas.microsoft.com/office/drawing/2014/main" id="{26EFECCF-9BBF-47D9-A176-A24E1B588FE1}"/>
              </a:ext>
            </a:extLst>
          </p:cNvPr>
          <p:cNvSpPr txBox="1">
            <a:spLocks noChangeArrowheads="1"/>
          </p:cNvSpPr>
          <p:nvPr/>
        </p:nvSpPr>
        <p:spPr bwMode="auto">
          <a:xfrm>
            <a:off x="5724525" y="2997200"/>
            <a:ext cx="1512888"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FF00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tr-TR" altLang="en-US" sz="1200" b="1">
                <a:solidFill>
                  <a:srgbClr val="FF9900"/>
                </a:solidFill>
                <a:latin typeface="Comic Sans MS" panose="030F0702030302020204" pitchFamily="66" charset="0"/>
              </a:rPr>
              <a:t>French Polynesia Cuma 15:30</a:t>
            </a:r>
          </a:p>
          <a:p>
            <a:pPr algn="ctr" eaLnBrk="0" hangingPunct="0">
              <a:spcBef>
                <a:spcPct val="50000"/>
              </a:spcBef>
            </a:pPr>
            <a:r>
              <a:rPr lang="tr-TR" altLang="en-US" sz="1200" b="1">
                <a:solidFill>
                  <a:srgbClr val="FF9900"/>
                </a:solidFill>
                <a:latin typeface="Comic Sans MS" panose="030F0702030302020204" pitchFamily="66" charset="0"/>
              </a:rPr>
              <a:t>Astronomi I dersinde</a:t>
            </a:r>
          </a:p>
          <a:p>
            <a:pPr algn="ctr" eaLnBrk="0" hangingPunct="0">
              <a:spcBef>
                <a:spcPct val="50000"/>
              </a:spcBef>
            </a:pPr>
            <a:endParaRPr lang="tr-TR" altLang="en-US" sz="1200" b="1">
              <a:solidFill>
                <a:srgbClr val="FF9900"/>
              </a:solidFill>
              <a:latin typeface="Comic Sans MS" panose="030F0702030302020204" pitchFamily="66" charset="0"/>
            </a:endParaRPr>
          </a:p>
        </p:txBody>
      </p:sp>
    </p:spTree>
    <p:extLst>
      <p:ext uri="{BB962C8B-B14F-4D97-AF65-F5344CB8AC3E}">
        <p14:creationId xmlns:p14="http://schemas.microsoft.com/office/powerpoint/2010/main" val="3339353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0" grpId="0"/>
      <p:bldP spid="52231" grpId="0"/>
      <p:bldP spid="52232" grpId="0"/>
      <p:bldP spid="52233" grpId="0"/>
      <p:bldP spid="522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3B30074D-D5DF-4B46-A3B4-7D5943D631BF}"/>
              </a:ext>
            </a:extLst>
          </p:cNvPr>
          <p:cNvSpPr>
            <a:spLocks noGrp="1" noChangeArrowheads="1"/>
          </p:cNvSpPr>
          <p:nvPr>
            <p:ph type="body" idx="1"/>
          </p:nvPr>
        </p:nvSpPr>
        <p:spPr/>
        <p:txBody>
          <a:bodyPr/>
          <a:lstStyle/>
          <a:p>
            <a:pPr>
              <a:lnSpc>
                <a:spcPct val="90000"/>
              </a:lnSpc>
            </a:pPr>
            <a:r>
              <a:rPr lang="tr-TR" altLang="en-US" dirty="0"/>
              <a:t>0 halde bir şehrin bölge zamanına ait meridyen ile kendi meridyeni arasındaki</a:t>
            </a:r>
          </a:p>
          <a:p>
            <a:pPr>
              <a:lnSpc>
                <a:spcPct val="90000"/>
              </a:lnSpc>
            </a:pPr>
            <a:r>
              <a:rPr lang="tr-TR" altLang="en-US" dirty="0"/>
              <a:t>boylam farkı </a:t>
            </a:r>
            <a:r>
              <a:rPr lang="tr-TR" altLang="en-US" dirty="0">
                <a:latin typeface="Symbol" panose="05050102010706020507" pitchFamily="18" charset="2"/>
              </a:rPr>
              <a:t>Dl</a:t>
            </a:r>
            <a:r>
              <a:rPr lang="tr-TR" altLang="en-US" dirty="0"/>
              <a:t> ise</a:t>
            </a:r>
            <a:r>
              <a:rPr lang="tr-TR" altLang="en-US" b="1" dirty="0"/>
              <a:t>,</a:t>
            </a:r>
          </a:p>
          <a:p>
            <a:pPr>
              <a:lnSpc>
                <a:spcPct val="90000"/>
              </a:lnSpc>
            </a:pPr>
            <a:endParaRPr lang="tr-TR" altLang="en-US" dirty="0"/>
          </a:p>
          <a:p>
            <a:pPr>
              <a:lnSpc>
                <a:spcPct val="90000"/>
              </a:lnSpc>
              <a:buFontTx/>
              <a:buNone/>
            </a:pPr>
            <a:r>
              <a:rPr lang="tr-TR" altLang="en-US" dirty="0"/>
              <a:t>			</a:t>
            </a:r>
            <a:r>
              <a:rPr lang="tr-TR" altLang="en-US" dirty="0">
                <a:solidFill>
                  <a:srgbClr val="FF0000"/>
                </a:solidFill>
              </a:rPr>
              <a:t>Yerel OZ = Bölge OZ </a:t>
            </a:r>
            <a:r>
              <a:rPr lang="en-US" altLang="en-US" dirty="0">
                <a:solidFill>
                  <a:srgbClr val="FF0000"/>
                </a:solidFill>
              </a:rPr>
              <a:t>-</a:t>
            </a:r>
            <a:r>
              <a:rPr lang="tr-TR" altLang="en-US" dirty="0">
                <a:solidFill>
                  <a:srgbClr val="FF0000"/>
                </a:solidFill>
              </a:rPr>
              <a:t> </a:t>
            </a:r>
            <a:r>
              <a:rPr lang="tr-TR" altLang="en-US" dirty="0">
                <a:solidFill>
                  <a:srgbClr val="FF0000"/>
                </a:solidFill>
                <a:latin typeface="Symbol" panose="05050102010706020507" pitchFamily="18" charset="2"/>
              </a:rPr>
              <a:t>Dl</a:t>
            </a:r>
          </a:p>
          <a:p>
            <a:pPr>
              <a:lnSpc>
                <a:spcPct val="90000"/>
              </a:lnSpc>
            </a:pPr>
            <a:r>
              <a:rPr lang="tr-TR" altLang="en-US" dirty="0" err="1"/>
              <a:t>dir</a:t>
            </a:r>
            <a:r>
              <a:rPr lang="tr-TR" altLang="en-US" dirty="0"/>
              <a:t>. Burada </a:t>
            </a:r>
          </a:p>
          <a:p>
            <a:pPr>
              <a:lnSpc>
                <a:spcPct val="90000"/>
              </a:lnSpc>
            </a:pPr>
            <a:endParaRPr lang="tr-TR" altLang="en-US" dirty="0"/>
          </a:p>
          <a:p>
            <a:pPr>
              <a:lnSpc>
                <a:spcPct val="90000"/>
              </a:lnSpc>
              <a:buFontTx/>
              <a:buNone/>
            </a:pPr>
            <a:r>
              <a:rPr lang="tr-TR" altLang="en-US" dirty="0">
                <a:latin typeface="Symbol" panose="05050102010706020507" pitchFamily="18" charset="2"/>
              </a:rPr>
              <a:t>		</a:t>
            </a:r>
            <a:r>
              <a:rPr lang="tr-TR" altLang="en-US" dirty="0">
                <a:solidFill>
                  <a:schemeClr val="accent2"/>
                </a:solidFill>
                <a:latin typeface="Symbol" panose="05050102010706020507" pitchFamily="18" charset="2"/>
              </a:rPr>
              <a:t>Dl =</a:t>
            </a:r>
            <a:r>
              <a:rPr lang="tr-TR" altLang="en-US" dirty="0">
                <a:solidFill>
                  <a:schemeClr val="accent2"/>
                </a:solidFill>
              </a:rPr>
              <a:t> bölge boylamı - yerel boylamdır</a:t>
            </a:r>
          </a:p>
        </p:txBody>
      </p:sp>
    </p:spTree>
    <p:extLst>
      <p:ext uri="{BB962C8B-B14F-4D97-AF65-F5344CB8AC3E}">
        <p14:creationId xmlns:p14="http://schemas.microsoft.com/office/powerpoint/2010/main" val="2110040295"/>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TotalTime>
  <Words>804</Words>
  <Application>Microsoft Office PowerPoint</Application>
  <PresentationFormat>Ekran Gösterisi (4:3)</PresentationFormat>
  <Paragraphs>91</Paragraphs>
  <Slides>17</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17</vt:i4>
      </vt:variant>
    </vt:vector>
  </HeadingPairs>
  <TitlesOfParts>
    <vt:vector size="29" baseType="lpstr">
      <vt:lpstr>Arial</vt:lpstr>
      <vt:lpstr>Bookman Old Style</vt:lpstr>
      <vt:lpstr>Calibri</vt:lpstr>
      <vt:lpstr>Calibri Light</vt:lpstr>
      <vt:lpstr>Comic Sans MS</vt:lpstr>
      <vt:lpstr>Courier New</vt:lpstr>
      <vt:lpstr>Monotype Corsiva</vt:lpstr>
      <vt:lpstr>Symbol</vt:lpstr>
      <vt:lpstr>Times New Roman</vt:lpstr>
      <vt:lpstr>Wingdings</vt:lpstr>
      <vt:lpstr>Wingdings 2</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YIL</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özavcı</dc:creator>
  <cp:lastModifiedBy>ibrahim özavcı</cp:lastModifiedBy>
  <cp:revision>17</cp:revision>
  <dcterms:created xsi:type="dcterms:W3CDTF">2018-11-14T07:35:30Z</dcterms:created>
  <dcterms:modified xsi:type="dcterms:W3CDTF">2019-01-15T14:07:56Z</dcterms:modified>
</cp:coreProperties>
</file>