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1"/>
  </p:notesMasterIdLst>
  <p:sldIdLst>
    <p:sldId id="269" r:id="rId2"/>
    <p:sldId id="296" r:id="rId3"/>
    <p:sldId id="297" r:id="rId4"/>
    <p:sldId id="316" r:id="rId5"/>
    <p:sldId id="298" r:id="rId6"/>
    <p:sldId id="299" r:id="rId7"/>
    <p:sldId id="300" r:id="rId8"/>
    <p:sldId id="301" r:id="rId9"/>
    <p:sldId id="318" r:id="rId10"/>
    <p:sldId id="303" r:id="rId11"/>
    <p:sldId id="320" r:id="rId12"/>
    <p:sldId id="304" r:id="rId13"/>
    <p:sldId id="321" r:id="rId14"/>
    <p:sldId id="306" r:id="rId15"/>
    <p:sldId id="322" r:id="rId16"/>
    <p:sldId id="323" r:id="rId17"/>
    <p:sldId id="324" r:id="rId18"/>
    <p:sldId id="313" r:id="rId19"/>
    <p:sldId id="314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9D"/>
    <a:srgbClr val="BBE5FB"/>
    <a:srgbClr val="BFDC42"/>
    <a:srgbClr val="D8F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/>
    <p:restoredTop sz="94732"/>
  </p:normalViewPr>
  <p:slideViewPr>
    <p:cSldViewPr>
      <p:cViewPr varScale="1">
        <p:scale>
          <a:sx n="90" d="100"/>
          <a:sy n="90" d="100"/>
        </p:scale>
        <p:origin x="145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358A83D-3E8E-422B-A1C7-AED5424569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6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ヒラギノ角ゴ Pro W3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BBE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gray">
          <a:xfrm>
            <a:off x="0" y="6397625"/>
            <a:ext cx="9144000" cy="457200"/>
          </a:xfrm>
          <a:prstGeom prst="rect">
            <a:avLst/>
          </a:prstGeom>
          <a:solidFill>
            <a:srgbClr val="00599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endParaRPr lang="en-US">
              <a:latin typeface="Verdana" panose="020B0604030504040204" pitchFamily="34" charset="0"/>
            </a:endParaRPr>
          </a:p>
        </p:txBody>
      </p:sp>
      <p:pic>
        <p:nvPicPr>
          <p:cNvPr id="3" name="Picture 3" descr="Pearson_Bound_Whi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238" y="6356350"/>
            <a:ext cx="165576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Pearson_Strap_Bound_Wh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6350"/>
            <a:ext cx="190817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520559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087217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8792299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0"/>
            <a:ext cx="21145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61912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5461388"/>
      </p:ext>
    </p:extLst>
  </p:cSld>
  <p:clrMapOvr>
    <a:masterClrMapping/>
  </p:clrMapOvr>
  <p:transition>
    <p:strips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itchFamily="-65" charset="0"/>
                <a:ea typeface="ヒラギノ角ゴ Pro W3" pitchFamily="-65" charset="-128"/>
              </a:defRPr>
            </a:lvl1pPr>
          </a:lstStyle>
          <a:p>
            <a:pPr>
              <a:defRPr/>
            </a:pPr>
            <a:fld id="{EF38A850-ADD0-4F7D-99F1-C19676CE30E4}" type="datetime1">
              <a:rPr lang="en-US"/>
              <a:pPr>
                <a:defRPr/>
              </a:pPr>
              <a:t>3/15/20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itchFamily="-65" charset="0"/>
                <a:ea typeface="ヒラギノ角ゴ Pro W3" pitchFamily="-65" charset="-128"/>
              </a:defRPr>
            </a:lvl1pPr>
          </a:lstStyle>
          <a:p>
            <a:pPr>
              <a:defRPr/>
            </a:pPr>
            <a:r>
              <a:rPr lang="en-US"/>
              <a:t>Copyright © 2013 Pearson Education, Inc.</a:t>
            </a:r>
          </a:p>
          <a:p>
            <a:pPr>
              <a:defRPr/>
            </a:pPr>
            <a:r>
              <a:rPr lang="en-US"/>
              <a:t>Publishing as Prentice Hall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A68BFA4-ED51-4D11-92C9-125F6EFF37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001293"/>
      </p:ext>
    </p:extLst>
  </p:cSld>
  <p:clrMapOvr>
    <a:masterClrMapping/>
  </p:clrMapOvr>
  <p:transition>
    <p:strips dir="ld"/>
  </p:transition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4771439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2075451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47800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0072493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7435220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24062720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025579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4679804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742988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gray">
          <a:xfrm>
            <a:off x="0" y="6397625"/>
            <a:ext cx="9144000" cy="457200"/>
          </a:xfrm>
          <a:prstGeom prst="rect">
            <a:avLst/>
          </a:prstGeom>
          <a:solidFill>
            <a:srgbClr val="0060A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447800"/>
            <a:ext cx="8382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8458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gray">
          <a:xfrm>
            <a:off x="381000" y="6577013"/>
            <a:ext cx="5399088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r>
              <a:rPr lang="en-US" sz="900" dirty="0">
                <a:solidFill>
                  <a:schemeClr val="bg1"/>
                </a:solidFill>
                <a:latin typeface="Verdana" panose="020B0604030504040204" pitchFamily="34" charset="0"/>
              </a:rPr>
              <a:t>Copyright ©2017 Pearson Education, Ltd. All rights reserved.</a:t>
            </a:r>
            <a:endParaRPr lang="en-GB" sz="9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1029" name="Rectangle 7"/>
          <p:cNvSpPr>
            <a:spLocks noChangeArrowheads="1"/>
          </p:cNvSpPr>
          <p:nvPr/>
        </p:nvSpPr>
        <p:spPr bwMode="gray">
          <a:xfrm>
            <a:off x="8402638" y="6577013"/>
            <a:ext cx="360362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</a:rPr>
              <a:t>5-</a:t>
            </a:r>
            <a:fld id="{604DE8C7-66CF-465F-9818-9F61582FDCEB}" type="slidenum">
              <a:rPr lang="en-GB" sz="900" smtClean="0">
                <a:solidFill>
                  <a:schemeClr val="bg1"/>
                </a:solidFill>
                <a:latin typeface="Verdana" panose="020B0604030504040204" pitchFamily="34" charset="0"/>
              </a:rPr>
              <a:pPr>
                <a:defRPr/>
              </a:pPr>
              <a:t>‹#›</a:t>
            </a:fld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29" r:id="rId2"/>
    <p:sldLayoutId id="2147484030" r:id="rId3"/>
    <p:sldLayoutId id="2147484031" r:id="rId4"/>
    <p:sldLayoutId id="2147484032" r:id="rId5"/>
    <p:sldLayoutId id="2147484033" r:id="rId6"/>
    <p:sldLayoutId id="2147484034" r:id="rId7"/>
    <p:sldLayoutId id="2147484035" r:id="rId8"/>
    <p:sldLayoutId id="2147484036" r:id="rId9"/>
    <p:sldLayoutId id="2147484037" r:id="rId10"/>
    <p:sldLayoutId id="2147484038" r:id="rId11"/>
    <p:sldLayoutId id="2147484040" r:id="rId12"/>
  </p:sldLayoutIdLst>
  <p:transition>
    <p:strips dir="l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ヒラギノ角ゴ Pro W3" pitchFamily="-1" charset="-128"/>
          <a:cs typeface="ヒラギノ角ゴ Pro W3" pitchFamily="-1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ヒラギノ角ゴ Pro W3" pitchFamily="-1" charset="-128"/>
          <a:cs typeface="ヒラギノ角ゴ Pro W3" pitchFamily="-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ヒラギノ角ゴ Pro W3" pitchFamily="-1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ヒラギノ角ゴ Pro W3" pitchFamily="-1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ヒラギノ角ゴ Pro W3" pitchFamily="-1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84" charset="-128"/>
              </a:rPr>
              <a:t>IS-LM </a:t>
            </a:r>
            <a:r>
              <a:rPr lang="en-US" dirty="0" err="1">
                <a:ea typeface="ヒラギノ角ゴ Pro W3" pitchFamily="-84" charset="-128"/>
              </a:rPr>
              <a:t>Modeli</a:t>
            </a:r>
            <a:r>
              <a:rPr lang="en-US" dirty="0">
                <a:ea typeface="ヒラギノ角ゴ Pro W3" pitchFamily="-84" charset="-128"/>
              </a:rPr>
              <a:t> (</a:t>
            </a:r>
            <a:r>
              <a:rPr lang="en-US" dirty="0" err="1">
                <a:ea typeface="ヒラギノ角ゴ Pro W3" pitchFamily="-84" charset="-128"/>
              </a:rPr>
              <a:t>Devamı</a:t>
            </a:r>
            <a:r>
              <a:rPr lang="en-US" dirty="0">
                <a:ea typeface="ヒラギノ角ゴ Pro W3" pitchFamily="-84" charset="-128"/>
              </a:rPr>
              <a:t>)</a:t>
            </a:r>
            <a:br>
              <a:rPr lang="en-US" dirty="0">
                <a:ea typeface="ヒラギノ角ゴ Pro W3" pitchFamily="-84" charset="-128"/>
              </a:rPr>
            </a:br>
            <a:r>
              <a:rPr lang="en-US" dirty="0" err="1">
                <a:ea typeface="ヒラギノ角ゴ Pro W3" pitchFamily="-84" charset="-128"/>
              </a:rPr>
              <a:t>Kaynak</a:t>
            </a:r>
            <a:r>
              <a:rPr lang="en-US" dirty="0">
                <a:ea typeface="ヒラギノ角ゴ Pro W3" pitchFamily="-84" charset="-128"/>
              </a:rPr>
              <a:t>: Blanchard, O.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457200" y="1371600"/>
            <a:ext cx="8382000" cy="493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ヒラギノ角ゴ Pro W3" pitchFamily="-1" charset="-128"/>
                <a:cs typeface="ヒラギノ角ゴ Pro W3" pitchFamily="-1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9pPr>
          </a:lstStyle>
          <a:p>
            <a:pPr marL="1714500" indent="-1714500" eaLnBrk="1" hangingPunct="1">
              <a:buFontTx/>
              <a:buNone/>
              <a:defRPr/>
            </a:pPr>
            <a:r>
              <a:rPr lang="en-US" sz="2400" b="1" i="1" kern="0" dirty="0">
                <a:ea typeface="ヒラギノ角ゴ Pro W3" pitchFamily="-84" charset="-128"/>
              </a:rPr>
              <a:t>IS-LM</a:t>
            </a:r>
            <a:r>
              <a:rPr lang="en-US" sz="2400" b="1" kern="0" dirty="0">
                <a:ea typeface="ヒラギノ角ゴ Pro W3" pitchFamily="-84" charset="-128"/>
              </a:rPr>
              <a:t> </a:t>
            </a:r>
            <a:r>
              <a:rPr lang="en-US" sz="2400" b="1" kern="0" dirty="0" err="1">
                <a:ea typeface="ヒラギノ角ゴ Pro W3" pitchFamily="-84" charset="-128"/>
              </a:rPr>
              <a:t>Modeli</a:t>
            </a:r>
            <a:endParaRPr lang="en-US" sz="2400" b="1" kern="0" dirty="0">
              <a:ea typeface="ヒラギノ角ゴ Pro W3" pitchFamily="-84" charset="-128"/>
            </a:endParaRPr>
          </a:p>
          <a:p>
            <a:pPr marL="1714500" indent="-1714500" eaLnBrk="1" hangingPunct="1">
              <a:buFontTx/>
              <a:buNone/>
              <a:defRPr/>
            </a:pPr>
            <a:endParaRPr lang="en-US" sz="2400" b="1" kern="0" dirty="0">
              <a:ea typeface="ヒラギノ角ゴ Pro W3" pitchFamily="-84" charset="-128"/>
            </a:endParaRPr>
          </a:p>
          <a:p>
            <a:pPr marL="1714500" indent="-1714500" eaLnBrk="1" hangingPunct="1">
              <a:buFontTx/>
              <a:buNone/>
              <a:defRPr/>
            </a:pPr>
            <a:r>
              <a:rPr lang="en-US" sz="2400" b="1" kern="0" dirty="0">
                <a:ea typeface="ヒラギノ角ゴ Pro W3" pitchFamily="-84" charset="-128"/>
              </a:rPr>
              <a:t>Hicks </a:t>
            </a:r>
            <a:r>
              <a:rPr lang="en-US" sz="2400" b="1" kern="0" dirty="0" err="1">
                <a:ea typeface="ヒラギノ角ゴ Pro W3" pitchFamily="-84" charset="-128"/>
              </a:rPr>
              <a:t>ve</a:t>
            </a:r>
            <a:r>
              <a:rPr lang="en-US" sz="2400" b="1" kern="0" dirty="0">
                <a:ea typeface="ヒラギノ角ゴ Pro W3" pitchFamily="-84" charset="-128"/>
              </a:rPr>
              <a:t> Hansen </a:t>
            </a:r>
            <a:r>
              <a:rPr lang="en-US" sz="2400" b="1" kern="0" dirty="0" err="1">
                <a:ea typeface="ヒラギノ角ゴ Pro W3" pitchFamily="-84" charset="-128"/>
              </a:rPr>
              <a:t>modeli</a:t>
            </a:r>
            <a:endParaRPr lang="en-US" sz="2400" b="1" kern="0" dirty="0">
              <a:ea typeface="ヒラギノ角ゴ Pro W3" pitchFamily="-84" charset="-128"/>
            </a:endParaRPr>
          </a:p>
          <a:p>
            <a:pPr marL="1714500" indent="-1714500" eaLnBrk="1" hangingPunct="1">
              <a:buFontTx/>
              <a:buNone/>
              <a:defRPr/>
            </a:pPr>
            <a:endParaRPr lang="en-US" sz="2400" kern="0" dirty="0">
              <a:ea typeface="ヒラギノ角ゴ Pro W3" pitchFamily="-84" charset="-128"/>
            </a:endParaRPr>
          </a:p>
        </p:txBody>
      </p:sp>
    </p:spTree>
  </p:cSld>
  <p:clrMapOvr>
    <a:masterClrMapping/>
  </p:clrMapOvr>
  <p:transition>
    <p:strips dir="l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65" charset="-128"/>
              </a:rPr>
              <a:t>IS-LM 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64574" y="1924665"/>
            <a:ext cx="282431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1600" dirty="0" err="1">
                <a:latin typeface="Verdana" panose="020B0604030504040204" pitchFamily="34" charset="0"/>
              </a:rPr>
              <a:t>Sadece</a:t>
            </a:r>
            <a:r>
              <a:rPr lang="en-US" sz="1600" dirty="0">
                <a:latin typeface="Verdana" panose="020B0604030504040204" pitchFamily="34" charset="0"/>
              </a:rPr>
              <a:t> A </a:t>
            </a:r>
            <a:r>
              <a:rPr lang="en-US" sz="1600" dirty="0" err="1">
                <a:latin typeface="Verdana" panose="020B0604030504040204" pitchFamily="34" charset="0"/>
              </a:rPr>
              <a:t>noktası</a:t>
            </a:r>
            <a:r>
              <a:rPr lang="en-US" sz="1600" dirty="0">
                <a:latin typeface="Verdana" panose="020B0604030504040204" pitchFamily="34" charset="0"/>
              </a:rPr>
              <a:t> hem </a:t>
            </a:r>
            <a:r>
              <a:rPr lang="en-US" sz="1600" dirty="0" err="1">
                <a:latin typeface="Verdana" panose="020B0604030504040204" pitchFamily="34" charset="0"/>
              </a:rPr>
              <a:t>mali</a:t>
            </a:r>
            <a:r>
              <a:rPr lang="en-US" sz="1600" dirty="0">
                <a:latin typeface="Verdana" panose="020B0604030504040204" pitchFamily="34" charset="0"/>
              </a:rPr>
              <a:t> hem de mal </a:t>
            </a:r>
            <a:r>
              <a:rPr lang="en-US" sz="1600" dirty="0" err="1">
                <a:latin typeface="Verdana" panose="020B0604030504040204" pitchFamily="34" charset="0"/>
              </a:rPr>
              <a:t>hizmet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piyasalarında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eşanlı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denge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olması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koşulunu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sağlar</a:t>
            </a:r>
            <a:endParaRPr lang="en-US" sz="1600" dirty="0">
              <a:latin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9219" y="1702824"/>
            <a:ext cx="5029200" cy="436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144123"/>
      </p:ext>
    </p:extLst>
  </p:cSld>
  <p:clrMapOvr>
    <a:masterClrMapping/>
  </p:clrMapOvr>
  <p:transition>
    <p:strips dir="l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Maliye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Politikası</a:t>
            </a:r>
            <a:endParaRPr lang="en-US" dirty="0">
              <a:ea typeface="ヒラギノ角ゴ Pro W3" pitchFamily="-65" charset="-12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68710" y="1447800"/>
                <a:ext cx="8241890" cy="3733800"/>
              </a:xfrm>
            </p:spPr>
            <p:txBody>
              <a:bodyPr/>
              <a:lstStyle/>
              <a:p>
                <a:pPr>
                  <a:spcBef>
                    <a:spcPts val="525"/>
                  </a:spcBef>
                </a:pPr>
                <a:r>
                  <a:rPr lang="en-US" sz="2400" dirty="0">
                    <a:ea typeface="ヒラギノ角ゴ Pro W3" pitchFamily="-84" charset="-128"/>
                  </a:rPr>
                  <a:t>Maliye </a:t>
                </a:r>
                <a:r>
                  <a:rPr lang="en-US" sz="2400" dirty="0" err="1">
                    <a:ea typeface="ヒラギノ角ゴ Pro W3" pitchFamily="-84" charset="-128"/>
                  </a:rPr>
                  <a:t>politikası</a:t>
                </a:r>
                <a:r>
                  <a:rPr lang="en-US" sz="2400" dirty="0">
                    <a:ea typeface="ヒラギノ角ゴ Pro W3" pitchFamily="-84" charset="-128"/>
                  </a:rPr>
                  <a:t>:</a:t>
                </a:r>
              </a:p>
              <a:p>
                <a:pPr marL="914400" indent="0">
                  <a:spcBef>
                    <a:spcPts val="525"/>
                  </a:spcBef>
                  <a:buNone/>
                </a:pPr>
                <a:r>
                  <a:rPr lang="en-US" sz="2400" i="1" dirty="0">
                    <a:ea typeface="ヒラギノ角ゴ Pro W3" pitchFamily="-84" charset="-128"/>
                  </a:rPr>
                  <a:t>G</a:t>
                </a:r>
                <a:r>
                  <a:rPr lang="en-US" sz="2400" i="1" dirty="0">
                    <a:latin typeface="Verdana" panose="020B0604030504040204" pitchFamily="34" charset="0"/>
                  </a:rPr>
                  <a:t>–T azaltılırsa </a:t>
                </a:r>
                <a14:m>
                  <m:oMath xmlns:m="http://schemas.openxmlformats.org/officeDocument/2006/math">
                    <m:groupChr>
                      <m:groupChrPr>
                        <m:chr m:val="⇔"/>
                        <m:vertJc m:val="bot"/>
                        <m:ctrlPr>
                          <a:rPr lang="en-US" i="1" dirty="0"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  <m:t>−</m:t>
                        </m:r>
                      </m:e>
                    </m:groupChr>
                  </m:oMath>
                </a14:m>
                <a:r>
                  <a:rPr lang="en-US" sz="2400" i="1" dirty="0">
                    <a:latin typeface="Verdana" panose="020B0604030504040204" pitchFamily="34" charset="0"/>
                  </a:rPr>
                  <a:t> </a:t>
                </a:r>
                <a:r>
                  <a:rPr lang="en-US" sz="2400" b="1" dirty="0">
                    <a:latin typeface="Verdana" panose="020B0604030504040204" pitchFamily="34" charset="0"/>
                  </a:rPr>
                  <a:t>m</a:t>
                </a:r>
                <a14:m>
                  <m:oMath xmlns:m="http://schemas.openxmlformats.org/officeDocument/2006/math">
                    <m:r>
                      <a:rPr lang="tr-TR" b="1" i="0" dirty="0" smtClean="0">
                        <a:latin typeface="Cambria Math" panose="02040503050406030204" pitchFamily="18" charset="0"/>
                        <a:ea typeface="ヒラギノ角ゴ Pro W3" pitchFamily="-84" charset="-128"/>
                      </a:rPr>
                      <m:t>𝐚𝐥𝐢</m:t>
                    </m:r>
                    <m:r>
                      <a:rPr lang="tr-TR" b="1" i="0" dirty="0" smtClean="0">
                        <a:latin typeface="Cambria Math" panose="02040503050406030204" pitchFamily="18" charset="0"/>
                        <a:ea typeface="ヒラギノ角ゴ Pro W3" pitchFamily="-84" charset="-128"/>
                      </a:rPr>
                      <m:t> </m:t>
                    </m:r>
                    <m:r>
                      <a:rPr lang="tr-TR" b="1" i="0" dirty="0" smtClean="0">
                        <a:latin typeface="Cambria Math" panose="02040503050406030204" pitchFamily="18" charset="0"/>
                        <a:ea typeface="ヒラギノ角ゴ Pro W3" pitchFamily="-84" charset="-128"/>
                      </a:rPr>
                      <m:t>𝐝𝐚𝐫𝐚𝐥𝐦𝐚</m:t>
                    </m:r>
                    <m:groupChr>
                      <m:groupChrPr>
                        <m:chr m:val="⇔"/>
                        <m:vertJc m:val="bot"/>
                        <m:ctrlPr>
                          <a:rPr lang="en-US" i="1" dirty="0"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  <m:t>−</m:t>
                        </m:r>
                      </m:e>
                    </m:groupChr>
                  </m:oMath>
                </a14:m>
                <a:r>
                  <a:rPr lang="en-US" sz="2400" dirty="0">
                    <a:latin typeface="Verdana" panose="020B0604030504040204" pitchFamily="34" charset="0"/>
                  </a:rPr>
                  <a:t>   </a:t>
                </a:r>
                <a:r>
                  <a:rPr lang="en-US" sz="2400" b="1" dirty="0" err="1">
                    <a:latin typeface="Verdana" panose="020B0604030504040204" pitchFamily="34" charset="0"/>
                  </a:rPr>
                  <a:t>mali</a:t>
                </a:r>
                <a:r>
                  <a:rPr lang="en-US" sz="2400" b="1" dirty="0">
                    <a:latin typeface="Verdana" panose="020B0604030504040204" pitchFamily="34" charset="0"/>
                  </a:rPr>
                  <a:t> </a:t>
                </a:r>
                <a:r>
                  <a:rPr lang="en-US" sz="2400" b="1" dirty="0" err="1">
                    <a:latin typeface="Verdana" panose="020B0604030504040204" pitchFamily="34" charset="0"/>
                  </a:rPr>
                  <a:t>konsolidasyon</a:t>
                </a:r>
                <a:endParaRPr lang="en-US" sz="2400" b="1" dirty="0">
                  <a:latin typeface="Verdana" panose="020B0604030504040204" pitchFamily="34" charset="0"/>
                </a:endParaRPr>
              </a:p>
              <a:p>
                <a:pPr marL="914400" lvl="0" indent="0">
                  <a:spcBef>
                    <a:spcPts val="525"/>
                  </a:spcBef>
                  <a:buNone/>
                </a:pPr>
                <a:r>
                  <a:rPr lang="en-US" sz="2400" i="1" dirty="0">
                    <a:ea typeface="ヒラギノ角ゴ Pro W3" pitchFamily="-84" charset="-128"/>
                  </a:rPr>
                  <a:t>G</a:t>
                </a:r>
                <a:r>
                  <a:rPr lang="en-US" sz="2400" i="1" dirty="0">
                    <a:latin typeface="Verdana" panose="020B0604030504040204" pitchFamily="34" charset="0"/>
                  </a:rPr>
                  <a:t>–T arttırılırsa </a:t>
                </a:r>
                <a14:m>
                  <m:oMath xmlns:m="http://schemas.openxmlformats.org/officeDocument/2006/math">
                    <m:groupChr>
                      <m:groupChrPr>
                        <m:chr m:val="⇔"/>
                        <m:vertJc m:val="bot"/>
                        <m:ctrlP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i="1" dirty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  <m:t>−</m:t>
                        </m:r>
                      </m:e>
                    </m:groupChr>
                  </m:oMath>
                </a14:m>
                <a:r>
                  <a:rPr lang="en-US" sz="2400" i="1" dirty="0">
                    <a:solidFill>
                      <a:srgbClr val="000000"/>
                    </a:solidFill>
                    <a:latin typeface="Verdana" panose="020B060403050404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Verdana" panose="020B0604030504040204" pitchFamily="34" charset="0"/>
                  </a:rPr>
                  <a:t>mali</a:t>
                </a:r>
                <a:r>
                  <a:rPr lang="en-US" sz="2400" b="1" dirty="0">
                    <a:solidFill>
                      <a:srgbClr val="000000"/>
                    </a:solidFill>
                    <a:latin typeface="Verdana" panose="020B060403050404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Verdana" panose="020B0604030504040204" pitchFamily="34" charset="0"/>
                  </a:rPr>
                  <a:t>genişleme</a:t>
                </a:r>
                <a:endParaRPr lang="en-US" sz="2400" dirty="0">
                  <a:latin typeface="Verdana" panose="020B0604030504040204" pitchFamily="34" charset="0"/>
                </a:endParaRPr>
              </a:p>
              <a:p>
                <a:pPr>
                  <a:spcBef>
                    <a:spcPts val="525"/>
                  </a:spcBef>
                </a:pPr>
                <a:endParaRPr lang="en-US" sz="2400" dirty="0">
                  <a:ea typeface="ヒラギノ角ゴ Pro W3" pitchFamily="-84" charset="-128"/>
                </a:endParaRPr>
              </a:p>
            </p:txBody>
          </p:sp>
        </mc:Choice>
        <mc:Fallback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8710" y="1447800"/>
                <a:ext cx="8241890" cy="3733800"/>
              </a:xfrm>
              <a:blipFill>
                <a:blip r:embed="rId2"/>
                <a:stretch>
                  <a:fillRect l="-2154" t="-237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8882858"/>
      </p:ext>
    </p:extLst>
  </p:cSld>
  <p:clrMapOvr>
    <a:masterClrMapping/>
  </p:clrMapOvr>
  <p:transition>
    <p:strips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65" charset="-128"/>
              </a:rPr>
              <a:t>IS-LM </a:t>
            </a:r>
          </a:p>
        </p:txBody>
      </p:sp>
      <p:sp>
        <p:nvSpPr>
          <p:cNvPr id="24579" name="TextBox 4"/>
          <p:cNvSpPr txBox="1">
            <a:spLocks noChangeArrowheads="1"/>
          </p:cNvSpPr>
          <p:nvPr/>
        </p:nvSpPr>
        <p:spPr bwMode="auto">
          <a:xfrm>
            <a:off x="405581" y="1346906"/>
            <a:ext cx="8305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1800" b="1" dirty="0" err="1">
                <a:latin typeface="Verdana" panose="020B0604030504040204" pitchFamily="34" charset="0"/>
              </a:rPr>
              <a:t>Vergide</a:t>
            </a:r>
            <a:r>
              <a:rPr lang="en-US" sz="1800" b="1" dirty="0">
                <a:latin typeface="Verdana" panose="020B0604030504040204" pitchFamily="34" charset="0"/>
              </a:rPr>
              <a:t> </a:t>
            </a:r>
            <a:r>
              <a:rPr lang="en-US" sz="1800" b="1" dirty="0" err="1">
                <a:latin typeface="Verdana" panose="020B0604030504040204" pitchFamily="34" charset="0"/>
              </a:rPr>
              <a:t>Artış</a:t>
            </a:r>
            <a:endParaRPr lang="en-US" sz="1800" dirty="0">
              <a:latin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49163" y="1724947"/>
            <a:ext cx="5124450" cy="4336977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16467" y="2895600"/>
            <a:ext cx="287101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1600" dirty="0" err="1">
                <a:latin typeface="Verdana" panose="020B0604030504040204" pitchFamily="34" charset="0"/>
              </a:rPr>
              <a:t>Vergide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artış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i="1" dirty="0">
                <a:latin typeface="Verdana" panose="020B0604030504040204" pitchFamily="34" charset="0"/>
              </a:rPr>
              <a:t>IS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eğrisi</a:t>
            </a:r>
            <a:r>
              <a:rPr lang="en-US" sz="1600" dirty="0">
                <a:latin typeface="Verdana" panose="020B0604030504040204" pitchFamily="34" charset="0"/>
              </a:rPr>
              <a:t> sola </a:t>
            </a:r>
            <a:r>
              <a:rPr lang="en-US" sz="1600" dirty="0" err="1">
                <a:latin typeface="Verdana" panose="020B0604030504040204" pitchFamily="34" charset="0"/>
              </a:rPr>
              <a:t>kayar</a:t>
            </a:r>
            <a:r>
              <a:rPr lang="en-US" sz="1600" dirty="0">
                <a:latin typeface="Verdana" panose="020B0604030504040204" pitchFamily="34" charset="0"/>
              </a:rPr>
              <a:t>. </a:t>
            </a:r>
          </a:p>
          <a:p>
            <a:r>
              <a:rPr lang="en-US" sz="1600" dirty="0" err="1">
                <a:latin typeface="Verdana" panose="020B0604030504040204" pitchFamily="34" charset="0"/>
              </a:rPr>
              <a:t>Denge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çıktı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azalır</a:t>
            </a:r>
            <a:r>
              <a:rPr lang="en-US" sz="1600" dirty="0">
                <a:latin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8673552"/>
      </p:ext>
    </p:extLst>
  </p:cSld>
  <p:clrMapOvr>
    <a:masterClrMapping/>
  </p:clrMapOvr>
  <p:transition>
    <p:strips dir="l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65" charset="-128"/>
              </a:rPr>
              <a:t>IS-LM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68710" y="1447800"/>
                <a:ext cx="8241890" cy="3733800"/>
              </a:xfrm>
            </p:spPr>
            <p:txBody>
              <a:bodyPr/>
              <a:lstStyle/>
              <a:p>
                <a:pPr>
                  <a:spcBef>
                    <a:spcPts val="525"/>
                  </a:spcBef>
                </a:pPr>
                <a:r>
                  <a:rPr lang="en-US" sz="2400" dirty="0">
                    <a:ea typeface="ヒラギノ角ゴ Pro W3" pitchFamily="-84" charset="-128"/>
                  </a:rPr>
                  <a:t>Para </a:t>
                </a:r>
                <a:r>
                  <a:rPr lang="en-US" sz="2400" dirty="0" err="1">
                    <a:ea typeface="ヒラギノ角ゴ Pro W3" pitchFamily="-84" charset="-128"/>
                  </a:rPr>
                  <a:t>politikası</a:t>
                </a:r>
                <a:r>
                  <a:rPr lang="en-US" sz="2400" dirty="0">
                    <a:ea typeface="ヒラギノ角ゴ Pro W3" pitchFamily="-84" charset="-128"/>
                  </a:rPr>
                  <a:t>:</a:t>
                </a:r>
              </a:p>
              <a:p>
                <a:pPr marL="914400" indent="0">
                  <a:spcBef>
                    <a:spcPts val="525"/>
                  </a:spcBef>
                  <a:buNone/>
                </a:pPr>
                <a:r>
                  <a:rPr lang="en-US" sz="2400" i="1" dirty="0" err="1">
                    <a:ea typeface="ヒラギノ角ゴ Pro W3" pitchFamily="-84" charset="-128"/>
                  </a:rPr>
                  <a:t>i</a:t>
                </a:r>
                <a:r>
                  <a:rPr lang="en-US" sz="2400" i="1" dirty="0">
                    <a:latin typeface="Verdana" panose="020B0604030504040204" pitchFamily="34" charset="0"/>
                  </a:rPr>
                  <a:t> </a:t>
                </a:r>
                <a:r>
                  <a:rPr lang="en-US" sz="2400" i="1" dirty="0" err="1">
                    <a:latin typeface="Verdana" panose="020B0604030504040204" pitchFamily="34" charset="0"/>
                  </a:rPr>
                  <a:t>düşürülürse</a:t>
                </a:r>
                <a:r>
                  <a:rPr lang="en-US" sz="2400" i="1" dirty="0">
                    <a:latin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groupChr>
                      <m:groupChrPr>
                        <m:chr m:val="⇔"/>
                        <m:vertJc m:val="bot"/>
                        <m:ctrlPr>
                          <a:rPr lang="en-US" i="1" dirty="0"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  <m:t>−</m:t>
                        </m:r>
                      </m:e>
                    </m:groupChr>
                  </m:oMath>
                </a14:m>
                <a:r>
                  <a:rPr lang="en-US" sz="2400" i="1" dirty="0">
                    <a:latin typeface="Verdana" panose="020B0604030504040204" pitchFamily="34" charset="0"/>
                  </a:rPr>
                  <a:t> </a:t>
                </a:r>
                <a:r>
                  <a:rPr lang="en-US" sz="2400" dirty="0">
                    <a:latin typeface="Verdana" panose="020B0604030504040204" pitchFamily="34" charset="0"/>
                  </a:rPr>
                  <a:t>para </a:t>
                </a:r>
                <a:r>
                  <a:rPr lang="en-US" sz="2400" dirty="0" err="1">
                    <a:latin typeface="Verdana" panose="020B0604030504040204" pitchFamily="34" charset="0"/>
                  </a:rPr>
                  <a:t>arzı</a:t>
                </a:r>
                <a:r>
                  <a:rPr lang="en-US" sz="2400" dirty="0">
                    <a:latin typeface="Verdana" panose="020B0604030504040204" pitchFamily="34" charset="0"/>
                  </a:rPr>
                  <a:t> </a:t>
                </a:r>
                <a:r>
                  <a:rPr lang="en-US" sz="2400" dirty="0" err="1">
                    <a:latin typeface="Verdana" panose="020B0604030504040204" pitchFamily="34" charset="0"/>
                  </a:rPr>
                  <a:t>artar</a:t>
                </a:r>
                <a:r>
                  <a:rPr lang="en-US" sz="2400" dirty="0">
                    <a:latin typeface="Verdana" panose="020B0604030504040204" pitchFamily="34" charset="0"/>
                  </a:rPr>
                  <a:t> </a:t>
                </a:r>
                <a:r>
                  <a:rPr lang="en-US" sz="2400" i="1" dirty="0">
                    <a:latin typeface="Verdana" panose="020B0604030504040204" pitchFamily="34" charset="0"/>
                  </a:rPr>
                  <a:t>M </a:t>
                </a:r>
                <a14:m>
                  <m:oMath xmlns:m="http://schemas.openxmlformats.org/officeDocument/2006/math">
                    <m:groupChr>
                      <m:groupChrPr>
                        <m:chr m:val="⇔"/>
                        <m:vertJc m:val="bot"/>
                        <m:ctrlPr>
                          <a:rPr lang="en-US" i="1" dirty="0"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  <m:t>−</m:t>
                        </m:r>
                      </m:e>
                    </m:groupChr>
                  </m:oMath>
                </a14:m>
                <a:r>
                  <a:rPr lang="en-US" sz="2400" dirty="0">
                    <a:latin typeface="Verdana" panose="020B0604030504040204" pitchFamily="34" charset="0"/>
                  </a:rPr>
                  <a:t> </a:t>
                </a:r>
                <a:r>
                  <a:rPr lang="en-US" sz="2400" b="1" dirty="0">
                    <a:latin typeface="Verdana" panose="020B0604030504040204" pitchFamily="34" charset="0"/>
                  </a:rPr>
                  <a:t>mali </a:t>
                </a:r>
                <a:r>
                  <a:rPr lang="en-US" sz="2400" b="1" dirty="0" err="1">
                    <a:latin typeface="Verdana" panose="020B0604030504040204" pitchFamily="34" charset="0"/>
                  </a:rPr>
                  <a:t>genişleme</a:t>
                </a:r>
                <a:endParaRPr lang="en-US" sz="2400" b="1" dirty="0">
                  <a:latin typeface="Verdana" panose="020B0604030504040204" pitchFamily="34" charset="0"/>
                </a:endParaRPr>
              </a:p>
              <a:p>
                <a:pPr marL="914400" indent="0">
                  <a:spcBef>
                    <a:spcPts val="525"/>
                  </a:spcBef>
                  <a:buNone/>
                </a:pPr>
                <a:r>
                  <a:rPr lang="en-US" sz="2400" i="1" dirty="0">
                    <a:ea typeface="ヒラギノ角ゴ Pro W3" pitchFamily="-84" charset="-128"/>
                  </a:rPr>
                  <a:t>i </a:t>
                </a:r>
                <a:r>
                  <a:rPr lang="en-US" sz="2400" i="1" dirty="0" err="1">
                    <a:ea typeface="ヒラギノ角ゴ Pro W3" pitchFamily="-84" charset="-128"/>
                  </a:rPr>
                  <a:t>yükseltilirse</a:t>
                </a:r>
                <a:r>
                  <a:rPr lang="en-US" sz="2400" i="1" dirty="0">
                    <a:latin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groupChr>
                      <m:groupChrPr>
                        <m:chr m:val="⇔"/>
                        <m:vertJc m:val="bot"/>
                        <m:ctrlP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i="1" dirty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  <m:t>−</m:t>
                        </m:r>
                      </m:e>
                    </m:groupChr>
                  </m:oMath>
                </a14:m>
                <a:r>
                  <a:rPr lang="en-US" sz="2400" i="1" dirty="0">
                    <a:solidFill>
                      <a:srgbClr val="000000"/>
                    </a:solidFill>
                    <a:latin typeface="Verdana" panose="020B0604030504040204" pitchFamily="34" charset="0"/>
                  </a:rPr>
                  <a:t> </a:t>
                </a:r>
                <a:r>
                  <a:rPr lang="en-US" sz="2400" dirty="0">
                    <a:latin typeface="Verdana" panose="020B0604030504040204" pitchFamily="34" charset="0"/>
                  </a:rPr>
                  <a:t>para </a:t>
                </a:r>
                <a:r>
                  <a:rPr lang="en-US" sz="2400" dirty="0" err="1">
                    <a:latin typeface="Verdana" panose="020B0604030504040204" pitchFamily="34" charset="0"/>
                  </a:rPr>
                  <a:t>arzı</a:t>
                </a:r>
                <a:r>
                  <a:rPr lang="en-US" sz="2400" dirty="0">
                    <a:latin typeface="Verdana" panose="020B0604030504040204" pitchFamily="34" charset="0"/>
                  </a:rPr>
                  <a:t> </a:t>
                </a:r>
                <a:r>
                  <a:rPr lang="en-US" sz="2400" dirty="0" err="1">
                    <a:latin typeface="Verdana" panose="020B0604030504040204" pitchFamily="34" charset="0"/>
                  </a:rPr>
                  <a:t>azalır</a:t>
                </a:r>
                <a:r>
                  <a:rPr lang="en-US" sz="2400" dirty="0">
                    <a:latin typeface="Verdana" panose="020B0604030504040204" pitchFamily="34" charset="0"/>
                  </a:rPr>
                  <a:t> </a:t>
                </a:r>
                <a:r>
                  <a:rPr lang="en-US" sz="2400" i="1" dirty="0">
                    <a:latin typeface="Verdana" panose="020B0604030504040204" pitchFamily="34" charset="0"/>
                  </a:rPr>
                  <a:t>M </a:t>
                </a:r>
                <a14:m>
                  <m:oMath xmlns:m="http://schemas.openxmlformats.org/officeDocument/2006/math">
                    <m:groupChr>
                      <m:groupChrPr>
                        <m:chr m:val="⇔"/>
                        <m:vertJc m:val="bot"/>
                        <m:ctrlPr>
                          <a:rPr lang="en-US" sz="2400" i="1" dirty="0"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sz="2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  <m:t>−</m:t>
                        </m:r>
                      </m:e>
                    </m:groupChr>
                  </m:oMath>
                </a14:m>
                <a:r>
                  <a:rPr lang="en-US" sz="2400" dirty="0">
                    <a:latin typeface="Verdana" panose="020B0604030504040204" pitchFamily="34" charset="0"/>
                  </a:rPr>
                  <a:t> </a:t>
                </a:r>
                <a:r>
                  <a:rPr lang="tr-TR" sz="2400" b="1" dirty="0">
                    <a:latin typeface="Verdana" panose="020B0604030504040204" pitchFamily="34" charset="0"/>
                  </a:rPr>
                  <a:t>m</a:t>
                </a:r>
                <a14:m>
                  <m:oMath xmlns:m="http://schemas.openxmlformats.org/officeDocument/2006/math">
                    <m:r>
                      <a:rPr lang="tr-TR" b="1" i="0" dirty="0" smtClean="0">
                        <a:latin typeface="Cambria Math" panose="02040503050406030204" pitchFamily="18" charset="0"/>
                        <a:ea typeface="ヒラギノ角ゴ Pro W3" pitchFamily="-84" charset="-128"/>
                      </a:rPr>
                      <m:t>𝐚𝐥𝐢</m:t>
                    </m:r>
                    <m:r>
                      <a:rPr lang="tr-TR" b="1" i="0" dirty="0" smtClean="0">
                        <a:latin typeface="Cambria Math" panose="02040503050406030204" pitchFamily="18" charset="0"/>
                        <a:ea typeface="ヒラギノ角ゴ Pro W3" pitchFamily="-84" charset="-128"/>
                      </a:rPr>
                      <m:t> </m:t>
                    </m:r>
                    <m:r>
                      <a:rPr lang="tr-TR" b="1" i="0" dirty="0" smtClean="0">
                        <a:latin typeface="Cambria Math" panose="02040503050406030204" pitchFamily="18" charset="0"/>
                        <a:ea typeface="ヒラギノ角ゴ Pro W3" pitchFamily="-84" charset="-128"/>
                      </a:rPr>
                      <m:t>𝐝𝐚𝐫𝐚𝐥𝐦𝐚</m:t>
                    </m:r>
                    <m:groupChr>
                      <m:groupChrPr>
                        <m:chr m:val="⇔"/>
                        <m:vertJc m:val="bot"/>
                        <m:ctrlPr>
                          <a:rPr lang="en-US" i="1" dirty="0"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  <m:t>−</m:t>
                        </m:r>
                      </m:e>
                    </m:groupChr>
                  </m:oMath>
                </a14:m>
                <a:r>
                  <a:rPr lang="en-US" sz="2400" dirty="0">
                    <a:latin typeface="Verdana" panose="020B0604030504040204" pitchFamily="34" charset="0"/>
                  </a:rPr>
                  <a:t> </a:t>
                </a:r>
                <a:r>
                  <a:rPr lang="en-US" sz="2400" b="1" dirty="0" err="1">
                    <a:latin typeface="Verdana" panose="020B0604030504040204" pitchFamily="34" charset="0"/>
                  </a:rPr>
                  <a:t>mali</a:t>
                </a:r>
                <a:r>
                  <a:rPr lang="en-US" sz="2400" b="1" dirty="0">
                    <a:latin typeface="Verdana" panose="020B0604030504040204" pitchFamily="34" charset="0"/>
                  </a:rPr>
                  <a:t> </a:t>
                </a:r>
                <a:r>
                  <a:rPr lang="en-US" sz="2400" b="1" dirty="0" err="1">
                    <a:latin typeface="Verdana" panose="020B0604030504040204" pitchFamily="34" charset="0"/>
                  </a:rPr>
                  <a:t>sıkılaşma</a:t>
                </a:r>
                <a:endParaRPr lang="en-US" sz="2400" b="1" dirty="0">
                  <a:latin typeface="Verdana" panose="020B0604030504040204" pitchFamily="34" charset="0"/>
                </a:endParaRPr>
              </a:p>
              <a:p>
                <a:pPr marL="914400" indent="0">
                  <a:spcBef>
                    <a:spcPts val="525"/>
                  </a:spcBef>
                  <a:buNone/>
                </a:pPr>
                <a:endParaRPr lang="en-US" sz="2400" b="1" dirty="0">
                  <a:latin typeface="Verdana" panose="020B0604030504040204" pitchFamily="34" charset="0"/>
                </a:endParaRPr>
              </a:p>
              <a:p>
                <a:pPr>
                  <a:spcBef>
                    <a:spcPts val="525"/>
                  </a:spcBef>
                </a:pPr>
                <a:endParaRPr lang="en-US" sz="2400" dirty="0">
                  <a:ea typeface="ヒラギノ角ゴ Pro W3" pitchFamily="-84" charset="-128"/>
                </a:endParaRPr>
              </a:p>
            </p:txBody>
          </p:sp>
        </mc:Choice>
        <mc:Fallback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8710" y="1447800"/>
                <a:ext cx="8241890" cy="3733800"/>
              </a:xfrm>
              <a:blipFill>
                <a:blip r:embed="rId2"/>
                <a:stretch>
                  <a:fillRect l="-2154" t="-237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9762400"/>
      </p:ext>
    </p:extLst>
  </p:cSld>
  <p:clrMapOvr>
    <a:masterClrMapping/>
  </p:clrMapOvr>
  <p:transition>
    <p:strips dir="l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65" charset="-128"/>
              </a:rPr>
              <a:t>IS-LM</a:t>
            </a:r>
          </a:p>
        </p:txBody>
      </p:sp>
      <p:sp>
        <p:nvSpPr>
          <p:cNvPr id="26627" name="TextBox 4"/>
          <p:cNvSpPr txBox="1">
            <a:spLocks noChangeArrowheads="1"/>
          </p:cNvSpPr>
          <p:nvPr/>
        </p:nvSpPr>
        <p:spPr bwMode="auto">
          <a:xfrm>
            <a:off x="381000" y="1309943"/>
            <a:ext cx="8305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1800" b="1" dirty="0" err="1">
                <a:latin typeface="Verdana" panose="020B0604030504040204" pitchFamily="34" charset="0"/>
              </a:rPr>
              <a:t>Faiz</a:t>
            </a:r>
            <a:r>
              <a:rPr lang="en-US" sz="1800" b="1" dirty="0">
                <a:latin typeface="Verdana" panose="020B0604030504040204" pitchFamily="34" charset="0"/>
              </a:rPr>
              <a:t> </a:t>
            </a:r>
            <a:r>
              <a:rPr lang="en-US" sz="1800" b="1" dirty="0" err="1">
                <a:latin typeface="Verdana" panose="020B0604030504040204" pitchFamily="34" charset="0"/>
              </a:rPr>
              <a:t>haddinde</a:t>
            </a:r>
            <a:r>
              <a:rPr lang="en-US" sz="1800" b="1" dirty="0">
                <a:latin typeface="Verdana" panose="020B0604030504040204" pitchFamily="34" charset="0"/>
              </a:rPr>
              <a:t> </a:t>
            </a:r>
            <a:r>
              <a:rPr lang="en-US" sz="1800" b="1" dirty="0" err="1">
                <a:latin typeface="Verdana" panose="020B0604030504040204" pitchFamily="34" charset="0"/>
              </a:rPr>
              <a:t>düşüşün</a:t>
            </a:r>
            <a:r>
              <a:rPr lang="en-US" sz="1800" b="1" dirty="0">
                <a:latin typeface="Verdana" panose="020B0604030504040204" pitchFamily="34" charset="0"/>
              </a:rPr>
              <a:t> </a:t>
            </a:r>
            <a:r>
              <a:rPr lang="en-US" sz="1800" b="1" dirty="0" err="1">
                <a:latin typeface="Verdana" panose="020B0604030504040204" pitchFamily="34" charset="0"/>
              </a:rPr>
              <a:t>etkisi</a:t>
            </a:r>
            <a:endParaRPr lang="en-US" sz="1800" dirty="0">
              <a:latin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7600" y="1828800"/>
            <a:ext cx="4724400" cy="4201990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33400" y="3200400"/>
            <a:ext cx="265962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1600" dirty="0" err="1">
                <a:latin typeface="Verdana" panose="020B0604030504040204" pitchFamily="34" charset="0"/>
              </a:rPr>
              <a:t>Parasal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genişleme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i="1" dirty="0">
                <a:latin typeface="Verdana" panose="020B0604030504040204" pitchFamily="34" charset="0"/>
              </a:rPr>
              <a:t>LM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eğrisinin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konumunu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değiştirirek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çıktının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yükselmesine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neden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olur</a:t>
            </a:r>
            <a:r>
              <a:rPr lang="en-US" sz="1600" dirty="0">
                <a:latin typeface="Verdana" panose="020B060403050404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73723512"/>
      </p:ext>
    </p:extLst>
  </p:cSld>
  <p:clrMapOvr>
    <a:masterClrMapping/>
  </p:clrMapOvr>
  <p:transition>
    <p:strips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Politika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karması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68710" y="1447800"/>
            <a:ext cx="8241890" cy="37338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400" dirty="0">
                <a:ea typeface="ヒラギノ角ゴ Pro W3" pitchFamily="-84" charset="-128"/>
              </a:rPr>
              <a:t>Para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maliye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politikalarının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birlikte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kombinasyonların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uygulanması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Ekonominin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durgunluk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döneminde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olduğunu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varsayalım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400" dirty="0">
                <a:ea typeface="ヒラギノ角ゴ Pro W3" pitchFamily="-84" charset="-128"/>
              </a:rPr>
              <a:t>Hem </a:t>
            </a:r>
            <a:r>
              <a:rPr lang="en-US" sz="2400" dirty="0" err="1">
                <a:ea typeface="ヒラギノ角ゴ Pro W3" pitchFamily="-84" charset="-128"/>
              </a:rPr>
              <a:t>maliye</a:t>
            </a:r>
            <a:r>
              <a:rPr lang="en-US" sz="2400" dirty="0">
                <a:ea typeface="ヒラギノ角ゴ Pro W3" pitchFamily="-84" charset="-128"/>
              </a:rPr>
              <a:t> hem de para </a:t>
            </a:r>
            <a:r>
              <a:rPr lang="en-US" sz="2400" dirty="0" err="1">
                <a:ea typeface="ヒラギノ角ゴ Pro W3" pitchFamily="-84" charset="-128"/>
              </a:rPr>
              <a:t>politikası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eşanlı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şekilde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uygulanarak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çıktı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arttırılabilir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 marL="914400" indent="0">
              <a:spcBef>
                <a:spcPts val="525"/>
              </a:spcBef>
              <a:buNone/>
            </a:pPr>
            <a:endParaRPr lang="en-US" sz="2400" b="1" dirty="0">
              <a:latin typeface="Verdana" panose="020B0604030504040204" pitchFamily="34" charset="0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9504772"/>
      </p:ext>
    </p:extLst>
  </p:cSld>
  <p:clrMapOvr>
    <a:masterClrMapping/>
  </p:clrMapOvr>
  <p:transition>
    <p:strips dir="l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Politika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karması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26627" name="TextBox 4"/>
          <p:cNvSpPr txBox="1">
            <a:spLocks noChangeArrowheads="1"/>
          </p:cNvSpPr>
          <p:nvPr/>
        </p:nvSpPr>
        <p:spPr bwMode="auto">
          <a:xfrm>
            <a:off x="405581" y="1295400"/>
            <a:ext cx="8305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1800" b="1" dirty="0" err="1">
                <a:latin typeface="Verdana" panose="020B0604030504040204" pitchFamily="34" charset="0"/>
              </a:rPr>
              <a:t>Genişletici</a:t>
            </a:r>
            <a:r>
              <a:rPr lang="en-US" sz="1800" b="1" dirty="0">
                <a:latin typeface="Verdana" panose="020B0604030504040204" pitchFamily="34" charset="0"/>
              </a:rPr>
              <a:t> para </a:t>
            </a:r>
            <a:r>
              <a:rPr lang="en-US" sz="1800" b="1" dirty="0" err="1">
                <a:latin typeface="Verdana" panose="020B0604030504040204" pitchFamily="34" charset="0"/>
              </a:rPr>
              <a:t>ve</a:t>
            </a:r>
            <a:r>
              <a:rPr lang="en-US" sz="1800" b="1" dirty="0">
                <a:latin typeface="Verdana" panose="020B0604030504040204" pitchFamily="34" charset="0"/>
              </a:rPr>
              <a:t> </a:t>
            </a:r>
            <a:r>
              <a:rPr lang="en-US" sz="1800" b="1" dirty="0" err="1">
                <a:latin typeface="Verdana" panose="020B0604030504040204" pitchFamily="34" charset="0"/>
              </a:rPr>
              <a:t>maliye</a:t>
            </a:r>
            <a:r>
              <a:rPr lang="en-US" sz="1800" b="1" dirty="0">
                <a:latin typeface="Verdana" panose="020B0604030504040204" pitchFamily="34" charset="0"/>
              </a:rPr>
              <a:t> </a:t>
            </a:r>
            <a:r>
              <a:rPr lang="en-US" sz="1800" b="1" dirty="0" err="1">
                <a:latin typeface="Verdana" panose="020B0604030504040204" pitchFamily="34" charset="0"/>
              </a:rPr>
              <a:t>politikaları</a:t>
            </a:r>
            <a:endParaRPr lang="en-US" sz="1800" dirty="0">
              <a:latin typeface="Verdana" panose="020B0604030504040204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82975" y="2590800"/>
            <a:ext cx="2659626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1600" dirty="0">
                <a:latin typeface="Verdana" panose="020B0604030504040204" pitchFamily="34" charset="0"/>
              </a:rPr>
              <a:t>Mali </a:t>
            </a:r>
            <a:r>
              <a:rPr lang="en-US" sz="1600" dirty="0" err="1">
                <a:latin typeface="Verdana" panose="020B0604030504040204" pitchFamily="34" charset="0"/>
              </a:rPr>
              <a:t>genişleme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i="1" dirty="0">
                <a:latin typeface="Verdana" panose="020B0604030504040204" pitchFamily="34" charset="0"/>
              </a:rPr>
              <a:t>IS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eğrisini</a:t>
            </a:r>
            <a:r>
              <a:rPr lang="en-US" sz="1600" dirty="0">
                <a:latin typeface="Verdana" panose="020B0604030504040204" pitchFamily="34" charset="0"/>
              </a:rPr>
              <a:t> saga </a:t>
            </a:r>
            <a:r>
              <a:rPr lang="en-US" sz="1600" dirty="0" err="1">
                <a:latin typeface="Verdana" panose="020B0604030504040204" pitchFamily="34" charset="0"/>
              </a:rPr>
              <a:t>kaydırır</a:t>
            </a:r>
            <a:r>
              <a:rPr lang="en-US" sz="1600" dirty="0">
                <a:latin typeface="Verdana" panose="020B0604030504040204" pitchFamily="34" charset="0"/>
              </a:rPr>
              <a:t>.</a:t>
            </a:r>
          </a:p>
          <a:p>
            <a:r>
              <a:rPr lang="en-US" sz="1600" dirty="0" err="1">
                <a:latin typeface="Verdana" panose="020B0604030504040204" pitchFamily="34" charset="0"/>
              </a:rPr>
              <a:t>Parasal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genişleme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i="1" dirty="0">
                <a:latin typeface="Verdana" panose="020B0604030504040204" pitchFamily="34" charset="0"/>
              </a:rPr>
              <a:t>LM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eğrisini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aşağıya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konumunu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değiştirir</a:t>
            </a:r>
            <a:r>
              <a:rPr lang="en-US" sz="1600" dirty="0">
                <a:latin typeface="Verdana" panose="020B0604030504040204" pitchFamily="34" charset="0"/>
              </a:rPr>
              <a:t>.</a:t>
            </a:r>
          </a:p>
          <a:p>
            <a:r>
              <a:rPr lang="en-US" sz="1600" dirty="0" err="1">
                <a:latin typeface="Verdana" panose="020B0604030504040204" pitchFamily="34" charset="0"/>
              </a:rPr>
              <a:t>İkisi</a:t>
            </a:r>
            <a:r>
              <a:rPr lang="en-US" sz="1600" dirty="0">
                <a:latin typeface="Verdana" panose="020B0604030504040204" pitchFamily="34" charset="0"/>
              </a:rPr>
              <a:t> de </a:t>
            </a:r>
            <a:r>
              <a:rPr lang="en-US" sz="1600" dirty="0" err="1">
                <a:latin typeface="Verdana" panose="020B0604030504040204" pitchFamily="34" charset="0"/>
              </a:rPr>
              <a:t>birlikte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daha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yüksek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çıktı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miktarına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yol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açar</a:t>
            </a:r>
            <a:r>
              <a:rPr lang="en-US" sz="1600" dirty="0">
                <a:latin typeface="Verdana" panose="020B0604030504040204" pitchFamily="34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6600" y="1752600"/>
            <a:ext cx="5124450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560082"/>
      </p:ext>
    </p:extLst>
  </p:cSld>
  <p:clrMapOvr>
    <a:masterClrMapping/>
  </p:clrMapOvr>
  <p:transition>
    <p:strips dir="l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Politika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karması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26627" name="TextBox 4"/>
          <p:cNvSpPr txBox="1">
            <a:spLocks noChangeArrowheads="1"/>
          </p:cNvSpPr>
          <p:nvPr/>
        </p:nvSpPr>
        <p:spPr bwMode="auto">
          <a:xfrm>
            <a:off x="381000" y="1219200"/>
            <a:ext cx="8305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2000" b="1" dirty="0">
                <a:latin typeface="Verdana" panose="020B0604030504040204" pitchFamily="34" charset="0"/>
              </a:rPr>
              <a:t>Mali </a:t>
            </a:r>
            <a:r>
              <a:rPr lang="en-US" sz="2000" b="1" dirty="0" err="1">
                <a:latin typeface="Verdana" panose="020B0604030504040204" pitchFamily="34" charset="0"/>
              </a:rPr>
              <a:t>konsolidasyon</a:t>
            </a:r>
            <a:r>
              <a:rPr lang="en-US" sz="2000" b="1" dirty="0">
                <a:latin typeface="Verdana" panose="020B0604030504040204" pitchFamily="34" charset="0"/>
              </a:rPr>
              <a:t> </a:t>
            </a:r>
            <a:r>
              <a:rPr lang="en-US" sz="2000" b="1" dirty="0" err="1">
                <a:latin typeface="Verdana" panose="020B0604030504040204" pitchFamily="34" charset="0"/>
              </a:rPr>
              <a:t>ve</a:t>
            </a:r>
            <a:r>
              <a:rPr lang="en-US" sz="2000" b="1" dirty="0">
                <a:latin typeface="Verdana" panose="020B0604030504040204" pitchFamily="34" charset="0"/>
              </a:rPr>
              <a:t> </a:t>
            </a:r>
            <a:r>
              <a:rPr lang="en-US" sz="2000" b="1" dirty="0" err="1">
                <a:latin typeface="Verdana" panose="020B0604030504040204" pitchFamily="34" charset="0"/>
              </a:rPr>
              <a:t>parasal</a:t>
            </a:r>
            <a:r>
              <a:rPr lang="en-US" sz="2000" b="1" dirty="0">
                <a:latin typeface="Verdana" panose="020B0604030504040204" pitchFamily="34" charset="0"/>
              </a:rPr>
              <a:t> </a:t>
            </a:r>
            <a:r>
              <a:rPr lang="en-US" sz="2000" b="1" dirty="0" err="1">
                <a:latin typeface="Verdana" panose="020B0604030504040204" pitchFamily="34" charset="0"/>
              </a:rPr>
              <a:t>genişleme</a:t>
            </a:r>
            <a:endParaRPr lang="en-US" sz="2000" dirty="0">
              <a:latin typeface="Verdana" panose="020B0604030504040204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05581" y="2438400"/>
            <a:ext cx="265962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1600" dirty="0">
                <a:latin typeface="Verdana" panose="020B0604030504040204" pitchFamily="34" charset="0"/>
              </a:rPr>
              <a:t>Mali </a:t>
            </a:r>
            <a:r>
              <a:rPr lang="en-US" sz="1600" dirty="0" err="1">
                <a:latin typeface="Verdana" panose="020B0604030504040204" pitchFamily="34" charset="0"/>
              </a:rPr>
              <a:t>konsolidasyon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i="1" dirty="0">
                <a:latin typeface="Verdana" panose="020B0604030504040204" pitchFamily="34" charset="0"/>
              </a:rPr>
              <a:t>IS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eğrisini</a:t>
            </a:r>
            <a:r>
              <a:rPr lang="en-US" sz="1600" dirty="0">
                <a:latin typeface="Verdana" panose="020B0604030504040204" pitchFamily="34" charset="0"/>
              </a:rPr>
              <a:t> sola </a:t>
            </a:r>
            <a:r>
              <a:rPr lang="en-US" sz="1600" dirty="0" err="1">
                <a:latin typeface="Verdana" panose="020B0604030504040204" pitchFamily="34" charset="0"/>
              </a:rPr>
              <a:t>kaydırır</a:t>
            </a:r>
            <a:r>
              <a:rPr lang="en-US" sz="1600" dirty="0">
                <a:latin typeface="Verdana" panose="020B0604030504040204" pitchFamily="34" charset="0"/>
              </a:rPr>
              <a:t>.</a:t>
            </a:r>
          </a:p>
          <a:p>
            <a:r>
              <a:rPr lang="en-US" sz="1600" dirty="0" err="1">
                <a:latin typeface="Verdana" panose="020B0604030504040204" pitchFamily="34" charset="0"/>
              </a:rPr>
              <a:t>Parasal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genişleme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i="1" dirty="0">
                <a:latin typeface="Verdana" panose="020B0604030504040204" pitchFamily="34" charset="0"/>
              </a:rPr>
              <a:t>LM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eğrisini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kaydırır</a:t>
            </a:r>
            <a:r>
              <a:rPr lang="en-US" sz="1600" dirty="0">
                <a:latin typeface="Verdana" panose="020B0604030504040204" pitchFamily="34" charset="0"/>
              </a:rPr>
              <a:t>.</a:t>
            </a:r>
          </a:p>
          <a:p>
            <a:r>
              <a:rPr lang="en-US" sz="1600" dirty="0">
                <a:latin typeface="Verdana" panose="020B0604030504040204" pitchFamily="34" charset="0"/>
              </a:rPr>
              <a:t>Bu </a:t>
            </a:r>
            <a:r>
              <a:rPr lang="en-US" sz="1600" dirty="0" err="1">
                <a:latin typeface="Verdana" panose="020B0604030504040204" pitchFamily="34" charset="0"/>
              </a:rPr>
              <a:t>durgunluğa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neden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olmadan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açığın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kapatılmasını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sağlar</a:t>
            </a:r>
            <a:r>
              <a:rPr lang="en-US" sz="1600" dirty="0">
                <a:latin typeface="Verdana" panose="020B0604030504040204" pitchFamily="34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9000" y="2000828"/>
            <a:ext cx="4733925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739064"/>
      </p:ext>
    </p:extLst>
  </p:cSld>
  <p:clrMapOvr>
    <a:masterClrMapping/>
  </p:clrMapOvr>
  <p:transition>
    <p:strips dir="l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65" charset="-128"/>
              </a:rPr>
              <a:t>IS-LM </a:t>
            </a:r>
            <a:r>
              <a:rPr lang="en-US" dirty="0" err="1">
                <a:ea typeface="ヒラギノ角ゴ Pro W3" pitchFamily="-65" charset="-128"/>
              </a:rPr>
              <a:t>verilerle</a:t>
            </a:r>
            <a:r>
              <a:rPr lang="en-US" dirty="0">
                <a:ea typeface="ヒラギノ角ゴ Pro W3" pitchFamily="-65" charset="-128"/>
              </a:rPr>
              <a:t> ne </a:t>
            </a:r>
            <a:r>
              <a:rPr lang="en-US" dirty="0" err="1">
                <a:ea typeface="ヒラギノ角ゴ Pro W3" pitchFamily="-65" charset="-128"/>
              </a:rPr>
              <a:t>kadar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uyumlu</a:t>
            </a:r>
            <a:r>
              <a:rPr lang="en-US" dirty="0">
                <a:ea typeface="ヒラギノ角ゴ Pro W3" pitchFamily="-65" charset="-128"/>
              </a:rPr>
              <a:t>?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2057400" cy="36576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1800" i="1" dirty="0" err="1">
                <a:ea typeface="ヒラギノ角ゴ Pro W3" pitchFamily="-65" charset="-128"/>
              </a:rPr>
              <a:t>Faiz</a:t>
            </a:r>
            <a:r>
              <a:rPr lang="en-US" sz="1800" i="1" dirty="0">
                <a:ea typeface="ヒラギノ角ゴ Pro W3" pitchFamily="-65" charset="-128"/>
              </a:rPr>
              <a:t> </a:t>
            </a:r>
            <a:r>
              <a:rPr lang="en-US" sz="1800" i="1" dirty="0" err="1">
                <a:ea typeface="ヒラギノ角ゴ Pro W3" pitchFamily="-65" charset="-128"/>
              </a:rPr>
              <a:t>artışının</a:t>
            </a:r>
            <a:r>
              <a:rPr lang="en-US" sz="1800" i="1" dirty="0">
                <a:ea typeface="ヒラギノ角ゴ Pro W3" pitchFamily="-65" charset="-128"/>
              </a:rPr>
              <a:t> </a:t>
            </a:r>
            <a:r>
              <a:rPr lang="en-US" sz="1800" i="1" dirty="0" err="1">
                <a:ea typeface="ヒラギノ角ゴ Pro W3" pitchFamily="-65" charset="-128"/>
              </a:rPr>
              <a:t>etkileri</a:t>
            </a:r>
            <a:endParaRPr lang="en-US" sz="1800" i="1" dirty="0">
              <a:ea typeface="ヒラギノ角ゴ Pro W3" pitchFamily="-65" charset="-128"/>
            </a:endParaRPr>
          </a:p>
        </p:txBody>
      </p:sp>
      <p:pic>
        <p:nvPicPr>
          <p:cNvPr id="33796" name="Picture 3" descr="fig05_09a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371600"/>
            <a:ext cx="6129338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04800" y="3505200"/>
            <a:ext cx="2209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1600" dirty="0" err="1">
                <a:latin typeface="Verdana" panose="020B0604030504040204" pitchFamily="34" charset="0"/>
              </a:rPr>
              <a:t>Kısa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dönemde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bu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artış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işsizliğe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neden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olmakta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fakat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fiyat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üzerine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kayda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değer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bir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etkisi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gözlenmemekte</a:t>
            </a:r>
            <a:endParaRPr lang="en-US" sz="1600" dirty="0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865699"/>
      </p:ext>
    </p:extLst>
  </p:cSld>
  <p:clrMapOvr>
    <a:masterClrMapping/>
  </p:clrMapOvr>
  <p:transition>
    <p:strips dir="l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65" charset="-128"/>
              </a:rPr>
              <a:t>IS-LM </a:t>
            </a:r>
            <a:r>
              <a:rPr lang="en-US" dirty="0" err="1">
                <a:ea typeface="ヒラギノ角ゴ Pro W3" pitchFamily="-65" charset="-128"/>
              </a:rPr>
              <a:t>verilerle</a:t>
            </a:r>
            <a:r>
              <a:rPr lang="en-US" dirty="0">
                <a:ea typeface="ヒラギノ角ゴ Pro W3" pitchFamily="-65" charset="-128"/>
              </a:rPr>
              <a:t> ne </a:t>
            </a:r>
            <a:r>
              <a:rPr lang="en-US" dirty="0" err="1">
                <a:ea typeface="ヒラギノ角ゴ Pro W3" pitchFamily="-65" charset="-128"/>
              </a:rPr>
              <a:t>kadar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uyumlu</a:t>
            </a:r>
            <a:r>
              <a:rPr lang="en-US" dirty="0">
                <a:ea typeface="ヒラギノ角ゴ Pro W3" pitchFamily="-65" charset="-128"/>
              </a:rPr>
              <a:t>?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2057400" cy="36576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1800" dirty="0" err="1">
                <a:ea typeface="ヒラギノ角ゴ Pro W3" pitchFamily="-65" charset="-128"/>
              </a:rPr>
              <a:t>Faiz</a:t>
            </a:r>
            <a:r>
              <a:rPr lang="en-US" sz="1800" dirty="0">
                <a:ea typeface="ヒラギノ角ゴ Pro W3" pitchFamily="-65" charset="-128"/>
              </a:rPr>
              <a:t> </a:t>
            </a:r>
            <a:r>
              <a:rPr lang="en-US" sz="1800" dirty="0" err="1">
                <a:ea typeface="ヒラギノ角ゴ Pro W3" pitchFamily="-65" charset="-128"/>
              </a:rPr>
              <a:t>artışının</a:t>
            </a:r>
            <a:r>
              <a:rPr lang="en-US" sz="1800" dirty="0">
                <a:ea typeface="ヒラギノ角ゴ Pro W3" pitchFamily="-65" charset="-128"/>
              </a:rPr>
              <a:t> </a:t>
            </a:r>
            <a:r>
              <a:rPr lang="en-US" sz="1800" dirty="0" err="1">
                <a:ea typeface="ヒラギノ角ゴ Pro W3" pitchFamily="-65" charset="-128"/>
              </a:rPr>
              <a:t>etkileri</a:t>
            </a:r>
            <a:r>
              <a:rPr lang="en-US" sz="1800" dirty="0">
                <a:ea typeface="ヒラギノ角ゴ Pro W3" pitchFamily="-65" charset="-128"/>
              </a:rPr>
              <a:t> </a:t>
            </a:r>
            <a:r>
              <a:rPr lang="en-US" sz="1800" dirty="0" err="1">
                <a:ea typeface="ヒラギノ角ゴ Pro W3" pitchFamily="-65" charset="-128"/>
              </a:rPr>
              <a:t>üzerine</a:t>
            </a:r>
            <a:r>
              <a:rPr lang="en-US" sz="1800" dirty="0">
                <a:ea typeface="ヒラギノ角ゴ Pro W3" pitchFamily="-65" charset="-128"/>
              </a:rPr>
              <a:t> </a:t>
            </a:r>
            <a:r>
              <a:rPr lang="en-US" sz="1800" dirty="0" err="1">
                <a:ea typeface="ヒラギノ角ゴ Pro W3" pitchFamily="-65" charset="-128"/>
              </a:rPr>
              <a:t>ampirik</a:t>
            </a:r>
            <a:r>
              <a:rPr lang="en-US" sz="1800" dirty="0">
                <a:ea typeface="ヒラギノ角ゴ Pro W3" pitchFamily="-65" charset="-128"/>
              </a:rPr>
              <a:t> </a:t>
            </a:r>
            <a:r>
              <a:rPr lang="en-US" sz="1800">
                <a:ea typeface="ヒラギノ角ゴ Pro W3" pitchFamily="-65" charset="-128"/>
              </a:rPr>
              <a:t>gözlemler</a:t>
            </a:r>
            <a:endParaRPr lang="en-US" sz="1800" dirty="0">
              <a:ea typeface="ヒラギノ角ゴ Pro W3" pitchFamily="-65" charset="-128"/>
            </a:endParaRPr>
          </a:p>
        </p:txBody>
      </p:sp>
      <p:pic>
        <p:nvPicPr>
          <p:cNvPr id="34820" name="Picture 4" descr="fig05_09b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039813"/>
            <a:ext cx="4724400" cy="527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7407248"/>
      </p:ext>
    </p:extLst>
  </p:cSld>
  <p:clrMapOvr>
    <a:masterClrMapping/>
  </p:clrMapOvr>
  <p:transition>
    <p:strips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65" charset="-128"/>
              </a:rPr>
              <a:t>IS </a:t>
            </a:r>
            <a:r>
              <a:rPr lang="en-US" dirty="0" err="1">
                <a:ea typeface="ヒラギノ角ゴ Pro W3" pitchFamily="-65" charset="-128"/>
              </a:rPr>
              <a:t>Denklemi</a:t>
            </a:r>
            <a:endParaRPr lang="en-US" dirty="0">
              <a:ea typeface="ヒラギノ角ゴ Pro W3" pitchFamily="-65" charset="-128"/>
            </a:endParaRPr>
          </a:p>
        </p:txBody>
      </p:sp>
      <p:pic>
        <p:nvPicPr>
          <p:cNvPr id="16387" name="Picture 3" descr="eq05_01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655" y="3276600"/>
            <a:ext cx="716280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 descr="eq05_02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55" y="5029200"/>
            <a:ext cx="80010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68710" y="1447800"/>
            <a:ext cx="8382000" cy="2543175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Daha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önce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basitleştirmek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amacıyla</a:t>
            </a:r>
            <a:r>
              <a:rPr lang="en-US" sz="2400" dirty="0">
                <a:ea typeface="ヒラギノ角ゴ Pro W3" pitchFamily="-84" charset="-128"/>
              </a:rPr>
              <a:t> I </a:t>
            </a:r>
            <a:r>
              <a:rPr lang="en-US" sz="2400" dirty="0" err="1">
                <a:ea typeface="ヒラギノ角ゴ Pro W3" pitchFamily="-84" charset="-128"/>
              </a:rPr>
              <a:t>faiz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haddinden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bağımsız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varsayılmıştı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400" i="1" dirty="0" err="1">
                <a:ea typeface="ヒラギノ角ゴ Pro W3" pitchFamily="-84" charset="-128"/>
              </a:rPr>
              <a:t>Yatırımlar</a:t>
            </a:r>
            <a:r>
              <a:rPr lang="en-US" sz="2400" i="1" dirty="0">
                <a:ea typeface="ヒラギノ角ゴ Pro W3" pitchFamily="-84" charset="-128"/>
              </a:rPr>
              <a:t> hem Y</a:t>
            </a:r>
            <a:r>
              <a:rPr lang="en-US" sz="2400" dirty="0">
                <a:ea typeface="ヒラギノ角ゴ Pro W3" pitchFamily="-84" charset="-128"/>
              </a:rPr>
              <a:t> (or sales) hem de </a:t>
            </a:r>
            <a:r>
              <a:rPr lang="en-US" sz="2400" dirty="0" err="1">
                <a:ea typeface="ヒラギノ角ゴ Pro W3" pitchFamily="-84" charset="-128"/>
              </a:rPr>
              <a:t>falz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haddine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i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 marL="0" indent="0">
              <a:spcBef>
                <a:spcPts val="525"/>
              </a:spcBef>
              <a:buNone/>
            </a:pPr>
            <a:r>
              <a:rPr lang="en-US" sz="2400" dirty="0" err="1">
                <a:ea typeface="ヒラギノ角ゴ Pro W3" pitchFamily="-84" charset="-128"/>
              </a:rPr>
              <a:t>Bağlı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olarak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değişir</a:t>
            </a: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400" dirty="0">
                <a:ea typeface="ヒラギノ角ゴ Pro W3" pitchFamily="-84" charset="-128"/>
              </a:rPr>
              <a:t>Mal </a:t>
            </a:r>
            <a:r>
              <a:rPr lang="en-US" sz="2400" dirty="0" err="1">
                <a:ea typeface="ヒラギノ角ゴ Pro W3" pitchFamily="-84" charset="-128"/>
              </a:rPr>
              <a:t>hizmet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piyasasında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denge</a:t>
            </a:r>
            <a:r>
              <a:rPr lang="en-US" sz="2400" dirty="0">
                <a:ea typeface="ヒラギノ角ゴ Pro W3" pitchFamily="-84" charset="-128"/>
              </a:rPr>
              <a:t>:</a:t>
            </a: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buNone/>
            </a:pPr>
            <a:r>
              <a:rPr lang="en-US" sz="2400" dirty="0">
                <a:ea typeface="ヒラギノ角ゴ Pro W3" pitchFamily="-84" charset="-128"/>
              </a:rPr>
              <a:t>IS </a:t>
            </a:r>
            <a:r>
              <a:rPr lang="en-US" sz="2400" dirty="0" err="1">
                <a:ea typeface="ヒラギノ角ゴ Pro W3" pitchFamily="-84" charset="-128"/>
              </a:rPr>
              <a:t>denklemine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buradan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ulaşılabilir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8689749"/>
      </p:ext>
    </p:extLst>
  </p:cSld>
  <p:clrMapOvr>
    <a:masterClrMapping/>
  </p:clrMapOvr>
  <p:transition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65" charset="-128"/>
              </a:rPr>
              <a:t>IS </a:t>
            </a:r>
            <a:r>
              <a:rPr lang="en-US" dirty="0" err="1">
                <a:ea typeface="ヒラギノ角ゴ Pro W3" pitchFamily="-65" charset="-128"/>
              </a:rPr>
              <a:t>denklemi</a:t>
            </a:r>
            <a:endParaRPr lang="en-US" dirty="0">
              <a:ea typeface="ヒラギノ角ゴ Pro W3" pitchFamily="-65" charset="-128"/>
            </a:endParaRPr>
          </a:p>
        </p:txBody>
      </p:sp>
      <p:pic>
        <p:nvPicPr>
          <p:cNvPr id="17411" name="Picture 5" descr="fig05_01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057400"/>
            <a:ext cx="4495800" cy="409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Box 6"/>
          <p:cNvSpPr txBox="1">
            <a:spLocks noChangeArrowheads="1"/>
          </p:cNvSpPr>
          <p:nvPr/>
        </p:nvSpPr>
        <p:spPr bwMode="auto">
          <a:xfrm>
            <a:off x="381000" y="1415534"/>
            <a:ext cx="8305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1800" b="1" dirty="0" err="1">
                <a:latin typeface="Verdana" panose="020B0604030504040204" pitchFamily="34" charset="0"/>
              </a:rPr>
              <a:t>Denge</a:t>
            </a:r>
            <a:endParaRPr lang="en-US" sz="1800" dirty="0">
              <a:latin typeface="Verdana" panose="020B0604030504040204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57200" y="2514600"/>
            <a:ext cx="2667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1600" dirty="0" err="1">
                <a:latin typeface="Verdana" panose="020B0604030504040204" pitchFamily="34" charset="0"/>
              </a:rPr>
              <a:t>Toplam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Talep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ile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çıktı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ilişkisi</a:t>
            </a:r>
            <a:endParaRPr lang="en-US" sz="16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706840"/>
      </p:ext>
    </p:extLst>
  </p:cSld>
  <p:clrMapOvr>
    <a:masterClrMapping/>
  </p:clrMapOvr>
  <p:transition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65" charset="-128"/>
              </a:rPr>
              <a:t>IS </a:t>
            </a:r>
            <a:r>
              <a:rPr lang="en-US" dirty="0" err="1">
                <a:ea typeface="ヒラギノ角ゴ Pro W3" pitchFamily="-65" charset="-128"/>
              </a:rPr>
              <a:t>denklemi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68710" y="1447800"/>
            <a:ext cx="8470490" cy="46482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400" dirty="0">
                <a:ea typeface="ヒラギノ角ゴ Pro W3" pitchFamily="-84" charset="-128"/>
              </a:rPr>
              <a:t>ZZ </a:t>
            </a:r>
            <a:r>
              <a:rPr lang="en-US" sz="2400" dirty="0" err="1">
                <a:ea typeface="ヒラギノ角ゴ Pro W3" pitchFamily="-84" charset="-128"/>
              </a:rPr>
              <a:t>pozitif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eğimlidir</a:t>
            </a:r>
            <a:r>
              <a:rPr lang="en-US" sz="2400" dirty="0">
                <a:ea typeface="ヒラギノ角ゴ Pro W3" pitchFamily="-84" charset="-128"/>
              </a:rPr>
              <a:t>, </a:t>
            </a:r>
            <a:r>
              <a:rPr lang="en-US" sz="2400" dirty="0" err="1">
                <a:ea typeface="ヒラギノ角ゴ Pro W3" pitchFamily="-84" charset="-128"/>
              </a:rPr>
              <a:t>verili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bir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faiz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haddinde</a:t>
            </a:r>
            <a:r>
              <a:rPr lang="en-US" sz="2400" dirty="0">
                <a:ea typeface="ヒラギノ角ゴ Pro W3" pitchFamily="-84" charset="-128"/>
              </a:rPr>
              <a:t>, </a:t>
            </a:r>
            <a:r>
              <a:rPr lang="en-US" sz="2400" dirty="0" err="1">
                <a:ea typeface="ヒラギノ角ゴ Pro W3" pitchFamily="-84" charset="-128"/>
              </a:rPr>
              <a:t>çıktıda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artış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tüketim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yatırımı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arttırdığından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talep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artar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400" dirty="0">
                <a:ea typeface="ヒラギノ角ゴ Pro W3" pitchFamily="-84" charset="-128"/>
              </a:rPr>
              <a:t>ZZ </a:t>
            </a:r>
            <a:r>
              <a:rPr lang="en-US" sz="2400" dirty="0" err="1">
                <a:ea typeface="ヒラギノ角ゴ Pro W3" pitchFamily="-84" charset="-128"/>
              </a:rPr>
              <a:t>aslında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bir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eğridir</a:t>
            </a:r>
            <a:r>
              <a:rPr lang="en-US" sz="2400" dirty="0">
                <a:ea typeface="ヒラギノ角ゴ Pro W3" pitchFamily="-84" charset="-128"/>
              </a:rPr>
              <a:t>, </a:t>
            </a:r>
            <a:r>
              <a:rPr lang="en-US" sz="2400" dirty="0" err="1">
                <a:ea typeface="ヒラギノ角ゴ Pro W3" pitchFamily="-84" charset="-128"/>
              </a:rPr>
              <a:t>lineer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bir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tüketim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yatırım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fonksiyonu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varsayımı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yapılmadığında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doğru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denklemi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oluşmaz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400" dirty="0">
                <a:ea typeface="ヒラギノ角ゴ Pro W3" pitchFamily="-84" charset="-128"/>
              </a:rPr>
              <a:t>ZZ 45-derece </a:t>
            </a:r>
            <a:r>
              <a:rPr lang="en-US" sz="2400" dirty="0" err="1">
                <a:ea typeface="ヒラギノ角ゴ Pro W3" pitchFamily="-84" charset="-128"/>
              </a:rPr>
              <a:t>çizgisinden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daha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yataydır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çünkü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hasıladaki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bir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birimlik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artış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talepte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bire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bir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artışa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sebep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olmaz</a:t>
            </a: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400" dirty="0">
                <a:ea typeface="ヒラギノ角ゴ Pro W3" pitchFamily="-84" charset="-128"/>
              </a:rPr>
              <a:t>ZZ 45-derece </a:t>
            </a:r>
            <a:r>
              <a:rPr lang="en-US" sz="2400" dirty="0" err="1">
                <a:ea typeface="ヒラギノ角ゴ Pro W3" pitchFamily="-84" charset="-128"/>
              </a:rPr>
              <a:t>çizgisinin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birbirini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kestiği</a:t>
            </a:r>
            <a:r>
              <a:rPr lang="en-US" sz="2400" dirty="0">
                <a:ea typeface="ヒラギノ角ゴ Pro W3" pitchFamily="-84" charset="-128"/>
              </a:rPr>
              <a:t> (</a:t>
            </a:r>
            <a:r>
              <a:rPr lang="en-US" sz="2400" i="1" dirty="0">
                <a:ea typeface="ヒラギノ角ゴ Pro W3" pitchFamily="-84" charset="-128"/>
              </a:rPr>
              <a:t>A </a:t>
            </a:r>
            <a:r>
              <a:rPr lang="en-US" sz="2400" i="1" dirty="0" err="1">
                <a:ea typeface="ヒラギノ角ゴ Pro W3" pitchFamily="-84" charset="-128"/>
              </a:rPr>
              <a:t>noktası</a:t>
            </a:r>
            <a:r>
              <a:rPr lang="en-US" sz="2400" dirty="0">
                <a:ea typeface="ヒラギノ角ゴ Pro W3" pitchFamily="-84" charset="-128"/>
              </a:rPr>
              <a:t>) </a:t>
            </a:r>
            <a:r>
              <a:rPr lang="en-US" sz="2400" dirty="0" err="1">
                <a:ea typeface="ヒラギノ角ゴ Pro W3" pitchFamily="-84" charset="-128"/>
              </a:rPr>
              <a:t>çıktı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denge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noktasıdır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8199780"/>
      </p:ext>
    </p:extLst>
  </p:cSld>
  <p:clrMapOvr>
    <a:masterClrMapping/>
  </p:clrMapOvr>
  <p:transition>
    <p:strips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4343400" cy="1676400"/>
          </a:xfrm>
        </p:spPr>
        <p:txBody>
          <a:bodyPr anchor="t"/>
          <a:lstStyle/>
          <a:p>
            <a:r>
              <a:rPr lang="en-US" sz="2800" dirty="0">
                <a:ea typeface="ヒラギノ角ゴ Pro W3" pitchFamily="-65" charset="-128"/>
              </a:rPr>
              <a:t>IS </a:t>
            </a:r>
            <a:r>
              <a:rPr lang="en-US" sz="2800" dirty="0" err="1">
                <a:ea typeface="ヒラギノ角ゴ Pro W3" pitchFamily="-65" charset="-128"/>
              </a:rPr>
              <a:t>denkleminin</a:t>
            </a:r>
            <a:r>
              <a:rPr lang="en-US" sz="2800" dirty="0">
                <a:ea typeface="ヒラギノ角ゴ Pro W3" pitchFamily="-65" charset="-128"/>
              </a:rPr>
              <a:t> </a:t>
            </a:r>
            <a:r>
              <a:rPr lang="en-US" sz="2800" dirty="0" err="1">
                <a:ea typeface="ヒラギノ角ゴ Pro W3" pitchFamily="-65" charset="-128"/>
              </a:rPr>
              <a:t>türetilişi</a:t>
            </a:r>
            <a:endParaRPr lang="en-US" sz="2800" dirty="0">
              <a:ea typeface="ヒラギノ角ゴ Pro W3" pitchFamily="-65" charset="-128"/>
            </a:endParaRPr>
          </a:p>
        </p:txBody>
      </p:sp>
      <p:pic>
        <p:nvPicPr>
          <p:cNvPr id="18435" name="Picture 3" descr="fig05_02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28600"/>
            <a:ext cx="3352800" cy="615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90832" y="2710887"/>
            <a:ext cx="402876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1600" dirty="0">
                <a:latin typeface="Verdana" panose="020B0604030504040204" pitchFamily="34" charset="0"/>
              </a:rPr>
              <a:t>(a) </a:t>
            </a:r>
            <a:r>
              <a:rPr lang="en-US" sz="1600" dirty="0" err="1">
                <a:latin typeface="Verdana" panose="020B0604030504040204" pitchFamily="34" charset="0"/>
              </a:rPr>
              <a:t>Faiz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haddindeki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artış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çıktının</a:t>
            </a:r>
            <a:r>
              <a:rPr lang="en-US" sz="1600" dirty="0">
                <a:latin typeface="Verdana" panose="020B0604030504040204" pitchFamily="34" charset="0"/>
              </a:rPr>
              <a:t> alternative </a:t>
            </a:r>
            <a:r>
              <a:rPr lang="en-US" sz="1600" dirty="0" err="1">
                <a:latin typeface="Verdana" panose="020B0604030504040204" pitchFamily="34" charset="0"/>
              </a:rPr>
              <a:t>tüm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düzeylerinde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talebi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düşürür</a:t>
            </a:r>
            <a:r>
              <a:rPr lang="en-US" sz="1600" dirty="0">
                <a:latin typeface="Verdana" panose="020B0604030504040204" pitchFamily="34" charset="0"/>
              </a:rPr>
              <a:t>, </a:t>
            </a:r>
            <a:r>
              <a:rPr lang="en-US" sz="1600" dirty="0" err="1">
                <a:latin typeface="Verdana" panose="020B0604030504040204" pitchFamily="34" charset="0"/>
              </a:rPr>
              <a:t>denge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çıktı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miktarı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düşer</a:t>
            </a:r>
            <a:r>
              <a:rPr lang="en-US" sz="1600" dirty="0">
                <a:latin typeface="Verdana" panose="020B0604030504040204" pitchFamily="34" charset="0"/>
              </a:rPr>
              <a:t>.</a:t>
            </a:r>
          </a:p>
          <a:p>
            <a:r>
              <a:rPr lang="en-US" sz="1600" dirty="0">
                <a:latin typeface="Verdana" panose="020B0604030504040204" pitchFamily="34" charset="0"/>
              </a:rPr>
              <a:t>(b) </a:t>
            </a:r>
            <a:r>
              <a:rPr lang="en-US" sz="1600" dirty="0" err="1">
                <a:latin typeface="Verdana" panose="020B0604030504040204" pitchFamily="34" charset="0"/>
              </a:rPr>
              <a:t>Faiz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haddindeki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artışla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denge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çıktı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düzeyi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düşer</a:t>
            </a:r>
            <a:r>
              <a:rPr lang="en-US" sz="1600" dirty="0">
                <a:latin typeface="Verdana" panose="020B0604030504040204" pitchFamily="34" charset="0"/>
              </a:rPr>
              <a:t>. </a:t>
            </a:r>
          </a:p>
          <a:p>
            <a:r>
              <a:rPr lang="en-US" sz="1600" b="1" i="1" dirty="0" err="1">
                <a:latin typeface="Verdana" panose="020B0604030504040204" pitchFamily="34" charset="0"/>
              </a:rPr>
              <a:t>Dolayısıyla</a:t>
            </a:r>
            <a:r>
              <a:rPr lang="en-US" sz="1600" b="1" i="1" dirty="0">
                <a:latin typeface="Verdana" panose="020B0604030504040204" pitchFamily="34" charset="0"/>
              </a:rPr>
              <a:t> IS</a:t>
            </a:r>
            <a:r>
              <a:rPr lang="en-US" sz="1600" b="1" dirty="0">
                <a:latin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</a:rPr>
              <a:t>eğrisi</a:t>
            </a:r>
            <a:r>
              <a:rPr lang="en-US" sz="1600" b="1" dirty="0">
                <a:latin typeface="Verdana" panose="020B0604030504040204" pitchFamily="34" charset="0"/>
              </a:rPr>
              <a:t> </a:t>
            </a:r>
            <a:r>
              <a:rPr lang="en-US" sz="1600" dirty="0">
                <a:latin typeface="Verdana" panose="020B0604030504040204" pitchFamily="34" charset="0"/>
              </a:rPr>
              <a:t>negative </a:t>
            </a:r>
            <a:r>
              <a:rPr lang="en-US" sz="1600" dirty="0" err="1">
                <a:latin typeface="Verdana" panose="020B0604030504040204" pitchFamily="34" charset="0"/>
              </a:rPr>
              <a:t>eğimlidir</a:t>
            </a:r>
            <a:endParaRPr lang="en-US" sz="16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769431"/>
      </p:ext>
    </p:extLst>
  </p:cSld>
  <p:clrMapOvr>
    <a:masterClrMapping/>
  </p:clrMapOvr>
  <p:transition>
    <p:strips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65" charset="-128"/>
              </a:rPr>
              <a:t>IS </a:t>
            </a:r>
            <a:r>
              <a:rPr lang="en-US" dirty="0" err="1">
                <a:ea typeface="ヒラギノ角ゴ Pro W3" pitchFamily="-65" charset="-128"/>
              </a:rPr>
              <a:t>konomunun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değişmesi</a:t>
            </a:r>
            <a:endParaRPr lang="en-US" dirty="0">
              <a:ea typeface="ヒラギノ角ゴ Pro W3" pitchFamily="-65" charset="-128"/>
            </a:endParaRPr>
          </a:p>
        </p:txBody>
      </p:sp>
      <p:pic>
        <p:nvPicPr>
          <p:cNvPr id="19460" name="Picture 4" descr="fig05_03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738" y="1905000"/>
            <a:ext cx="5732462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81000" y="2133600"/>
            <a:ext cx="28857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1600" dirty="0" err="1">
                <a:latin typeface="Verdana" panose="020B0604030504040204" pitchFamily="34" charset="0"/>
              </a:rPr>
              <a:t>Vergi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artışı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IS’in</a:t>
            </a:r>
            <a:r>
              <a:rPr lang="en-US" sz="1600" dirty="0">
                <a:latin typeface="Verdana" panose="020B0604030504040204" pitchFamily="34" charset="0"/>
              </a:rPr>
              <a:t> sola </a:t>
            </a:r>
            <a:r>
              <a:rPr lang="en-US" sz="1600" dirty="0" err="1">
                <a:latin typeface="Verdana" panose="020B0604030504040204" pitchFamily="34" charset="0"/>
              </a:rPr>
              <a:t>konumunu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değiştirir</a:t>
            </a:r>
            <a:r>
              <a:rPr lang="en-US" sz="1600" dirty="0">
                <a:latin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4520407"/>
      </p:ext>
    </p:extLst>
  </p:cSld>
  <p:clrMapOvr>
    <a:masterClrMapping/>
  </p:clrMapOvr>
  <p:transition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65" charset="-128"/>
              </a:rPr>
              <a:t>Mali </a:t>
            </a:r>
            <a:r>
              <a:rPr lang="en-US" dirty="0" err="1">
                <a:ea typeface="ヒラギノ角ゴ Pro W3" pitchFamily="-65" charset="-128"/>
              </a:rPr>
              <a:t>Piyasalar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ve</a:t>
            </a:r>
            <a:r>
              <a:rPr lang="en-US" dirty="0">
                <a:ea typeface="ヒラギノ角ゴ Pro W3" pitchFamily="-65" charset="-128"/>
              </a:rPr>
              <a:t> LM </a:t>
            </a:r>
            <a:r>
              <a:rPr lang="en-US" dirty="0" err="1">
                <a:ea typeface="ヒラギノ角ゴ Pro W3" pitchFamily="-65" charset="-128"/>
              </a:rPr>
              <a:t>eğrisi</a:t>
            </a:r>
            <a:endParaRPr lang="en-US" dirty="0">
              <a:ea typeface="ヒラギノ角ゴ Pro W3" pitchFamily="-65" charset="-128"/>
            </a:endParaRPr>
          </a:p>
        </p:txBody>
      </p:sp>
      <p:pic>
        <p:nvPicPr>
          <p:cNvPr id="20483" name="Picture 3" descr="eq05_03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971800"/>
            <a:ext cx="74676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68710" y="1447800"/>
            <a:ext cx="8470490" cy="26670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Bir </a:t>
            </a:r>
            <a:r>
              <a:rPr lang="en-US" i="1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önceki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bölümde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M</a:t>
            </a:r>
            <a:r>
              <a:rPr lang="en-US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= $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Y</a:t>
            </a:r>
            <a:r>
              <a:rPr lang="en-US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L</a:t>
            </a:r>
            <a:r>
              <a:rPr lang="en-US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(</a:t>
            </a:r>
            <a:r>
              <a:rPr lang="en-US" i="1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525"/>
              </a:spcBef>
            </a:pPr>
            <a:r>
              <a:rPr lang="en-US" sz="2400" dirty="0">
                <a:ea typeface="ヒラギノ角ゴ Pro W3" pitchFamily="-84" charset="-128"/>
              </a:rPr>
              <a:t>Reel para </a:t>
            </a:r>
            <a:r>
              <a:rPr lang="en-US" sz="2400" dirty="0" err="1">
                <a:ea typeface="ヒラギノ角ゴ Pro W3" pitchFamily="-84" charset="-128"/>
              </a:rPr>
              <a:t>arzı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likidite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talebi</a:t>
            </a:r>
            <a:r>
              <a:rPr lang="en-US" sz="2400" dirty="0">
                <a:ea typeface="ヒラギノ角ゴ Pro W3" pitchFamily="-84" charset="-128"/>
              </a:rPr>
              <a:t> her </a:t>
            </a:r>
            <a:r>
              <a:rPr lang="en-US" sz="2400" dirty="0" err="1">
                <a:ea typeface="ヒラギノ角ゴ Pro W3" pitchFamily="-84" charset="-128"/>
              </a:rPr>
              <a:t>iki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tarafı</a:t>
            </a:r>
            <a:r>
              <a:rPr lang="en-US" sz="2400" dirty="0">
                <a:ea typeface="ヒラギノ角ゴ Pro W3" pitchFamily="-84" charset="-128"/>
              </a:rPr>
              <a:t> da 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P </a:t>
            </a:r>
            <a:r>
              <a:rPr lang="en-US" i="1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ile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bölerek</a:t>
            </a:r>
            <a:r>
              <a:rPr lang="en-US" sz="2400" dirty="0">
                <a:ea typeface="ヒラギノ角ゴ Pro W3" pitchFamily="-84" charset="-128"/>
              </a:rPr>
              <a:t>:</a:t>
            </a: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buNone/>
            </a:pPr>
            <a:r>
              <a:rPr lang="en-US" sz="2400" i="1" dirty="0" err="1">
                <a:ea typeface="ヒラギノ角ゴ Pro W3" pitchFamily="-84" charset="-128"/>
              </a:rPr>
              <a:t>Elde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edilir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ve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bu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ilişki</a:t>
            </a:r>
            <a:r>
              <a:rPr lang="en-US" sz="2400" i="1" dirty="0">
                <a:ea typeface="ヒラギノ角ゴ Pro W3" pitchFamily="-84" charset="-128"/>
              </a:rPr>
              <a:t> LM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denklemini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gösterir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Dengede</a:t>
            </a:r>
            <a:r>
              <a:rPr lang="en-US" sz="2400" dirty="0">
                <a:ea typeface="ヒラギノ角ゴ Pro W3" pitchFamily="-84" charset="-128"/>
              </a:rPr>
              <a:t> reel para </a:t>
            </a:r>
            <a:r>
              <a:rPr lang="en-US" sz="2400" dirty="0" err="1">
                <a:ea typeface="ヒラギノ角ゴ Pro W3" pitchFamily="-84" charset="-128"/>
              </a:rPr>
              <a:t>talebi</a:t>
            </a:r>
            <a:r>
              <a:rPr lang="en-US" sz="2400" dirty="0">
                <a:ea typeface="ヒラギノ角ゴ Pro W3" pitchFamily="-84" charset="-128"/>
              </a:rPr>
              <a:t> reel para </a:t>
            </a:r>
            <a:r>
              <a:rPr lang="en-US" sz="2400" dirty="0" err="1">
                <a:ea typeface="ヒラギノ角ゴ Pro W3" pitchFamily="-84" charset="-128"/>
              </a:rPr>
              <a:t>arzına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eşit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olur</a:t>
            </a:r>
            <a:r>
              <a:rPr lang="en-US" sz="2400" dirty="0">
                <a:ea typeface="ヒラギノ角ゴ Pro W3" pitchFamily="-84" charset="-128"/>
              </a:rPr>
              <a:t>. Her </a:t>
            </a:r>
            <a:r>
              <a:rPr lang="en-US" sz="2400" dirty="0" err="1">
                <a:ea typeface="ヒラギノ角ゴ Pro W3" pitchFamily="-84" charset="-128"/>
              </a:rPr>
              <a:t>ikisi</a:t>
            </a:r>
            <a:r>
              <a:rPr lang="en-US" sz="2400" dirty="0">
                <a:ea typeface="ヒラギノ角ゴ Pro W3" pitchFamily="-84" charset="-128"/>
              </a:rPr>
              <a:t> de 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Y</a:t>
            </a:r>
            <a:r>
              <a:rPr lang="en-US" sz="2400" dirty="0">
                <a:ea typeface="ヒラギノ角ゴ Pro W3" pitchFamily="-84" charset="-128"/>
              </a:rPr>
              <a:t>,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faiz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haddine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I </a:t>
            </a:r>
            <a:r>
              <a:rPr lang="en-US" i="1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bağımlıdır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6613095"/>
      </p:ext>
    </p:extLst>
  </p:cSld>
  <p:clrMapOvr>
    <a:masterClrMapping/>
  </p:clrMapOvr>
  <p:transition>
    <p:strips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65" charset="-128"/>
              </a:rPr>
              <a:t>Mali </a:t>
            </a:r>
            <a:r>
              <a:rPr lang="en-US" dirty="0" err="1">
                <a:ea typeface="ヒラギノ角ゴ Pro W3" pitchFamily="-65" charset="-128"/>
              </a:rPr>
              <a:t>Piyasalar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ve</a:t>
            </a:r>
            <a:r>
              <a:rPr lang="en-US" dirty="0">
                <a:ea typeface="ヒラギノ角ゴ Pro W3" pitchFamily="-65" charset="-128"/>
              </a:rPr>
              <a:t> LM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81000" y="2438400"/>
            <a:ext cx="28243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1600" dirty="0">
                <a:latin typeface="Verdana" panose="020B0604030504040204" pitchFamily="34" charset="0"/>
              </a:rPr>
              <a:t>MB </a:t>
            </a:r>
            <a:r>
              <a:rPr lang="en-US" sz="1600" dirty="0" err="1">
                <a:latin typeface="Verdana" panose="020B0604030504040204" pitchFamily="34" charset="0"/>
              </a:rPr>
              <a:t>belirlediği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faiz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haddinde</a:t>
            </a:r>
            <a:r>
              <a:rPr lang="en-US" sz="1600" dirty="0">
                <a:latin typeface="Verdana" panose="020B0604030504040204" pitchFamily="34" charset="0"/>
              </a:rPr>
              <a:t> para </a:t>
            </a:r>
            <a:r>
              <a:rPr lang="en-US" sz="1600" dirty="0" err="1">
                <a:latin typeface="Verdana" panose="020B0604030504040204" pitchFamily="34" charset="0"/>
              </a:rPr>
              <a:t>arzı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miktarını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belirlemiş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olur</a:t>
            </a:r>
            <a:endParaRPr lang="en-US" sz="1600" dirty="0">
              <a:latin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0" y="1911863"/>
            <a:ext cx="4435807" cy="372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985847"/>
      </p:ext>
    </p:extLst>
  </p:cSld>
  <p:clrMapOvr>
    <a:masterClrMapping/>
  </p:clrMapOvr>
  <p:transition>
    <p:strips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65" charset="-128"/>
              </a:rPr>
              <a:t>IS-LM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68710" y="1447800"/>
                <a:ext cx="8241890" cy="1524000"/>
              </a:xfrm>
            </p:spPr>
            <p:txBody>
              <a:bodyPr/>
              <a:lstStyle/>
              <a:p>
                <a:pPr>
                  <a:spcBef>
                    <a:spcPts val="525"/>
                  </a:spcBef>
                </a:pPr>
                <a:r>
                  <a:rPr lang="en-US" sz="2400" i="1" dirty="0">
                    <a:ea typeface="ヒラギノ角ゴ Pro W3" pitchFamily="-84" charset="-128"/>
                  </a:rPr>
                  <a:t>IS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ilişkisi</a:t>
                </a:r>
                <a:r>
                  <a:rPr lang="en-US" sz="2400" dirty="0">
                    <a:ea typeface="ヒラギノ角ゴ Pro W3" pitchFamily="-84" charset="-128"/>
                  </a:rPr>
                  <a:t>: </a:t>
                </a: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Y</a:t>
                </a:r>
                <a:r>
                  <a:rPr lang="en-US" sz="2400" dirty="0">
                    <a:ea typeface="ヒラギノ角ゴ Pro W3" pitchFamily="-84" charset="-128"/>
                  </a:rPr>
                  <a:t> = </a:t>
                </a: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C</a:t>
                </a:r>
                <a:r>
                  <a:rPr lang="en-US" sz="2400" dirty="0">
                    <a:ea typeface="ヒラギノ角ゴ Pro W3" pitchFamily="-84" charset="-128"/>
                  </a:rPr>
                  <a:t>(</a:t>
                </a: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Y</a:t>
                </a:r>
                <a:r>
                  <a:rPr lang="en-US" sz="2400" dirty="0">
                    <a:ea typeface="ヒラギノ角ゴ Pro W3" pitchFamily="-84" charset="-128"/>
                  </a:rPr>
                  <a:t>−</a:t>
                </a: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T</a:t>
                </a:r>
                <a:r>
                  <a:rPr lang="en-US" sz="2400" dirty="0">
                    <a:ea typeface="ヒラギノ角ゴ Pro W3" pitchFamily="-84" charset="-128"/>
                  </a:rPr>
                  <a:t>) + </a:t>
                </a: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I</a:t>
                </a:r>
                <a:r>
                  <a:rPr lang="en-US" sz="2400" dirty="0">
                    <a:ea typeface="ヒラギノ角ゴ Pro W3" pitchFamily="-84" charset="-128"/>
                  </a:rPr>
                  <a:t>(</a:t>
                </a:r>
                <a:r>
                  <a:rPr lang="en-US" i="1" dirty="0" err="1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Y</a:t>
                </a:r>
                <a:r>
                  <a:rPr lang="en-US" sz="2400" dirty="0" err="1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,</a:t>
                </a:r>
                <a:r>
                  <a:rPr lang="en-US" i="1" dirty="0" err="1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i</a:t>
                </a:r>
                <a:r>
                  <a:rPr lang="en-US" sz="2400" dirty="0">
                    <a:ea typeface="ヒラギノ角ゴ Pro W3" pitchFamily="-84" charset="-128"/>
                  </a:rPr>
                  <a:t>) + </a:t>
                </a: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G</a:t>
                </a:r>
              </a:p>
              <a:p>
                <a:pPr>
                  <a:spcBef>
                    <a:spcPts val="525"/>
                  </a:spcBef>
                </a:pPr>
                <a:r>
                  <a:rPr lang="en-US" sz="2400" i="1" dirty="0">
                    <a:ea typeface="ヒラギノ角ゴ Pro W3" pitchFamily="-84" charset="-128"/>
                  </a:rPr>
                  <a:t>LM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ilişkisi</a:t>
                </a:r>
                <a:r>
                  <a:rPr lang="en-US" sz="2400" dirty="0">
                    <a:ea typeface="ヒラギノ角ゴ Pro W3" pitchFamily="-84" charset="-128"/>
                  </a:rPr>
                  <a:t>: </a:t>
                </a:r>
                <a:r>
                  <a:rPr lang="en-US" sz="2400" i="1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2400" dirty="0">
                    <a:ea typeface="ヒラギノ角ゴ Pro W3" pitchFamily="-84" charset="-128"/>
                  </a:rPr>
                  <a:t> =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2400" i="1" smtClean="0"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</m:ctrlPr>
                      </m:bar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  <m:t>𝑖</m:t>
                        </m:r>
                      </m:e>
                    </m:bar>
                  </m:oMath>
                </a14:m>
                <a:endParaRPr lang="en-US" sz="2400" dirty="0">
                  <a:ea typeface="ヒラギノ角ゴ Pro W3" pitchFamily="-84" charset="-128"/>
                </a:endParaRPr>
              </a:p>
              <a:p>
                <a:pPr>
                  <a:spcBef>
                    <a:spcPts val="525"/>
                  </a:spcBef>
                </a:pPr>
                <a:r>
                  <a:rPr lang="en-US" sz="2400" i="1" dirty="0">
                    <a:ea typeface="ヒラギノ角ゴ Pro W3" pitchFamily="-84" charset="-128"/>
                  </a:rPr>
                  <a:t>IS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ve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i="1" dirty="0">
                    <a:ea typeface="ヒラギノ角ゴ Pro W3" pitchFamily="-84" charset="-128"/>
                  </a:rPr>
                  <a:t>LM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birlikte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çıktıyı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belirler</a:t>
                </a:r>
                <a:r>
                  <a:rPr lang="en-US" sz="2400" dirty="0">
                    <a:ea typeface="ヒラギノ角ゴ Pro W3" pitchFamily="-84" charset="-128"/>
                  </a:rPr>
                  <a:t>.</a:t>
                </a:r>
              </a:p>
              <a:p>
                <a:pPr>
                  <a:spcBef>
                    <a:spcPts val="525"/>
                  </a:spcBef>
                </a:pPr>
                <a:r>
                  <a:rPr lang="en-US" sz="2400" i="1" dirty="0" err="1">
                    <a:ea typeface="ヒラギノ角ゴ Pro W3" pitchFamily="-84" charset="-128"/>
                  </a:rPr>
                  <a:t>Negatif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i="1" dirty="0" err="1">
                    <a:ea typeface="ヒラギノ角ゴ Pro W3" pitchFamily="-84" charset="-128"/>
                  </a:rPr>
                  <a:t>eğimli</a:t>
                </a:r>
                <a:r>
                  <a:rPr lang="en-US" sz="2400" i="1" dirty="0">
                    <a:ea typeface="ヒラギノ角ゴ Pro W3" pitchFamily="-84" charset="-128"/>
                  </a:rPr>
                  <a:t> IS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eğrisi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üzerindeki</a:t>
                </a:r>
                <a:r>
                  <a:rPr lang="en-US" sz="2400" dirty="0">
                    <a:ea typeface="ヒラギノ角ゴ Pro W3" pitchFamily="-84" charset="-128"/>
                  </a:rPr>
                  <a:t> her </a:t>
                </a:r>
                <a:r>
                  <a:rPr lang="en-US" sz="2400" dirty="0" err="1">
                    <a:ea typeface="ヒラギノ角ゴ Pro W3" pitchFamily="-84" charset="-128"/>
                  </a:rPr>
                  <a:t>noktada</a:t>
                </a:r>
                <a:r>
                  <a:rPr lang="en-US" sz="2400" dirty="0">
                    <a:ea typeface="ヒラギノ角ゴ Pro W3" pitchFamily="-84" charset="-128"/>
                  </a:rPr>
                  <a:t> mal </a:t>
                </a:r>
                <a:r>
                  <a:rPr lang="en-US" sz="2400" dirty="0" err="1">
                    <a:ea typeface="ヒラギノ角ゴ Pro W3" pitchFamily="-84" charset="-128"/>
                  </a:rPr>
                  <a:t>ve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hizmet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piyasalarında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denge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vardır</a:t>
                </a:r>
                <a:r>
                  <a:rPr lang="en-US" sz="2400" dirty="0">
                    <a:ea typeface="ヒラギノ角ゴ Pro W3" pitchFamily="-84" charset="-128"/>
                  </a:rPr>
                  <a:t>.</a:t>
                </a:r>
              </a:p>
              <a:p>
                <a:pPr>
                  <a:spcBef>
                    <a:spcPts val="525"/>
                  </a:spcBef>
                </a:pPr>
                <a:r>
                  <a:rPr lang="en-US" sz="2400" i="1" dirty="0" err="1">
                    <a:ea typeface="ヒラギノ角ゴ Pro W3" pitchFamily="-84" charset="-128"/>
                  </a:rPr>
                  <a:t>Yatay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i="1" dirty="0" err="1">
                    <a:ea typeface="ヒラギノ角ゴ Pro W3" pitchFamily="-84" charset="-128"/>
                  </a:rPr>
                  <a:t>eksene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i="1" dirty="0" err="1">
                    <a:ea typeface="ヒラギノ角ゴ Pro W3" pitchFamily="-84" charset="-128"/>
                  </a:rPr>
                  <a:t>paralel</a:t>
                </a:r>
                <a:r>
                  <a:rPr lang="en-US" sz="2400" i="1" dirty="0">
                    <a:ea typeface="ヒラギノ角ゴ Pro W3" pitchFamily="-84" charset="-128"/>
                  </a:rPr>
                  <a:t> LM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eğrisi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üzerindeki</a:t>
                </a:r>
                <a:r>
                  <a:rPr lang="en-US" sz="2400" dirty="0">
                    <a:ea typeface="ヒラギノ角ゴ Pro W3" pitchFamily="-84" charset="-128"/>
                  </a:rPr>
                  <a:t> her </a:t>
                </a:r>
                <a:r>
                  <a:rPr lang="en-US" sz="2400" dirty="0" err="1">
                    <a:ea typeface="ヒラギノ角ゴ Pro W3" pitchFamily="-84" charset="-128"/>
                  </a:rPr>
                  <a:t>noktada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mali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piyasalarda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denge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vardır</a:t>
                </a:r>
                <a:r>
                  <a:rPr lang="en-US" sz="2400" dirty="0">
                    <a:ea typeface="ヒラギノ角ゴ Pro W3" pitchFamily="-84" charset="-128"/>
                  </a:rPr>
                  <a:t>.</a:t>
                </a:r>
              </a:p>
              <a:p>
                <a:pPr>
                  <a:spcBef>
                    <a:spcPts val="525"/>
                  </a:spcBef>
                </a:pPr>
                <a:r>
                  <a:rPr lang="en-US" sz="2400" i="1" dirty="0" err="1">
                    <a:ea typeface="ヒラギノ角ゴ Pro W3" pitchFamily="-84" charset="-128"/>
                  </a:rPr>
                  <a:t>Yalnızca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i="1" dirty="0" err="1">
                    <a:ea typeface="ヒラギノ角ゴ Pro W3" pitchFamily="-84" charset="-128"/>
                  </a:rPr>
                  <a:t>bir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i="1" dirty="0" err="1">
                    <a:ea typeface="ヒラギノ角ゴ Pro W3" pitchFamily="-84" charset="-128"/>
                  </a:rPr>
                  <a:t>noktada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dirty="0">
                    <a:ea typeface="ヒラギノ角ゴ Pro W3" pitchFamily="-84" charset="-128"/>
                  </a:rPr>
                  <a:t>(</a:t>
                </a:r>
                <a:r>
                  <a:rPr lang="en-US" sz="2400" i="1" dirty="0">
                    <a:ea typeface="ヒラギノ角ゴ Pro W3" pitchFamily="-84" charset="-128"/>
                  </a:rPr>
                  <a:t>A</a:t>
                </a:r>
                <a:r>
                  <a:rPr lang="en-US" sz="2400" dirty="0">
                    <a:ea typeface="ヒラギノ角ゴ Pro W3" pitchFamily="-84" charset="-128"/>
                  </a:rPr>
                  <a:t>) </a:t>
                </a:r>
                <a:r>
                  <a:rPr lang="en-US" sz="2400" dirty="0" err="1">
                    <a:ea typeface="ヒラギノ角ゴ Pro W3" pitchFamily="-84" charset="-128"/>
                  </a:rPr>
                  <a:t>tüm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piyasalarda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denge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söz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konusudur</a:t>
                </a:r>
                <a:r>
                  <a:rPr lang="en-US" sz="2400" dirty="0">
                    <a:ea typeface="ヒラギノ角ゴ Pro W3" pitchFamily="-84" charset="-128"/>
                  </a:rPr>
                  <a:t>.</a:t>
                </a:r>
              </a:p>
            </p:txBody>
          </p:sp>
        </mc:Choice>
        <mc:Fallback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8710" y="1447800"/>
                <a:ext cx="8241890" cy="1524000"/>
              </a:xfrm>
              <a:blipFill>
                <a:blip r:embed="rId2"/>
                <a:stretch>
                  <a:fillRect l="-2154" t="-6612" r="-2615" b="-15371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8743220"/>
      </p:ext>
    </p:extLst>
  </p:cSld>
  <p:clrMapOvr>
    <a:masterClrMapping/>
  </p:clrMapOvr>
  <p:transition>
    <p:strips dir="ld"/>
  </p:transition>
</p:sld>
</file>

<file path=ppt/theme/theme1.xml><?xml version="1.0" encoding="utf-8"?>
<a:theme xmlns:a="http://schemas.openxmlformats.org/drawingml/2006/main" name="template_LN01Brooks671956_02_LN01">
  <a:themeElements>
    <a:clrScheme name="Pearson_PowerPoint_Template_Bekae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arson_PowerPoint_Template_Bekaer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Pearson_PowerPoint_Template_Bekae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LN01Folland832739_07_LN01.pot</Template>
  <TotalTime>2597</TotalTime>
  <Words>544</Words>
  <Application>Microsoft Macintosh PowerPoint</Application>
  <PresentationFormat>On-screen Show (4:3)</PresentationFormat>
  <Paragraphs>82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ヒラギノ角ゴ Pro W3</vt:lpstr>
      <vt:lpstr>Arial</vt:lpstr>
      <vt:lpstr>Cambria Math</vt:lpstr>
      <vt:lpstr>Times New Roman</vt:lpstr>
      <vt:lpstr>Verdana</vt:lpstr>
      <vt:lpstr>template_LN01Brooks671956_02_LN01</vt:lpstr>
      <vt:lpstr>IS-LM Modeli (Devamı) Kaynak: Blanchard, O.</vt:lpstr>
      <vt:lpstr>IS Denklemi</vt:lpstr>
      <vt:lpstr>IS denklemi</vt:lpstr>
      <vt:lpstr>IS denklemi</vt:lpstr>
      <vt:lpstr>IS denkleminin türetilişi</vt:lpstr>
      <vt:lpstr>IS konomunun değişmesi</vt:lpstr>
      <vt:lpstr>Mali Piyasalar ve LM eğrisi</vt:lpstr>
      <vt:lpstr>Mali Piyasalar ve LM</vt:lpstr>
      <vt:lpstr>IS-LM</vt:lpstr>
      <vt:lpstr>IS-LM </vt:lpstr>
      <vt:lpstr>Maliye Politikası</vt:lpstr>
      <vt:lpstr>IS-LM </vt:lpstr>
      <vt:lpstr>IS-LM</vt:lpstr>
      <vt:lpstr>IS-LM</vt:lpstr>
      <vt:lpstr>Politika karması</vt:lpstr>
      <vt:lpstr>Politika karması</vt:lpstr>
      <vt:lpstr>Politika karması</vt:lpstr>
      <vt:lpstr>IS-LM verilerle ne kadar uyumlu?</vt:lpstr>
      <vt:lpstr>IS-LM verilerle ne kadar uyumlu?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Oliver Blanchard</dc:creator>
  <cp:lastModifiedBy>Microsoft Office User</cp:lastModifiedBy>
  <cp:revision>145</cp:revision>
  <dcterms:created xsi:type="dcterms:W3CDTF">2012-08-09T20:37:31Z</dcterms:created>
  <dcterms:modified xsi:type="dcterms:W3CDTF">2020-03-15T06:31:05Z</dcterms:modified>
</cp:coreProperties>
</file>