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7" r:id="rId3"/>
    <p:sldId id="270" r:id="rId4"/>
    <p:sldId id="271" r:id="rId5"/>
    <p:sldId id="272" r:id="rId6"/>
    <p:sldId id="273" r:id="rId7"/>
    <p:sldId id="27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F21A78F8-B80D-4AEA-B8F3-A5982438474A}" type="datetimeFigureOut">
              <a:rPr lang="tr-TR" smtClean="0"/>
              <a:pPr/>
              <a:t>18.04.2018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C.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İKTİDAR HARİTASI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(II)</a:t>
            </a:r>
          </a:p>
        </p:txBody>
      </p:sp>
    </p:spTree>
    <p:extLst>
      <p:ext uri="{BB962C8B-B14F-4D97-AF65-F5344CB8AC3E}">
        <p14:creationId xmlns="" xmlns:p14="http://schemas.microsoft.com/office/powerpoint/2010/main" val="150565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317" y="558069"/>
            <a:ext cx="1121789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Times New Roman" pitchFamily="18" charset="0"/>
              </a:rPr>
              <a:t>2. Hükümet Sistemleri</a:t>
            </a:r>
          </a:p>
          <a:p>
            <a:r>
              <a:rPr lang="tr-TR" sz="4000" b="1" dirty="0">
                <a:latin typeface="Times New Roman" pitchFamily="18" charset="0"/>
              </a:rPr>
              <a:t>		</a:t>
            </a:r>
            <a:endParaRPr lang="tr-TR" sz="4000" b="1" dirty="0" smtClean="0">
              <a:latin typeface="Times New Roman" pitchFamily="18" charset="0"/>
            </a:endParaRP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a</a:t>
            </a:r>
            <a:r>
              <a:rPr lang="tr-TR" sz="4000" dirty="0">
                <a:latin typeface="Times New Roman" pitchFamily="18" charset="0"/>
              </a:rPr>
              <a:t>. Kuvvetler Birliğine Dayanan Sistemler</a:t>
            </a:r>
          </a:p>
          <a:p>
            <a:r>
              <a:rPr lang="tr-TR" sz="4000" dirty="0">
                <a:latin typeface="Times New Roman" pitchFamily="18" charset="0"/>
              </a:rPr>
              <a:t>		</a:t>
            </a:r>
            <a:endParaRPr lang="tr-TR" sz="4000" dirty="0" smtClean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	i</a:t>
            </a:r>
            <a:r>
              <a:rPr lang="tr-TR" sz="4000" dirty="0">
                <a:latin typeface="Times New Roman" pitchFamily="18" charset="0"/>
              </a:rPr>
              <a:t>. Yürütmede Birleşme</a:t>
            </a:r>
          </a:p>
          <a:p>
            <a:r>
              <a:rPr lang="tr-TR" sz="4000" dirty="0">
                <a:latin typeface="Times New Roman" pitchFamily="18" charset="0"/>
              </a:rPr>
              <a:t>		</a:t>
            </a:r>
            <a:endParaRPr lang="tr-TR" sz="4000" dirty="0" smtClean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	ii</a:t>
            </a:r>
            <a:r>
              <a:rPr lang="tr-TR" sz="4000" dirty="0">
                <a:latin typeface="Times New Roman" pitchFamily="18" charset="0"/>
              </a:rPr>
              <a:t>. Yasamada Birleşme</a:t>
            </a: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C.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İKTİDAR HARİTASI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(III)</a:t>
            </a:r>
          </a:p>
        </p:txBody>
      </p:sp>
    </p:spTree>
    <p:extLst>
      <p:ext uri="{BB962C8B-B14F-4D97-AF65-F5344CB8AC3E}">
        <p14:creationId xmlns="" xmlns:p14="http://schemas.microsoft.com/office/powerpoint/2010/main" val="1505657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317" y="558069"/>
            <a:ext cx="1121789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Times New Roman" pitchFamily="18" charset="0"/>
              </a:rPr>
              <a:t>b. Kuvvetler Ayrılığına Dayanan </a:t>
            </a:r>
            <a:r>
              <a:rPr lang="tr-TR" sz="4000" b="1" dirty="0" smtClean="0">
                <a:latin typeface="Times New Roman" pitchFamily="18" charset="0"/>
              </a:rPr>
              <a:t>Sistemler</a:t>
            </a:r>
          </a:p>
          <a:p>
            <a:endParaRPr lang="tr-TR" sz="4000" b="1" dirty="0">
              <a:latin typeface="Times New Roman" pitchFamily="18" charset="0"/>
            </a:endParaRPr>
          </a:p>
          <a:p>
            <a:r>
              <a:rPr lang="tr-TR" sz="4000" b="1" dirty="0" smtClean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</a:t>
            </a:r>
            <a:r>
              <a:rPr lang="tr-TR" sz="4000" dirty="0">
                <a:latin typeface="Times New Roman" pitchFamily="18" charset="0"/>
              </a:rPr>
              <a:t>. Saf Parlamenter Sistem</a:t>
            </a:r>
          </a:p>
          <a:p>
            <a:r>
              <a:rPr lang="tr-TR" sz="4000" dirty="0" smtClean="0">
                <a:latin typeface="Times New Roman" pitchFamily="18" charset="0"/>
              </a:rPr>
              <a:t>	ii</a:t>
            </a:r>
            <a:r>
              <a:rPr lang="tr-TR" sz="4000" dirty="0">
                <a:latin typeface="Times New Roman" pitchFamily="18" charset="0"/>
              </a:rPr>
              <a:t>. Saf Başkanlık sistemi</a:t>
            </a:r>
          </a:p>
          <a:p>
            <a:r>
              <a:rPr lang="tr-TR" sz="4000" dirty="0" smtClean="0">
                <a:latin typeface="Times New Roman" pitchFamily="18" charset="0"/>
              </a:rPr>
              <a:t>	iii</a:t>
            </a:r>
            <a:r>
              <a:rPr lang="tr-TR" sz="4000" dirty="0">
                <a:latin typeface="Times New Roman" pitchFamily="18" charset="0"/>
              </a:rPr>
              <a:t>. Yarı Başkanlık Sistemi</a:t>
            </a:r>
          </a:p>
          <a:p>
            <a:r>
              <a:rPr lang="tr-TR" sz="4000" dirty="0" smtClean="0">
                <a:latin typeface="Times New Roman" pitchFamily="18" charset="0"/>
              </a:rPr>
              <a:t>	iv</a:t>
            </a:r>
            <a:r>
              <a:rPr lang="tr-TR" sz="4000" dirty="0">
                <a:latin typeface="Times New Roman" pitchFamily="18" charset="0"/>
              </a:rPr>
              <a:t>. Başkanlı Parlamenter Sistem</a:t>
            </a:r>
          </a:p>
          <a:p>
            <a:r>
              <a:rPr lang="tr-TR" sz="4000" dirty="0" smtClean="0">
                <a:latin typeface="Times New Roman" pitchFamily="18" charset="0"/>
              </a:rPr>
              <a:t>	v</a:t>
            </a:r>
            <a:r>
              <a:rPr lang="tr-TR" sz="4000" dirty="0">
                <a:latin typeface="Times New Roman" pitchFamily="18" charset="0"/>
              </a:rPr>
              <a:t>. Süper Başkanlık Sistemi</a:t>
            </a: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GENEL KAYNAKLAR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000" dirty="0" smtClean="0">
                <a:latin typeface="Times New Roman" pitchFamily="18" charset="0"/>
              </a:rPr>
              <a:t>Erdoğan </a:t>
            </a:r>
            <a:r>
              <a:rPr lang="tr-TR" sz="3000" dirty="0">
                <a:latin typeface="Times New Roman" pitchFamily="18" charset="0"/>
              </a:rPr>
              <a:t>Teziç, </a:t>
            </a:r>
            <a:r>
              <a:rPr lang="tr-TR" sz="3000" b="1" dirty="0">
                <a:latin typeface="Times New Roman" pitchFamily="18" charset="0"/>
              </a:rPr>
              <a:t>Anayasa Hukuku (Genel Esaslar),</a:t>
            </a:r>
            <a:r>
              <a:rPr lang="tr-TR" sz="3000" dirty="0">
                <a:latin typeface="Times New Roman" pitchFamily="18" charset="0"/>
              </a:rPr>
              <a:t> 21.b., Beta,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Anayasa Hukukunun Genel Esasları Ders Kitabı</a:t>
            </a:r>
            <a:r>
              <a:rPr lang="tr-TR" sz="3000" dirty="0">
                <a:latin typeface="Times New Roman" pitchFamily="18" charset="0"/>
              </a:rPr>
              <a:t>, Ekin Kitabevi Yayınları, 9.b.,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İbrahim Kaboğlu, </a:t>
            </a:r>
            <a:r>
              <a:rPr lang="tr-TR" sz="3000" b="1" dirty="0">
                <a:latin typeface="Times New Roman" pitchFamily="18" charset="0"/>
              </a:rPr>
              <a:t>Anayasa Hukuku Dersleri (Genel Esaslar)</a:t>
            </a:r>
            <a:r>
              <a:rPr lang="tr-TR" sz="3000" dirty="0">
                <a:latin typeface="Times New Roman" pitchFamily="18" charset="0"/>
              </a:rPr>
              <a:t>, 12.b., Legal Yayıncılık,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Ergun Özbudun, </a:t>
            </a:r>
            <a:r>
              <a:rPr lang="tr-TR" sz="3000" b="1" dirty="0">
                <a:latin typeface="Times New Roman" pitchFamily="18" charset="0"/>
              </a:rPr>
              <a:t>Türk Anayasa Hukuku</a:t>
            </a:r>
            <a:r>
              <a:rPr lang="tr-TR" sz="3000" dirty="0">
                <a:latin typeface="Times New Roman" pitchFamily="18" charset="0"/>
              </a:rPr>
              <a:t>, 17.b., Yetkin Yayınları, Ankara,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Bülent </a:t>
            </a:r>
            <a:r>
              <a:rPr lang="tr-TR" sz="3000" dirty="0" err="1">
                <a:latin typeface="Times New Roman" pitchFamily="18" charset="0"/>
              </a:rPr>
              <a:t>Tanör</a:t>
            </a:r>
            <a:r>
              <a:rPr lang="tr-TR" sz="3000" dirty="0">
                <a:latin typeface="Times New Roman" pitchFamily="18" charset="0"/>
              </a:rPr>
              <a:t>-Necmi Yüzbaşıoğlu, </a:t>
            </a:r>
            <a:r>
              <a:rPr lang="tr-TR" sz="3000" b="1" dirty="0">
                <a:latin typeface="Times New Roman" pitchFamily="18" charset="0"/>
              </a:rPr>
              <a:t>1982 Anayasasına Göre Türk Anayasa Hukuku</a:t>
            </a:r>
            <a:r>
              <a:rPr lang="tr-TR" sz="3000" dirty="0">
                <a:latin typeface="Times New Roman" pitchFamily="18" charset="0"/>
              </a:rPr>
              <a:t>, 16.b., Beta, İstanbul, 2016.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Türk Anayasa Hukuku Dersleri,</a:t>
            </a:r>
            <a:r>
              <a:rPr lang="tr-TR" sz="3000" dirty="0">
                <a:latin typeface="Times New Roman" pitchFamily="18" charset="0"/>
              </a:rPr>
              <a:t> 21.b., Ekin Kitabevi Yayınları,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1577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6001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SEÇİLMİŞ KAYNAKÇA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r>
              <a:rPr lang="tr-TR" sz="3200" dirty="0" err="1">
                <a:latin typeface="Times New Roman" pitchFamily="18" charset="0"/>
              </a:rPr>
              <a:t>Giovanni</a:t>
            </a:r>
            <a:r>
              <a:rPr lang="tr-TR" sz="3200" dirty="0">
                <a:latin typeface="Times New Roman" pitchFamily="18" charset="0"/>
              </a:rPr>
              <a:t> </a:t>
            </a:r>
            <a:r>
              <a:rPr lang="tr-TR" sz="3200" dirty="0" err="1">
                <a:latin typeface="Times New Roman" pitchFamily="18" charset="0"/>
              </a:rPr>
              <a:t>Sartori</a:t>
            </a:r>
            <a:r>
              <a:rPr lang="tr-TR" sz="3200" dirty="0">
                <a:latin typeface="Times New Roman" pitchFamily="18" charset="0"/>
              </a:rPr>
              <a:t>, </a:t>
            </a:r>
            <a:r>
              <a:rPr lang="tr-TR" sz="3200" b="1" dirty="0">
                <a:latin typeface="Times New Roman" pitchFamily="18" charset="0"/>
              </a:rPr>
              <a:t>Karşılaştırmalı Anayasa Mühendisliği</a:t>
            </a:r>
            <a:r>
              <a:rPr lang="tr-TR" sz="3200" dirty="0">
                <a:latin typeface="Times New Roman" pitchFamily="18" charset="0"/>
              </a:rPr>
              <a:t>, (çev. Ergun Özbudun), Yetkin Yayınları, Ankara 1997.</a:t>
            </a:r>
            <a:endParaRPr lang="en-US" sz="3200" dirty="0">
              <a:latin typeface="Times New Roman" pitchFamily="18" charset="0"/>
            </a:endParaRPr>
          </a:p>
          <a:p>
            <a:r>
              <a:rPr lang="tr-TR" sz="3200" dirty="0">
                <a:latin typeface="Times New Roman" pitchFamily="18" charset="0"/>
              </a:rPr>
              <a:t>Nur Uluşahin, </a:t>
            </a:r>
            <a:r>
              <a:rPr lang="tr-TR" sz="3200" b="1" dirty="0">
                <a:latin typeface="Times New Roman" pitchFamily="18" charset="0"/>
              </a:rPr>
              <a:t>Anayasal Bir Tercih Olarak Başkanlık Sistemi</a:t>
            </a:r>
            <a:r>
              <a:rPr lang="tr-TR" sz="3200" dirty="0">
                <a:latin typeface="Times New Roman" pitchFamily="18" charset="0"/>
              </a:rPr>
              <a:t>, Yetkin Yayınları, Ankara 1999.</a:t>
            </a:r>
            <a:endParaRPr lang="en-US" sz="3200" dirty="0">
              <a:latin typeface="Times New Roman" pitchFamily="18" charset="0"/>
            </a:endParaRPr>
          </a:p>
          <a:p>
            <a:r>
              <a:rPr lang="tr-TR" sz="3200" dirty="0">
                <a:latin typeface="Times New Roman" pitchFamily="18" charset="0"/>
              </a:rPr>
              <a:t>Erdal Onar, “</a:t>
            </a:r>
            <a:r>
              <a:rPr lang="tr-TR" sz="3200" i="1" dirty="0">
                <a:latin typeface="Times New Roman" pitchFamily="18" charset="0"/>
              </a:rPr>
              <a:t>Türkiye’nin Başkanlık veya Yarı-Başkanlık Sistemine Geçmesi Düşünülmeli midir?</a:t>
            </a:r>
            <a:r>
              <a:rPr lang="tr-TR" sz="3200" dirty="0">
                <a:latin typeface="Times New Roman" pitchFamily="18" charset="0"/>
              </a:rPr>
              <a:t>”, </a:t>
            </a:r>
            <a:r>
              <a:rPr lang="tr-TR" sz="3200" b="1" dirty="0">
                <a:latin typeface="Times New Roman" pitchFamily="18" charset="0"/>
              </a:rPr>
              <a:t>Başkanlık Sistemi</a:t>
            </a:r>
            <a:r>
              <a:rPr lang="tr-TR" sz="3200" dirty="0">
                <a:latin typeface="Times New Roman" pitchFamily="18" charset="0"/>
              </a:rPr>
              <a:t>, Türkiye Barolar Birliği Yayını, Ankara 2005, s. 71-104.</a:t>
            </a:r>
            <a:endParaRPr lang="en-US" sz="3200" dirty="0">
              <a:latin typeface="Times New Roman" pitchFamily="18" charset="0"/>
            </a:endParaRPr>
          </a:p>
          <a:p>
            <a:r>
              <a:rPr lang="tr-TR" sz="3200" dirty="0">
                <a:latin typeface="Times New Roman" pitchFamily="18" charset="0"/>
              </a:rPr>
              <a:t>Mehmet Turhan, </a:t>
            </a:r>
            <a:r>
              <a:rPr lang="tr-TR" sz="3200" b="1" dirty="0">
                <a:latin typeface="Times New Roman" pitchFamily="18" charset="0"/>
              </a:rPr>
              <a:t>Hükümet Sistemleri ve 1982 Anayasası</a:t>
            </a:r>
            <a:r>
              <a:rPr lang="tr-TR" sz="3200" dirty="0">
                <a:latin typeface="Times New Roman" pitchFamily="18" charset="0"/>
              </a:rPr>
              <a:t>, DÜHF Yayını, Diyarbakır 1989.</a:t>
            </a:r>
            <a:endParaRPr lang="en-US" sz="3200" dirty="0">
              <a:latin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1705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250" y="750507"/>
            <a:ext cx="10833058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Aşağıdaki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kavramları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1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Seçim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Barajı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Yarı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-başkanlık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sistemi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Başkanlı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parlamenter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0" lvl="1"/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pPr marL="0" lvl="1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“’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Başkanlı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Parlamenter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hükümet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sisteminin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yapısını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özelliklerini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kısaca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Devlet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Başkanı’nın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halk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tarafından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seçildiği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hükümet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sistemleri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hangileridir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? Bu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sistemlerin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özelliklerini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.”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0464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35</Words>
  <Application>Microsoft Office PowerPoint</Application>
  <PresentationFormat>Özel</PresentationFormat>
  <Paragraphs>33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Ali Erdem Doğanoğlu</cp:lastModifiedBy>
  <cp:revision>35</cp:revision>
  <dcterms:created xsi:type="dcterms:W3CDTF">2017-10-23T13:21:40Z</dcterms:created>
  <dcterms:modified xsi:type="dcterms:W3CDTF">2018-04-18T09:43:28Z</dcterms:modified>
</cp:coreProperties>
</file>