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70" r:id="rId4"/>
    <p:sldId id="271" r:id="rId5"/>
    <p:sldId id="272" r:id="rId6"/>
    <p:sldId id="273" r:id="rId7"/>
    <p:sldId id="27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2. Hükümet Sistemleri</a:t>
            </a:r>
          </a:p>
          <a:p>
            <a:r>
              <a:rPr lang="tr-TR" sz="4000" b="1" dirty="0">
                <a:latin typeface="Times New Roman" pitchFamily="18" charset="0"/>
              </a:rPr>
              <a:t>		</a:t>
            </a:r>
            <a:endParaRPr lang="tr-TR" sz="4000" b="1" dirty="0" smtClean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a</a:t>
            </a:r>
            <a:r>
              <a:rPr lang="tr-TR" sz="4000" dirty="0">
                <a:latin typeface="Times New Roman" pitchFamily="18" charset="0"/>
              </a:rPr>
              <a:t>. Kuvvetler Birliğine Dayanan Sistemler</a:t>
            </a:r>
          </a:p>
          <a:p>
            <a:r>
              <a:rPr lang="tr-TR" sz="4000" dirty="0">
                <a:latin typeface="Times New Roman" pitchFamily="18" charset="0"/>
              </a:rPr>
              <a:t>	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</a:t>
            </a:r>
            <a:r>
              <a:rPr lang="tr-TR" sz="4000" dirty="0">
                <a:latin typeface="Times New Roman" pitchFamily="18" charset="0"/>
              </a:rPr>
              <a:t>. Yürütmede Birleşme</a:t>
            </a:r>
          </a:p>
          <a:p>
            <a:r>
              <a:rPr lang="tr-TR" sz="4000" dirty="0">
                <a:latin typeface="Times New Roman" pitchFamily="18" charset="0"/>
              </a:rPr>
              <a:t>	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ii</a:t>
            </a:r>
            <a:r>
              <a:rPr lang="tr-TR" sz="4000" dirty="0">
                <a:latin typeface="Times New Roman" pitchFamily="18" charset="0"/>
              </a:rPr>
              <a:t>. Yasamada Birleşme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b. Kuvvetler Ayrılığına Dayanan </a:t>
            </a:r>
            <a:r>
              <a:rPr lang="tr-TR" sz="4000" b="1" dirty="0" smtClean="0">
                <a:latin typeface="Times New Roman" pitchFamily="18" charset="0"/>
              </a:rPr>
              <a:t>Sistemler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 smtClean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Saf Parlamenter Sistem</a:t>
            </a:r>
          </a:p>
          <a:p>
            <a:r>
              <a:rPr lang="tr-TR" sz="4000" dirty="0" smtClean="0">
                <a:latin typeface="Times New Roman" pitchFamily="18" charset="0"/>
              </a:rPr>
              <a:t>	ii</a:t>
            </a:r>
            <a:r>
              <a:rPr lang="tr-TR" sz="4000" dirty="0">
                <a:latin typeface="Times New Roman" pitchFamily="18" charset="0"/>
              </a:rPr>
              <a:t>. Saf Başkanlık sistemi</a:t>
            </a:r>
          </a:p>
          <a:p>
            <a:r>
              <a:rPr lang="tr-TR" sz="4000" dirty="0" smtClean="0">
                <a:latin typeface="Times New Roman" pitchFamily="18" charset="0"/>
              </a:rPr>
              <a:t>	iii</a:t>
            </a:r>
            <a:r>
              <a:rPr lang="tr-TR" sz="4000" dirty="0">
                <a:latin typeface="Times New Roman" pitchFamily="18" charset="0"/>
              </a:rPr>
              <a:t>. Yarı Başkanlık Sistemi</a:t>
            </a:r>
          </a:p>
          <a:p>
            <a:r>
              <a:rPr lang="tr-TR" sz="4000" dirty="0" smtClean="0">
                <a:latin typeface="Times New Roman" pitchFamily="18" charset="0"/>
              </a:rPr>
              <a:t>	iv</a:t>
            </a:r>
            <a:r>
              <a:rPr lang="tr-TR" sz="4000" dirty="0">
                <a:latin typeface="Times New Roman" pitchFamily="18" charset="0"/>
              </a:rPr>
              <a:t>. Başkanlı Parlamenter Sistem</a:t>
            </a:r>
          </a:p>
          <a:p>
            <a:r>
              <a:rPr lang="tr-TR" sz="4000" dirty="0" smtClean="0">
                <a:latin typeface="Times New Roman" pitchFamily="18" charset="0"/>
              </a:rPr>
              <a:t>	v</a:t>
            </a:r>
            <a:r>
              <a:rPr lang="tr-TR" sz="4000" dirty="0">
                <a:latin typeface="Times New Roman" pitchFamily="18" charset="0"/>
              </a:rPr>
              <a:t>. Süper Başkanlık Sistemi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 err="1">
                <a:latin typeface="Times New Roman" pitchFamily="18" charset="0"/>
              </a:rPr>
              <a:t>Giovanni</a:t>
            </a:r>
            <a:r>
              <a:rPr lang="tr-TR" sz="3200" dirty="0">
                <a:latin typeface="Times New Roman" pitchFamily="18" charset="0"/>
              </a:rPr>
              <a:t> </a:t>
            </a:r>
            <a:r>
              <a:rPr lang="tr-TR" sz="3200" dirty="0" err="1">
                <a:latin typeface="Times New Roman" pitchFamily="18" charset="0"/>
              </a:rPr>
              <a:t>Sartori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Karşılaştırmalı Anayasa Mühendisliği</a:t>
            </a:r>
            <a:r>
              <a:rPr lang="tr-TR" sz="3200" dirty="0">
                <a:latin typeface="Times New Roman" pitchFamily="18" charset="0"/>
              </a:rPr>
              <a:t>, (çev. Ergun Özbudun), Yetkin Yayınları, Ankara 1997.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Nur Uluşahin, </a:t>
            </a:r>
            <a:r>
              <a:rPr lang="tr-TR" sz="3200" b="1" dirty="0">
                <a:latin typeface="Times New Roman" pitchFamily="18" charset="0"/>
              </a:rPr>
              <a:t>Anayasal Bir Tercih Olarak Başkanlık Sistemi</a:t>
            </a:r>
            <a:r>
              <a:rPr lang="tr-TR" sz="3200" dirty="0">
                <a:latin typeface="Times New Roman" pitchFamily="18" charset="0"/>
              </a:rPr>
              <a:t>, Yetkin Yayınları, Ankara 1999.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Erdal Onar, “</a:t>
            </a:r>
            <a:r>
              <a:rPr lang="tr-TR" sz="3200" i="1" dirty="0">
                <a:latin typeface="Times New Roman" pitchFamily="18" charset="0"/>
              </a:rPr>
              <a:t>Türkiye’nin Başkanlık veya Yarı-Başkanlık Sistemine Geçmesi Düşünülmeli midir?</a:t>
            </a:r>
            <a:r>
              <a:rPr lang="tr-TR" sz="3200" dirty="0">
                <a:latin typeface="Times New Roman" pitchFamily="18" charset="0"/>
              </a:rPr>
              <a:t>”, </a:t>
            </a:r>
            <a:r>
              <a:rPr lang="tr-TR" sz="3200" b="1" dirty="0">
                <a:latin typeface="Times New Roman" pitchFamily="18" charset="0"/>
              </a:rPr>
              <a:t>Başkanlık Sistemi</a:t>
            </a:r>
            <a:r>
              <a:rPr lang="tr-TR" sz="3200" dirty="0">
                <a:latin typeface="Times New Roman" pitchFamily="18" charset="0"/>
              </a:rPr>
              <a:t>, Türkiye Barolar Birliği Yayını, Ankara 2005, s. 71-104.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Mehmet Turhan, </a:t>
            </a:r>
            <a:r>
              <a:rPr lang="tr-TR" sz="3200" b="1" dirty="0">
                <a:latin typeface="Times New Roman" pitchFamily="18" charset="0"/>
              </a:rPr>
              <a:t>Hükümet Sistemleri ve 1982 Anayasası</a:t>
            </a:r>
            <a:r>
              <a:rPr lang="tr-TR" sz="3200" dirty="0">
                <a:latin typeface="Times New Roman" pitchFamily="18" charset="0"/>
              </a:rPr>
              <a:t>, DÜHF Yayını, Diyarbakır 1989.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Seçim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Barajı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Yarı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-başkanlık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Başkanlı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parlamenter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lvl="1"/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“’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Başkanlı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Parlamenter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hükümet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sisteminin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yapısını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kısaca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Devlet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Başkanı’nın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halk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tarafından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seçildiği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hükümet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hangileridir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? Bu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464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35</Words>
  <Application>Microsoft Office PowerPoint</Application>
  <PresentationFormat>Özel</PresentationFormat>
  <Paragraphs>33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35</cp:revision>
  <dcterms:created xsi:type="dcterms:W3CDTF">2017-10-23T13:21:40Z</dcterms:created>
  <dcterms:modified xsi:type="dcterms:W3CDTF">2018-04-18T09:43:28Z</dcterms:modified>
</cp:coreProperties>
</file>