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8"/>
  </p:notesMasterIdLst>
  <p:sldIdLst>
    <p:sldId id="1082" r:id="rId4"/>
    <p:sldId id="1091" r:id="rId5"/>
    <p:sldId id="1092" r:id="rId6"/>
    <p:sldId id="1099" r:id="rId7"/>
    <p:sldId id="1093" r:id="rId8"/>
    <p:sldId id="1100" r:id="rId9"/>
    <p:sldId id="1094" r:id="rId10"/>
    <p:sldId id="1101" r:id="rId11"/>
    <p:sldId id="1095" r:id="rId12"/>
    <p:sldId id="1096" r:id="rId13"/>
    <p:sldId id="1102" r:id="rId14"/>
    <p:sldId id="1097" r:id="rId15"/>
    <p:sldId id="1103" r:id="rId16"/>
    <p:sldId id="1098" r:id="rId17"/>
    <p:sldId id="1104" r:id="rId18"/>
    <p:sldId id="1105" r:id="rId19"/>
    <p:sldId id="1106" r:id="rId20"/>
    <p:sldId id="1107" r:id="rId21"/>
    <p:sldId id="1108" r:id="rId22"/>
    <p:sldId id="1109" r:id="rId23"/>
    <p:sldId id="1110" r:id="rId24"/>
    <p:sldId id="1111" r:id="rId25"/>
    <p:sldId id="1112" r:id="rId26"/>
    <p:sldId id="1113" r:id="rId2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24" y="22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a:t>
            </a:r>
            <a:r>
              <a:rPr lang="tr-TR" sz="1600" b="1" dirty="0" smtClean="0">
                <a:latin typeface="Arial" panose="020B0604020202020204" pitchFamily="34" charset="0"/>
                <a:ea typeface="Times New Roman" panose="02020603050405020304" pitchFamily="18" charset="0"/>
                <a:cs typeface="Arial" panose="020B0604020202020204" pitchFamily="34" charset="0"/>
              </a:rPr>
              <a:t>Murat ÇEKİCİ</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55584" y="1597306"/>
            <a:ext cx="7731889" cy="3443476"/>
          </a:xfrm>
        </p:spPr>
        <p:txBody>
          <a:bodyPr/>
          <a:lstStyle/>
          <a:p>
            <a:pPr marL="0" indent="0">
              <a:buNone/>
            </a:pPr>
            <a:r>
              <a:rPr lang="tr-TR" b="1" dirty="0"/>
              <a:t>Kiralananın kullanım amacına uygun olduğunun tespit edilmesi: </a:t>
            </a:r>
            <a:endParaRPr lang="tr-TR" b="1" dirty="0" smtClean="0"/>
          </a:p>
          <a:p>
            <a:pPr marL="0" indent="0">
              <a:buNone/>
            </a:pPr>
            <a:endParaRPr lang="tr-TR" b="1" dirty="0"/>
          </a:p>
          <a:p>
            <a:pPr marL="0" indent="0">
              <a:buNone/>
            </a:pPr>
            <a:r>
              <a:rPr lang="tr-TR" dirty="0" smtClean="0"/>
              <a:t>Bu </a:t>
            </a:r>
            <a:r>
              <a:rPr lang="tr-TR" dirty="0"/>
              <a:t>husus genellikle çatılı işyeri kira sözleşmelerinde önem arz etmektedir. </a:t>
            </a:r>
            <a:endParaRPr lang="tr-TR" dirty="0" smtClean="0"/>
          </a:p>
          <a:p>
            <a:pPr marL="0" indent="0">
              <a:buNone/>
            </a:pPr>
            <a:endParaRPr lang="tr-TR" dirty="0"/>
          </a:p>
          <a:p>
            <a:pPr marL="0" indent="0">
              <a:buNone/>
            </a:pPr>
            <a:r>
              <a:rPr lang="tr-TR" dirty="0" smtClean="0"/>
              <a:t>Kiracı </a:t>
            </a:r>
            <a:r>
              <a:rPr lang="tr-TR" dirty="0"/>
              <a:t>tarafından kira sözleşmesi akdedilmeden önce, kiralanana dair yönetim planı incelenmeli, iskanı olup olmadığı araştırılmalı ve işyeri olarak kullanmak istenilen amaca uygun olup olmadığı denetlenmelidir</a:t>
            </a:r>
            <a:r>
              <a:rPr lang="tr-TR" dirty="0" smtClean="0"/>
              <a:t>.</a:t>
            </a:r>
          </a:p>
          <a:p>
            <a:pPr marL="0" indent="0">
              <a:buNone/>
            </a:pPr>
            <a:endParaRPr lang="tr-TR" dirty="0"/>
          </a:p>
        </p:txBody>
      </p:sp>
    </p:spTree>
    <p:extLst>
      <p:ext uri="{BB962C8B-B14F-4D97-AF65-F5344CB8AC3E}">
        <p14:creationId xmlns:p14="http://schemas.microsoft.com/office/powerpoint/2010/main" val="1063700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744500" y="2002420"/>
            <a:ext cx="7091561" cy="3038362"/>
          </a:xfrm>
        </p:spPr>
        <p:txBody>
          <a:bodyPr/>
          <a:lstStyle/>
          <a:p>
            <a:pPr marL="0" indent="0">
              <a:buNone/>
            </a:pPr>
            <a:r>
              <a:rPr lang="tr-TR" sz="2400" b="1" dirty="0"/>
              <a:t>Alt Kiraya Verilmesi:</a:t>
            </a:r>
            <a:r>
              <a:rPr lang="tr-TR" sz="2400" dirty="0"/>
              <a:t> </a:t>
            </a:r>
            <a:endParaRPr lang="tr-TR" sz="2400" dirty="0" smtClean="0"/>
          </a:p>
          <a:p>
            <a:endParaRPr lang="tr-TR" sz="2400" dirty="0"/>
          </a:p>
          <a:p>
            <a:r>
              <a:rPr lang="tr-TR" sz="2400" dirty="0" smtClean="0"/>
              <a:t>Kiracı</a:t>
            </a:r>
            <a:r>
              <a:rPr lang="tr-TR" sz="2400" dirty="0"/>
              <a:t>, kiralananı sözleşme şartlarına uygun olarak kullanmak zorundadır. Bu nedenle, kiracı kiralananı alt kiracıya verebilmek istiyorsa bu yetkinin açıkça ve yazılı olarak kira sözleşmesinde düzenlenmesi gerekmektedir.</a:t>
            </a:r>
          </a:p>
          <a:p>
            <a:endParaRPr lang="tr-TR" sz="2400" dirty="0"/>
          </a:p>
        </p:txBody>
      </p:sp>
    </p:spTree>
    <p:extLst>
      <p:ext uri="{BB962C8B-B14F-4D97-AF65-F5344CB8AC3E}">
        <p14:creationId xmlns:p14="http://schemas.microsoft.com/office/powerpoint/2010/main" val="2373090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36608" y="1794076"/>
            <a:ext cx="7592992" cy="3715472"/>
          </a:xfrm>
        </p:spPr>
        <p:txBody>
          <a:bodyPr/>
          <a:lstStyle/>
          <a:p>
            <a:pPr marL="0" indent="0">
              <a:buNone/>
            </a:pPr>
            <a:r>
              <a:rPr lang="tr-TR" sz="2400" b="1" dirty="0"/>
              <a:t>Kiralananda Tadilat Yapılması: </a:t>
            </a:r>
            <a:endParaRPr lang="tr-TR" sz="2400" b="1" dirty="0" smtClean="0"/>
          </a:p>
          <a:p>
            <a:pPr marL="0" indent="0">
              <a:buNone/>
            </a:pPr>
            <a:r>
              <a:rPr lang="tr-TR" sz="2400" dirty="0" smtClean="0"/>
              <a:t>Taraflar </a:t>
            </a:r>
            <a:r>
              <a:rPr lang="tr-TR" sz="2400" dirty="0"/>
              <a:t>uzun süreli bir kiralama dönemi için anlaşma sağladıklarında, gerek konut gerekse de çatılı işyeri kira </a:t>
            </a:r>
            <a:r>
              <a:rPr lang="tr-TR" sz="2400" dirty="0" smtClean="0"/>
              <a:t>sözleşmeleri çerçevesinde , </a:t>
            </a:r>
            <a:r>
              <a:rPr lang="tr-TR" sz="2400" dirty="0"/>
              <a:t>kiralananın kullanım amacına uygun hale getirebilmek için ciddi tadilat ve dekorasyon masrafı yapabilmektedirler. </a:t>
            </a:r>
            <a:endParaRPr lang="tr-TR" sz="2400" dirty="0" smtClean="0"/>
          </a:p>
          <a:p>
            <a:pPr marL="0" indent="0">
              <a:buNone/>
            </a:pPr>
            <a:r>
              <a:rPr lang="tr-TR" sz="2400" dirty="0"/>
              <a:t>Buna ilişkin kapsam ve tahliye sırasıda nasıl teslim edileceğine dair hükümler kira sözleşmesinde yer almalıdır.</a:t>
            </a:r>
          </a:p>
          <a:p>
            <a:pPr marL="0" indent="0">
              <a:buNone/>
            </a:pPr>
            <a:endParaRPr lang="tr-TR" sz="2400" dirty="0"/>
          </a:p>
          <a:p>
            <a:endParaRPr lang="tr-TR" sz="2400" dirty="0"/>
          </a:p>
        </p:txBody>
      </p:sp>
    </p:spTree>
    <p:extLst>
      <p:ext uri="{BB962C8B-B14F-4D97-AF65-F5344CB8AC3E}">
        <p14:creationId xmlns:p14="http://schemas.microsoft.com/office/powerpoint/2010/main" val="116825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39838" y="1736202"/>
            <a:ext cx="7720313" cy="3304579"/>
          </a:xfrm>
        </p:spPr>
        <p:txBody>
          <a:bodyPr/>
          <a:lstStyle/>
          <a:p>
            <a:pPr marL="0" indent="0">
              <a:buNone/>
            </a:pPr>
            <a:r>
              <a:rPr lang="tr-TR" b="1" dirty="0" smtClean="0"/>
              <a:t>Aidat,Vergi</a:t>
            </a:r>
            <a:r>
              <a:rPr lang="tr-TR" b="1" dirty="0"/>
              <a:t>, Resim, Harç: </a:t>
            </a:r>
            <a:endParaRPr lang="tr-TR" b="1" dirty="0" smtClean="0"/>
          </a:p>
          <a:p>
            <a:r>
              <a:rPr lang="tr-TR" dirty="0" smtClean="0"/>
              <a:t>Aidatların </a:t>
            </a:r>
            <a:r>
              <a:rPr lang="tr-TR" dirty="0" smtClean="0"/>
              <a:t>hangi kapsamda ve kim </a:t>
            </a:r>
            <a:r>
              <a:rPr lang="tr-TR" dirty="0"/>
              <a:t>tarafından  </a:t>
            </a:r>
            <a:r>
              <a:rPr lang="tr-TR" dirty="0" smtClean="0"/>
              <a:t>karşılanacağı ve doğacak sorumluluklar açıkça belirtilmelidir.</a:t>
            </a:r>
            <a:endParaRPr lang="tr-TR" dirty="0"/>
          </a:p>
          <a:p>
            <a:r>
              <a:rPr lang="tr-TR" dirty="0" smtClean="0"/>
              <a:t>Kira </a:t>
            </a:r>
            <a:r>
              <a:rPr lang="tr-TR" dirty="0"/>
              <a:t>sözleşmesinin imzalanması ve yürütülmesi ile ilgili doğabilecek damga vergisi, harçlar vb. yükümlülüklerinin ayrıntılı olarak kim tarafından ne oranda ödeneceği kararlaştırılmalıdır. </a:t>
            </a:r>
            <a:endParaRPr lang="tr-TR" dirty="0" smtClean="0"/>
          </a:p>
          <a:p>
            <a:r>
              <a:rPr lang="tr-TR" dirty="0" smtClean="0"/>
              <a:t>Örneğin</a:t>
            </a:r>
            <a:r>
              <a:rPr lang="tr-TR" dirty="0"/>
              <a:t>; bir işyeri kira sözleşmesinde kiralananın kullanımı sebebi ile çevre temizlik vergisinin kiracı tarafından ödenmesine karar verilirken, emlak vergisi kiralayan tarafından, damga vergisinin ise yarı yarıya ödenmesine kararlaştırılabilir.</a:t>
            </a:r>
          </a:p>
          <a:p>
            <a:endParaRPr lang="tr-TR" dirty="0"/>
          </a:p>
        </p:txBody>
      </p:sp>
    </p:spTree>
    <p:extLst>
      <p:ext uri="{BB962C8B-B14F-4D97-AF65-F5344CB8AC3E}">
        <p14:creationId xmlns:p14="http://schemas.microsoft.com/office/powerpoint/2010/main" val="2487627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551007"/>
            <a:ext cx="8044405" cy="3489773"/>
          </a:xfrm>
        </p:spPr>
        <p:txBody>
          <a:bodyPr/>
          <a:lstStyle/>
          <a:p>
            <a:pPr marL="0" indent="0">
              <a:buNone/>
            </a:pPr>
            <a:endParaRPr lang="tr-TR" b="1" dirty="0" smtClean="0"/>
          </a:p>
          <a:p>
            <a:pPr marL="0" indent="0">
              <a:buNone/>
            </a:pPr>
            <a:r>
              <a:rPr lang="tr-TR" b="1" dirty="0" smtClean="0"/>
              <a:t>Sözleşmenin </a:t>
            </a:r>
            <a:r>
              <a:rPr lang="tr-TR" b="1" dirty="0"/>
              <a:t>Feshi: </a:t>
            </a:r>
            <a:r>
              <a:rPr lang="tr-TR" dirty="0"/>
              <a:t>Konut ve çatılı işyeri kira sözleşmeleri kapsamında yapılacak fesih bildirimleri ancak yazılı olarak yapılmaları halinde geçerlidir. Sözleşmede fesih bildirimine dair bir düzenlemenin bulunmaması halinde belirli süreli sözleşmenin bitiminden en az on beş gün önce fesih bildiriminde bulunulması gerekmektedir. </a:t>
            </a:r>
            <a:endParaRPr lang="tr-TR" dirty="0" smtClean="0"/>
          </a:p>
          <a:p>
            <a:endParaRPr lang="tr-TR" dirty="0"/>
          </a:p>
          <a:p>
            <a:r>
              <a:rPr lang="tr-TR" dirty="0" smtClean="0"/>
              <a:t>Aksi </a:t>
            </a:r>
            <a:r>
              <a:rPr lang="tr-TR" dirty="0"/>
              <a:t>halde, sözleşme aynı şartlarla bir yıl için uzatılmış sayılmaktadır. Söz konusu on beş günlük süre sözleşme ile artırılabilir ancak kısaltılamaz.</a:t>
            </a:r>
          </a:p>
        </p:txBody>
      </p:sp>
    </p:spTree>
    <p:extLst>
      <p:ext uri="{BB962C8B-B14F-4D97-AF65-F5344CB8AC3E}">
        <p14:creationId xmlns:p14="http://schemas.microsoft.com/office/powerpoint/2010/main" val="317795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551007"/>
            <a:ext cx="8044405" cy="3489773"/>
          </a:xfrm>
        </p:spPr>
        <p:txBody>
          <a:bodyPr/>
          <a:lstStyle/>
          <a:p>
            <a:pPr marL="0" indent="0" algn="just">
              <a:lnSpc>
                <a:spcPct val="110000"/>
              </a:lnSpc>
              <a:buNone/>
            </a:pPr>
            <a:r>
              <a:rPr lang="tr-TR" b="1" u="sng" dirty="0"/>
              <a:t>Diğer Fesih Nedenleri</a:t>
            </a:r>
          </a:p>
          <a:p>
            <a:pPr marL="0" indent="0" algn="just">
              <a:lnSpc>
                <a:spcPct val="110000"/>
              </a:lnSpc>
              <a:buNone/>
            </a:pPr>
            <a:r>
              <a:rPr lang="es-ES" dirty="0" err="1"/>
              <a:t>Gereksinim</a:t>
            </a:r>
            <a:r>
              <a:rPr lang="es-ES" dirty="0"/>
              <a:t>, </a:t>
            </a:r>
            <a:r>
              <a:rPr lang="es-ES" dirty="0" err="1"/>
              <a:t>yeniden</a:t>
            </a:r>
            <a:r>
              <a:rPr lang="es-ES" dirty="0"/>
              <a:t> </a:t>
            </a:r>
            <a:r>
              <a:rPr lang="es-ES" dirty="0" err="1"/>
              <a:t>inşa</a:t>
            </a:r>
            <a:r>
              <a:rPr lang="es-ES" dirty="0"/>
              <a:t> ve </a:t>
            </a:r>
            <a:r>
              <a:rPr lang="es-ES" dirty="0" err="1"/>
              <a:t>imar</a:t>
            </a:r>
            <a:r>
              <a:rPr lang="es-ES" dirty="0"/>
              <a:t> </a:t>
            </a:r>
            <a:r>
              <a:rPr lang="tr-TR" dirty="0"/>
              <a:t>(Md.350)</a:t>
            </a:r>
          </a:p>
          <a:p>
            <a:pPr marL="0" indent="0" algn="just">
              <a:lnSpc>
                <a:spcPct val="110000"/>
              </a:lnSpc>
              <a:buNone/>
            </a:pPr>
            <a:r>
              <a:rPr lang="tr-TR" dirty="0"/>
              <a:t>Yeni malikin gereksinimi  (Md.351)</a:t>
            </a:r>
          </a:p>
          <a:p>
            <a:pPr marL="0" indent="0" algn="just">
              <a:lnSpc>
                <a:spcPct val="110000"/>
              </a:lnSpc>
              <a:buNone/>
            </a:pPr>
            <a:r>
              <a:rPr lang="tr-TR" dirty="0"/>
              <a:t>Yazılı tahliye taahhüdü ve iki haklı ihtar (Md 352)</a:t>
            </a:r>
          </a:p>
          <a:p>
            <a:pPr marL="0" indent="0" algn="just">
              <a:lnSpc>
                <a:spcPct val="110000"/>
              </a:lnSpc>
              <a:buNone/>
            </a:pPr>
            <a:r>
              <a:rPr lang="tr-TR" dirty="0"/>
              <a:t>Kiracının temerrüdü (Md.315) </a:t>
            </a:r>
          </a:p>
          <a:p>
            <a:pPr marL="0" indent="0" algn="just">
              <a:lnSpc>
                <a:spcPct val="110000"/>
              </a:lnSpc>
              <a:buNone/>
            </a:pPr>
            <a:r>
              <a:rPr lang="tr-TR" dirty="0"/>
              <a:t>Özenle kullanma ve komşulara saygı gösterme borcu (Md.316)</a:t>
            </a:r>
          </a:p>
          <a:p>
            <a:pPr marL="0" indent="0">
              <a:buNone/>
            </a:pPr>
            <a:endParaRPr lang="tr-TR" b="1" dirty="0" smtClean="0"/>
          </a:p>
        </p:txBody>
      </p:sp>
    </p:spTree>
    <p:extLst>
      <p:ext uri="{BB962C8B-B14F-4D97-AF65-F5344CB8AC3E}">
        <p14:creationId xmlns:p14="http://schemas.microsoft.com/office/powerpoint/2010/main" val="3135205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5"/>
            <a:ext cx="8044405" cy="3810496"/>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solidFill>
                  <a:prstClr val="black"/>
                </a:solidFill>
              </a:rPr>
              <a:t>Döviz Cinsinden Kira sözleşmeleri;</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solidFill>
                  <a:prstClr val="black"/>
                </a:solidFill>
              </a:rPr>
              <a:t>Türkiye’de </a:t>
            </a:r>
            <a:r>
              <a:rPr lang="tr-TR" b="1" dirty="0">
                <a:solidFill>
                  <a:prstClr val="black"/>
                </a:solidFill>
              </a:rPr>
              <a:t>yerleşik kişilerin </a:t>
            </a:r>
            <a:r>
              <a:rPr lang="tr-TR" dirty="0">
                <a:solidFill>
                  <a:prstClr val="black"/>
                </a:solidFill>
              </a:rPr>
              <a:t>kendi aralarında </a:t>
            </a:r>
            <a:r>
              <a:rPr lang="tr-TR" dirty="0" smtClean="0">
                <a:solidFill>
                  <a:prstClr val="black"/>
                </a:solidFill>
              </a:rPr>
              <a:t>akdedecekleri;</a:t>
            </a:r>
          </a:p>
          <a:p>
            <a:pPr lvl="0" algn="just" defTabSz="457200">
              <a:lnSpc>
                <a:spcPct val="100000"/>
              </a:lnSpc>
              <a:spcBef>
                <a:spcPct val="20000"/>
              </a:spcBef>
              <a:spcAft>
                <a:spcPts val="600"/>
              </a:spcAft>
              <a:buClr>
                <a:srgbClr val="F29000"/>
              </a:buClr>
              <a:buSzPct val="145000"/>
            </a:pPr>
            <a:r>
              <a:rPr lang="tr-TR" dirty="0" smtClean="0">
                <a:solidFill>
                  <a:prstClr val="black"/>
                </a:solidFill>
              </a:rPr>
              <a:t>gayrimenkul ve taşıtlara ilişkin satış ve kira sözleşmeleri, </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solidFill>
                  <a:prstClr val="black"/>
                </a:solidFill>
              </a:rPr>
              <a:t>sözleşme </a:t>
            </a:r>
            <a:r>
              <a:rPr lang="tr-TR" dirty="0">
                <a:solidFill>
                  <a:prstClr val="black"/>
                </a:solidFill>
              </a:rPr>
              <a:t>bedeli ile bu sözleşmelerden kaynaklanan diğer ödeme yükümlülüklerinin döviz cinsinden veya dövize endeksli olarak kararlaştırılmasının mümkün olmadığını ve </a:t>
            </a:r>
            <a:r>
              <a:rPr lang="tr-TR" dirty="0" smtClean="0">
                <a:solidFill>
                  <a:prstClr val="black"/>
                </a:solidFill>
              </a:rPr>
              <a:t>mevcut </a:t>
            </a:r>
            <a:r>
              <a:rPr lang="tr-TR" dirty="0">
                <a:solidFill>
                  <a:prstClr val="black"/>
                </a:solidFill>
              </a:rPr>
              <a:t>akdedilmiş sözleşmelerdeki döviz cinsinden olan bedellerin karşılıklı anlaşılarak Türk parası olarak yeniden belirlenmesi gerektiği düzenlenmiştir.</a:t>
            </a:r>
          </a:p>
          <a:p>
            <a:pPr marL="0" indent="0">
              <a:buNone/>
            </a:pPr>
            <a:endParaRPr lang="tr-TR" b="1" dirty="0" smtClean="0"/>
          </a:p>
        </p:txBody>
      </p:sp>
    </p:spTree>
    <p:extLst>
      <p:ext uri="{BB962C8B-B14F-4D97-AF65-F5344CB8AC3E}">
        <p14:creationId xmlns:p14="http://schemas.microsoft.com/office/powerpoint/2010/main" val="2148962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5"/>
            <a:ext cx="8044405" cy="3810496"/>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solidFill>
                  <a:prstClr val="black"/>
                </a:solidFill>
              </a:rPr>
              <a:t>Döviz Cinsinden Kira sözleşmeleri (</a:t>
            </a:r>
            <a:r>
              <a:rPr lang="tr-TR" b="1" dirty="0" smtClean="0">
                <a:latin typeface="Calibri" panose="020F0502020204030204" pitchFamily="34" charset="0"/>
                <a:cs typeface="Calibri" panose="020F0502020204030204" pitchFamily="34" charset="0"/>
              </a:rPr>
              <a:t>İstisna );</a:t>
            </a:r>
            <a:endParaRPr lang="tr-TR" b="1" dirty="0">
              <a:latin typeface="Calibri" panose="020F0502020204030204" pitchFamily="34" charset="0"/>
              <a:cs typeface="Calibri" panose="020F0502020204030204" pitchFamily="34" charset="0"/>
            </a:endParaRPr>
          </a:p>
          <a:p>
            <a:pPr marL="0" indent="0" algn="just">
              <a:lnSpc>
                <a:spcPct val="100000"/>
              </a:lnSpc>
              <a:buNone/>
            </a:pPr>
            <a:r>
              <a:rPr lang="tr-TR" dirty="0" smtClean="0"/>
              <a:t>Dışarıda </a:t>
            </a:r>
            <a:r>
              <a:rPr lang="tr-TR" dirty="0"/>
              <a:t>yerleşik kişilerin Türkiye’de bulunan; şube, temsilcilik, ofis, irtibat bürosu, </a:t>
            </a:r>
            <a:r>
              <a:rPr lang="tr-TR" b="1" dirty="0"/>
              <a:t>doğrudan veya dolaylı olarak yüzde elli ve üzerinde pay sahipliklerinin veya ortak kontrol ve/veya kontrolüne sahip bulunduğu şirketler </a:t>
            </a:r>
            <a:r>
              <a:rPr lang="tr-TR" dirty="0"/>
              <a:t>ile serbest bölgedeki faaliyetleri kapsamında serbest bölgelerdeki şirketlerin işveren veya hizmet alan olarak taraf olduğu iş ve hizmet sözleşmelerinde, sözleşme bedelinin ve bu sözleşmelerden kaynaklanan diğer ödeme yükümlülüklerinin döviz cinsinden veya dövize endeksli olarak kararlaştırılması mümkündür.</a:t>
            </a:r>
            <a:endParaRPr lang="tr-TR" dirty="0"/>
          </a:p>
        </p:txBody>
      </p:sp>
    </p:spTree>
    <p:extLst>
      <p:ext uri="{BB962C8B-B14F-4D97-AF65-F5344CB8AC3E}">
        <p14:creationId xmlns:p14="http://schemas.microsoft.com/office/powerpoint/2010/main" val="3672322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İşyeri Kiraları Bakımından 1/7/2020 tarihine kadar ertelenen hükümler;</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 İlişkisinin devri,</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-Kiralananın sözleşme bitiminden önce geri verilmesi,</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-Olağanüstü fesihle önemli sebepler,</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-Bağlantılı sözleşme yasağı,</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-Kiracının güvence vermesi,</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-Kiracı aleyhine değişiklik yasağı,</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 bedelinin belirlenmesi,</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-Kiracı aleyhine düzenleme yasağı,</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-Dava sebeplerinin sınırlılığı</a:t>
            </a:r>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957139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dirty="0" smtClean="0"/>
              <a:t>Kira İlişkisinin devri;</a:t>
            </a:r>
          </a:p>
          <a:p>
            <a:pPr marL="0" indent="0" algn="just">
              <a:buNone/>
            </a:pPr>
            <a:r>
              <a:rPr lang="tr-TR" dirty="0"/>
              <a:t>Kiracı, kiraya verenin yazılı rızasını almadıkça, kira ilişkisini başkasına devredemez.</a:t>
            </a:r>
          </a:p>
          <a:p>
            <a:pPr marL="0" indent="0" algn="just">
              <a:buNone/>
            </a:pPr>
            <a:r>
              <a:rPr lang="tr-TR" dirty="0"/>
              <a:t>Kiraya veren, işyeri kiralarında haklı sebep olmadıkça bu rızayı vermekten kaçınamaz.</a:t>
            </a:r>
          </a:p>
          <a:p>
            <a:pPr marL="0" indent="0" algn="just">
              <a:buNone/>
            </a:pPr>
            <a:r>
              <a:rPr lang="tr-TR" dirty="0"/>
              <a:t>Kiraya verenin yazılı rızasıyla kira ilişkisi kendisine devredilen kişi, kira sözleşmesinde kiracının yerine geçer ve devreden kiracı, kiraya verene karşı borçlarından kurtulur.</a:t>
            </a:r>
          </a:p>
          <a:p>
            <a:pPr marL="0" indent="0" algn="just">
              <a:buNone/>
            </a:pPr>
            <a:r>
              <a:rPr lang="tr-TR" dirty="0"/>
              <a:t>İşyeri kiralarında devreden kiracı, kira sözleşmesinin bitimine kadar ve en fazla iki yıl süreyle devralanla birlikte müteselsilen sorumlu olur. </a:t>
            </a:r>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2266439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41961" y="0"/>
            <a:ext cx="7376160" cy="944880"/>
          </a:xfrm>
        </p:spPr>
        <p:txBody>
          <a:bodyPr/>
          <a:lstStyle/>
          <a:p>
            <a:pPr algn="ctr"/>
            <a:r>
              <a:rPr lang="tr-TR" sz="3000" dirty="0" smtClean="0"/>
              <a:t/>
            </a:r>
            <a:br>
              <a:rPr lang="tr-TR" sz="3000" dirty="0" smtClean="0"/>
            </a:br>
            <a:r>
              <a:rPr lang="tr-TR" dirty="0"/>
              <a:t>Konut ve </a:t>
            </a:r>
            <a:r>
              <a:rPr lang="tr-TR" dirty="0" smtClean="0"/>
              <a:t>İşyeri </a:t>
            </a:r>
            <a:r>
              <a:rPr lang="tr-TR" dirty="0"/>
              <a:t>K</a:t>
            </a:r>
            <a:r>
              <a:rPr lang="tr-TR" dirty="0" smtClean="0"/>
              <a:t>ira </a:t>
            </a:r>
            <a:r>
              <a:rPr lang="tr-TR" dirty="0"/>
              <a:t>sözleşmeleri </a:t>
            </a:r>
            <a:endParaRPr lang="tr-TR" sz="3000" dirty="0"/>
          </a:p>
        </p:txBody>
      </p:sp>
      <p:sp>
        <p:nvSpPr>
          <p:cNvPr id="3" name="2 Metin Yer Tutucusu"/>
          <p:cNvSpPr>
            <a:spLocks noGrp="1"/>
          </p:cNvSpPr>
          <p:nvPr>
            <p:ph type="body" idx="1"/>
          </p:nvPr>
        </p:nvSpPr>
        <p:spPr>
          <a:xfrm>
            <a:off x="441961" y="1817225"/>
            <a:ext cx="7752916" cy="3223556"/>
          </a:xfrm>
        </p:spPr>
        <p:txBody>
          <a:bodyPr/>
          <a:lstStyle/>
          <a:p>
            <a:r>
              <a:rPr lang="tr-TR" dirty="0"/>
              <a:t>Günümüzde </a:t>
            </a:r>
            <a:r>
              <a:rPr lang="tr-TR" dirty="0" smtClean="0"/>
              <a:t>çoğunlukla kira sözleşmeleri basit </a:t>
            </a:r>
            <a:r>
              <a:rPr lang="tr-TR" dirty="0"/>
              <a:t>hukuki işlemlerden sayılmakta ve vatandaşlar tarafından gerek kiracı gerekse de kiralayan sıfatı ile rastgele düzenlenerek imza altına alınmaktadır. </a:t>
            </a:r>
            <a:endParaRPr lang="tr-TR" dirty="0" smtClean="0"/>
          </a:p>
          <a:p>
            <a:endParaRPr lang="tr-TR" dirty="0"/>
          </a:p>
          <a:p>
            <a:r>
              <a:rPr lang="tr-TR" dirty="0"/>
              <a:t>B</a:t>
            </a:r>
            <a:r>
              <a:rPr lang="tr-TR" dirty="0" smtClean="0"/>
              <a:t>asit </a:t>
            </a:r>
            <a:r>
              <a:rPr lang="tr-TR" dirty="0"/>
              <a:t>olarak nitelendirilen kira sözleşmelerinde yer alan veya almayan en ufak bir ibare dahi ilgililerin ciddi hak mahrumiyetlerine sebep olabilmekte ve tarafları mahkemede karşı karşıya getirebilmektedir. Diğer yandan, kira sözleşmeleri düzenlenirken dikkat edilecek bazı ayrıntılar ile ihtilafsız ve huzurlu kiracı/kiralayan ilişkilerine sahip olabilmek mümkündür</a:t>
            </a:r>
            <a:r>
              <a:rPr lang="tr-TR" dirty="0" smtClean="0"/>
              <a:t>.</a:t>
            </a:r>
          </a:p>
          <a:p>
            <a:endParaRPr lang="tr-TR" sz="3000" dirty="0"/>
          </a:p>
          <a:p>
            <a:endParaRPr lang="tr-TR" sz="3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Kiralananın sözleşme bitiminden önce geri verilmesi;</a:t>
            </a:r>
          </a:p>
          <a:p>
            <a:pPr marL="0" indent="0" algn="just" defTabSz="457200">
              <a:lnSpc>
                <a:spcPct val="100000"/>
              </a:lnSpc>
              <a:spcBef>
                <a:spcPct val="20000"/>
              </a:spcBef>
              <a:spcAft>
                <a:spcPts val="600"/>
              </a:spcAft>
              <a:buClr>
                <a:srgbClr val="EB8F22">
                  <a:lumMod val="75000"/>
                </a:srgbClr>
              </a:buClr>
              <a:buSzPct val="145000"/>
              <a:buNone/>
            </a:pPr>
            <a:r>
              <a:rPr lang="tr-TR" dirty="0"/>
              <a:t>Kiracı, sözleşme süresine veya fesih dönemine uymaksızın kiralananı geri verdiği takdirde, kira sözleşmesinden doğan borçları, kiralananın benzer koşullarla kiraya verilebileceği makul bir süre için devam eder. Kiracının bu sürenin geçmesinden önce kiraya verenden kabul etmesi beklenebilecek, ödeme gücüne sahip ve kira ilişkisini devralmaya hazır yeni bir kiracı bulması hâlinde, kiracının kira sözleşmesinden doğan borçları sona erer. Kiraya veren, yapmaktan kurtulduğu giderler ile kiralananı başka biçimde kullanmakla elde ettiği veya elde etmekten kasten kaçındığı yararları kira bedelinden indirmekle yükümlüdür</a:t>
            </a:r>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1739338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Olağanüstü fesihle önemli sebepler;</a:t>
            </a:r>
          </a:p>
          <a:p>
            <a:pPr marL="0" lvl="0" indent="0" algn="just" defTabSz="457200">
              <a:lnSpc>
                <a:spcPct val="100000"/>
              </a:lnSpc>
              <a:spcBef>
                <a:spcPct val="20000"/>
              </a:spcBef>
              <a:spcAft>
                <a:spcPts val="600"/>
              </a:spcAft>
              <a:buClr>
                <a:srgbClr val="EB8F22">
                  <a:lumMod val="75000"/>
                </a:srgbClr>
              </a:buClr>
              <a:buSzPct val="145000"/>
              <a:buNone/>
            </a:pPr>
            <a:r>
              <a:rPr lang="tr-TR" dirty="0" smtClean="0"/>
              <a:t>Taraflardan </a:t>
            </a:r>
            <a:r>
              <a:rPr lang="tr-TR" dirty="0"/>
              <a:t>her biri, kira ilişkisinin devamını kendisi için çekilmez hâle getiren önemli sebeplerin varlığı durumunda, sözleşmeyi yasal fesih bildirim süresine uyarak her zaman feshedebilir. Hâkim, durum ve koşulları göz önünde tutarak, olağanüstü fesih bildiriminin parasal sonuçlarını karara bağlar.</a:t>
            </a: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r>
              <a:rPr lang="tr-TR" b="1" dirty="0" smtClean="0"/>
              <a:t>Bağıntılı sözleşme yasağı;</a:t>
            </a:r>
          </a:p>
          <a:p>
            <a:pPr marL="0" indent="0" algn="just" defTabSz="457200">
              <a:lnSpc>
                <a:spcPct val="100000"/>
              </a:lnSpc>
              <a:spcBef>
                <a:spcPct val="20000"/>
              </a:spcBef>
              <a:spcAft>
                <a:spcPts val="600"/>
              </a:spcAft>
              <a:buClr>
                <a:srgbClr val="EB8F22">
                  <a:lumMod val="75000"/>
                </a:srgbClr>
              </a:buClr>
              <a:buSzPct val="145000"/>
              <a:buNone/>
            </a:pPr>
            <a:r>
              <a:rPr lang="tr-TR" dirty="0"/>
              <a:t>Konut ve çatılı işyeri kiralarında sözleşmenin kurulması ya da sürdürülmesi, kiracının yararı olmaksızın, kiralananın kullanımıyla doğrudan ilişkisi olmayan bir borç altına girmesine bağlanmışsa, kirayla bağlantılı sözleşme geçersizdir.</a:t>
            </a:r>
            <a:endParaRPr lang="tr-TR" b="1" dirty="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1001216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Kiracının güvence vermesi;</a:t>
            </a:r>
          </a:p>
          <a:p>
            <a:pPr marL="0" indent="0" algn="just">
              <a:buNone/>
            </a:pPr>
            <a:r>
              <a:rPr lang="tr-TR" dirty="0"/>
              <a:t>Konut ve çatılı işyeri kiralarında sözleşmeyle kiracıya güvence verme borcu getirilmişse, bu güvence üç aylık kira bedelini aşamaz. </a:t>
            </a:r>
          </a:p>
          <a:p>
            <a:pPr marL="0" indent="0" algn="just">
              <a:buNone/>
            </a:pPr>
            <a:r>
              <a:rPr lang="tr-TR" dirty="0" smtClean="0"/>
              <a:t>Güvence </a:t>
            </a:r>
            <a:r>
              <a:rPr lang="tr-TR" dirty="0"/>
              <a:t>olarak para veya kıymetli evrak verilmesi kararlaştırılmışsa kiracı, kiraya verenin onayı olmaksızın çekilmemek üzere, parayı vadeli bir tasarruf hesabına yatırır, kıymetli evrakı ise bir bankaya depo eder. Banka, güvenceleri ancak iki tarafın rızasıyla veya icra takibinin kesinleşmesiyle ya da kesinleşmiş mahkeme kararına dayanarak geri verebilir. </a:t>
            </a:r>
          </a:p>
          <a:p>
            <a:pPr marL="0" indent="0" algn="just">
              <a:buNone/>
            </a:pPr>
            <a:r>
              <a:rPr lang="tr-TR" dirty="0" smtClean="0"/>
              <a:t>Kiraya </a:t>
            </a:r>
            <a:r>
              <a:rPr lang="tr-TR" dirty="0"/>
              <a:t>veren, kira sözleşmesinin sona ermesini izleyen üç ay içinde kiracıya karşı kira sözleşmesiyle ilgili bir dava açtığını veya icra ya da iflas yoluyla takibe giriştiğini bankaya yazılı olarak bildirmemişse banka, kiracının istemi üzerine güvenceyi geri vermekle yükümlüdür. </a:t>
            </a:r>
            <a:endParaRPr lang="tr-TR" b="1" dirty="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1897417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Kiracının güvence vermesi;</a:t>
            </a:r>
          </a:p>
          <a:p>
            <a:pPr marL="0" indent="0" algn="just">
              <a:buNone/>
            </a:pPr>
            <a:r>
              <a:rPr lang="tr-TR" dirty="0"/>
              <a:t>Kira sözleşmelerinde kira bedelinin belirlenmesi dışında, kiracı aleyhine değişiklik yapılamaz.</a:t>
            </a:r>
            <a:endParaRPr lang="tr-TR" b="1" dirty="0"/>
          </a:p>
          <a:p>
            <a:pPr marL="0" indent="0">
              <a:buNone/>
            </a:pPr>
            <a:endParaRPr lang="tr-TR" b="1" dirty="0" smtClean="0"/>
          </a:p>
          <a:p>
            <a:pPr marL="0" indent="0">
              <a:buNone/>
            </a:pPr>
            <a:r>
              <a:rPr lang="tr-TR" b="1" dirty="0" smtClean="0"/>
              <a:t>Kiracı Aleyhine düzenleme yasağı;</a:t>
            </a:r>
          </a:p>
          <a:p>
            <a:pPr marL="0" indent="0">
              <a:buNone/>
            </a:pPr>
            <a:r>
              <a:rPr lang="tr-TR" dirty="0" smtClean="0"/>
              <a:t>Kiracıya</a:t>
            </a:r>
            <a:r>
              <a:rPr lang="tr-TR" dirty="0"/>
              <a:t>, kira bedeli ve yan giderler dışında başka bir ödeme yükümlülüğü getirilemez. Özellikle, kira bedelinin zamanında ödenmemesi hâlinde ceza koşulu ödeneceğine veya sonraki kira bedellerinin muaccel olacağına ilişkin anlaşmalar geçersizdir.</a:t>
            </a:r>
            <a:endParaRPr lang="tr-TR" b="1" dirty="0"/>
          </a:p>
          <a:p>
            <a:pPr marL="0" indent="0">
              <a:buNone/>
            </a:pPr>
            <a:endParaRPr lang="tr-TR" b="1" dirty="0" smtClean="0"/>
          </a:p>
          <a:p>
            <a:pPr marL="0" indent="0">
              <a:buNone/>
            </a:pPr>
            <a:r>
              <a:rPr lang="tr-TR" b="1" dirty="0" smtClean="0"/>
              <a:t>Dava sebeplerinin sınırlılığı;</a:t>
            </a:r>
            <a:endParaRPr lang="tr-TR" b="1" dirty="0"/>
          </a:p>
          <a:p>
            <a:pPr marL="0" indent="0" algn="just">
              <a:buNone/>
            </a:pPr>
            <a:r>
              <a:rPr lang="tr-TR" dirty="0"/>
              <a:t>Dava yoluyla kira sözleşmesinin sona erdirilmesine ilişkin hükümler, kiracı aleyhine değiştirilemez. </a:t>
            </a:r>
            <a:r>
              <a:rPr lang="tr-TR" dirty="0" smtClean="0"/>
              <a:t>TBK dışındaki sebepler geçersizdir.</a:t>
            </a:r>
            <a:endParaRPr lang="tr-TR" b="1" dirty="0"/>
          </a:p>
          <a:p>
            <a:pPr marL="0" indent="0">
              <a:buNone/>
            </a:pPr>
            <a:endParaRPr lang="tr-TR" dirty="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1318742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6" y="1230284"/>
            <a:ext cx="8044405" cy="4530435"/>
          </a:xfrm>
        </p:spPr>
        <p:txBody>
          <a:bodyPr/>
          <a:lstStyle/>
          <a:p>
            <a:pPr marL="0" lvl="0" indent="0" algn="just" defTabSz="457200">
              <a:lnSpc>
                <a:spcPct val="100000"/>
              </a:lnSpc>
              <a:spcBef>
                <a:spcPct val="20000"/>
              </a:spcBef>
              <a:spcAft>
                <a:spcPts val="600"/>
              </a:spcAft>
              <a:buClr>
                <a:srgbClr val="EB8F22">
                  <a:lumMod val="75000"/>
                </a:srgbClr>
              </a:buClr>
              <a:buSzPct val="145000"/>
              <a:buNone/>
            </a:pPr>
            <a:r>
              <a:rPr lang="tr-TR" b="1" dirty="0" smtClean="0"/>
              <a:t>Kira bedelinin belirlenmesi;</a:t>
            </a:r>
          </a:p>
          <a:p>
            <a:pPr marL="0" indent="0">
              <a:buNone/>
            </a:pPr>
            <a:r>
              <a:rPr lang="tr-TR" sz="1800" dirty="0"/>
              <a:t>Tarafların yenilenen kira dönemlerinde uygulanacak kira bedeline ilişkin anlaşmaları, bir önceki kira yılında tüketici fiyat endeksindeki oniki aylık ortalamalara göre değişim oranını geçmemek koşuluyla geçerlidir. Bu kural, bir yıldan daha uzun süreli kira sözleşmelerinde de uygulanır.  Taraflarca bu konuda bir anlaşma yapılmamışsa, kira bedeli, bir önceki kira yılının tüketici fiyat endeksindeki oniki aylık ortalamalara göre değişim oranını geçmemek koşuluyla hâkim tarafından, kiralananın durumu göz önüne alınarak hakkaniyete göre belirlenir. Taraflarca bu konuda bir anlaşma yapılıp yapılmadığına bakılmaksızın, beş yıldan uzun süreli veya beş yıldan sonra yenilenen kira sözleşmelerinde ve bundan sonraki her beş yılın sonunda, yeni kira yılında uygulanacak kira bedeli, hâkim tarafından tüketici fiyat endeksindeki oniki aylık ortalamalara göre değişim oranı, kiralananın durumu ve emsal kira bedelleri göz önünde tutularak hakkaniyete uygun biçimde belirlenir. Her beş yıldan sonraki kira yılında bu biçimde belirlenen kira bedeli, önceki fıkralarda yer alan ilkelere göre değiştirilebilir.</a:t>
            </a:r>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smtClean="0"/>
          </a:p>
          <a:p>
            <a:pPr marL="0" lvl="0" indent="0" algn="just" defTabSz="457200">
              <a:lnSpc>
                <a:spcPct val="100000"/>
              </a:lnSpc>
              <a:spcBef>
                <a:spcPct val="20000"/>
              </a:spcBef>
              <a:spcAft>
                <a:spcPts val="600"/>
              </a:spcAft>
              <a:buClr>
                <a:srgbClr val="EB8F22">
                  <a:lumMod val="75000"/>
                </a:srgbClr>
              </a:buClr>
              <a:buSzPct val="145000"/>
              <a:buNone/>
            </a:pPr>
            <a:endParaRPr lang="tr-TR" dirty="0"/>
          </a:p>
        </p:txBody>
      </p:sp>
    </p:spTree>
    <p:extLst>
      <p:ext uri="{BB962C8B-B14F-4D97-AF65-F5344CB8AC3E}">
        <p14:creationId xmlns:p14="http://schemas.microsoft.com/office/powerpoint/2010/main" val="2450150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995422" y="1909822"/>
            <a:ext cx="6840639" cy="3507129"/>
          </a:xfrm>
        </p:spPr>
        <p:txBody>
          <a:bodyPr/>
          <a:lstStyle/>
          <a:p>
            <a:r>
              <a:rPr lang="tr-TR" b="1" dirty="0"/>
              <a:t>TBK. 299</a:t>
            </a:r>
            <a:r>
              <a:rPr lang="tr-TR" dirty="0"/>
              <a:t>. maddesinde </a:t>
            </a:r>
            <a:r>
              <a:rPr lang="tr-TR" b="1" dirty="0"/>
              <a:t>Kira Sözleşmesi </a:t>
            </a:r>
            <a:r>
              <a:rPr lang="tr-TR" dirty="0"/>
              <a:t>tanımlanmıştır. Buna göre;</a:t>
            </a:r>
            <a:r>
              <a:rPr lang="tr-TR" b="1" dirty="0"/>
              <a:t> </a:t>
            </a:r>
            <a:endParaRPr lang="tr-TR" b="1" dirty="0" smtClean="0"/>
          </a:p>
          <a:p>
            <a:endParaRPr lang="tr-TR" b="1" dirty="0" smtClean="0"/>
          </a:p>
          <a:p>
            <a:pPr marL="0" indent="0">
              <a:buNone/>
            </a:pPr>
            <a:r>
              <a:rPr lang="tr-TR" b="1" i="1" dirty="0" smtClean="0"/>
              <a:t>“</a:t>
            </a:r>
            <a:r>
              <a:rPr lang="tr-TR" i="1" dirty="0"/>
              <a:t>Kira sözleşmesi, kiraya verenin bir şeyin kullanılmasını veya kullanmayla birlikte ondan yararlanılmasını kiracıya bırakmayı, kiracının da buna karşılık kararlaştırılan kira bedelini ödemeyi üstlendiği sözleşmedir</a:t>
            </a:r>
            <a:r>
              <a:rPr lang="tr-TR" i="1" dirty="0" smtClean="0"/>
              <a:t>.</a:t>
            </a:r>
            <a:r>
              <a:rPr lang="tr-TR" dirty="0" smtClean="0"/>
              <a:t>”</a:t>
            </a:r>
          </a:p>
          <a:p>
            <a:pPr marL="0" indent="0">
              <a:buNone/>
            </a:pPr>
            <a:endParaRPr lang="tr-TR" dirty="0"/>
          </a:p>
        </p:txBody>
      </p:sp>
    </p:spTree>
    <p:extLst>
      <p:ext uri="{BB962C8B-B14F-4D97-AF65-F5344CB8AC3E}">
        <p14:creationId xmlns:p14="http://schemas.microsoft.com/office/powerpoint/2010/main" val="4004474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55585" y="1967696"/>
            <a:ext cx="7315201" cy="3073085"/>
          </a:xfrm>
        </p:spPr>
        <p:txBody>
          <a:bodyPr/>
          <a:lstStyle/>
          <a:p>
            <a:r>
              <a:rPr lang="tr-TR" dirty="0"/>
              <a:t>Bu kapsamda, kira sözleşmesinin esaslı unsurlarından biri kiraya verenin kiralananı kiracıya teslim etmesi, diğer unsuru da kiracının da kiralananı kullanma eylemine karşılık bedel ödemesidir. </a:t>
            </a:r>
            <a:endParaRPr lang="tr-TR" dirty="0" smtClean="0"/>
          </a:p>
          <a:p>
            <a:endParaRPr lang="tr-TR" dirty="0"/>
          </a:p>
          <a:p>
            <a:r>
              <a:rPr lang="tr-TR" dirty="0" smtClean="0"/>
              <a:t>Kira </a:t>
            </a:r>
            <a:r>
              <a:rPr lang="tr-TR" dirty="0"/>
              <a:t>sözleşmelerinin yazılı olarak düzenlenme zorunluluğu yoktur. Ancak ileride doğabilecek hukuki uyuşmazlıklarda iddiaların ispatı yönünden her iki taraf için de yazılı olarak düzenlenmesi tavsiye edilmektedir</a:t>
            </a:r>
            <a:r>
              <a:rPr lang="tr-TR" dirty="0" smtClean="0"/>
              <a:t>.</a:t>
            </a:r>
          </a:p>
          <a:p>
            <a:endParaRPr lang="tr-TR" dirty="0"/>
          </a:p>
          <a:p>
            <a:endParaRPr lang="tr-TR" dirty="0"/>
          </a:p>
          <a:p>
            <a:endParaRPr lang="tr-TR" dirty="0"/>
          </a:p>
        </p:txBody>
      </p:sp>
    </p:spTree>
    <p:extLst>
      <p:ext uri="{BB962C8B-B14F-4D97-AF65-F5344CB8AC3E}">
        <p14:creationId xmlns:p14="http://schemas.microsoft.com/office/powerpoint/2010/main" val="917611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20860" y="1585732"/>
            <a:ext cx="8067555" cy="4004839"/>
          </a:xfrm>
        </p:spPr>
        <p:txBody>
          <a:bodyPr/>
          <a:lstStyle/>
          <a:p>
            <a:r>
              <a:rPr lang="tr-TR" sz="2400" dirty="0"/>
              <a:t>Uygulamada, tarafların gerek işyeri gerekse de konuta ilişkin kira sözleşmelerini hazırlarken aşağıdaki konulara dikkat etmeleri </a:t>
            </a:r>
            <a:r>
              <a:rPr lang="tr-TR" sz="2400" dirty="0" smtClean="0"/>
              <a:t>önerilmektedir:</a:t>
            </a:r>
          </a:p>
          <a:p>
            <a:endParaRPr lang="tr-TR" sz="2400" dirty="0"/>
          </a:p>
          <a:p>
            <a:pPr marL="0" indent="0">
              <a:buNone/>
            </a:pPr>
            <a:r>
              <a:rPr lang="tr-TR" sz="2400" b="1" dirty="0"/>
              <a:t>Kira Bedeli:</a:t>
            </a:r>
            <a:r>
              <a:rPr lang="tr-TR" sz="2400" dirty="0"/>
              <a:t> Sözleşmede kira bedeli açık ve net bir şekilde belirtilmelidir. Özellikle çatılı işyeri kira sözleşmelerinde kira bedelinin net veya brüt olduğunun belirtilmesi ileride vergi yönünden </a:t>
            </a:r>
            <a:r>
              <a:rPr lang="tr-TR" sz="2400" dirty="0" smtClean="0"/>
              <a:t>(KDV veya G.V stopajı)doğabilecek </a:t>
            </a:r>
            <a:r>
              <a:rPr lang="tr-TR" sz="2400" dirty="0"/>
              <a:t>uyuşmazlıkları önlemektedir. </a:t>
            </a:r>
            <a:endParaRPr lang="tr-TR" sz="2400" dirty="0" smtClean="0"/>
          </a:p>
          <a:p>
            <a:endParaRPr lang="tr-TR" sz="2400" dirty="0"/>
          </a:p>
        </p:txBody>
      </p:sp>
    </p:spTree>
    <p:extLst>
      <p:ext uri="{BB962C8B-B14F-4D97-AF65-F5344CB8AC3E}">
        <p14:creationId xmlns:p14="http://schemas.microsoft.com/office/powerpoint/2010/main" val="343240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02920" y="1554480"/>
            <a:ext cx="8050770" cy="3627120"/>
          </a:xfrm>
        </p:spPr>
        <p:txBody>
          <a:bodyPr/>
          <a:lstStyle/>
          <a:p>
            <a:pPr marL="0" indent="0">
              <a:buNone/>
            </a:pPr>
            <a:endParaRPr lang="tr-TR" sz="2200" b="1" dirty="0" smtClean="0"/>
          </a:p>
          <a:p>
            <a:pPr marL="0" indent="0">
              <a:buNone/>
            </a:pPr>
            <a:r>
              <a:rPr lang="tr-TR" sz="2200" b="1" dirty="0" smtClean="0"/>
              <a:t>Kira </a:t>
            </a:r>
            <a:r>
              <a:rPr lang="tr-TR" sz="2200" b="1" dirty="0"/>
              <a:t>Artış Oranı: </a:t>
            </a:r>
            <a:r>
              <a:rPr lang="tr-TR" sz="2200" dirty="0"/>
              <a:t>TBK. 344. maddesi ile kira artış oranlarına sınırlama getirilmiştir. </a:t>
            </a:r>
            <a:endParaRPr lang="tr-TR" sz="2200" dirty="0" smtClean="0"/>
          </a:p>
          <a:p>
            <a:pPr marL="0" indent="0">
              <a:buNone/>
            </a:pPr>
            <a:endParaRPr lang="tr-TR" sz="2200" dirty="0"/>
          </a:p>
          <a:p>
            <a:pPr marL="0" indent="0">
              <a:buNone/>
            </a:pPr>
            <a:r>
              <a:rPr lang="tr-TR" sz="2200" dirty="0" smtClean="0"/>
              <a:t>Konut </a:t>
            </a:r>
            <a:r>
              <a:rPr lang="tr-TR" sz="2200" dirty="0"/>
              <a:t>ve çatılı işyerlerine ilişkin yapılacak kira sözleşmelerinde artış yapılabilecek üst sınır, bir önceki kira yılında tüketici fiyat endeksindeki on iki aylık ortalamalara göre değişim oranıdır. </a:t>
            </a:r>
            <a:endParaRPr lang="tr-TR" sz="2200" dirty="0" smtClean="0"/>
          </a:p>
          <a:p>
            <a:pPr marL="0" indent="0">
              <a:buNone/>
            </a:pPr>
            <a:endParaRPr lang="tr-TR" sz="2200" dirty="0"/>
          </a:p>
          <a:p>
            <a:pPr marL="0" indent="0">
              <a:buNone/>
            </a:pPr>
            <a:r>
              <a:rPr lang="tr-TR" sz="2200" dirty="0" smtClean="0"/>
              <a:t>Taraflar </a:t>
            </a:r>
            <a:r>
              <a:rPr lang="tr-TR" sz="2200" dirty="0"/>
              <a:t>bu oranın altında bir artış oranına da karar verebilirler.</a:t>
            </a:r>
          </a:p>
          <a:p>
            <a:endParaRPr lang="tr-TR" sz="2200" dirty="0"/>
          </a:p>
        </p:txBody>
      </p:sp>
    </p:spTree>
    <p:extLst>
      <p:ext uri="{BB962C8B-B14F-4D97-AF65-F5344CB8AC3E}">
        <p14:creationId xmlns:p14="http://schemas.microsoft.com/office/powerpoint/2010/main" val="2237846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8687" y="1527859"/>
            <a:ext cx="8118154" cy="4352080"/>
          </a:xfrm>
        </p:spPr>
        <p:txBody>
          <a:bodyPr/>
          <a:lstStyle/>
          <a:p>
            <a:pPr marL="0" indent="0">
              <a:buNone/>
            </a:pPr>
            <a:r>
              <a:rPr lang="tr-TR" b="1" dirty="0"/>
              <a:t>Kira Bedelinin Ödenme Zamanı: </a:t>
            </a:r>
            <a:r>
              <a:rPr lang="tr-TR" dirty="0"/>
              <a:t>Kira bedelinin ödenme zamanı tarafların takdir yetkisi içerisindedir. </a:t>
            </a:r>
            <a:endParaRPr lang="tr-TR" dirty="0" smtClean="0"/>
          </a:p>
          <a:p>
            <a:pPr marL="0" indent="0">
              <a:buNone/>
            </a:pPr>
            <a:endParaRPr lang="tr-TR" dirty="0"/>
          </a:p>
          <a:p>
            <a:pPr marL="0" indent="0">
              <a:buNone/>
            </a:pPr>
            <a:r>
              <a:rPr lang="tr-TR" dirty="0" smtClean="0"/>
              <a:t>Taraflar </a:t>
            </a:r>
            <a:r>
              <a:rPr lang="tr-TR" dirty="0"/>
              <a:t>isterlerse aylık isterlerse yıllık periyotlar halinde kira bedellerinin ödenmesine karar verebilirler. </a:t>
            </a:r>
            <a:endParaRPr lang="tr-TR" dirty="0" smtClean="0"/>
          </a:p>
          <a:p>
            <a:pPr marL="0" indent="0">
              <a:buNone/>
            </a:pPr>
            <a:endParaRPr lang="tr-TR" dirty="0"/>
          </a:p>
          <a:p>
            <a:pPr marL="0" indent="0">
              <a:buNone/>
            </a:pPr>
            <a:r>
              <a:rPr lang="tr-TR" dirty="0" smtClean="0"/>
              <a:t>Kiracının</a:t>
            </a:r>
            <a:r>
              <a:rPr lang="tr-TR" dirty="0"/>
              <a:t>, kira bedelini süresi içerisinde ödememesi halinde temerrüde düşmesi gündeme gelir. </a:t>
            </a:r>
            <a:endParaRPr lang="tr-TR" dirty="0" smtClean="0"/>
          </a:p>
          <a:p>
            <a:pPr marL="0" indent="0">
              <a:buNone/>
            </a:pPr>
            <a:endParaRPr lang="tr-TR" dirty="0"/>
          </a:p>
          <a:p>
            <a:pPr marL="0" indent="0">
              <a:buNone/>
            </a:pPr>
            <a:r>
              <a:rPr lang="tr-TR" dirty="0" smtClean="0"/>
              <a:t>Burada </a:t>
            </a:r>
            <a:r>
              <a:rPr lang="tr-TR" dirty="0"/>
              <a:t>ortaya çıkabilecek hukuki uyuşmazlıklarda tereddütlerin giderilmesi için mutlaka kira sözleşmesinde açıkça kira bedelinin ne zaman ödeneceği belirtilmelidir</a:t>
            </a:r>
            <a:r>
              <a:rPr lang="tr-TR" dirty="0" smtClean="0"/>
              <a:t>.</a:t>
            </a:r>
          </a:p>
          <a:p>
            <a:pPr marL="0" indent="0">
              <a:buNone/>
            </a:pPr>
            <a:endParaRPr lang="tr-TR" dirty="0"/>
          </a:p>
        </p:txBody>
      </p:sp>
    </p:spTree>
    <p:extLst>
      <p:ext uri="{BB962C8B-B14F-4D97-AF65-F5344CB8AC3E}">
        <p14:creationId xmlns:p14="http://schemas.microsoft.com/office/powerpoint/2010/main" val="412012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6910" y="1932971"/>
            <a:ext cx="7425449" cy="3379907"/>
          </a:xfrm>
        </p:spPr>
        <p:txBody>
          <a:bodyPr/>
          <a:lstStyle/>
          <a:p>
            <a:r>
              <a:rPr lang="tr-TR" sz="2200" b="1" dirty="0"/>
              <a:t>Güvence Bedeli (Depozito):</a:t>
            </a:r>
            <a:r>
              <a:rPr lang="tr-TR" sz="2200" dirty="0"/>
              <a:t> TBK. 342. maddesi uyarınca, konuta ilişkin düzenlenecek kira sözleşmesi ile kiracılardan en fazla üç aylık kira bedeli oranında </a:t>
            </a:r>
            <a:r>
              <a:rPr lang="tr-TR" sz="2200" b="1" i="1" dirty="0"/>
              <a:t>güvence bedeli (depozito)</a:t>
            </a:r>
            <a:r>
              <a:rPr lang="tr-TR" sz="2200" dirty="0"/>
              <a:t> alınabilir. </a:t>
            </a:r>
            <a:endParaRPr lang="tr-TR" sz="2200" dirty="0" smtClean="0"/>
          </a:p>
          <a:p>
            <a:endParaRPr lang="tr-TR" sz="2200" dirty="0"/>
          </a:p>
          <a:p>
            <a:r>
              <a:rPr lang="tr-TR" sz="2200" dirty="0" smtClean="0"/>
              <a:t>Güvence </a:t>
            </a:r>
            <a:r>
              <a:rPr lang="tr-TR" sz="2200" dirty="0"/>
              <a:t>bedeli olarak paranın verilmesinin kararlaştırılması halinde, kiraya verenin onayı olmaksızın çekilmemek üzere, bu para kiracı tarafından vadeli bir tasarruf hesabına yatırılır. </a:t>
            </a:r>
          </a:p>
          <a:p>
            <a:endParaRPr lang="tr-TR" sz="2200" dirty="0"/>
          </a:p>
        </p:txBody>
      </p:sp>
    </p:spTree>
    <p:extLst>
      <p:ext uri="{BB962C8B-B14F-4D97-AF65-F5344CB8AC3E}">
        <p14:creationId xmlns:p14="http://schemas.microsoft.com/office/powerpoint/2010/main" val="2810098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28263" y="1944546"/>
            <a:ext cx="8137003" cy="3096235"/>
          </a:xfrm>
        </p:spPr>
        <p:txBody>
          <a:bodyPr/>
          <a:lstStyle/>
          <a:p>
            <a:pPr marL="0" indent="0">
              <a:buNone/>
            </a:pPr>
            <a:r>
              <a:rPr lang="tr-TR" sz="2200" b="1" dirty="0"/>
              <a:t>Kira Süresi: </a:t>
            </a:r>
            <a:r>
              <a:rPr lang="tr-TR" sz="2200" dirty="0"/>
              <a:t>Tarafların kiralanandan faydalanma amacına göre kira süresinin düzenlenmesinde fayda vardır. Konut ve İşyeri kira sözleşmelerinin bir yıllık düzenlenmesi, kiraya veren açısından kira sözleşmesinin on yıllık uzama dönemi sonunda herhangi bir sebep göstermeksizin fesih edebilmesi açısından lehedir. </a:t>
            </a:r>
            <a:endParaRPr lang="tr-TR" sz="2200" dirty="0" smtClean="0"/>
          </a:p>
          <a:p>
            <a:pPr marL="0" indent="0">
              <a:buNone/>
            </a:pPr>
            <a:r>
              <a:rPr lang="tr-TR" sz="2200" dirty="0" smtClean="0"/>
              <a:t>Diğer </a:t>
            </a:r>
            <a:r>
              <a:rPr lang="tr-TR" sz="2200" dirty="0"/>
              <a:t>yandan, kiracının konuttan veya işyerinden uzun vadede faydalanmak istemesi halinde sözleşmenin tapuya şerh verilmesi önerilmektedir. Böylece kiracının, kira süresi boyunca üçüncü kişilere karşı kiracılık sıfatı korunmaktadır.</a:t>
            </a:r>
          </a:p>
          <a:p>
            <a:endParaRPr lang="tr-TR" dirty="0"/>
          </a:p>
        </p:txBody>
      </p:sp>
    </p:spTree>
    <p:extLst>
      <p:ext uri="{BB962C8B-B14F-4D97-AF65-F5344CB8AC3E}">
        <p14:creationId xmlns:p14="http://schemas.microsoft.com/office/powerpoint/2010/main" val="40562754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12579</TotalTime>
  <Words>1056</Words>
  <Application>Microsoft Office PowerPoint</Application>
  <PresentationFormat>On-screen Show (4:3)</PresentationFormat>
  <Paragraphs>114</Paragraphs>
  <Slides>24</Slides>
  <Notes>0</Notes>
  <HiddenSlides>0</HiddenSlides>
  <MMClips>0</MMClips>
  <ScaleCrop>false</ScaleCrop>
  <HeadingPairs>
    <vt:vector size="4" baseType="variant">
      <vt:variant>
        <vt:lpstr>Theme</vt:lpstr>
      </vt:variant>
      <vt:variant>
        <vt:i4>3</vt:i4>
      </vt:variant>
      <vt:variant>
        <vt:lpstr>Slide Titles</vt:lpstr>
      </vt:variant>
      <vt:variant>
        <vt:i4>24</vt:i4>
      </vt:variant>
    </vt:vector>
  </HeadingPairs>
  <TitlesOfParts>
    <vt:vector size="27" baseType="lpstr">
      <vt:lpstr>ekonomi</vt:lpstr>
      <vt:lpstr>1_Rics</vt:lpstr>
      <vt:lpstr>h.t.</vt:lpstr>
      <vt:lpstr>PowerPoint Presentation</vt:lpstr>
      <vt:lpstr> Konut ve İşyeri Kira sözleşmeleri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828</cp:revision>
  <cp:lastPrinted>2016-10-24T07:53:35Z</cp:lastPrinted>
  <dcterms:created xsi:type="dcterms:W3CDTF">2016-09-18T09:35:24Z</dcterms:created>
  <dcterms:modified xsi:type="dcterms:W3CDTF">2020-04-11T16:25:31Z</dcterms:modified>
</cp:coreProperties>
</file>