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8D616-1D47-4E12-821D-F85049035736}" type="datetimeFigureOut">
              <a:rPr lang="tr-TR" smtClean="0"/>
              <a:t>21.01.2020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0D0DC-4F70-46CC-B060-5B9EB084CF1F}" type="slidenum">
              <a:rPr lang="tr-TR" smtClean="0"/>
              <a:t>‹#›</a:t>
            </a:fld>
            <a:endParaRPr lang="tr-TR"/>
          </a:p>
        </p:txBody>
      </p:sp>
    </p:spTree>
    <p:extLst>
      <p:ext uri="{BB962C8B-B14F-4D97-AF65-F5344CB8AC3E}">
        <p14:creationId xmlns:p14="http://schemas.microsoft.com/office/powerpoint/2010/main" val="3157872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FEDE18-9464-49EB-BB30-D909A700D921}" type="slidenum">
              <a:rPr lang="tr-TR" altLang="tr-TR">
                <a:solidFill>
                  <a:srgbClr val="000000"/>
                </a:solidFill>
              </a:rPr>
              <a:pPr>
                <a:spcBef>
                  <a:spcPct val="0"/>
                </a:spcBef>
              </a:pPr>
              <a:t>1</a:t>
            </a:fld>
            <a:endParaRPr lang="tr-TR" altLang="tr-TR">
              <a:solidFill>
                <a:srgbClr val="000000"/>
              </a:solidFill>
            </a:endParaRPr>
          </a:p>
        </p:txBody>
      </p:sp>
      <p:sp>
        <p:nvSpPr>
          <p:cNvPr id="148483" name="Rectangle 2"/>
          <p:cNvSpPr>
            <a:spLocks noRo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517229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7542C7-DAEB-4CF2-858A-6299676361C7}" type="slidenum">
              <a:rPr lang="tr-TR" altLang="tr-TR">
                <a:solidFill>
                  <a:srgbClr val="000000"/>
                </a:solidFill>
              </a:rPr>
              <a:pPr>
                <a:spcBef>
                  <a:spcPct val="0"/>
                </a:spcBef>
              </a:pPr>
              <a:t>2</a:t>
            </a:fld>
            <a:endParaRPr lang="tr-TR" altLang="tr-TR">
              <a:solidFill>
                <a:srgbClr val="000000"/>
              </a:solidFill>
            </a:endParaRPr>
          </a:p>
        </p:txBody>
      </p:sp>
      <p:sp>
        <p:nvSpPr>
          <p:cNvPr id="150531" name="Rectangle 2"/>
          <p:cNvSpPr>
            <a:spLocks noRo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9028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E716D8-D231-4C1C-A1B0-75E8F72DF0EF}" type="slidenum">
              <a:rPr lang="tr-TR" altLang="tr-TR">
                <a:solidFill>
                  <a:srgbClr val="000000"/>
                </a:solidFill>
              </a:rPr>
              <a:pPr>
                <a:spcBef>
                  <a:spcPct val="0"/>
                </a:spcBef>
              </a:pPr>
              <a:t>3</a:t>
            </a:fld>
            <a:endParaRPr lang="tr-TR" altLang="tr-TR">
              <a:solidFill>
                <a:srgbClr val="000000"/>
              </a:solidFill>
            </a:endParaRPr>
          </a:p>
        </p:txBody>
      </p:sp>
      <p:sp>
        <p:nvSpPr>
          <p:cNvPr id="152579" name="Rectangle 2"/>
          <p:cNvSpPr>
            <a:spLocks noRo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400384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C37051-7DCD-4AF2-AC20-3C6F922F0699}" type="slidenum">
              <a:rPr lang="tr-TR" altLang="tr-TR">
                <a:solidFill>
                  <a:srgbClr val="000000"/>
                </a:solidFill>
              </a:rPr>
              <a:pPr>
                <a:spcBef>
                  <a:spcPct val="0"/>
                </a:spcBef>
              </a:pPr>
              <a:t>4</a:t>
            </a:fld>
            <a:endParaRPr lang="tr-TR" altLang="tr-TR">
              <a:solidFill>
                <a:srgbClr val="000000"/>
              </a:solidFill>
            </a:endParaRPr>
          </a:p>
        </p:txBody>
      </p:sp>
      <p:sp>
        <p:nvSpPr>
          <p:cNvPr id="154627" name="Rectangle 2"/>
          <p:cNvSpPr>
            <a:spLocks noRo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339710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DAE379-04BF-4278-B43A-055EAC8A1538}" type="slidenum">
              <a:rPr lang="tr-TR" altLang="tr-TR">
                <a:solidFill>
                  <a:srgbClr val="000000"/>
                </a:solidFill>
              </a:rPr>
              <a:pPr>
                <a:spcBef>
                  <a:spcPct val="0"/>
                </a:spcBef>
              </a:pPr>
              <a:t>5</a:t>
            </a:fld>
            <a:endParaRPr lang="tr-TR" altLang="tr-TR">
              <a:solidFill>
                <a:srgbClr val="000000"/>
              </a:solidFill>
            </a:endParaRPr>
          </a:p>
        </p:txBody>
      </p:sp>
      <p:sp>
        <p:nvSpPr>
          <p:cNvPr id="156675" name="Rectangle 2"/>
          <p:cNvSpPr>
            <a:spLocks noRo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21740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FCF61E-7E8C-458D-983E-A43CB8189CF7}" type="slidenum">
              <a:rPr lang="tr-TR" altLang="tr-TR">
                <a:solidFill>
                  <a:srgbClr val="000000"/>
                </a:solidFill>
              </a:rPr>
              <a:pPr>
                <a:spcBef>
                  <a:spcPct val="0"/>
                </a:spcBef>
              </a:pPr>
              <a:t>6</a:t>
            </a:fld>
            <a:endParaRPr lang="tr-TR" altLang="tr-TR">
              <a:solidFill>
                <a:srgbClr val="000000"/>
              </a:solidFill>
            </a:endParaRPr>
          </a:p>
        </p:txBody>
      </p:sp>
      <p:sp>
        <p:nvSpPr>
          <p:cNvPr id="158723" name="Rectangle 2"/>
          <p:cNvSpPr>
            <a:spLocks noRo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637686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10582D-57B0-4DC6-B992-6CC3501F61C0}" type="slidenum">
              <a:rPr lang="tr-TR" altLang="tr-TR">
                <a:solidFill>
                  <a:srgbClr val="000000"/>
                </a:solidFill>
              </a:rPr>
              <a:pPr>
                <a:spcBef>
                  <a:spcPct val="0"/>
                </a:spcBef>
              </a:pPr>
              <a:t>7</a:t>
            </a:fld>
            <a:endParaRPr lang="tr-TR" altLang="tr-TR">
              <a:solidFill>
                <a:srgbClr val="000000"/>
              </a:solidFill>
            </a:endParaRPr>
          </a:p>
        </p:txBody>
      </p:sp>
      <p:sp>
        <p:nvSpPr>
          <p:cNvPr id="160771" name="Rectangle 2"/>
          <p:cNvSpPr>
            <a:spLocks noRo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08324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CCD3E1-B1D9-4DC1-A815-85FF40E730C3}" type="slidenum">
              <a:rPr lang="tr-TR" altLang="tr-TR">
                <a:solidFill>
                  <a:srgbClr val="000000"/>
                </a:solidFill>
              </a:rPr>
              <a:pPr>
                <a:spcBef>
                  <a:spcPct val="0"/>
                </a:spcBef>
              </a:pPr>
              <a:t>8</a:t>
            </a:fld>
            <a:endParaRPr lang="tr-TR" altLang="tr-TR">
              <a:solidFill>
                <a:srgbClr val="000000"/>
              </a:solidFill>
            </a:endParaRPr>
          </a:p>
        </p:txBody>
      </p:sp>
      <p:sp>
        <p:nvSpPr>
          <p:cNvPr id="162819" name="Rectangle 2"/>
          <p:cNvSpPr>
            <a:spLocks noRo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845309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95E92D-4024-4C5F-A4DD-0EE217041DAC}" type="slidenum">
              <a:rPr lang="tr-TR" altLang="tr-TR">
                <a:solidFill>
                  <a:srgbClr val="000000"/>
                </a:solidFill>
              </a:rPr>
              <a:pPr>
                <a:spcBef>
                  <a:spcPct val="0"/>
                </a:spcBef>
              </a:pPr>
              <a:t>9</a:t>
            </a:fld>
            <a:endParaRPr lang="tr-TR" altLang="tr-TR">
              <a:solidFill>
                <a:srgbClr val="000000"/>
              </a:solidFill>
            </a:endParaRPr>
          </a:p>
        </p:txBody>
      </p:sp>
      <p:sp>
        <p:nvSpPr>
          <p:cNvPr id="164867" name="Rectangle 2"/>
          <p:cNvSpPr>
            <a:spLocks noRo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70649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20A5D6-A788-4F2D-9AB4-F5D8C18E079A}"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220636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20A5D6-A788-4F2D-9AB4-F5D8C18E079A}"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235366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20A5D6-A788-4F2D-9AB4-F5D8C18E079A}"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1564964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953699120"/>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597786600"/>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788021779"/>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221995627"/>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082166445"/>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39991825"/>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761404021"/>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208461730"/>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20A5D6-A788-4F2D-9AB4-F5D8C18E079A}"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1395993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338965196"/>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173236130"/>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023441160"/>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059991252"/>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20A5D6-A788-4F2D-9AB4-F5D8C18E079A}"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351969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20A5D6-A788-4F2D-9AB4-F5D8C18E079A}" type="datetimeFigureOut">
              <a:rPr lang="tr-TR" smtClean="0"/>
              <a:t>21.01.2020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283363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20A5D6-A788-4F2D-9AB4-F5D8C18E079A}" type="datetimeFigureOut">
              <a:rPr lang="tr-TR" smtClean="0"/>
              <a:t>21.01.2020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303697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20A5D6-A788-4F2D-9AB4-F5D8C18E079A}" type="datetimeFigureOut">
              <a:rPr lang="tr-TR" smtClean="0"/>
              <a:t>21.01.2020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97344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20A5D6-A788-4F2D-9AB4-F5D8C18E079A}" type="datetimeFigureOut">
              <a:rPr lang="tr-TR" smtClean="0"/>
              <a:t>21.01.2020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208409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20A5D6-A788-4F2D-9AB4-F5D8C18E079A}" type="datetimeFigureOut">
              <a:rPr lang="tr-TR" smtClean="0"/>
              <a:t>21.01.2020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1962553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20A5D6-A788-4F2D-9AB4-F5D8C18E079A}" type="datetimeFigureOut">
              <a:rPr lang="tr-TR" smtClean="0"/>
              <a:t>21.01.2020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84A49B-1480-498D-AF72-8E3A1DA8379C}" type="slidenum">
              <a:rPr lang="tr-TR" smtClean="0"/>
              <a:t>‹#›</a:t>
            </a:fld>
            <a:endParaRPr lang="tr-TR"/>
          </a:p>
        </p:txBody>
      </p:sp>
    </p:spTree>
    <p:extLst>
      <p:ext uri="{BB962C8B-B14F-4D97-AF65-F5344CB8AC3E}">
        <p14:creationId xmlns:p14="http://schemas.microsoft.com/office/powerpoint/2010/main" val="288745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0A5D6-A788-4F2D-9AB4-F5D8C18E079A}" type="datetimeFigureOut">
              <a:rPr lang="tr-TR" smtClean="0"/>
              <a:t>21.01.2020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4A49B-1480-498D-AF72-8E3A1DA8379C}" type="slidenum">
              <a:rPr lang="tr-TR" smtClean="0"/>
              <a:t>‹#›</a:t>
            </a:fld>
            <a:endParaRPr lang="tr-TR"/>
          </a:p>
        </p:txBody>
      </p:sp>
    </p:spTree>
    <p:extLst>
      <p:ext uri="{BB962C8B-B14F-4D97-AF65-F5344CB8AC3E}">
        <p14:creationId xmlns:p14="http://schemas.microsoft.com/office/powerpoint/2010/main" val="1994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1048655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1474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8986E38-B82C-4AD8-A5F0-F6768A61982B}"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147459" name="Rectangle 3"/>
          <p:cNvSpPr>
            <a:spLocks noGrp="1" noChangeArrowheads="1"/>
          </p:cNvSpPr>
          <p:nvPr>
            <p:ph type="body" idx="1"/>
          </p:nvPr>
        </p:nvSpPr>
        <p:spPr>
          <a:xfrm>
            <a:off x="1981200" y="1676401"/>
            <a:ext cx="8229600" cy="4449763"/>
          </a:xfrm>
        </p:spPr>
        <p:txBody>
          <a:bodyPr/>
          <a:lstStyle/>
          <a:p>
            <a:pPr algn="ctr" eaLnBrk="1" hangingPunct="1">
              <a:buFontTx/>
              <a:buNone/>
            </a:pPr>
            <a:r>
              <a:rPr lang="tr-TR" altLang="tr-TR" sz="4400"/>
              <a:t>  </a:t>
            </a:r>
            <a:r>
              <a:rPr lang="tr-TR" altLang="tr-TR" sz="4400">
                <a:solidFill>
                  <a:schemeClr val="bg1"/>
                </a:solidFill>
                <a:latin typeface="Comic Sans MS" panose="030F0702030302020204" pitchFamily="66" charset="0"/>
              </a:rPr>
              <a:t>ENDÜSTRİLEŞME SORUNLARI VE ÇEVRE KİRLİLİĞİ AÇISINDAN ALINABİLECEK BAŞLICA TEDBİRLER</a:t>
            </a:r>
          </a:p>
        </p:txBody>
      </p:sp>
    </p:spTree>
    <p:extLst>
      <p:ext uri="{BB962C8B-B14F-4D97-AF65-F5344CB8AC3E}">
        <p14:creationId xmlns:p14="http://schemas.microsoft.com/office/powerpoint/2010/main" val="1165633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4950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837A5A9-1004-483A-85F2-235FB2BF1CDB}"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149507" name="Rectangle 3"/>
          <p:cNvSpPr>
            <a:spLocks noGrp="1" noChangeArrowheads="1"/>
          </p:cNvSpPr>
          <p:nvPr>
            <p:ph type="body" idx="1"/>
          </p:nvPr>
        </p:nvSpPr>
        <p:spPr>
          <a:xfrm>
            <a:off x="1981200" y="914401"/>
            <a:ext cx="8229600" cy="5216525"/>
          </a:xfrm>
        </p:spPr>
        <p:txBody>
          <a:bodyPr/>
          <a:lstStyle/>
          <a:p>
            <a:pPr marL="609600" indent="-609600" eaLnBrk="1" hangingPunct="1"/>
            <a:r>
              <a:rPr lang="tr-TR" altLang="tr-TR" smtClean="0">
                <a:solidFill>
                  <a:schemeClr val="bg1"/>
                </a:solidFill>
              </a:rPr>
              <a:t>Doğanın kirletildikten sonra temizlenme ve bozulan dengenin yeniden oluşturulmasının maliyeti, önceden tahmin edilerek alınacak olan koruma tedbirlerinin maliyetine oranla çok yüksektir. Bu nedenle önceden korumaya yönelik politikalara önem verilmelidir.</a:t>
            </a:r>
          </a:p>
        </p:txBody>
      </p:sp>
    </p:spTree>
    <p:extLst>
      <p:ext uri="{BB962C8B-B14F-4D97-AF65-F5344CB8AC3E}">
        <p14:creationId xmlns:p14="http://schemas.microsoft.com/office/powerpoint/2010/main" val="4125741928"/>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155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5BF6CCA-42AC-4FD5-B870-73DB6A9D9055}"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151555" name="Rectangle 3"/>
          <p:cNvSpPr>
            <a:spLocks noGrp="1" noChangeArrowheads="1"/>
          </p:cNvSpPr>
          <p:nvPr>
            <p:ph type="body" idx="1"/>
          </p:nvPr>
        </p:nvSpPr>
        <p:spPr>
          <a:xfrm>
            <a:off x="1981200" y="1447801"/>
            <a:ext cx="8229600" cy="4683125"/>
          </a:xfrm>
        </p:spPr>
        <p:txBody>
          <a:bodyPr/>
          <a:lstStyle/>
          <a:p>
            <a:pPr marL="609600" indent="-609600" eaLnBrk="1" hangingPunct="1"/>
            <a:r>
              <a:rPr lang="tr-TR" altLang="tr-TR" smtClean="0">
                <a:solidFill>
                  <a:schemeClr val="bg1"/>
                </a:solidFill>
              </a:rPr>
              <a:t>Kirlilik hem üretim hem de tüketim aşamasında görülebilmektedir. Bu nedenle yüksek kirlilik meydana getiren sanayi ve teknolojiden kaçınılmalı, daha az kullanılarak daha çok üretilen temiz teknolojiler üretilmeli veya tercih edilmelidir.</a:t>
            </a:r>
          </a:p>
        </p:txBody>
      </p:sp>
    </p:spTree>
    <p:extLst>
      <p:ext uri="{BB962C8B-B14F-4D97-AF65-F5344CB8AC3E}">
        <p14:creationId xmlns:p14="http://schemas.microsoft.com/office/powerpoint/2010/main" val="2047014452"/>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360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2C1F59E-C961-4AA4-B129-AA7C535A890D}"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153603"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Sanayi kuruluşları için ülkemizden temin edilebilir yakıt türlerinde çevre kirliliği yaratıcı unsurları azaltacak nitelikte üretim yapılması, sorunun ülke genelinde ekonomik ve daha etkin olarak çözümlenmesini sağlayacaktır.</a:t>
            </a:r>
          </a:p>
        </p:txBody>
      </p:sp>
    </p:spTree>
    <p:extLst>
      <p:ext uri="{BB962C8B-B14F-4D97-AF65-F5344CB8AC3E}">
        <p14:creationId xmlns:p14="http://schemas.microsoft.com/office/powerpoint/2010/main" val="2599826840"/>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565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98A1CF1-8474-4D7B-937D-F6EAF5C98931}"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155651"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Mevcut ve bundan sonra gündeme getirilmesi düşünülen çevre ile ilgili mevzuatın ekonomik ve sosyal kalkınma hedefleri ile uyum içinde, sektörlerin teknolojik özellikleri ve ülke gerçekleri ön planda tutularak hazırlanmasına ve uygulanmasına özen gösterilmelidir.</a:t>
            </a:r>
          </a:p>
        </p:txBody>
      </p:sp>
    </p:spTree>
    <p:extLst>
      <p:ext uri="{BB962C8B-B14F-4D97-AF65-F5344CB8AC3E}">
        <p14:creationId xmlns:p14="http://schemas.microsoft.com/office/powerpoint/2010/main" val="698797509"/>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769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74A1339-4D3B-43E0-A659-A4CE30271BDC}"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157699"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Günümüzde kullanılan yakıt türleri göz önüne alındığında, kullanım kolaylığı getirmesinin yanı sıra çevre açısından önemli sorunlar yaratmayan doğal gaz kullanımının yaygınlaştırılması gerekmektedir.</a:t>
            </a:r>
          </a:p>
        </p:txBody>
      </p:sp>
    </p:spTree>
    <p:extLst>
      <p:ext uri="{BB962C8B-B14F-4D97-AF65-F5344CB8AC3E}">
        <p14:creationId xmlns:p14="http://schemas.microsoft.com/office/powerpoint/2010/main" val="3277100004"/>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974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C7C6D41-4AD8-4473-A169-C70E14FADAD0}"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159747"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Çevre koruma ve arıtma işlemleri bölgesel projeler halinde ele alınmalı ve bu konudaki mevzuat geliştirilmelidir.</a:t>
            </a:r>
          </a:p>
        </p:txBody>
      </p:sp>
    </p:spTree>
    <p:extLst>
      <p:ext uri="{BB962C8B-B14F-4D97-AF65-F5344CB8AC3E}">
        <p14:creationId xmlns:p14="http://schemas.microsoft.com/office/powerpoint/2010/main" val="3348644497"/>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6179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BBFA4F1-C169-4FB2-B034-2E7D36CCB268}" type="slidenum">
              <a:rPr lang="tr-TR" altLang="tr-TR" sz="1400">
                <a:solidFill>
                  <a:srgbClr val="000000"/>
                </a:solidFill>
              </a:rPr>
              <a:pPr>
                <a:spcBef>
                  <a:spcPct val="0"/>
                </a:spcBef>
                <a:buFontTx/>
                <a:buNone/>
              </a:pPr>
              <a:t>8</a:t>
            </a:fld>
            <a:endParaRPr lang="tr-TR" altLang="tr-TR" sz="1400">
              <a:solidFill>
                <a:srgbClr val="000000"/>
              </a:solidFill>
            </a:endParaRPr>
          </a:p>
        </p:txBody>
      </p:sp>
      <p:sp>
        <p:nvSpPr>
          <p:cNvPr id="161795" name="Rectangle 3"/>
          <p:cNvSpPr>
            <a:spLocks noGrp="1" noChangeArrowheads="1"/>
          </p:cNvSpPr>
          <p:nvPr>
            <p:ph type="body" idx="1"/>
          </p:nvPr>
        </p:nvSpPr>
        <p:spPr/>
        <p:txBody>
          <a:bodyPr/>
          <a:lstStyle/>
          <a:p>
            <a:pPr marL="609600" indent="-609600" eaLnBrk="1" hangingPunct="1"/>
            <a:r>
              <a:rPr lang="tr-TR" altLang="tr-TR" sz="2800">
                <a:solidFill>
                  <a:schemeClr val="bg1"/>
                </a:solidFill>
              </a:rPr>
              <a:t>Kuruluşlar arasındaki rekabet dengesi de gözetilerek, yeni yatırımlarda baştan çevre korunmasına özen gösterilmesi için tedbirler alınmalıdır. Mevcut sanayilerin çevre açısından daha uygun olan ve alt yapısı tamamlanmış alanlara taşınması kolaylaştırılmalı ve organize sanayi bölgeleri yatırımlarına devam edilmelidir.</a:t>
            </a:r>
          </a:p>
        </p:txBody>
      </p:sp>
    </p:spTree>
    <p:extLst>
      <p:ext uri="{BB962C8B-B14F-4D97-AF65-F5344CB8AC3E}">
        <p14:creationId xmlns:p14="http://schemas.microsoft.com/office/powerpoint/2010/main" val="1594165619"/>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638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0BC349B-E87B-47DF-AF19-2FC3B88E5DDB}" type="slidenum">
              <a:rPr lang="tr-TR" altLang="tr-TR" sz="1400">
                <a:solidFill>
                  <a:srgbClr val="000000"/>
                </a:solidFill>
              </a:rPr>
              <a:pPr>
                <a:spcBef>
                  <a:spcPct val="0"/>
                </a:spcBef>
                <a:buFontTx/>
                <a:buNone/>
              </a:pPr>
              <a:t>9</a:t>
            </a:fld>
            <a:endParaRPr lang="tr-TR" altLang="tr-TR" sz="1400">
              <a:solidFill>
                <a:srgbClr val="000000"/>
              </a:solidFill>
            </a:endParaRPr>
          </a:p>
        </p:txBody>
      </p:sp>
      <p:sp>
        <p:nvSpPr>
          <p:cNvPr id="163843"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Arıtma tesislerinin kurulması, katı atıklarım imhası ve ayrıca sağlığa zararlı atıkların önlenmesi için tedbirler alınmalıdır. Bu doğrultuda çevre sağlığı yatırımları için gerekli teşvikler sağlanmalıdır.</a:t>
            </a:r>
          </a:p>
        </p:txBody>
      </p:sp>
    </p:spTree>
    <p:extLst>
      <p:ext uri="{BB962C8B-B14F-4D97-AF65-F5344CB8AC3E}">
        <p14:creationId xmlns:p14="http://schemas.microsoft.com/office/powerpoint/2010/main" val="46170286"/>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Geniş ekran</PresentationFormat>
  <Paragraphs>27</Paragraphs>
  <Slides>9</Slides>
  <Notes>9</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Calibri Light</vt:lpstr>
      <vt:lpstr>Comic Sans MS</vt:lpstr>
      <vt:lpstr>Office Teması</vt: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2020-01-21T20:07:14Z</dcterms:created>
  <dcterms:modified xsi:type="dcterms:W3CDTF">2020-01-21T20:07:21Z</dcterms:modified>
</cp:coreProperties>
</file>