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26A079D2-40D4-4CBD-8E8D-90B6401BD12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004BB3A-3F10-40AB-88DC-17474195FA9E}"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3113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6A079D2-40D4-4CBD-8E8D-90B6401BD12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004BB3A-3F10-40AB-88DC-17474195FA9E}" type="slidenum">
              <a:rPr lang="tr-TR" smtClean="0"/>
              <a:t>‹#›</a:t>
            </a:fld>
            <a:endParaRPr lang="tr-TR"/>
          </a:p>
        </p:txBody>
      </p:sp>
    </p:spTree>
    <p:extLst>
      <p:ext uri="{BB962C8B-B14F-4D97-AF65-F5344CB8AC3E}">
        <p14:creationId xmlns:p14="http://schemas.microsoft.com/office/powerpoint/2010/main" val="3681805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6A079D2-40D4-4CBD-8E8D-90B6401BD12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004BB3A-3F10-40AB-88DC-17474195FA9E}" type="slidenum">
              <a:rPr lang="tr-TR" smtClean="0"/>
              <a:t>‹#›</a:t>
            </a:fld>
            <a:endParaRPr lang="tr-TR"/>
          </a:p>
        </p:txBody>
      </p:sp>
    </p:spTree>
    <p:extLst>
      <p:ext uri="{BB962C8B-B14F-4D97-AF65-F5344CB8AC3E}">
        <p14:creationId xmlns:p14="http://schemas.microsoft.com/office/powerpoint/2010/main" val="127938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6A079D2-40D4-4CBD-8E8D-90B6401BD12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004BB3A-3F10-40AB-88DC-17474195FA9E}" type="slidenum">
              <a:rPr lang="tr-TR" smtClean="0"/>
              <a:t>‹#›</a:t>
            </a:fld>
            <a:endParaRPr lang="tr-TR"/>
          </a:p>
        </p:txBody>
      </p:sp>
    </p:spTree>
    <p:extLst>
      <p:ext uri="{BB962C8B-B14F-4D97-AF65-F5344CB8AC3E}">
        <p14:creationId xmlns:p14="http://schemas.microsoft.com/office/powerpoint/2010/main" val="440561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6A079D2-40D4-4CBD-8E8D-90B6401BD12E}"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004BB3A-3F10-40AB-88DC-17474195FA9E}"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8212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6A079D2-40D4-4CBD-8E8D-90B6401BD12E}"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004BB3A-3F10-40AB-88DC-17474195FA9E}" type="slidenum">
              <a:rPr lang="tr-TR" smtClean="0"/>
              <a:t>‹#›</a:t>
            </a:fld>
            <a:endParaRPr lang="tr-TR"/>
          </a:p>
        </p:txBody>
      </p:sp>
    </p:spTree>
    <p:extLst>
      <p:ext uri="{BB962C8B-B14F-4D97-AF65-F5344CB8AC3E}">
        <p14:creationId xmlns:p14="http://schemas.microsoft.com/office/powerpoint/2010/main" val="2586326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6A079D2-40D4-4CBD-8E8D-90B6401BD12E}"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004BB3A-3F10-40AB-88DC-17474195FA9E}" type="slidenum">
              <a:rPr lang="tr-TR" smtClean="0"/>
              <a:t>‹#›</a:t>
            </a:fld>
            <a:endParaRPr lang="tr-TR"/>
          </a:p>
        </p:txBody>
      </p:sp>
    </p:spTree>
    <p:extLst>
      <p:ext uri="{BB962C8B-B14F-4D97-AF65-F5344CB8AC3E}">
        <p14:creationId xmlns:p14="http://schemas.microsoft.com/office/powerpoint/2010/main" val="420769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6A079D2-40D4-4CBD-8E8D-90B6401BD12E}"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004BB3A-3F10-40AB-88DC-17474195FA9E}" type="slidenum">
              <a:rPr lang="tr-TR" smtClean="0"/>
              <a:t>‹#›</a:t>
            </a:fld>
            <a:endParaRPr lang="tr-TR"/>
          </a:p>
        </p:txBody>
      </p:sp>
    </p:spTree>
    <p:extLst>
      <p:ext uri="{BB962C8B-B14F-4D97-AF65-F5344CB8AC3E}">
        <p14:creationId xmlns:p14="http://schemas.microsoft.com/office/powerpoint/2010/main" val="1223087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6A079D2-40D4-4CBD-8E8D-90B6401BD12E}" type="datetimeFigureOut">
              <a:rPr lang="tr-TR" smtClean="0"/>
              <a:t>23.05.2018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004BB3A-3F10-40AB-88DC-17474195FA9E}" type="slidenum">
              <a:rPr lang="tr-TR" smtClean="0"/>
              <a:t>‹#›</a:t>
            </a:fld>
            <a:endParaRPr lang="tr-TR"/>
          </a:p>
        </p:txBody>
      </p:sp>
    </p:spTree>
    <p:extLst>
      <p:ext uri="{BB962C8B-B14F-4D97-AF65-F5344CB8AC3E}">
        <p14:creationId xmlns:p14="http://schemas.microsoft.com/office/powerpoint/2010/main" val="1225549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6A079D2-40D4-4CBD-8E8D-90B6401BD12E}" type="datetimeFigureOut">
              <a:rPr lang="tr-TR" smtClean="0"/>
              <a:t>23.05.2018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004BB3A-3F10-40AB-88DC-17474195FA9E}" type="slidenum">
              <a:rPr lang="tr-TR" smtClean="0"/>
              <a:t>‹#›</a:t>
            </a:fld>
            <a:endParaRPr lang="tr-TR"/>
          </a:p>
        </p:txBody>
      </p:sp>
    </p:spTree>
    <p:extLst>
      <p:ext uri="{BB962C8B-B14F-4D97-AF65-F5344CB8AC3E}">
        <p14:creationId xmlns:p14="http://schemas.microsoft.com/office/powerpoint/2010/main" val="2102184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6A079D2-40D4-4CBD-8E8D-90B6401BD12E}"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004BB3A-3F10-40AB-88DC-17474195FA9E}" type="slidenum">
              <a:rPr lang="tr-TR" smtClean="0"/>
              <a:t>‹#›</a:t>
            </a:fld>
            <a:endParaRPr lang="tr-TR"/>
          </a:p>
        </p:txBody>
      </p:sp>
    </p:spTree>
    <p:extLst>
      <p:ext uri="{BB962C8B-B14F-4D97-AF65-F5344CB8AC3E}">
        <p14:creationId xmlns:p14="http://schemas.microsoft.com/office/powerpoint/2010/main" val="3775425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6A079D2-40D4-4CBD-8E8D-90B6401BD12E}" type="datetimeFigureOut">
              <a:rPr lang="tr-TR" smtClean="0"/>
              <a:t>23.05.2018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004BB3A-3F10-40AB-88DC-17474195FA9E}"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82673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ÖĞRETMENİN ROLLERİ</a:t>
            </a:r>
          </a:p>
          <a:p>
            <a:r>
              <a:rPr lang="tr-TR" dirty="0"/>
              <a:t>Eğitim sisteminin amacına uygun öğrenciler yetiştirmesi, iyi yetişmiş ve mesleğinde söz sahibi öğretmenlere bağlıdır.  Bu durum öğretmenlere belirli roller vermektedir. Bu roller, öğretmenin öğrencisiyle, meslektaşlarıyla, okul yönetimiyle, veliler ile olan ilişkilerine ve mesleki gelişimine ilişkin olmak üzere beş grupta toplanabilir (Özden, 2003).</a:t>
            </a:r>
          </a:p>
          <a:p>
            <a:endParaRPr lang="tr-TR" dirty="0"/>
          </a:p>
        </p:txBody>
      </p:sp>
    </p:spTree>
    <p:extLst>
      <p:ext uri="{BB962C8B-B14F-4D97-AF65-F5344CB8AC3E}">
        <p14:creationId xmlns:p14="http://schemas.microsoft.com/office/powerpoint/2010/main" val="1212169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p:cNvPicPr>
          <p:nvPr>
            <p:ph idx="1"/>
          </p:nvPr>
        </p:nvPicPr>
        <p:blipFill>
          <a:blip r:embed="rId2" cstate="print"/>
          <a:srcRect/>
          <a:stretch>
            <a:fillRect/>
          </a:stretch>
        </p:blipFill>
        <p:spPr bwMode="auto">
          <a:xfrm>
            <a:off x="3248167" y="1846263"/>
            <a:ext cx="5595582" cy="4022725"/>
          </a:xfrm>
          <a:prstGeom prst="rect">
            <a:avLst/>
          </a:prstGeom>
          <a:noFill/>
          <a:ln w="9525">
            <a:noFill/>
            <a:miter lim="800000"/>
            <a:headEnd/>
            <a:tailEnd/>
          </a:ln>
        </p:spPr>
      </p:pic>
    </p:spTree>
    <p:extLst>
      <p:ext uri="{BB962C8B-B14F-4D97-AF65-F5344CB8AC3E}">
        <p14:creationId xmlns:p14="http://schemas.microsoft.com/office/powerpoint/2010/main" val="1897854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057855473"/>
              </p:ext>
            </p:extLst>
          </p:nvPr>
        </p:nvGraphicFramePr>
        <p:xfrm>
          <a:off x="2033516" y="1433014"/>
          <a:ext cx="7929350" cy="4502034"/>
        </p:xfrm>
        <a:graphic>
          <a:graphicData uri="http://schemas.openxmlformats.org/drawingml/2006/table">
            <a:tbl>
              <a:tblPr firstRow="1" firstCol="1" bandRow="1">
                <a:tableStyleId>{5C22544A-7EE6-4342-B048-85BDC9FD1C3A}</a:tableStyleId>
              </a:tblPr>
              <a:tblGrid>
                <a:gridCol w="496465"/>
                <a:gridCol w="1637276"/>
                <a:gridCol w="5795609"/>
              </a:tblGrid>
              <a:tr h="518281">
                <a:tc gridSpan="2">
                  <a:txBody>
                    <a:bodyPr/>
                    <a:lstStyle/>
                    <a:p>
                      <a:pPr>
                        <a:lnSpc>
                          <a:spcPct val="115000"/>
                        </a:lnSpc>
                        <a:spcAft>
                          <a:spcPts val="0"/>
                        </a:spcAft>
                      </a:pPr>
                      <a:r>
                        <a:rPr lang="tr-TR" sz="800" dirty="0">
                          <a:effectLst/>
                        </a:rPr>
                        <a:t>Öğretmenin Rolleri</a:t>
                      </a:r>
                      <a:endParaRPr lang="tr-T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hMerge="1">
                  <a:txBody>
                    <a:bodyPr/>
                    <a:lstStyle/>
                    <a:p>
                      <a:endParaRPr lang="tr-TR"/>
                    </a:p>
                  </a:txBody>
                  <a:tcPr/>
                </a:tc>
                <a:tc>
                  <a:txBody>
                    <a:bodyPr/>
                    <a:lstStyle/>
                    <a:p>
                      <a:pPr>
                        <a:lnSpc>
                          <a:spcPct val="115000"/>
                        </a:lnSpc>
                        <a:spcAft>
                          <a:spcPts val="0"/>
                        </a:spcAft>
                      </a:pPr>
                      <a:r>
                        <a:rPr lang="tr-TR" sz="800" dirty="0">
                          <a:effectLst/>
                        </a:rPr>
                        <a:t>Rolünün Gereği Olan Etkinlikler</a:t>
                      </a:r>
                      <a:endParaRPr lang="tr-T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r>
              <a:tr h="242145">
                <a:tc>
                  <a:txBody>
                    <a:bodyPr/>
                    <a:lstStyle/>
                    <a:p>
                      <a:pPr algn="ctr">
                        <a:lnSpc>
                          <a:spcPct val="115000"/>
                        </a:lnSpc>
                        <a:spcAft>
                          <a:spcPts val="0"/>
                        </a:spcAft>
                      </a:pPr>
                      <a:r>
                        <a:rPr lang="tr-TR" sz="800">
                          <a:effectLst/>
                        </a:rPr>
                        <a:t>1</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nSpc>
                          <a:spcPct val="115000"/>
                        </a:lnSpc>
                        <a:spcAft>
                          <a:spcPts val="0"/>
                        </a:spcAft>
                      </a:pPr>
                      <a:r>
                        <a:rPr lang="tr-TR" sz="800">
                          <a:effectLst/>
                        </a:rPr>
                        <a:t>Model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gn="just">
                        <a:lnSpc>
                          <a:spcPct val="115000"/>
                        </a:lnSpc>
                        <a:spcAft>
                          <a:spcPts val="0"/>
                        </a:spcAft>
                      </a:pPr>
                      <a:r>
                        <a:rPr lang="tr-TR" sz="800">
                          <a:effectLst/>
                        </a:rPr>
                        <a:t>Öğretmen öğrencilerine davranışlarıyla örnek olur.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r>
              <a:tr h="486351">
                <a:tc>
                  <a:txBody>
                    <a:bodyPr/>
                    <a:lstStyle/>
                    <a:p>
                      <a:pPr algn="ctr">
                        <a:lnSpc>
                          <a:spcPct val="115000"/>
                        </a:lnSpc>
                        <a:spcAft>
                          <a:spcPts val="0"/>
                        </a:spcAft>
                      </a:pPr>
                      <a:r>
                        <a:rPr lang="tr-TR" sz="800">
                          <a:effectLst/>
                        </a:rPr>
                        <a:t>2</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nSpc>
                          <a:spcPct val="115000"/>
                        </a:lnSpc>
                        <a:spcAft>
                          <a:spcPts val="0"/>
                        </a:spcAft>
                      </a:pPr>
                      <a:r>
                        <a:rPr lang="tr-TR" sz="800">
                          <a:effectLst/>
                        </a:rPr>
                        <a:t>Lider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gn="just">
                        <a:lnSpc>
                          <a:spcPct val="115000"/>
                        </a:lnSpc>
                        <a:spcAft>
                          <a:spcPts val="0"/>
                        </a:spcAft>
                      </a:pPr>
                      <a:r>
                        <a:rPr lang="tr-TR" sz="800">
                          <a:effectLst/>
                        </a:rPr>
                        <a:t>Milli Eğitimin ve okulun amaçları doğrultusunda öğrencilere hedefler gösterir. Sınıfları ve grupları organize eder, yönlendirir.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r>
              <a:tr h="617728">
                <a:tc>
                  <a:txBody>
                    <a:bodyPr/>
                    <a:lstStyle/>
                    <a:p>
                      <a:pPr algn="ctr">
                        <a:lnSpc>
                          <a:spcPct val="115000"/>
                        </a:lnSpc>
                        <a:spcAft>
                          <a:spcPts val="0"/>
                        </a:spcAft>
                      </a:pPr>
                      <a:r>
                        <a:rPr lang="tr-TR" sz="800">
                          <a:effectLst/>
                        </a:rPr>
                        <a:t>3</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nSpc>
                          <a:spcPct val="115000"/>
                        </a:lnSpc>
                        <a:spcAft>
                          <a:spcPts val="0"/>
                        </a:spcAft>
                      </a:pPr>
                      <a:r>
                        <a:rPr lang="tr-TR" sz="800">
                          <a:effectLst/>
                        </a:rPr>
                        <a:t>Bilgi Kaynağı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gn="just">
                        <a:lnSpc>
                          <a:spcPct val="115000"/>
                        </a:lnSpc>
                        <a:spcAft>
                          <a:spcPts val="0"/>
                        </a:spcAft>
                      </a:pPr>
                      <a:r>
                        <a:rPr lang="tr-TR" sz="800">
                          <a:effectLst/>
                        </a:rPr>
                        <a:t>Öğretmen öğreteceği konunun uzmanıdır. </a:t>
                      </a:r>
                      <a:br>
                        <a:rPr lang="tr-TR" sz="800">
                          <a:effectLst/>
                        </a:rPr>
                      </a:br>
                      <a:r>
                        <a:rPr lang="tr-TR" sz="800">
                          <a:effectLst/>
                        </a:rPr>
                        <a:t>Sahip olduğu bilgi ve becerileri öğrencileriyle paylaşır. Öğretmen gelişen teknolojiye uygun olarak bilgilerini günceller.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r>
              <a:tr h="298612">
                <a:tc>
                  <a:txBody>
                    <a:bodyPr/>
                    <a:lstStyle/>
                    <a:p>
                      <a:pPr algn="ctr">
                        <a:lnSpc>
                          <a:spcPct val="115000"/>
                        </a:lnSpc>
                        <a:spcAft>
                          <a:spcPts val="0"/>
                        </a:spcAft>
                      </a:pPr>
                      <a:r>
                        <a:rPr lang="tr-TR" sz="800">
                          <a:effectLst/>
                        </a:rPr>
                        <a:t>4</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nSpc>
                          <a:spcPct val="115000"/>
                        </a:lnSpc>
                        <a:spcAft>
                          <a:spcPts val="0"/>
                        </a:spcAft>
                      </a:pPr>
                      <a:r>
                        <a:rPr lang="tr-TR" sz="800">
                          <a:effectLst/>
                        </a:rPr>
                        <a:t>Yargıç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gn="just">
                        <a:lnSpc>
                          <a:spcPct val="115000"/>
                        </a:lnSpc>
                        <a:spcAft>
                          <a:spcPts val="0"/>
                        </a:spcAft>
                      </a:pPr>
                      <a:r>
                        <a:rPr lang="tr-TR" sz="800">
                          <a:effectLst/>
                        </a:rPr>
                        <a:t>Öğretmen sınıf içinde uyulması gereken kuralları uygular.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r>
              <a:tr h="367340">
                <a:tc>
                  <a:txBody>
                    <a:bodyPr/>
                    <a:lstStyle/>
                    <a:p>
                      <a:pPr algn="ctr">
                        <a:lnSpc>
                          <a:spcPct val="115000"/>
                        </a:lnSpc>
                        <a:spcAft>
                          <a:spcPts val="0"/>
                        </a:spcAft>
                      </a:pPr>
                      <a:r>
                        <a:rPr lang="tr-TR" sz="800">
                          <a:effectLst/>
                        </a:rPr>
                        <a:t>5</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nSpc>
                          <a:spcPct val="115000"/>
                        </a:lnSpc>
                        <a:spcAft>
                          <a:spcPts val="0"/>
                        </a:spcAft>
                      </a:pPr>
                      <a:r>
                        <a:rPr lang="tr-TR" sz="800">
                          <a:effectLst/>
                        </a:rPr>
                        <a:t>Anne-Baba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gn="just">
                        <a:lnSpc>
                          <a:spcPct val="115000"/>
                        </a:lnSpc>
                        <a:spcAft>
                          <a:spcPts val="0"/>
                        </a:spcAft>
                      </a:pPr>
                      <a:r>
                        <a:rPr lang="tr-TR" sz="800">
                          <a:effectLst/>
                        </a:rPr>
                        <a:t>Öğretmen, öğrencilerin ihtiyaç duyduğu ilgi, sevgi, övgü gibi duygusal gereksinimleri karşılar.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r>
              <a:tr h="746529">
                <a:tc>
                  <a:txBody>
                    <a:bodyPr/>
                    <a:lstStyle/>
                    <a:p>
                      <a:pPr algn="ctr">
                        <a:lnSpc>
                          <a:spcPct val="115000"/>
                        </a:lnSpc>
                        <a:spcAft>
                          <a:spcPts val="0"/>
                        </a:spcAft>
                      </a:pPr>
                      <a:r>
                        <a:rPr lang="tr-TR" sz="800">
                          <a:effectLst/>
                        </a:rPr>
                        <a:t>6</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nSpc>
                          <a:spcPct val="115000"/>
                        </a:lnSpc>
                        <a:spcAft>
                          <a:spcPts val="0"/>
                        </a:spcAft>
                      </a:pPr>
                      <a:r>
                        <a:rPr lang="tr-TR" sz="800">
                          <a:effectLst/>
                        </a:rPr>
                        <a:t>Rehber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gn="just">
                        <a:lnSpc>
                          <a:spcPct val="115000"/>
                        </a:lnSpc>
                        <a:spcAft>
                          <a:spcPts val="0"/>
                        </a:spcAft>
                      </a:pPr>
                      <a:r>
                        <a:rPr lang="tr-TR" sz="800">
                          <a:effectLst/>
                        </a:rPr>
                        <a:t>Öğretmen öğrencilerini tanır, onların gelişim özelliklerini izler, fiziksel, bilişsel, duyuşsal ve ahlaki gelişimlerini bilir, ilgi ve yeteneklerini keşfederek öğrencinin kendi hızına göre ilerlemesine rehberlik eder.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r>
              <a:tr h="298612">
                <a:tc>
                  <a:txBody>
                    <a:bodyPr/>
                    <a:lstStyle/>
                    <a:p>
                      <a:pPr algn="ctr">
                        <a:lnSpc>
                          <a:spcPct val="115000"/>
                        </a:lnSpc>
                        <a:spcAft>
                          <a:spcPts val="0"/>
                        </a:spcAft>
                      </a:pPr>
                      <a:r>
                        <a:rPr lang="tr-TR" sz="800">
                          <a:effectLst/>
                        </a:rPr>
                        <a:t>7</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nSpc>
                          <a:spcPct val="115000"/>
                        </a:lnSpc>
                        <a:spcAft>
                          <a:spcPts val="0"/>
                        </a:spcAft>
                      </a:pPr>
                      <a:r>
                        <a:rPr lang="tr-TR" sz="800">
                          <a:effectLst/>
                        </a:rPr>
                        <a:t>Danışman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gn="just">
                        <a:lnSpc>
                          <a:spcPct val="115000"/>
                        </a:lnSpc>
                        <a:spcAft>
                          <a:spcPts val="0"/>
                        </a:spcAft>
                      </a:pPr>
                      <a:r>
                        <a:rPr lang="tr-TR" sz="800">
                          <a:effectLst/>
                        </a:rPr>
                        <a:t>Öğrenciye çeşitli konularda danışmanlık hizmeti verir.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r>
              <a:tr h="329214">
                <a:tc>
                  <a:txBody>
                    <a:bodyPr/>
                    <a:lstStyle/>
                    <a:p>
                      <a:pPr algn="ctr">
                        <a:lnSpc>
                          <a:spcPct val="115000"/>
                        </a:lnSpc>
                        <a:spcAft>
                          <a:spcPts val="0"/>
                        </a:spcAft>
                      </a:pPr>
                      <a:r>
                        <a:rPr lang="tr-TR" sz="800">
                          <a:effectLst/>
                        </a:rPr>
                        <a:t>8</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nSpc>
                          <a:spcPct val="115000"/>
                        </a:lnSpc>
                        <a:spcAft>
                          <a:spcPts val="0"/>
                        </a:spcAft>
                      </a:pPr>
                      <a:r>
                        <a:rPr lang="tr-TR" sz="800">
                          <a:effectLst/>
                        </a:rPr>
                        <a:t>Sosyolog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gn="just">
                        <a:lnSpc>
                          <a:spcPct val="115000"/>
                        </a:lnSpc>
                        <a:spcAft>
                          <a:spcPts val="0"/>
                        </a:spcAft>
                      </a:pPr>
                      <a:r>
                        <a:rPr lang="tr-TR" sz="800">
                          <a:effectLst/>
                        </a:rPr>
                        <a:t>Öğretmen öğrencinin kültürel değerler doğrultusunda sosyalleşmesini sağlar.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r>
              <a:tr h="597222">
                <a:tc>
                  <a:txBody>
                    <a:bodyPr/>
                    <a:lstStyle/>
                    <a:p>
                      <a:pPr algn="ctr">
                        <a:lnSpc>
                          <a:spcPct val="115000"/>
                        </a:lnSpc>
                        <a:spcAft>
                          <a:spcPts val="0"/>
                        </a:spcAft>
                      </a:pPr>
                      <a:r>
                        <a:rPr lang="tr-TR" sz="800">
                          <a:effectLst/>
                        </a:rPr>
                        <a:t>9</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nSpc>
                          <a:spcPct val="115000"/>
                        </a:lnSpc>
                        <a:spcAft>
                          <a:spcPts val="0"/>
                        </a:spcAft>
                      </a:pPr>
                      <a:r>
                        <a:rPr lang="tr-TR" sz="800">
                          <a:effectLst/>
                        </a:rPr>
                        <a:t>Teknolog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c>
                  <a:txBody>
                    <a:bodyPr/>
                    <a:lstStyle/>
                    <a:p>
                      <a:pPr algn="just">
                        <a:lnSpc>
                          <a:spcPct val="115000"/>
                        </a:lnSpc>
                        <a:spcAft>
                          <a:spcPts val="0"/>
                        </a:spcAft>
                      </a:pPr>
                      <a:r>
                        <a:rPr lang="tr-TR" sz="800" dirty="0">
                          <a:effectLst/>
                        </a:rPr>
                        <a:t>Öğretmen öğrenme hedeflerini gerçekleştirirken, öğrenme öğretme ilkelerine dayalı, uygun stratejiler, yöntem ve teknikler, araç gereçler kullanır.</a:t>
                      </a:r>
                      <a:endParaRPr lang="tr-T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2268" marR="52268" marT="0" marB="0" anchor="ctr"/>
                </a:tc>
              </a:tr>
            </a:tbl>
          </a:graphicData>
        </a:graphic>
      </p:graphicFrame>
      <p:sp>
        <p:nvSpPr>
          <p:cNvPr id="5" name="Rectangle 1"/>
          <p:cNvSpPr>
            <a:spLocks noChangeArrowheads="1"/>
          </p:cNvSpPr>
          <p:nvPr/>
        </p:nvSpPr>
        <p:spPr bwMode="auto">
          <a:xfrm>
            <a:off x="245659" y="379272"/>
            <a:ext cx="12214418"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tr-TR" altLang="tr-TR" sz="1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endParaRPr kumimoji="0" lang="tr-TR" altLang="tr-T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dirty="0" smtClean="0" bmk="_Toc433026313">
                <a:ln>
                  <a:noFill/>
                </a:ln>
                <a:solidFill>
                  <a:schemeClr val="tx1"/>
                </a:solidFill>
                <a:effectLst/>
                <a:latin typeface="Arial" panose="020B0604020202020204" pitchFamily="34" charset="0"/>
                <a:cs typeface="Arial" panose="020B0604020202020204" pitchFamily="34" charset="0"/>
              </a:rPr>
              <a:t>Tablo 3. Öğretmenin rolleri ve rolünün gereği olan etkinlikler </a:t>
            </a:r>
            <a:r>
              <a:rPr kumimoji="0" lang="tr-TR" altLang="tr-TR" sz="1400" b="0" i="0" u="none" strike="noStrike" cap="none" normalizeH="0" baseline="0" dirty="0" smtClean="0" bmk="_Toc433026313">
                <a:ln>
                  <a:noFill/>
                </a:ln>
                <a:solidFill>
                  <a:schemeClr val="tx1"/>
                </a:solidFill>
                <a:effectLst/>
                <a:latin typeface="Arial" panose="020B0604020202020204" pitchFamily="34" charset="0"/>
                <a:cs typeface="Arial" panose="020B0604020202020204" pitchFamily="34" charset="0"/>
              </a:rPr>
              <a:t>(</a:t>
            </a:r>
            <a:r>
              <a:rPr kumimoji="0" lang="tr-TR" altLang="tr-TR" sz="1400" b="0" i="0" u="none" strike="noStrike" cap="none" normalizeH="0" baseline="0" dirty="0" smtClean="0" bmk="_Toc433026313">
                <a:ln>
                  <a:noFill/>
                </a:ln>
                <a:solidFill>
                  <a:schemeClr val="tx1"/>
                </a:solidFill>
                <a:effectLst/>
                <a:latin typeface="Arial" panose="020B0604020202020204" pitchFamily="34" charset="0"/>
                <a:cs typeface="Arial" panose="020B0604020202020204" pitchFamily="34" charset="0"/>
              </a:rPr>
              <a:t>Çeliköz, 2003)</a:t>
            </a:r>
            <a:endParaRPr kumimoji="0" lang="tr-TR" altLang="tr-T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86912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Toplum içerisinde bir birey olarak öğretmenin çeşitli rolleri vardır. Öğrencilerin öğrenimlerinden sorumlu olan öğretmenlerden beklenen en önemli rol, eğitim ve öğretim programlarında yer alan istendik davranışları öğrencilere kazandırmaktır (Özdemir ve Sönmez, 1997). Öğretmenin asıl rolünün sınıf içi öğrenmeleri gerçekleştirmek olduğunun bilinmesinin yanı sıra okulun tamamına yakın ve uzak çevreyi uygun eğitim ortamlarına dönüştürmek de öğretmenin önemli rolleri arasındadır (Öztürk, 2002).</a:t>
            </a:r>
          </a:p>
          <a:p>
            <a:endParaRPr lang="tr-TR" dirty="0"/>
          </a:p>
        </p:txBody>
      </p:sp>
    </p:spTree>
    <p:extLst>
      <p:ext uri="{BB962C8B-B14F-4D97-AF65-F5344CB8AC3E}">
        <p14:creationId xmlns:p14="http://schemas.microsoft.com/office/powerpoint/2010/main" val="18345823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ÖĞRETMENİN GÖREVLERİ</a:t>
            </a:r>
          </a:p>
          <a:p>
            <a:r>
              <a:rPr lang="tr-TR" dirty="0"/>
              <a:t>Öğretmen öğrenmeyi </a:t>
            </a:r>
            <a:r>
              <a:rPr lang="tr-TR" dirty="0" err="1"/>
              <a:t>kılavuzlayan</a:t>
            </a:r>
            <a:r>
              <a:rPr lang="tr-TR" dirty="0"/>
              <a:t> kişidir. Öğretmenin görevi, çeşitli öğretim yöntem ve tekniklerinden yararlanarak öğrenme yaşantıları düzenlemek ve istendik davranışların öğrenci tarafından kazanılıp kazanılmadığını değerlendirmektir (Fidan ve Erden, 1999). Yani eğitim ve öğretim programının etkililiği, öğretmenin bireysel çabasının, kişisel özelliklerinin, mesleki ve alan bilgisi yeterliliklerinin, derse hazırlığının niteliğiyle sağlanabilmektedir. Ülkelerin kalkınması, ulusların refah ve mutluluğu bu niteliklere sahip nesillerin, nitelikli, iyi yetişmiş öğretmenler tarafından yetiştirilmesine bağlıdır (Boran, 2000:1).</a:t>
            </a:r>
          </a:p>
          <a:p>
            <a:endParaRPr lang="tr-TR" dirty="0"/>
          </a:p>
        </p:txBody>
      </p:sp>
    </p:spTree>
    <p:extLst>
      <p:ext uri="{BB962C8B-B14F-4D97-AF65-F5344CB8AC3E}">
        <p14:creationId xmlns:p14="http://schemas.microsoft.com/office/powerpoint/2010/main" val="989663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Öğretme Görevi </a:t>
            </a:r>
            <a:endParaRPr lang="tr-TR" dirty="0"/>
          </a:p>
          <a:p>
            <a:r>
              <a:rPr lang="tr-TR" dirty="0"/>
              <a:t>Öğretmek, öğrenme sürecini yönlendirmek demektir. Bundan dolayı öğretmenin buradaki görevi öğrencilerin öğrenmesine rehberlik ve yardım etmektir. </a:t>
            </a:r>
          </a:p>
          <a:p>
            <a:r>
              <a:rPr lang="tr-TR" b="1" dirty="0"/>
              <a:t>İdare ve Yönetim Görevi </a:t>
            </a:r>
            <a:endParaRPr lang="tr-TR" dirty="0"/>
          </a:p>
          <a:p>
            <a:r>
              <a:rPr lang="tr-TR" dirty="0"/>
              <a:t>Bu görev bir eğitim programını planlama, yönetme ve işletme görevidir. Öğretmenden okulun eğitim faaliyetlerini işbirliği ile planlaması ve gerçekleştirmesi beklenir. </a:t>
            </a:r>
          </a:p>
          <a:p>
            <a:r>
              <a:rPr lang="tr-TR" b="1" dirty="0"/>
              <a:t> Konu Alanı Uzmanlık Görevi </a:t>
            </a:r>
            <a:endParaRPr lang="tr-TR" dirty="0"/>
          </a:p>
          <a:p>
            <a:r>
              <a:rPr lang="tr-TR" dirty="0"/>
              <a:t>Öğretmenin bu konudaki görevi, konu alanı ile ilgili bilgi ve becerilere sahip olmasıdır. Öğretmenin konu bilgisi açısından gerekli bilgiye sahip olması ve gelişmeleri takip etmesi gerekir. </a:t>
            </a:r>
          </a:p>
          <a:p>
            <a:r>
              <a:rPr lang="tr-TR" b="1" dirty="0"/>
              <a:t>Öğrenci Danışmanlık Görevi </a:t>
            </a:r>
            <a:endParaRPr lang="tr-TR" dirty="0"/>
          </a:p>
          <a:p>
            <a:r>
              <a:rPr lang="tr-TR" dirty="0"/>
              <a:t>Öğretmenin gerektiği zaman öğrenci ile arkadaş gibi olması gerekir. Öğretmenin öğrencilere anlayış göstermesi, onlara dostça ve nazik davranması, yalnız eğitim problemleri ile değil şahsi problemlerinin çözümüne de yardımcı olması gerekir. </a:t>
            </a:r>
          </a:p>
          <a:p>
            <a:r>
              <a:rPr lang="tr-TR" b="1" dirty="0"/>
              <a:t>Derslerin Planlanması </a:t>
            </a:r>
            <a:endParaRPr lang="tr-TR" dirty="0"/>
          </a:p>
          <a:p>
            <a:r>
              <a:rPr lang="tr-TR" dirty="0"/>
              <a:t>Ders planlaması, öğretim ortamında olması istenilenlerin öğretilmeden önce düşünülmesidir. Ders planı ise öğretim ortamında olması istenilenlerin yazılı hale getirilmesidir. </a:t>
            </a:r>
          </a:p>
          <a:p>
            <a:endParaRPr lang="tr-TR" dirty="0"/>
          </a:p>
        </p:txBody>
      </p:sp>
    </p:spTree>
    <p:extLst>
      <p:ext uri="{BB962C8B-B14F-4D97-AF65-F5344CB8AC3E}">
        <p14:creationId xmlns:p14="http://schemas.microsoft.com/office/powerpoint/2010/main" val="2577270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5910" y="627797"/>
            <a:ext cx="10609770" cy="5363569"/>
          </a:xfrm>
        </p:spPr>
        <p:txBody>
          <a:bodyPr>
            <a:normAutofit fontScale="77500" lnSpcReduction="20000"/>
          </a:bodyPr>
          <a:lstStyle/>
          <a:p>
            <a:r>
              <a:rPr lang="tr-TR" b="1" dirty="0"/>
              <a:t>Dersi Öğretme </a:t>
            </a:r>
            <a:endParaRPr lang="tr-TR" dirty="0"/>
          </a:p>
          <a:p>
            <a:r>
              <a:rPr lang="tr-TR" dirty="0"/>
              <a:t>Öğretmen derslerini öğrenciyi merkeze alarak yürütmelidir. Bunun için de, öğrencilerin ilgilerini çekmek ve korumak, öğrencilerin düşünmelerini sağlamak, ilgi çeken öğretim araç-gereçlerini kullanmak, öğrencilerle etkili iletişim kurmak, sınıfı etkili yönetmek ve öğrenciler arasındaki ilişkilere rehberlik etmek, öğrencilere öğrendiklerini pekiştirme ve uygulama fırsatı vermek gerekir.</a:t>
            </a:r>
          </a:p>
          <a:p>
            <a:r>
              <a:rPr lang="tr-TR" b="1" dirty="0"/>
              <a:t>İlgi Çekmek</a:t>
            </a:r>
            <a:endParaRPr lang="tr-TR" dirty="0"/>
          </a:p>
          <a:p>
            <a:r>
              <a:rPr lang="tr-TR" dirty="0"/>
              <a:t>Öğrencilerin isteklerine, ilgilerine, beklentilerine, ihtiyaçlarına yer vererek öğrencilerin ilgisi derse çekilmelidir.</a:t>
            </a:r>
          </a:p>
          <a:p>
            <a:r>
              <a:rPr lang="tr-TR" b="1" dirty="0"/>
              <a:t>Düşünmeyi Sağlamak</a:t>
            </a:r>
            <a:endParaRPr lang="tr-TR" dirty="0"/>
          </a:p>
          <a:p>
            <a:r>
              <a:rPr lang="tr-TR" dirty="0"/>
              <a:t>Öğrenciye sorulacak sorular onu ezberlemeye yöneltecek şekilde olmamalı, öğrencinin düşünmesine ve eleştirmesine, kararlar vermesine yönelik olmalıdır. </a:t>
            </a:r>
          </a:p>
          <a:p>
            <a:r>
              <a:rPr lang="tr-TR" b="1" dirty="0"/>
              <a:t>Araç ve Gereçleri Kullanmak </a:t>
            </a:r>
            <a:endParaRPr lang="tr-TR" dirty="0"/>
          </a:p>
          <a:p>
            <a:r>
              <a:rPr lang="tr-TR" dirty="0"/>
              <a:t>Ders için uygun araç ve gereçleri kullanmak öğretimde önem taşır. Bundan dolayı dersin konusuna uygun ders araç ve gereçlerini kullanmak gerekir. </a:t>
            </a:r>
          </a:p>
          <a:p>
            <a:r>
              <a:rPr lang="tr-TR" b="1" dirty="0"/>
              <a:t>İletişim Kurmak </a:t>
            </a:r>
            <a:endParaRPr lang="tr-TR" dirty="0"/>
          </a:p>
          <a:p>
            <a:r>
              <a:rPr lang="tr-TR" dirty="0"/>
              <a:t>Öğretmenin öğrencileri ile etkili bir şekilde iletişim kurabilmesi için öncelikle talimat ve açıklamaların açık ve anlaşılır olması gerekir. Konuşmaların açık, anlaşılır ve doğru olması da etkili iletişim kurmada önem taşır. </a:t>
            </a:r>
          </a:p>
          <a:p>
            <a:r>
              <a:rPr lang="tr-TR" b="1" dirty="0"/>
              <a:t>Etkili Yönetme ve Rehberlik Etmek </a:t>
            </a:r>
            <a:endParaRPr lang="tr-TR" dirty="0"/>
          </a:p>
          <a:p>
            <a:r>
              <a:rPr lang="tr-TR" dirty="0"/>
              <a:t>Öğretmenin öğrencilere nazik davranması, adil ve tarafsız olması, öğrencilerinden beklenen davranışların açıkça belirtilmesi, uygun olmayan davranışlara çabuk ve adil bir şekilde müdahale etmesi gerekir.</a:t>
            </a:r>
          </a:p>
          <a:p>
            <a:endParaRPr lang="tr-TR" dirty="0"/>
          </a:p>
        </p:txBody>
      </p:sp>
    </p:spTree>
    <p:extLst>
      <p:ext uri="{BB962C8B-B14F-4D97-AF65-F5344CB8AC3E}">
        <p14:creationId xmlns:p14="http://schemas.microsoft.com/office/powerpoint/2010/main" val="1821257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dirty="0"/>
              <a:t>Pekiştirmek </a:t>
            </a:r>
            <a:endParaRPr lang="tr-TR" dirty="0"/>
          </a:p>
          <a:p>
            <a:r>
              <a:rPr lang="tr-TR" dirty="0"/>
              <a:t>Öğrencilerin derste öğrendiklerini uygulama noktasına getirmek gerekir. Böylece öğrenci, uygulamalar ve yaptığı tekrarlar ile öğrendiklerini de pekiştirir.</a:t>
            </a:r>
          </a:p>
          <a:p>
            <a:r>
              <a:rPr lang="tr-TR" b="1" dirty="0"/>
              <a:t>Değerlendirmek</a:t>
            </a:r>
            <a:endParaRPr lang="tr-TR" dirty="0"/>
          </a:p>
          <a:p>
            <a:r>
              <a:rPr lang="tr-TR" dirty="0"/>
              <a:t>Değerlendirme, öğrencilerin ulaştığı bilgi ve becerileri belirlemektir. Öğrencilerin bu bilgi ve başarılara nasıl ulaştıklarını veya ulaşamamışlarsa bunun sebeplerini tespit etmektir. Bunun yanında eğitim sisteminin başarısı ve kaynak tahsisi konusunda da kararlar verilmesine yardım eden bir araç olduğu gibi öğretimin iyileştirilmesine yönelik bilgiler sağlar.</a:t>
            </a:r>
          </a:p>
          <a:p>
            <a:r>
              <a:rPr lang="tr-TR" b="1" dirty="0"/>
              <a:t>Öğretmen Öğrenci İlişkisi </a:t>
            </a:r>
            <a:endParaRPr lang="tr-TR" dirty="0"/>
          </a:p>
          <a:p>
            <a:r>
              <a:rPr lang="tr-TR" dirty="0"/>
              <a:t>Öğretmende bulunması gereken nitelik ve yeterliliklerden birisi de öğrencileri ile olan ilişkilerinin olumlu bir şekilde sürdürülmesidir. Öğretmenin öğrencilerine karşı davranışı onların başarılarında veya başarısızlıklarında etkili olan bir unsurdur. </a:t>
            </a:r>
          </a:p>
          <a:p>
            <a:r>
              <a:rPr lang="tr-TR" b="1" dirty="0"/>
              <a:t>Okul ve Çevre </a:t>
            </a:r>
            <a:endParaRPr lang="tr-TR" dirty="0"/>
          </a:p>
          <a:p>
            <a:r>
              <a:rPr lang="tr-TR" dirty="0"/>
              <a:t>Öğretmenin, okulda görev yapan bir personel olarak okulun kural ve şartlarını bilmesi, yönetmeliklerini ve politikasını öğrenmesi öğretmen arkadaşları ile iyi ilişkiler kurarak ve okuldaki her çeşit faaliyete hazır, istekli ve yardımcı olması gerektiğini bilerek sorumluluklarını yerine getirmesi gerekir. </a:t>
            </a:r>
          </a:p>
          <a:p>
            <a:endParaRPr lang="tr-TR" dirty="0"/>
          </a:p>
        </p:txBody>
      </p:sp>
    </p:spTree>
    <p:extLst>
      <p:ext uri="{BB962C8B-B14F-4D97-AF65-F5344CB8AC3E}">
        <p14:creationId xmlns:p14="http://schemas.microsoft.com/office/powerpoint/2010/main" val="580083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Öğretmenin kendisinden istenen görevleri yerine getirebilmesi için bir takım özeliklere sahip olması gerekmektedir. Bu özellikler bireyin kazanımları elde etmesinde önemli roller oynamaktadır. İyi bir öğretmen; güven vermeli,  sınıfı etkin biçimde yönetmeli, mesleki ve alan bilgisine sahip olmalı, programdaki eğitim durumlarını uygun biçimde tasarlamalı ve uygulamalı, her türlü sınıf içi sorun karşısında objektifliğini korumalı, gerek sınıf içinde gerekse sınıf dışındaki sorunlarda öğrencilere rehberlik edebilmelidir (</a:t>
            </a:r>
            <a:r>
              <a:rPr lang="tr-TR" dirty="0" err="1"/>
              <a:t>Sünbül</a:t>
            </a:r>
            <a:r>
              <a:rPr lang="tr-TR" dirty="0"/>
              <a:t>, 2005:247).</a:t>
            </a:r>
          </a:p>
          <a:p>
            <a:endParaRPr lang="tr-TR" dirty="0"/>
          </a:p>
        </p:txBody>
      </p:sp>
    </p:spTree>
    <p:extLst>
      <p:ext uri="{BB962C8B-B14F-4D97-AF65-F5344CB8AC3E}">
        <p14:creationId xmlns:p14="http://schemas.microsoft.com/office/powerpoint/2010/main" val="3368362798"/>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TotalTime>
  <Words>902</Words>
  <Application>Microsoft Office PowerPoint</Application>
  <PresentationFormat>Geniş ekran</PresentationFormat>
  <Paragraphs>67</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Geçmişe bakış</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ERTEN_GÖKÇE</cp:lastModifiedBy>
  <cp:revision>2</cp:revision>
  <dcterms:created xsi:type="dcterms:W3CDTF">2018-05-18T10:38:25Z</dcterms:created>
  <dcterms:modified xsi:type="dcterms:W3CDTF">2018-05-23T08:53:30Z</dcterms:modified>
</cp:coreProperties>
</file>