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CE32A-5D69-4DA6-A044-6C01C40205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A7D4CE4-4F8D-4742-A2D4-5C5B24A7A2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65A78F-5EAC-4AF4-A32B-D7A5BFAE66B7}"/>
              </a:ext>
            </a:extLst>
          </p:cNvPr>
          <p:cNvSpPr>
            <a:spLocks noGrp="1"/>
          </p:cNvSpPr>
          <p:nvPr>
            <p:ph type="dt" sz="half" idx="10"/>
          </p:nvPr>
        </p:nvSpPr>
        <p:spPr/>
        <p:txBody>
          <a:bodyPr/>
          <a:lstStyle/>
          <a:p>
            <a:fld id="{43306F54-AD8F-4735-81DA-B154533779FF}" type="datetimeFigureOut">
              <a:rPr lang="en-US" smtClean="0"/>
              <a:t>3/8/2021</a:t>
            </a:fld>
            <a:endParaRPr lang="en-US"/>
          </a:p>
        </p:txBody>
      </p:sp>
      <p:sp>
        <p:nvSpPr>
          <p:cNvPr id="5" name="Footer Placeholder 4">
            <a:extLst>
              <a:ext uri="{FF2B5EF4-FFF2-40B4-BE49-F238E27FC236}">
                <a16:creationId xmlns:a16="http://schemas.microsoft.com/office/drawing/2014/main" id="{42203832-A629-4F68-845A-C77A09077B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B26A9C-A65E-4C30-AE0B-FD9A3E2F175C}"/>
              </a:ext>
            </a:extLst>
          </p:cNvPr>
          <p:cNvSpPr>
            <a:spLocks noGrp="1"/>
          </p:cNvSpPr>
          <p:nvPr>
            <p:ph type="sldNum" sz="quarter" idx="12"/>
          </p:nvPr>
        </p:nvSpPr>
        <p:spPr/>
        <p:txBody>
          <a:bodyPr/>
          <a:lstStyle/>
          <a:p>
            <a:fld id="{B2766193-CCC9-4C6D-A0B4-88A949AF22C9}" type="slidenum">
              <a:rPr lang="en-US" smtClean="0"/>
              <a:t>‹#›</a:t>
            </a:fld>
            <a:endParaRPr lang="en-US"/>
          </a:p>
        </p:txBody>
      </p:sp>
    </p:spTree>
    <p:extLst>
      <p:ext uri="{BB962C8B-B14F-4D97-AF65-F5344CB8AC3E}">
        <p14:creationId xmlns:p14="http://schemas.microsoft.com/office/powerpoint/2010/main" val="3302002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F6E8A-209E-4719-B71A-72B0133DBAB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48FD03-A01A-4284-9685-A6150B575A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27EE5D-3FD3-4BD0-A309-32E8CF52FCEF}"/>
              </a:ext>
            </a:extLst>
          </p:cNvPr>
          <p:cNvSpPr>
            <a:spLocks noGrp="1"/>
          </p:cNvSpPr>
          <p:nvPr>
            <p:ph type="dt" sz="half" idx="10"/>
          </p:nvPr>
        </p:nvSpPr>
        <p:spPr/>
        <p:txBody>
          <a:bodyPr/>
          <a:lstStyle/>
          <a:p>
            <a:fld id="{43306F54-AD8F-4735-81DA-B154533779FF}" type="datetimeFigureOut">
              <a:rPr lang="en-US" smtClean="0"/>
              <a:t>3/8/2021</a:t>
            </a:fld>
            <a:endParaRPr lang="en-US"/>
          </a:p>
        </p:txBody>
      </p:sp>
      <p:sp>
        <p:nvSpPr>
          <p:cNvPr id="5" name="Footer Placeholder 4">
            <a:extLst>
              <a:ext uri="{FF2B5EF4-FFF2-40B4-BE49-F238E27FC236}">
                <a16:creationId xmlns:a16="http://schemas.microsoft.com/office/drawing/2014/main" id="{CDAF600E-E093-43B9-85FB-DE4D4CE525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095F-60BD-4360-8F62-4B734CC772A4}"/>
              </a:ext>
            </a:extLst>
          </p:cNvPr>
          <p:cNvSpPr>
            <a:spLocks noGrp="1"/>
          </p:cNvSpPr>
          <p:nvPr>
            <p:ph type="sldNum" sz="quarter" idx="12"/>
          </p:nvPr>
        </p:nvSpPr>
        <p:spPr/>
        <p:txBody>
          <a:bodyPr/>
          <a:lstStyle/>
          <a:p>
            <a:fld id="{B2766193-CCC9-4C6D-A0B4-88A949AF22C9}" type="slidenum">
              <a:rPr lang="en-US" smtClean="0"/>
              <a:t>‹#›</a:t>
            </a:fld>
            <a:endParaRPr lang="en-US"/>
          </a:p>
        </p:txBody>
      </p:sp>
    </p:spTree>
    <p:extLst>
      <p:ext uri="{BB962C8B-B14F-4D97-AF65-F5344CB8AC3E}">
        <p14:creationId xmlns:p14="http://schemas.microsoft.com/office/powerpoint/2010/main" val="3767665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4E7B68-8969-4373-AEDF-EFA5B59E15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F311EC-E886-4A0B-A508-020B84DB16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BF0A63-819F-419D-93F1-6232D0D56CAE}"/>
              </a:ext>
            </a:extLst>
          </p:cNvPr>
          <p:cNvSpPr>
            <a:spLocks noGrp="1"/>
          </p:cNvSpPr>
          <p:nvPr>
            <p:ph type="dt" sz="half" idx="10"/>
          </p:nvPr>
        </p:nvSpPr>
        <p:spPr/>
        <p:txBody>
          <a:bodyPr/>
          <a:lstStyle/>
          <a:p>
            <a:fld id="{43306F54-AD8F-4735-81DA-B154533779FF}" type="datetimeFigureOut">
              <a:rPr lang="en-US" smtClean="0"/>
              <a:t>3/8/2021</a:t>
            </a:fld>
            <a:endParaRPr lang="en-US"/>
          </a:p>
        </p:txBody>
      </p:sp>
      <p:sp>
        <p:nvSpPr>
          <p:cNvPr id="5" name="Footer Placeholder 4">
            <a:extLst>
              <a:ext uri="{FF2B5EF4-FFF2-40B4-BE49-F238E27FC236}">
                <a16:creationId xmlns:a16="http://schemas.microsoft.com/office/drawing/2014/main" id="{87281D1C-ABCD-43BC-9DD5-F0F2B1B572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EB9873-1B95-4139-8809-F1828BBC3261}"/>
              </a:ext>
            </a:extLst>
          </p:cNvPr>
          <p:cNvSpPr>
            <a:spLocks noGrp="1"/>
          </p:cNvSpPr>
          <p:nvPr>
            <p:ph type="sldNum" sz="quarter" idx="12"/>
          </p:nvPr>
        </p:nvSpPr>
        <p:spPr/>
        <p:txBody>
          <a:bodyPr/>
          <a:lstStyle/>
          <a:p>
            <a:fld id="{B2766193-CCC9-4C6D-A0B4-88A949AF22C9}" type="slidenum">
              <a:rPr lang="en-US" smtClean="0"/>
              <a:t>‹#›</a:t>
            </a:fld>
            <a:endParaRPr lang="en-US"/>
          </a:p>
        </p:txBody>
      </p:sp>
    </p:spTree>
    <p:extLst>
      <p:ext uri="{BB962C8B-B14F-4D97-AF65-F5344CB8AC3E}">
        <p14:creationId xmlns:p14="http://schemas.microsoft.com/office/powerpoint/2010/main" val="2546337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343BB-1066-4E9B-87B2-78AAD61F16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BB22E1-F3CB-4203-A446-44D7227A02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B23E6B-A372-46D2-9BB2-7EE7D779533F}"/>
              </a:ext>
            </a:extLst>
          </p:cNvPr>
          <p:cNvSpPr>
            <a:spLocks noGrp="1"/>
          </p:cNvSpPr>
          <p:nvPr>
            <p:ph type="dt" sz="half" idx="10"/>
          </p:nvPr>
        </p:nvSpPr>
        <p:spPr/>
        <p:txBody>
          <a:bodyPr/>
          <a:lstStyle/>
          <a:p>
            <a:fld id="{43306F54-AD8F-4735-81DA-B154533779FF}" type="datetimeFigureOut">
              <a:rPr lang="en-US" smtClean="0"/>
              <a:t>3/8/2021</a:t>
            </a:fld>
            <a:endParaRPr lang="en-US"/>
          </a:p>
        </p:txBody>
      </p:sp>
      <p:sp>
        <p:nvSpPr>
          <p:cNvPr id="5" name="Footer Placeholder 4">
            <a:extLst>
              <a:ext uri="{FF2B5EF4-FFF2-40B4-BE49-F238E27FC236}">
                <a16:creationId xmlns:a16="http://schemas.microsoft.com/office/drawing/2014/main" id="{CDB53486-5B77-4CB5-A0D8-393AF8E2C2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AAC10F-5054-4D63-9D3E-56B562E7FDD1}"/>
              </a:ext>
            </a:extLst>
          </p:cNvPr>
          <p:cNvSpPr>
            <a:spLocks noGrp="1"/>
          </p:cNvSpPr>
          <p:nvPr>
            <p:ph type="sldNum" sz="quarter" idx="12"/>
          </p:nvPr>
        </p:nvSpPr>
        <p:spPr/>
        <p:txBody>
          <a:bodyPr/>
          <a:lstStyle/>
          <a:p>
            <a:fld id="{B2766193-CCC9-4C6D-A0B4-88A949AF22C9}" type="slidenum">
              <a:rPr lang="en-US" smtClean="0"/>
              <a:t>‹#›</a:t>
            </a:fld>
            <a:endParaRPr lang="en-US"/>
          </a:p>
        </p:txBody>
      </p:sp>
    </p:spTree>
    <p:extLst>
      <p:ext uri="{BB962C8B-B14F-4D97-AF65-F5344CB8AC3E}">
        <p14:creationId xmlns:p14="http://schemas.microsoft.com/office/powerpoint/2010/main" val="85760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685A3-5257-4235-8A3F-A9CE4E802D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3200F8-7F3E-4C40-B572-67FBACE309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65906A-37C9-4CDD-804B-C1B0CB31AEBF}"/>
              </a:ext>
            </a:extLst>
          </p:cNvPr>
          <p:cNvSpPr>
            <a:spLocks noGrp="1"/>
          </p:cNvSpPr>
          <p:nvPr>
            <p:ph type="dt" sz="half" idx="10"/>
          </p:nvPr>
        </p:nvSpPr>
        <p:spPr/>
        <p:txBody>
          <a:bodyPr/>
          <a:lstStyle/>
          <a:p>
            <a:fld id="{43306F54-AD8F-4735-81DA-B154533779FF}" type="datetimeFigureOut">
              <a:rPr lang="en-US" smtClean="0"/>
              <a:t>3/8/2021</a:t>
            </a:fld>
            <a:endParaRPr lang="en-US"/>
          </a:p>
        </p:txBody>
      </p:sp>
      <p:sp>
        <p:nvSpPr>
          <p:cNvPr id="5" name="Footer Placeholder 4">
            <a:extLst>
              <a:ext uri="{FF2B5EF4-FFF2-40B4-BE49-F238E27FC236}">
                <a16:creationId xmlns:a16="http://schemas.microsoft.com/office/drawing/2014/main" id="{487A5252-D8CD-499E-B359-F2FAB765EF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534A38-62B1-4437-8D5F-AB36C2759624}"/>
              </a:ext>
            </a:extLst>
          </p:cNvPr>
          <p:cNvSpPr>
            <a:spLocks noGrp="1"/>
          </p:cNvSpPr>
          <p:nvPr>
            <p:ph type="sldNum" sz="quarter" idx="12"/>
          </p:nvPr>
        </p:nvSpPr>
        <p:spPr/>
        <p:txBody>
          <a:bodyPr/>
          <a:lstStyle/>
          <a:p>
            <a:fld id="{B2766193-CCC9-4C6D-A0B4-88A949AF22C9}" type="slidenum">
              <a:rPr lang="en-US" smtClean="0"/>
              <a:t>‹#›</a:t>
            </a:fld>
            <a:endParaRPr lang="en-US"/>
          </a:p>
        </p:txBody>
      </p:sp>
    </p:spTree>
    <p:extLst>
      <p:ext uri="{BB962C8B-B14F-4D97-AF65-F5344CB8AC3E}">
        <p14:creationId xmlns:p14="http://schemas.microsoft.com/office/powerpoint/2010/main" val="3717482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7AD91-DC80-4781-95CB-3D066E0690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6269F-46E7-4F38-9510-072030AE9D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9825A3-597E-4AAC-B9AF-B9CB4FA461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0CEFB5-F8C5-46AD-AD89-4A8ED5A78749}"/>
              </a:ext>
            </a:extLst>
          </p:cNvPr>
          <p:cNvSpPr>
            <a:spLocks noGrp="1"/>
          </p:cNvSpPr>
          <p:nvPr>
            <p:ph type="dt" sz="half" idx="10"/>
          </p:nvPr>
        </p:nvSpPr>
        <p:spPr/>
        <p:txBody>
          <a:bodyPr/>
          <a:lstStyle/>
          <a:p>
            <a:fld id="{43306F54-AD8F-4735-81DA-B154533779FF}" type="datetimeFigureOut">
              <a:rPr lang="en-US" smtClean="0"/>
              <a:t>3/8/2021</a:t>
            </a:fld>
            <a:endParaRPr lang="en-US"/>
          </a:p>
        </p:txBody>
      </p:sp>
      <p:sp>
        <p:nvSpPr>
          <p:cNvPr id="6" name="Footer Placeholder 5">
            <a:extLst>
              <a:ext uri="{FF2B5EF4-FFF2-40B4-BE49-F238E27FC236}">
                <a16:creationId xmlns:a16="http://schemas.microsoft.com/office/drawing/2014/main" id="{048BCE70-7F74-4715-AA14-B83669C321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2834F7-01EB-4A8A-B2C2-92F9EA301754}"/>
              </a:ext>
            </a:extLst>
          </p:cNvPr>
          <p:cNvSpPr>
            <a:spLocks noGrp="1"/>
          </p:cNvSpPr>
          <p:nvPr>
            <p:ph type="sldNum" sz="quarter" idx="12"/>
          </p:nvPr>
        </p:nvSpPr>
        <p:spPr/>
        <p:txBody>
          <a:bodyPr/>
          <a:lstStyle/>
          <a:p>
            <a:fld id="{B2766193-CCC9-4C6D-A0B4-88A949AF22C9}" type="slidenum">
              <a:rPr lang="en-US" smtClean="0"/>
              <a:t>‹#›</a:t>
            </a:fld>
            <a:endParaRPr lang="en-US"/>
          </a:p>
        </p:txBody>
      </p:sp>
    </p:spTree>
    <p:extLst>
      <p:ext uri="{BB962C8B-B14F-4D97-AF65-F5344CB8AC3E}">
        <p14:creationId xmlns:p14="http://schemas.microsoft.com/office/powerpoint/2010/main" val="167467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173A1-1A3C-4856-BDFD-62D717486C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6EFC20-C1F7-46BF-869F-74C47FAD83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95B090-12AD-44FB-94E3-F4F20F5743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B8EE7E8-4C32-4FF1-9FF8-BFDA7E8214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99FCA3-5C6B-441B-829C-73CD95CA73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B10580-7665-442D-82D2-9DFA9F3ED839}"/>
              </a:ext>
            </a:extLst>
          </p:cNvPr>
          <p:cNvSpPr>
            <a:spLocks noGrp="1"/>
          </p:cNvSpPr>
          <p:nvPr>
            <p:ph type="dt" sz="half" idx="10"/>
          </p:nvPr>
        </p:nvSpPr>
        <p:spPr/>
        <p:txBody>
          <a:bodyPr/>
          <a:lstStyle/>
          <a:p>
            <a:fld id="{43306F54-AD8F-4735-81DA-B154533779FF}" type="datetimeFigureOut">
              <a:rPr lang="en-US" smtClean="0"/>
              <a:t>3/8/2021</a:t>
            </a:fld>
            <a:endParaRPr lang="en-US"/>
          </a:p>
        </p:txBody>
      </p:sp>
      <p:sp>
        <p:nvSpPr>
          <p:cNvPr id="8" name="Footer Placeholder 7">
            <a:extLst>
              <a:ext uri="{FF2B5EF4-FFF2-40B4-BE49-F238E27FC236}">
                <a16:creationId xmlns:a16="http://schemas.microsoft.com/office/drawing/2014/main" id="{DB6F5ABC-0944-4C7C-A6EE-5D0589DA20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4C007B3-244D-47F1-8125-046118D771B9}"/>
              </a:ext>
            </a:extLst>
          </p:cNvPr>
          <p:cNvSpPr>
            <a:spLocks noGrp="1"/>
          </p:cNvSpPr>
          <p:nvPr>
            <p:ph type="sldNum" sz="quarter" idx="12"/>
          </p:nvPr>
        </p:nvSpPr>
        <p:spPr/>
        <p:txBody>
          <a:bodyPr/>
          <a:lstStyle/>
          <a:p>
            <a:fld id="{B2766193-CCC9-4C6D-A0B4-88A949AF22C9}" type="slidenum">
              <a:rPr lang="en-US" smtClean="0"/>
              <a:t>‹#›</a:t>
            </a:fld>
            <a:endParaRPr lang="en-US"/>
          </a:p>
        </p:txBody>
      </p:sp>
    </p:spTree>
    <p:extLst>
      <p:ext uri="{BB962C8B-B14F-4D97-AF65-F5344CB8AC3E}">
        <p14:creationId xmlns:p14="http://schemas.microsoft.com/office/powerpoint/2010/main" val="3477557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5A742-5E13-488C-A0EA-6D6CA91DF3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566E75-C181-4F1E-B516-71622C552C14}"/>
              </a:ext>
            </a:extLst>
          </p:cNvPr>
          <p:cNvSpPr>
            <a:spLocks noGrp="1"/>
          </p:cNvSpPr>
          <p:nvPr>
            <p:ph type="dt" sz="half" idx="10"/>
          </p:nvPr>
        </p:nvSpPr>
        <p:spPr/>
        <p:txBody>
          <a:bodyPr/>
          <a:lstStyle/>
          <a:p>
            <a:fld id="{43306F54-AD8F-4735-81DA-B154533779FF}" type="datetimeFigureOut">
              <a:rPr lang="en-US" smtClean="0"/>
              <a:t>3/8/2021</a:t>
            </a:fld>
            <a:endParaRPr lang="en-US"/>
          </a:p>
        </p:txBody>
      </p:sp>
      <p:sp>
        <p:nvSpPr>
          <p:cNvPr id="4" name="Footer Placeholder 3">
            <a:extLst>
              <a:ext uri="{FF2B5EF4-FFF2-40B4-BE49-F238E27FC236}">
                <a16:creationId xmlns:a16="http://schemas.microsoft.com/office/drawing/2014/main" id="{2A5AB110-5391-43DF-BD34-56D08699CB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27B8BCB-A409-4434-9BC0-1B7F5F4DA240}"/>
              </a:ext>
            </a:extLst>
          </p:cNvPr>
          <p:cNvSpPr>
            <a:spLocks noGrp="1"/>
          </p:cNvSpPr>
          <p:nvPr>
            <p:ph type="sldNum" sz="quarter" idx="12"/>
          </p:nvPr>
        </p:nvSpPr>
        <p:spPr/>
        <p:txBody>
          <a:bodyPr/>
          <a:lstStyle/>
          <a:p>
            <a:fld id="{B2766193-CCC9-4C6D-A0B4-88A949AF22C9}" type="slidenum">
              <a:rPr lang="en-US" smtClean="0"/>
              <a:t>‹#›</a:t>
            </a:fld>
            <a:endParaRPr lang="en-US"/>
          </a:p>
        </p:txBody>
      </p:sp>
    </p:spTree>
    <p:extLst>
      <p:ext uri="{BB962C8B-B14F-4D97-AF65-F5344CB8AC3E}">
        <p14:creationId xmlns:p14="http://schemas.microsoft.com/office/powerpoint/2010/main" val="2100343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D72721-1FA7-4659-9CAF-EE68519E90A1}"/>
              </a:ext>
            </a:extLst>
          </p:cNvPr>
          <p:cNvSpPr>
            <a:spLocks noGrp="1"/>
          </p:cNvSpPr>
          <p:nvPr>
            <p:ph type="dt" sz="half" idx="10"/>
          </p:nvPr>
        </p:nvSpPr>
        <p:spPr/>
        <p:txBody>
          <a:bodyPr/>
          <a:lstStyle/>
          <a:p>
            <a:fld id="{43306F54-AD8F-4735-81DA-B154533779FF}" type="datetimeFigureOut">
              <a:rPr lang="en-US" smtClean="0"/>
              <a:t>3/8/2021</a:t>
            </a:fld>
            <a:endParaRPr lang="en-US"/>
          </a:p>
        </p:txBody>
      </p:sp>
      <p:sp>
        <p:nvSpPr>
          <p:cNvPr id="3" name="Footer Placeholder 2">
            <a:extLst>
              <a:ext uri="{FF2B5EF4-FFF2-40B4-BE49-F238E27FC236}">
                <a16:creationId xmlns:a16="http://schemas.microsoft.com/office/drawing/2014/main" id="{6D7E7908-3323-4A8F-B599-6E4D11C5AC4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FA7694-9806-42A3-B728-584B934B7AAE}"/>
              </a:ext>
            </a:extLst>
          </p:cNvPr>
          <p:cNvSpPr>
            <a:spLocks noGrp="1"/>
          </p:cNvSpPr>
          <p:nvPr>
            <p:ph type="sldNum" sz="quarter" idx="12"/>
          </p:nvPr>
        </p:nvSpPr>
        <p:spPr/>
        <p:txBody>
          <a:bodyPr/>
          <a:lstStyle/>
          <a:p>
            <a:fld id="{B2766193-CCC9-4C6D-A0B4-88A949AF22C9}" type="slidenum">
              <a:rPr lang="en-US" smtClean="0"/>
              <a:t>‹#›</a:t>
            </a:fld>
            <a:endParaRPr lang="en-US"/>
          </a:p>
        </p:txBody>
      </p:sp>
    </p:spTree>
    <p:extLst>
      <p:ext uri="{BB962C8B-B14F-4D97-AF65-F5344CB8AC3E}">
        <p14:creationId xmlns:p14="http://schemas.microsoft.com/office/powerpoint/2010/main" val="2713557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C4E93-9E62-447F-AD0A-674033D118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64D576-4CD4-473E-9DE9-14359E593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18413-A70D-4D5E-9CF8-18A6DDB25B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88D7B6-0994-4A51-82FB-B8B1F257B4B3}"/>
              </a:ext>
            </a:extLst>
          </p:cNvPr>
          <p:cNvSpPr>
            <a:spLocks noGrp="1"/>
          </p:cNvSpPr>
          <p:nvPr>
            <p:ph type="dt" sz="half" idx="10"/>
          </p:nvPr>
        </p:nvSpPr>
        <p:spPr/>
        <p:txBody>
          <a:bodyPr/>
          <a:lstStyle/>
          <a:p>
            <a:fld id="{43306F54-AD8F-4735-81DA-B154533779FF}" type="datetimeFigureOut">
              <a:rPr lang="en-US" smtClean="0"/>
              <a:t>3/8/2021</a:t>
            </a:fld>
            <a:endParaRPr lang="en-US"/>
          </a:p>
        </p:txBody>
      </p:sp>
      <p:sp>
        <p:nvSpPr>
          <p:cNvPr id="6" name="Footer Placeholder 5">
            <a:extLst>
              <a:ext uri="{FF2B5EF4-FFF2-40B4-BE49-F238E27FC236}">
                <a16:creationId xmlns:a16="http://schemas.microsoft.com/office/drawing/2014/main" id="{40321FCC-D342-4CF8-9486-E53B9EB997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D4860B-7E16-4B76-A82F-AB400525C65E}"/>
              </a:ext>
            </a:extLst>
          </p:cNvPr>
          <p:cNvSpPr>
            <a:spLocks noGrp="1"/>
          </p:cNvSpPr>
          <p:nvPr>
            <p:ph type="sldNum" sz="quarter" idx="12"/>
          </p:nvPr>
        </p:nvSpPr>
        <p:spPr/>
        <p:txBody>
          <a:bodyPr/>
          <a:lstStyle/>
          <a:p>
            <a:fld id="{B2766193-CCC9-4C6D-A0B4-88A949AF22C9}" type="slidenum">
              <a:rPr lang="en-US" smtClean="0"/>
              <a:t>‹#›</a:t>
            </a:fld>
            <a:endParaRPr lang="en-US"/>
          </a:p>
        </p:txBody>
      </p:sp>
    </p:spTree>
    <p:extLst>
      <p:ext uri="{BB962C8B-B14F-4D97-AF65-F5344CB8AC3E}">
        <p14:creationId xmlns:p14="http://schemas.microsoft.com/office/powerpoint/2010/main" val="1703679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BB704-297C-404F-B769-DE1E34729F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BD88BA-8DC2-4302-9A94-2DF00B1EFC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81AA84-8C5F-423A-8D56-DD641EE66D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A8F12D-DE45-4295-8FDD-B60B923A8C5E}"/>
              </a:ext>
            </a:extLst>
          </p:cNvPr>
          <p:cNvSpPr>
            <a:spLocks noGrp="1"/>
          </p:cNvSpPr>
          <p:nvPr>
            <p:ph type="dt" sz="half" idx="10"/>
          </p:nvPr>
        </p:nvSpPr>
        <p:spPr/>
        <p:txBody>
          <a:bodyPr/>
          <a:lstStyle/>
          <a:p>
            <a:fld id="{43306F54-AD8F-4735-81DA-B154533779FF}" type="datetimeFigureOut">
              <a:rPr lang="en-US" smtClean="0"/>
              <a:t>3/8/2021</a:t>
            </a:fld>
            <a:endParaRPr lang="en-US"/>
          </a:p>
        </p:txBody>
      </p:sp>
      <p:sp>
        <p:nvSpPr>
          <p:cNvPr id="6" name="Footer Placeholder 5">
            <a:extLst>
              <a:ext uri="{FF2B5EF4-FFF2-40B4-BE49-F238E27FC236}">
                <a16:creationId xmlns:a16="http://schemas.microsoft.com/office/drawing/2014/main" id="{85FAD660-029B-4488-A0E4-EFE761BEA3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AF4649-CAA5-4967-8BB7-C94AD1B39683}"/>
              </a:ext>
            </a:extLst>
          </p:cNvPr>
          <p:cNvSpPr>
            <a:spLocks noGrp="1"/>
          </p:cNvSpPr>
          <p:nvPr>
            <p:ph type="sldNum" sz="quarter" idx="12"/>
          </p:nvPr>
        </p:nvSpPr>
        <p:spPr/>
        <p:txBody>
          <a:bodyPr/>
          <a:lstStyle/>
          <a:p>
            <a:fld id="{B2766193-CCC9-4C6D-A0B4-88A949AF22C9}" type="slidenum">
              <a:rPr lang="en-US" smtClean="0"/>
              <a:t>‹#›</a:t>
            </a:fld>
            <a:endParaRPr lang="en-US"/>
          </a:p>
        </p:txBody>
      </p:sp>
    </p:spTree>
    <p:extLst>
      <p:ext uri="{BB962C8B-B14F-4D97-AF65-F5344CB8AC3E}">
        <p14:creationId xmlns:p14="http://schemas.microsoft.com/office/powerpoint/2010/main" val="3112312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A8E0D9-410E-4B86-929B-F04779A8B0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259185-C70F-4F16-9EA2-8A5832500C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B9C691-06B3-41CC-8968-2EA0054008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306F54-AD8F-4735-81DA-B154533779FF}" type="datetimeFigureOut">
              <a:rPr lang="en-US" smtClean="0"/>
              <a:t>3/8/2021</a:t>
            </a:fld>
            <a:endParaRPr lang="en-US"/>
          </a:p>
        </p:txBody>
      </p:sp>
      <p:sp>
        <p:nvSpPr>
          <p:cNvPr id="5" name="Footer Placeholder 4">
            <a:extLst>
              <a:ext uri="{FF2B5EF4-FFF2-40B4-BE49-F238E27FC236}">
                <a16:creationId xmlns:a16="http://schemas.microsoft.com/office/drawing/2014/main" id="{24B296A8-00B5-43CD-84C3-2DFC678508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7BB5F05-C2D7-48DA-845B-82F999823D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66193-CCC9-4C6D-A0B4-88A949AF22C9}" type="slidenum">
              <a:rPr lang="en-US" smtClean="0"/>
              <a:t>‹#›</a:t>
            </a:fld>
            <a:endParaRPr lang="en-US"/>
          </a:p>
        </p:txBody>
      </p:sp>
    </p:spTree>
    <p:extLst>
      <p:ext uri="{BB962C8B-B14F-4D97-AF65-F5344CB8AC3E}">
        <p14:creationId xmlns:p14="http://schemas.microsoft.com/office/powerpoint/2010/main" val="218021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FF5E0-F6EE-4F3F-812B-D0C777C0713F}"/>
              </a:ext>
            </a:extLst>
          </p:cNvPr>
          <p:cNvSpPr>
            <a:spLocks noGrp="1"/>
          </p:cNvSpPr>
          <p:nvPr>
            <p:ph type="ctrTitle"/>
          </p:nvPr>
        </p:nvSpPr>
        <p:spPr/>
        <p:txBody>
          <a:bodyPr>
            <a:normAutofit/>
          </a:bodyPr>
          <a:lstStyle/>
          <a:p>
            <a:r>
              <a:rPr lang="en-US" sz="4000" dirty="0"/>
              <a:t>Feminism and Ecologism</a:t>
            </a:r>
          </a:p>
        </p:txBody>
      </p:sp>
      <p:sp>
        <p:nvSpPr>
          <p:cNvPr id="3" name="Subtitle 2">
            <a:extLst>
              <a:ext uri="{FF2B5EF4-FFF2-40B4-BE49-F238E27FC236}">
                <a16:creationId xmlns:a16="http://schemas.microsoft.com/office/drawing/2014/main" id="{DE5FB62A-AA7B-496D-B255-78FF7F159E5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51757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6F74E-F703-4984-94B9-B20E2B11D62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6D03322-9ABF-40DD-BA61-5F6A39539590}"/>
              </a:ext>
            </a:extLst>
          </p:cNvPr>
          <p:cNvSpPr>
            <a:spLocks noGrp="1"/>
          </p:cNvSpPr>
          <p:nvPr>
            <p:ph idx="1"/>
          </p:nvPr>
        </p:nvSpPr>
        <p:spPr/>
        <p:txBody>
          <a:bodyPr>
            <a:normAutofit/>
          </a:bodyPr>
          <a:lstStyle/>
          <a:p>
            <a:pPr algn="just"/>
            <a:r>
              <a:rPr lang="en-US" sz="2000" dirty="0"/>
              <a:t>Feminism is a response to the oppression of women by men.</a:t>
            </a:r>
          </a:p>
          <a:p>
            <a:pPr algn="just"/>
            <a:r>
              <a:rPr lang="en-US" sz="2000" dirty="0"/>
              <a:t>Focal point is a critique of </a:t>
            </a:r>
            <a:r>
              <a:rPr lang="en-US" sz="2000" b="1" dirty="0"/>
              <a:t>patriarchy</a:t>
            </a:r>
            <a:r>
              <a:rPr lang="en-US" sz="2000" dirty="0"/>
              <a:t>, a system of male dominance which perpetuates the oppression of women through its ideological and institutional apparatus; its aim in the emancipation of women.</a:t>
            </a:r>
          </a:p>
          <a:p>
            <a:pPr algn="just"/>
            <a:r>
              <a:rPr lang="en-US" sz="2000" dirty="0"/>
              <a:t>The </a:t>
            </a:r>
            <a:r>
              <a:rPr lang="en-US" sz="2000" b="1" dirty="0"/>
              <a:t>suffragist movements </a:t>
            </a:r>
            <a:r>
              <a:rPr lang="en-US" sz="2000" dirty="0"/>
              <a:t>of the nineteenth and early twentieth centuries significantly contributed to the </a:t>
            </a:r>
            <a:r>
              <a:rPr lang="en-US" sz="2000" b="1" dirty="0"/>
              <a:t>enfranchisement</a:t>
            </a:r>
            <a:r>
              <a:rPr lang="en-US" sz="2000" dirty="0"/>
              <a:t> of women, and are considered the ‘first wave’ of feminism.</a:t>
            </a:r>
          </a:p>
          <a:p>
            <a:pPr algn="just"/>
            <a:r>
              <a:rPr lang="en-US" sz="2000" dirty="0"/>
              <a:t>The first feminist victory occurred at the start of the twentieth  century when female </a:t>
            </a:r>
            <a:r>
              <a:rPr lang="en-US" sz="2000" b="1" dirty="0"/>
              <a:t>suffrage </a:t>
            </a:r>
            <a:r>
              <a:rPr lang="en-US" sz="2000" dirty="0"/>
              <a:t>was achieved. Once this basic political right had been acquired, feminism remained inactive for several decades.</a:t>
            </a:r>
          </a:p>
          <a:p>
            <a:pPr algn="just"/>
            <a:r>
              <a:rPr lang="en-US" sz="2000" dirty="0"/>
              <a:t>The vote was not a panacea for all women’s problems, and since the 1960s there has been resurgence of feminism.</a:t>
            </a:r>
          </a:p>
          <a:p>
            <a:pPr marL="0" indent="0">
              <a:buNone/>
            </a:pPr>
            <a:endParaRPr lang="en-US" sz="2000" dirty="0"/>
          </a:p>
        </p:txBody>
      </p:sp>
    </p:spTree>
    <p:extLst>
      <p:ext uri="{BB962C8B-B14F-4D97-AF65-F5344CB8AC3E}">
        <p14:creationId xmlns:p14="http://schemas.microsoft.com/office/powerpoint/2010/main" val="2388123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8FFCA-C630-477C-9C3F-0317A588ECF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F73A517-A7E6-4D90-9854-E9EA87D22FCD}"/>
              </a:ext>
            </a:extLst>
          </p:cNvPr>
          <p:cNvSpPr>
            <a:spLocks noGrp="1"/>
          </p:cNvSpPr>
          <p:nvPr>
            <p:ph idx="1"/>
          </p:nvPr>
        </p:nvSpPr>
        <p:spPr/>
        <p:txBody>
          <a:bodyPr>
            <a:normAutofit lnSpcReduction="10000"/>
          </a:bodyPr>
          <a:lstStyle/>
          <a:p>
            <a:pPr algn="just"/>
            <a:r>
              <a:rPr lang="en-US" sz="2000" dirty="0"/>
              <a:t>This ‘second wave’ of feminism inequalities lingered on because oh the ‘gendered’ nature of social institutions and patriarchal norms.</a:t>
            </a:r>
          </a:p>
          <a:p>
            <a:pPr algn="just"/>
            <a:r>
              <a:rPr lang="en-US" sz="2000" dirty="0"/>
              <a:t>It means that equal opportunity, one of the fundamental tenets of feminist campaigning, is undermined by overt or covert sexual discrimination.</a:t>
            </a:r>
          </a:p>
          <a:p>
            <a:pPr algn="just"/>
            <a:r>
              <a:rPr lang="en-US" sz="2000" dirty="0"/>
              <a:t>Sexual discrimination legislation has partially rectified this state of affairs, for instance by outlawing the expression of preference for male or female </a:t>
            </a:r>
            <a:r>
              <a:rPr lang="en-US" sz="2000" dirty="0" err="1"/>
              <a:t>emploees</a:t>
            </a:r>
            <a:r>
              <a:rPr lang="en-US" sz="2000" dirty="0"/>
              <a:t> in job advertisements, as in Britain.</a:t>
            </a:r>
          </a:p>
          <a:p>
            <a:pPr algn="just"/>
            <a:r>
              <a:rPr lang="en-US" sz="2000" dirty="0"/>
              <a:t>Positive discrimination, which Americans called affirmative action. For example, in an allocation process a quota system could be used, that is, assigning a fixed number of posts to women.</a:t>
            </a:r>
          </a:p>
          <a:p>
            <a:pPr algn="just"/>
            <a:r>
              <a:rPr lang="en-US" sz="2000" dirty="0"/>
              <a:t>A common point of departure for all feminists is the belief that women are disadvantaged in comparison with men and that this disadvantage does not stem from biological difference but is the outcome of social conditioning; the only </a:t>
            </a:r>
            <a:r>
              <a:rPr lang="en-US" sz="2000" b="1" dirty="0"/>
              <a:t>politically correct </a:t>
            </a:r>
            <a:r>
              <a:rPr lang="en-US" sz="2000" dirty="0"/>
              <a:t>conclusion is that inequalities between the sexes are a social construct that has been buttressed by the patriarchal interests of men. </a:t>
            </a:r>
          </a:p>
        </p:txBody>
      </p:sp>
    </p:spTree>
    <p:extLst>
      <p:ext uri="{BB962C8B-B14F-4D97-AF65-F5344CB8AC3E}">
        <p14:creationId xmlns:p14="http://schemas.microsoft.com/office/powerpoint/2010/main" val="675780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3D712-0FE1-4118-8D9F-67879FE14F6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8AD73D-7E44-4EFE-8CB1-A4F53C2FCE60}"/>
              </a:ext>
            </a:extLst>
          </p:cNvPr>
          <p:cNvSpPr>
            <a:spLocks noGrp="1"/>
          </p:cNvSpPr>
          <p:nvPr>
            <p:ph idx="1"/>
          </p:nvPr>
        </p:nvSpPr>
        <p:spPr/>
        <p:txBody>
          <a:bodyPr>
            <a:normAutofit/>
          </a:bodyPr>
          <a:lstStyle/>
          <a:p>
            <a:pPr algn="just"/>
            <a:r>
              <a:rPr lang="en-US" sz="2000" dirty="0"/>
              <a:t>Liberal feminism asserts that women should be granted equal legal, pollical, social and economic rights through constitutional reform and that the institution of the family should be supported financially and socially.</a:t>
            </a:r>
          </a:p>
          <a:p>
            <a:pPr algn="just"/>
            <a:r>
              <a:rPr lang="en-US" sz="2000" dirty="0"/>
              <a:t>Marxist feminism argues that women’s oppression is part of a wider pattern of domination in class society, and that women’s liberation will be achieved only if capitalism is replaced by socialism.</a:t>
            </a:r>
          </a:p>
          <a:p>
            <a:pPr algn="just"/>
            <a:r>
              <a:rPr lang="en-US" sz="2000" dirty="0"/>
              <a:t>Radical feminism relocates the issue of power relations in the private realm and dismisses the public/private divide</a:t>
            </a:r>
          </a:p>
          <a:p>
            <a:pPr algn="just"/>
            <a:r>
              <a:rPr lang="en-US" sz="2000" dirty="0"/>
              <a:t>Socialist feminism explores the multiple interconnections between capitalism and patriarchy.</a:t>
            </a:r>
          </a:p>
          <a:p>
            <a:pPr algn="just"/>
            <a:r>
              <a:rPr lang="en-US" sz="2000" dirty="0"/>
              <a:t>Postmodern and poststructuralist feminism attempts to deconstruct existing language and texts in order to expose patriarchal assumptions</a:t>
            </a:r>
          </a:p>
          <a:p>
            <a:endParaRPr lang="en-US" sz="2000" dirty="0"/>
          </a:p>
        </p:txBody>
      </p:sp>
    </p:spTree>
    <p:extLst>
      <p:ext uri="{BB962C8B-B14F-4D97-AF65-F5344CB8AC3E}">
        <p14:creationId xmlns:p14="http://schemas.microsoft.com/office/powerpoint/2010/main" val="1721265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0E337-E2D1-4874-B039-4ADE73141EF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D97C59A-F488-4F23-AF4C-27E24DECBED2}"/>
              </a:ext>
            </a:extLst>
          </p:cNvPr>
          <p:cNvSpPr>
            <a:spLocks noGrp="1"/>
          </p:cNvSpPr>
          <p:nvPr>
            <p:ph idx="1"/>
          </p:nvPr>
        </p:nvSpPr>
        <p:spPr/>
        <p:txBody>
          <a:bodyPr>
            <a:normAutofit/>
          </a:bodyPr>
          <a:lstStyle/>
          <a:p>
            <a:r>
              <a:rPr lang="en-US" sz="2000" dirty="0"/>
              <a:t>Although the Green movement emerged in the 1970’s and acquired a public face in the 1980’s, it’s origins can be traced back to the 1060’s, when left-wing philosophers such as Marcuse denounced the ethos of </a:t>
            </a:r>
            <a:r>
              <a:rPr lang="en-US" sz="2000" b="1" dirty="0"/>
              <a:t>materialism</a:t>
            </a:r>
            <a:r>
              <a:rPr lang="en-US" sz="2000" dirty="0"/>
              <a:t> prevalent in Western industrial societies and pointed out that capitalism was not a viable system in the long run because it would eventually exhaust the raw  materials on which it depended for production.</a:t>
            </a:r>
          </a:p>
          <a:p>
            <a:r>
              <a:rPr lang="en-US" sz="2000" dirty="0"/>
              <a:t>Some commentators even trace the roots of the Green movement further back to the nineteenth century revolt against </a:t>
            </a:r>
            <a:r>
              <a:rPr lang="en-US" sz="2000" b="1" dirty="0"/>
              <a:t>industrialization.</a:t>
            </a:r>
          </a:p>
          <a:p>
            <a:r>
              <a:rPr lang="en-US" sz="2000" dirty="0"/>
              <a:t>Green doctrine contains many nuances of opinion, but to unfold them here would require an elaborate taxonomy. Major contrasts are those between </a:t>
            </a:r>
            <a:r>
              <a:rPr lang="en-US" sz="2000" b="1" dirty="0"/>
              <a:t>environmentalists</a:t>
            </a:r>
            <a:r>
              <a:rPr lang="en-US" sz="2000" dirty="0"/>
              <a:t> and </a:t>
            </a:r>
            <a:r>
              <a:rPr lang="en-US" sz="2000" b="1" dirty="0"/>
              <a:t>ecologists </a:t>
            </a:r>
            <a:r>
              <a:rPr lang="en-US" sz="2000" dirty="0"/>
              <a:t>or between the </a:t>
            </a:r>
            <a:r>
              <a:rPr lang="en-US" sz="2000" b="1" dirty="0"/>
              <a:t>‘light Greens’ </a:t>
            </a:r>
            <a:r>
              <a:rPr lang="en-US" sz="2000" dirty="0"/>
              <a:t>and the </a:t>
            </a:r>
            <a:r>
              <a:rPr lang="en-US" sz="2000" b="1" dirty="0"/>
              <a:t>‘dark Greens’</a:t>
            </a:r>
          </a:p>
          <a:p>
            <a:r>
              <a:rPr lang="en-US" sz="2000" b="1" dirty="0"/>
              <a:t>Anthropocentrism: </a:t>
            </a:r>
            <a:r>
              <a:rPr lang="en-US" sz="2000" dirty="0"/>
              <a:t>they argue that the level of human intervention and exploitation should be minimized because it is in the interests of the human species to do so.</a:t>
            </a:r>
          </a:p>
        </p:txBody>
      </p:sp>
    </p:spTree>
    <p:extLst>
      <p:ext uri="{BB962C8B-B14F-4D97-AF65-F5344CB8AC3E}">
        <p14:creationId xmlns:p14="http://schemas.microsoft.com/office/powerpoint/2010/main" val="685867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38B88-4C0F-4E6F-B54E-D1E9B232818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7929B15-95D9-4640-864D-ED974D7F3B27}"/>
              </a:ext>
            </a:extLst>
          </p:cNvPr>
          <p:cNvSpPr>
            <a:spLocks noGrp="1"/>
          </p:cNvSpPr>
          <p:nvPr>
            <p:ph idx="1"/>
          </p:nvPr>
        </p:nvSpPr>
        <p:spPr/>
        <p:txBody>
          <a:bodyPr>
            <a:normAutofit/>
          </a:bodyPr>
          <a:lstStyle/>
          <a:p>
            <a:r>
              <a:rPr lang="en-US" sz="2000" dirty="0"/>
              <a:t>Difference between </a:t>
            </a:r>
            <a:r>
              <a:rPr lang="en-US" sz="2000" b="1" dirty="0"/>
              <a:t>environmentalism</a:t>
            </a:r>
            <a:r>
              <a:rPr lang="en-US" sz="2000" dirty="0"/>
              <a:t> and </a:t>
            </a:r>
            <a:r>
              <a:rPr lang="en-US" sz="2000" b="1" dirty="0"/>
              <a:t>ecologism</a:t>
            </a:r>
          </a:p>
          <a:p>
            <a:r>
              <a:rPr lang="en-US" sz="2000" b="1" dirty="0"/>
              <a:t>Environmentalists, </a:t>
            </a:r>
            <a:r>
              <a:rPr lang="en-US" sz="2000" dirty="0"/>
              <a:t>adopt a managerial approach to environmental damage. They do not call into question capitalist patterns of production and consumption but prefer to rectify the symptoms of </a:t>
            </a:r>
            <a:r>
              <a:rPr lang="en-US" sz="2000" b="1" dirty="0"/>
              <a:t>environmental degradation</a:t>
            </a:r>
            <a:r>
              <a:rPr lang="en-US" sz="2000" dirty="0"/>
              <a:t>. They advocate </a:t>
            </a:r>
            <a:r>
              <a:rPr lang="en-US" sz="2000" b="1" dirty="0"/>
              <a:t>recycling, </a:t>
            </a:r>
            <a:r>
              <a:rPr lang="en-US" sz="2000" dirty="0"/>
              <a:t>the economical use of resources and the conservation of wildlife and countryside.</a:t>
            </a:r>
          </a:p>
          <a:p>
            <a:r>
              <a:rPr lang="en-US" sz="2000" b="1" dirty="0"/>
              <a:t>Ecologists</a:t>
            </a:r>
            <a:r>
              <a:rPr lang="en-US" sz="2000" dirty="0"/>
              <a:t>, on the other hand, argue that sweeping social and political reforms must take place before environmental problems can be successfully confronted.</a:t>
            </a:r>
          </a:p>
          <a:p>
            <a:r>
              <a:rPr lang="en-US" sz="2000" b="1" dirty="0"/>
              <a:t>Green economics </a:t>
            </a:r>
            <a:r>
              <a:rPr lang="en-US" sz="2000" dirty="0"/>
              <a:t>challenges the assumption of classical economics that current rates of growth can be sustained and endorses the principle of </a:t>
            </a:r>
            <a:r>
              <a:rPr lang="en-US" sz="2000" b="1" dirty="0"/>
              <a:t>sustainability</a:t>
            </a:r>
            <a:r>
              <a:rPr lang="en-US" sz="2000" dirty="0"/>
              <a:t> instead</a:t>
            </a:r>
          </a:p>
        </p:txBody>
      </p:sp>
    </p:spTree>
    <p:extLst>
      <p:ext uri="{BB962C8B-B14F-4D97-AF65-F5344CB8AC3E}">
        <p14:creationId xmlns:p14="http://schemas.microsoft.com/office/powerpoint/2010/main" val="2037011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8B6A7-241C-4506-9043-A8C969E086EC}"/>
              </a:ext>
            </a:extLst>
          </p:cNvPr>
          <p:cNvSpPr>
            <a:spLocks noGrp="1"/>
          </p:cNvSpPr>
          <p:nvPr>
            <p:ph type="title"/>
          </p:nvPr>
        </p:nvSpPr>
        <p:spPr/>
        <p:txBody>
          <a:bodyPr>
            <a:normAutofit/>
          </a:bodyPr>
          <a:lstStyle/>
          <a:p>
            <a:r>
              <a:rPr lang="en-US" sz="2800" dirty="0"/>
              <a:t>Transitions</a:t>
            </a:r>
          </a:p>
        </p:txBody>
      </p:sp>
      <p:sp>
        <p:nvSpPr>
          <p:cNvPr id="3" name="Content Placeholder 2">
            <a:extLst>
              <a:ext uri="{FF2B5EF4-FFF2-40B4-BE49-F238E27FC236}">
                <a16:creationId xmlns:a16="http://schemas.microsoft.com/office/drawing/2014/main" id="{20E92B65-18EA-4280-9E66-BB49DF5B151E}"/>
              </a:ext>
            </a:extLst>
          </p:cNvPr>
          <p:cNvSpPr>
            <a:spLocks noGrp="1"/>
          </p:cNvSpPr>
          <p:nvPr>
            <p:ph idx="1"/>
          </p:nvPr>
        </p:nvSpPr>
        <p:spPr/>
        <p:txBody>
          <a:bodyPr>
            <a:normAutofit fontScale="92500" lnSpcReduction="10000"/>
          </a:bodyPr>
          <a:lstStyle/>
          <a:p>
            <a:r>
              <a:rPr lang="en-US" sz="2000" b="1" dirty="0"/>
              <a:t>Sequence</a:t>
            </a:r>
          </a:p>
          <a:p>
            <a:pPr marL="0" indent="0">
              <a:buNone/>
            </a:pPr>
            <a:r>
              <a:rPr lang="en-US" sz="2000" dirty="0"/>
              <a:t>First of all</a:t>
            </a:r>
          </a:p>
          <a:p>
            <a:pPr marL="0" indent="0">
              <a:buNone/>
            </a:pPr>
            <a:r>
              <a:rPr lang="en-US" sz="2000" dirty="0"/>
              <a:t>To begin with</a:t>
            </a:r>
          </a:p>
          <a:p>
            <a:pPr marL="0" indent="0">
              <a:buNone/>
            </a:pPr>
            <a:r>
              <a:rPr lang="en-US" sz="2000" dirty="0"/>
              <a:t>First/Second(</a:t>
            </a:r>
            <a:r>
              <a:rPr lang="en-US" sz="2000" dirty="0" err="1"/>
              <a:t>ly</a:t>
            </a:r>
            <a:r>
              <a:rPr lang="en-US" sz="2000" dirty="0"/>
              <a:t>)/Third(</a:t>
            </a:r>
            <a:r>
              <a:rPr lang="en-US" sz="2000" dirty="0" err="1"/>
              <a:t>ly</a:t>
            </a:r>
            <a:r>
              <a:rPr lang="en-US" sz="2000" dirty="0"/>
              <a:t>)/Finally</a:t>
            </a:r>
          </a:p>
          <a:p>
            <a:pPr marL="0" indent="0">
              <a:buNone/>
            </a:pPr>
            <a:r>
              <a:rPr lang="en-US" sz="2000" dirty="0"/>
              <a:t>In the first place/In the second place</a:t>
            </a:r>
          </a:p>
          <a:p>
            <a:pPr marL="0" indent="0">
              <a:buNone/>
            </a:pPr>
            <a:r>
              <a:rPr lang="en-US" sz="2000" dirty="0"/>
              <a:t>A second area to consider is…</a:t>
            </a:r>
          </a:p>
          <a:p>
            <a:pPr marL="0" indent="0">
              <a:buNone/>
            </a:pPr>
            <a:r>
              <a:rPr lang="en-US" sz="2000" dirty="0"/>
              <a:t>Another point to consider is…</a:t>
            </a:r>
          </a:p>
          <a:p>
            <a:pPr marL="0" indent="0">
              <a:buNone/>
            </a:pPr>
            <a:endParaRPr lang="en-US" sz="2000" dirty="0"/>
          </a:p>
          <a:p>
            <a:r>
              <a:rPr lang="en-US" sz="2000" dirty="0"/>
              <a:t>Addition</a:t>
            </a:r>
          </a:p>
          <a:p>
            <a:pPr marL="0" indent="0">
              <a:buNone/>
            </a:pPr>
            <a:r>
              <a:rPr lang="en-US" sz="2000" dirty="0"/>
              <a:t>Moreover</a:t>
            </a:r>
          </a:p>
          <a:p>
            <a:pPr marL="0" indent="0">
              <a:buNone/>
            </a:pPr>
            <a:r>
              <a:rPr lang="en-US" sz="2000" dirty="0"/>
              <a:t>Furthermore</a:t>
            </a:r>
          </a:p>
          <a:p>
            <a:pPr marL="0" indent="0">
              <a:buNone/>
            </a:pPr>
            <a:r>
              <a:rPr lang="en-US" sz="2000" dirty="0"/>
              <a:t>In addition (to)</a:t>
            </a:r>
          </a:p>
          <a:p>
            <a:pPr marL="0" indent="0">
              <a:buNone/>
            </a:pPr>
            <a:endParaRPr lang="en-US" sz="2000" dirty="0"/>
          </a:p>
        </p:txBody>
      </p:sp>
    </p:spTree>
    <p:extLst>
      <p:ext uri="{BB962C8B-B14F-4D97-AF65-F5344CB8AC3E}">
        <p14:creationId xmlns:p14="http://schemas.microsoft.com/office/powerpoint/2010/main" val="3423145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2485E-A156-4833-97CE-A139968D2A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F08D487-CA8A-4A67-BEB0-FDE8510C41D5}"/>
              </a:ext>
            </a:extLst>
          </p:cNvPr>
          <p:cNvSpPr>
            <a:spLocks noGrp="1"/>
          </p:cNvSpPr>
          <p:nvPr>
            <p:ph idx="1"/>
          </p:nvPr>
        </p:nvSpPr>
        <p:spPr/>
        <p:txBody>
          <a:bodyPr>
            <a:normAutofit fontScale="92500" lnSpcReduction="10000"/>
          </a:bodyPr>
          <a:lstStyle/>
          <a:p>
            <a:pPr marL="0" indent="0">
              <a:buNone/>
            </a:pPr>
            <a:r>
              <a:rPr lang="en-US" sz="2000" dirty="0"/>
              <a:t>Also</a:t>
            </a:r>
          </a:p>
          <a:p>
            <a:pPr marL="0" indent="0">
              <a:buNone/>
            </a:pPr>
            <a:r>
              <a:rPr lang="en-US" sz="2000" dirty="0"/>
              <a:t>As well as</a:t>
            </a:r>
          </a:p>
          <a:p>
            <a:pPr marL="0" indent="0">
              <a:buNone/>
            </a:pPr>
            <a:r>
              <a:rPr lang="en-US" sz="2000" dirty="0"/>
              <a:t>Besides</a:t>
            </a:r>
          </a:p>
          <a:p>
            <a:pPr marL="0" indent="0">
              <a:buNone/>
            </a:pPr>
            <a:r>
              <a:rPr lang="en-US" sz="2000" dirty="0"/>
              <a:t>Too/As well</a:t>
            </a:r>
          </a:p>
          <a:p>
            <a:pPr marL="0" indent="0">
              <a:buNone/>
            </a:pPr>
            <a:r>
              <a:rPr lang="en-US" sz="2000" dirty="0"/>
              <a:t>Another point is that…</a:t>
            </a:r>
          </a:p>
          <a:p>
            <a:pPr marL="0" indent="0">
              <a:buNone/>
            </a:pPr>
            <a:r>
              <a:rPr lang="en-US" sz="2000" dirty="0"/>
              <a:t>Among other things</a:t>
            </a:r>
          </a:p>
          <a:p>
            <a:pPr marL="0" indent="0">
              <a:buNone/>
            </a:pPr>
            <a:r>
              <a:rPr lang="en-US" sz="2000" dirty="0"/>
              <a:t>Regarding</a:t>
            </a:r>
          </a:p>
          <a:p>
            <a:pPr marL="0" indent="0">
              <a:buNone/>
            </a:pPr>
            <a:r>
              <a:rPr lang="en-US" sz="2000" dirty="0"/>
              <a:t>As regards</a:t>
            </a:r>
          </a:p>
          <a:p>
            <a:pPr marL="0" indent="0">
              <a:buNone/>
            </a:pPr>
            <a:r>
              <a:rPr lang="en-US" sz="2000" dirty="0"/>
              <a:t>As to</a:t>
            </a:r>
          </a:p>
          <a:p>
            <a:pPr marL="0" indent="0">
              <a:buNone/>
            </a:pPr>
            <a:r>
              <a:rPr lang="en-US" sz="2000" dirty="0"/>
              <a:t>Let us consider the issue of…</a:t>
            </a:r>
          </a:p>
          <a:p>
            <a:pPr marL="0" indent="0">
              <a:buNone/>
            </a:pPr>
            <a:r>
              <a:rPr lang="en-US" sz="2000" dirty="0"/>
              <a:t>On the question of…</a:t>
            </a:r>
          </a:p>
          <a:p>
            <a:pPr marL="0" indent="0">
              <a:buNone/>
            </a:pPr>
            <a:r>
              <a:rPr lang="en-US" sz="2000" dirty="0"/>
              <a:t>Turning to </a:t>
            </a:r>
            <a:r>
              <a:rPr lang="en-US" sz="2000"/>
              <a:t>the question of…</a:t>
            </a:r>
            <a:endParaRPr lang="en-US" sz="2000" dirty="0"/>
          </a:p>
          <a:p>
            <a:pPr marL="0" indent="0">
              <a:buNone/>
            </a:pPr>
            <a:endParaRPr lang="en-US" dirty="0"/>
          </a:p>
        </p:txBody>
      </p:sp>
    </p:spTree>
    <p:extLst>
      <p:ext uri="{BB962C8B-B14F-4D97-AF65-F5344CB8AC3E}">
        <p14:creationId xmlns:p14="http://schemas.microsoft.com/office/powerpoint/2010/main" val="4257571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1385</TotalTime>
  <Words>778</Words>
  <Application>Microsoft Office PowerPoint</Application>
  <PresentationFormat>Widescreen</PresentationFormat>
  <Paragraphs>49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Feminism and Ecologism</vt:lpstr>
      <vt:lpstr>PowerPoint Presentation</vt:lpstr>
      <vt:lpstr>PowerPoint Presentation</vt:lpstr>
      <vt:lpstr>PowerPoint Presentation</vt:lpstr>
      <vt:lpstr>PowerPoint Presentation</vt:lpstr>
      <vt:lpstr>PowerPoint Presentation</vt:lpstr>
      <vt:lpstr>Transitions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Feminism and Ecologism</dc:title>
  <dc:creator>christos teazis</dc:creator>
  <cp:lastModifiedBy>christos teazis</cp:lastModifiedBy>
  <cp:revision>11</cp:revision>
  <dcterms:created xsi:type="dcterms:W3CDTF">2021-03-07T20:00:31Z</dcterms:created>
  <dcterms:modified xsi:type="dcterms:W3CDTF">2021-03-08T19:14:23Z</dcterms:modified>
</cp:coreProperties>
</file>