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28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0935-6D1A-4CC5-883B-40D583A3C5B2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A4F-F5F3-4A22-B353-0CB90A566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9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1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6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5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6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9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74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1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03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635895" y="1875309"/>
            <a:ext cx="218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4</a:t>
            </a:r>
            <a:endParaRPr lang="tr-TR" sz="4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743007" y="2583195"/>
            <a:ext cx="1966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KÜTLE ÇEKİMİ</a:t>
            </a:r>
            <a:endParaRPr lang="tr-TR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4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392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KÜTLE ÇEKİM YASASI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707654"/>
            <a:ext cx="8434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Newton’ un çekim yasası şöyle ifade edilebilir</a:t>
            </a:r>
            <a:r>
              <a:rPr lang="tr-TR" sz="1400" dirty="0" smtClean="0"/>
              <a:t>:</a:t>
            </a:r>
          </a:p>
          <a:p>
            <a:endParaRPr lang="tr-TR" sz="1400" dirty="0"/>
          </a:p>
          <a:p>
            <a:r>
              <a:rPr lang="tr-TR" sz="1400" b="1" dirty="0"/>
              <a:t>Evrendeki bütün cisimler, birbirilerini kütleleri ile doğru</a:t>
            </a:r>
            <a:r>
              <a:rPr lang="tr-TR" sz="1400" b="1" dirty="0" smtClean="0"/>
              <a:t>, aralarındaki </a:t>
            </a:r>
            <a:r>
              <a:rPr lang="tr-TR" sz="1400" b="1" dirty="0"/>
              <a:t>uzaklığın karesi ile ters orantılı olacak </a:t>
            </a:r>
            <a:r>
              <a:rPr lang="tr-TR" sz="1400" b="1" dirty="0" smtClean="0"/>
              <a:t>şekilde çekerler.</a:t>
            </a:r>
          </a:p>
          <a:p>
            <a:endParaRPr lang="tr-TR" sz="1400" dirty="0"/>
          </a:p>
          <a:p>
            <a:r>
              <a:rPr lang="tr-TR" sz="1400" dirty="0"/>
              <a:t>İfade matematiksel olarak şöyle gösterilebilir:</a:t>
            </a:r>
            <a:endParaRPr lang="tr-TR" sz="1600" dirty="0"/>
          </a:p>
        </p:txBody>
      </p:sp>
      <p:pic>
        <p:nvPicPr>
          <p:cNvPr id="1026" name="Picture 2" descr="C:\Users\Taliha\Desktop\Serdar\SUNUM\PNG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76" y="3291830"/>
            <a:ext cx="1872208" cy="82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041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KEPLER </a:t>
            </a:r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YASALARI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6" y="2211710"/>
            <a:ext cx="84349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Newton’un yerçekimi yasalarını formüle etmesinden 50 yıl kadar önce, </a:t>
            </a:r>
            <a:r>
              <a:rPr lang="tr-TR" sz="1400" dirty="0" err="1" smtClean="0"/>
              <a:t>Johannes</a:t>
            </a:r>
            <a:r>
              <a:rPr lang="tr-TR" sz="1400" dirty="0" smtClean="0"/>
              <a:t> Kepler </a:t>
            </a:r>
            <a:r>
              <a:rPr lang="tr-TR" sz="1400" dirty="0"/>
              <a:t>(1571-1630) gezegenlerin yörüngelerini hesaplamada kullanılabilecek </a:t>
            </a:r>
            <a:r>
              <a:rPr lang="tr-TR" sz="1400" dirty="0" smtClean="0"/>
              <a:t>bazı kurallar </a:t>
            </a:r>
            <a:r>
              <a:rPr lang="tr-TR" sz="1400" dirty="0"/>
              <a:t>keşfetmişti.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Ancak </a:t>
            </a:r>
            <a:r>
              <a:rPr lang="tr-TR" sz="1400" dirty="0"/>
              <a:t>Newton’un yerçekimi yasalarının gezegen </a:t>
            </a:r>
            <a:r>
              <a:rPr lang="tr-TR" sz="1400" dirty="0" smtClean="0"/>
              <a:t>hareketlerine uygulamasının </a:t>
            </a:r>
            <a:r>
              <a:rPr lang="tr-TR" sz="1400" dirty="0"/>
              <a:t>gerçekleşmediği bir ortamda bu yasaların neden geçerli </a:t>
            </a:r>
            <a:r>
              <a:rPr lang="tr-TR" sz="1400" dirty="0" smtClean="0"/>
              <a:t>olduğu bilinmiyordu</a:t>
            </a:r>
            <a:r>
              <a:rPr lang="tr-TR" sz="1400" dirty="0"/>
              <a:t>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538919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932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YAPAY UYDULAR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203598"/>
            <a:ext cx="42585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Yandaki şekil Newton’un kitabı </a:t>
            </a:r>
            <a:r>
              <a:rPr lang="tr-TR" sz="1400" i="1" dirty="0" err="1"/>
              <a:t>The</a:t>
            </a:r>
            <a:r>
              <a:rPr lang="tr-TR" sz="1400" i="1" dirty="0"/>
              <a:t> </a:t>
            </a:r>
            <a:r>
              <a:rPr lang="tr-TR" sz="1400" i="1" dirty="0" err="1"/>
              <a:t>Principia</a:t>
            </a:r>
            <a:r>
              <a:rPr lang="tr-TR" sz="1400" dirty="0" err="1"/>
              <a:t>’da</a:t>
            </a:r>
            <a:r>
              <a:rPr lang="tr-TR" sz="1400" dirty="0"/>
              <a:t> bulunan çizime benzemektedir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Newton, orada dünya atmosferinin dışında yüksekliğe sahip bir tepenin </a:t>
            </a:r>
            <a:r>
              <a:rPr lang="tr-TR" sz="1400" dirty="0" smtClean="0"/>
              <a:t>üzerine yeterli </a:t>
            </a:r>
            <a:r>
              <a:rPr lang="tr-TR" sz="1400" dirty="0"/>
              <a:t>güce sahip bir top </a:t>
            </a:r>
            <a:r>
              <a:rPr lang="tr-TR" sz="1400" dirty="0" smtClean="0"/>
              <a:t>ateşleyicisinin yerleştirilmesi </a:t>
            </a:r>
            <a:r>
              <a:rPr lang="tr-TR" sz="1400" dirty="0"/>
              <a:t>durumunda, ateşlenecek</a:t>
            </a:r>
          </a:p>
          <a:p>
            <a:r>
              <a:rPr lang="tr-TR" sz="1400" dirty="0"/>
              <a:t>top mermisinin dünya etrafında </a:t>
            </a:r>
            <a:r>
              <a:rPr lang="tr-TR" sz="1400" dirty="0" smtClean="0"/>
              <a:t>yörüngeye oturtulabileceğini tartışır.</a:t>
            </a:r>
          </a:p>
          <a:p>
            <a:endParaRPr lang="tr-TR" sz="1400" dirty="0"/>
          </a:p>
          <a:p>
            <a:r>
              <a:rPr lang="tr-TR" sz="1400" dirty="0"/>
              <a:t>İlk olarak, ateşlenen </a:t>
            </a:r>
            <a:r>
              <a:rPr lang="tr-TR" sz="1400" dirty="0" smtClean="0"/>
              <a:t>merminin şekilde </a:t>
            </a:r>
            <a:r>
              <a:rPr lang="tr-TR" sz="1400" dirty="0"/>
              <a:t>A ile gösterilen yolu </a:t>
            </a:r>
            <a:r>
              <a:rPr lang="tr-TR" sz="1400" dirty="0" smtClean="0"/>
              <a:t>izleyeceğini varsayalım</a:t>
            </a:r>
            <a:r>
              <a:rPr lang="tr-TR" sz="1400" dirty="0"/>
              <a:t>. Top yeterince güçlü ise </a:t>
            </a:r>
            <a:r>
              <a:rPr lang="tr-TR" sz="1400" dirty="0" smtClean="0"/>
              <a:t>mermi B</a:t>
            </a:r>
            <a:r>
              <a:rPr lang="tr-TR" sz="1400" dirty="0"/>
              <a:t>, hatta C ile gösterilen yolları </a:t>
            </a:r>
            <a:r>
              <a:rPr lang="tr-TR" sz="1400" dirty="0" smtClean="0"/>
              <a:t>izleyebilir. </a:t>
            </a:r>
            <a:r>
              <a:rPr lang="sv-SE" sz="1400" dirty="0" smtClean="0"/>
              <a:t>Son </a:t>
            </a:r>
            <a:r>
              <a:rPr lang="sv-SE" sz="1400" dirty="0"/>
              <a:t>olarak, gerekli güçte top </a:t>
            </a:r>
            <a:r>
              <a:rPr lang="sv-SE" sz="1400" dirty="0" smtClean="0"/>
              <a:t>bulunması</a:t>
            </a:r>
            <a:r>
              <a:rPr lang="tr-TR" sz="1400" dirty="0" smtClean="0"/>
              <a:t> durumunda</a:t>
            </a:r>
            <a:r>
              <a:rPr lang="tr-TR" sz="1400" dirty="0"/>
              <a:t>, elimizdeki topun </a:t>
            </a:r>
            <a:r>
              <a:rPr lang="tr-TR" sz="1400" dirty="0" smtClean="0"/>
              <a:t>mermiyi başlangıç </a:t>
            </a:r>
            <a:r>
              <a:rPr lang="tr-TR" sz="1400" dirty="0"/>
              <a:t>noktasına dönecek </a:t>
            </a:r>
            <a:r>
              <a:rPr lang="tr-TR" sz="1400" dirty="0" smtClean="0"/>
              <a:t>şekilde ateşleyebileceğini </a:t>
            </a:r>
            <a:r>
              <a:rPr lang="tr-TR" sz="1400" dirty="0"/>
              <a:t>söyleyebiliriz. </a:t>
            </a:r>
            <a:r>
              <a:rPr lang="tr-TR" sz="1400" dirty="0" smtClean="0"/>
              <a:t>Böylece ateşlenen </a:t>
            </a:r>
            <a:r>
              <a:rPr lang="tr-TR" sz="1400" dirty="0"/>
              <a:t>mermi dünya </a:t>
            </a:r>
            <a:r>
              <a:rPr lang="tr-TR" sz="1400" dirty="0" smtClean="0"/>
              <a:t>çevresinde yörüngeye </a:t>
            </a:r>
            <a:r>
              <a:rPr lang="tr-TR" sz="1400" dirty="0"/>
              <a:t>yerleşir.</a:t>
            </a:r>
            <a:endParaRPr lang="tr-TR" sz="1400" dirty="0" smtClean="0"/>
          </a:p>
        </p:txBody>
      </p:sp>
      <p:pic>
        <p:nvPicPr>
          <p:cNvPr id="2050" name="Picture 2" descr="C:\Users\Taliha\Desktop\Serdar\SUNUM\PNG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18" y="483518"/>
            <a:ext cx="4400682" cy="44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8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66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AĞIRLIKSIZLIK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154" y="1851670"/>
            <a:ext cx="84349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Ağır ve hafif cisimler aynı anda yere düşer. Dolayısıyla, bir </a:t>
            </a:r>
            <a:r>
              <a:rPr lang="tr-TR" sz="1400" dirty="0" err="1"/>
              <a:t>beyzbol</a:t>
            </a:r>
            <a:r>
              <a:rPr lang="tr-TR" sz="1400" dirty="0"/>
              <a:t> topu ile bir </a:t>
            </a:r>
            <a:r>
              <a:rPr lang="tr-TR" sz="1400" dirty="0" smtClean="0"/>
              <a:t>top mermisi </a:t>
            </a:r>
            <a:r>
              <a:rPr lang="tr-TR" sz="1400" dirty="0"/>
              <a:t>yan yana ateşlendiğinde dünya yüzeyine yan yana “düşerler”.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Aslında</a:t>
            </a:r>
            <a:r>
              <a:rPr lang="tr-TR" sz="1400" dirty="0"/>
              <a:t>, </a:t>
            </a:r>
            <a:r>
              <a:rPr lang="tr-TR" sz="1400" dirty="0" smtClean="0"/>
              <a:t>top mermisinin </a:t>
            </a:r>
            <a:r>
              <a:rPr lang="tr-TR" sz="1400" dirty="0"/>
              <a:t>içi boşsa ve içinde bir </a:t>
            </a:r>
            <a:r>
              <a:rPr lang="tr-TR" sz="1400" dirty="0" err="1"/>
              <a:t>beyzbol</a:t>
            </a:r>
            <a:r>
              <a:rPr lang="tr-TR" sz="1400" dirty="0"/>
              <a:t> ve bir kuruş varsa, beysbol ve kuruş </a:t>
            </a:r>
            <a:r>
              <a:rPr lang="tr-TR" sz="1400" dirty="0" smtClean="0"/>
              <a:t>birbirini ittirmeden </a:t>
            </a:r>
            <a:r>
              <a:rPr lang="tr-TR" sz="1400" dirty="0"/>
              <a:t>top mermisini dolanır. Yani, </a:t>
            </a:r>
            <a:r>
              <a:rPr lang="tr-TR" sz="1400" b="1" dirty="0"/>
              <a:t>ağırlıksız </a:t>
            </a:r>
            <a:r>
              <a:rPr lang="tr-TR" sz="1400" dirty="0"/>
              <a:t>görünürler.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Ancak </a:t>
            </a:r>
            <a:r>
              <a:rPr lang="tr-TR" sz="1400" dirty="0"/>
              <a:t>gerçekten </a:t>
            </a:r>
            <a:r>
              <a:rPr lang="tr-TR" sz="1400" dirty="0" smtClean="0"/>
              <a:t>ağırlıksız mıdırlar</a:t>
            </a:r>
            <a:r>
              <a:rPr lang="tr-TR" sz="1400" dirty="0"/>
              <a:t>? Bunu yanıtlamak için, ağırlığı yerçekimi kuvveti olarak tanımladığımızı</a:t>
            </a:r>
          </a:p>
          <a:p>
            <a:r>
              <a:rPr lang="tr-TR" sz="1400" dirty="0"/>
              <a:t>hatırlayalım ve yerçekimi kuvveti top mermisini, </a:t>
            </a:r>
            <a:r>
              <a:rPr lang="tr-TR" sz="1400" dirty="0" err="1"/>
              <a:t>beyzbol</a:t>
            </a:r>
            <a:r>
              <a:rPr lang="tr-TR" sz="1400" dirty="0"/>
              <a:t> topunu ve kuruşu </a:t>
            </a:r>
            <a:r>
              <a:rPr lang="tr-TR" sz="1400" dirty="0" smtClean="0"/>
              <a:t>uzaya savrulmaktan </a:t>
            </a:r>
            <a:r>
              <a:rPr lang="tr-TR" sz="1400" dirty="0"/>
              <a:t>alıkoyar.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Ağırlığın </a:t>
            </a:r>
            <a:r>
              <a:rPr lang="tr-TR" sz="1400" dirty="0"/>
              <a:t>bu tanımına göre yörüngedeki cisimler </a:t>
            </a:r>
            <a:r>
              <a:rPr lang="tr-TR" sz="1400" dirty="0" smtClean="0"/>
              <a:t>gerçekten ağırlıksız değildirler.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1200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ÖLÜM3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BÖLÜM3</Template>
  <TotalTime>15</TotalTime>
  <Words>275</Words>
  <Application>Microsoft Office PowerPoint</Application>
  <PresentationFormat>Ekran Gösterisi (16:9)</PresentationFormat>
  <Paragraphs>28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BÖLÜM3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Taliha</dc:creator>
  <cp:lastModifiedBy>Taliha</cp:lastModifiedBy>
  <cp:revision>3</cp:revision>
  <dcterms:created xsi:type="dcterms:W3CDTF">2017-01-30T07:50:23Z</dcterms:created>
  <dcterms:modified xsi:type="dcterms:W3CDTF">2017-01-31T08:00:57Z</dcterms:modified>
</cp:coreProperties>
</file>