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97" r:id="rId2"/>
    <p:sldId id="257" r:id="rId3"/>
    <p:sldId id="258" r:id="rId4"/>
    <p:sldId id="262" r:id="rId5"/>
    <p:sldId id="263" r:id="rId6"/>
    <p:sldId id="268" r:id="rId7"/>
    <p:sldId id="269" r:id="rId8"/>
    <p:sldId id="271" r:id="rId9"/>
    <p:sldId id="272" r:id="rId10"/>
    <p:sldId id="273" r:id="rId11"/>
    <p:sldId id="274" r:id="rId12"/>
    <p:sldId id="286" r:id="rId13"/>
    <p:sldId id="287" r:id="rId14"/>
    <p:sldId id="298"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BCCBBFB-6D7E-450B-B316-423DB70D1053}" type="datetimeFigureOut">
              <a:rPr lang="tr-TR" smtClean="0"/>
              <a:pPr/>
              <a:t>26.02.2018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E76AD4-A494-4B21-94A4-5FBFC228BA51}" type="slidenum">
              <a:rPr lang="tr-TR" smtClean="0"/>
              <a:pPr/>
              <a:t>‹#›</a:t>
            </a:fld>
            <a:endParaRPr lang="tr-T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43C1D7-CAFB-4D34-993B-76AE24E921D2}" type="datetimeFigureOut">
              <a:rPr lang="tr-TR" smtClean="0"/>
              <a:pPr/>
              <a:t>26.02.2018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43831C-619E-4AA3-85A1-38A31D470DE0}" type="slidenum">
              <a:rPr lang="tr-TR" smtClean="0"/>
              <a:pPr/>
              <a:t>‹#›</a:t>
            </a:fld>
            <a:endParaRPr lang="tr-TR"/>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1C60E6B7-3278-405D-9AEC-BB7FDE885388}" type="datetime1">
              <a:rPr lang="tr-TR" smtClean="0"/>
              <a:pPr/>
              <a:t>26.02.2018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2BC4414B-479B-4759-BA30-A54FB58667F8}"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638E39C-4ECE-48D6-9507-9CF7C7E15230}" type="datetime1">
              <a:rPr lang="tr-TR" smtClean="0"/>
              <a:pPr/>
              <a:t>26.02.2018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BC4414B-479B-4759-BA30-A54FB58667F8}" type="slidenum">
              <a:rPr lang="tr-TR" smtClean="0"/>
              <a:pPr/>
              <a:t>‹#›</a:t>
            </a:fld>
            <a:endParaRPr lang="tr-TR"/>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36E723-CB2A-4C75-A89C-B8D07947CB9F}" type="datetime1">
              <a:rPr lang="tr-TR" smtClean="0"/>
              <a:pPr/>
              <a:t>26.02.2018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BC4414B-479B-4759-BA30-A54FB58667F8}" type="slidenum">
              <a:rPr lang="tr-TR" smtClean="0"/>
              <a:pPr/>
              <a:t>‹#›</a:t>
            </a:fld>
            <a:endParaRPr lang="tr-TR"/>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408C6D45-B3F4-4A94-B308-0D340C5632EA}" type="datetime1">
              <a:rPr lang="tr-TR" smtClean="0"/>
              <a:pPr/>
              <a:t>26.02.2018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BC4414B-479B-4759-BA30-A54FB58667F8}"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708FC149-3E5F-41DF-A536-1526670C14B6}" type="datetime1">
              <a:rPr lang="tr-TR" smtClean="0"/>
              <a:pPr/>
              <a:t>26.02.2018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2BC4414B-479B-4759-BA30-A54FB58667F8}"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8C9B9D2-8683-4B40-A33D-DEDF11A302CE}" type="datetime1">
              <a:rPr lang="tr-TR" smtClean="0"/>
              <a:pPr/>
              <a:t>26.02.2018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BC4414B-479B-4759-BA30-A54FB58667F8}"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59ACD181-5AAD-4A21-960E-8DE2EB411E35}" type="datetime1">
              <a:rPr lang="tr-TR" smtClean="0"/>
              <a:pPr/>
              <a:t>26.02.2018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BC4414B-479B-4759-BA30-A54FB58667F8}"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C55CDFC-BF64-43C4-95D8-78AABCA4B490}" type="datetime1">
              <a:rPr lang="tr-TR" smtClean="0"/>
              <a:pPr/>
              <a:t>26.02.2018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BC4414B-479B-4759-BA30-A54FB58667F8}" type="slidenum">
              <a:rPr lang="tr-TR" smtClean="0"/>
              <a:pPr/>
              <a:t>‹#›</a:t>
            </a:fld>
            <a:endParaRPr lang="tr-TR"/>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CC2649F-496C-4B90-B9D3-7C75E6C099FE}" type="datetime1">
              <a:rPr lang="tr-TR" smtClean="0"/>
              <a:pPr/>
              <a:t>26.02.2018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BC4414B-479B-4759-BA30-A54FB58667F8}" type="slidenum">
              <a:rPr lang="tr-TR" smtClean="0"/>
              <a:pPr/>
              <a:t>‹#›</a:t>
            </a:fld>
            <a:endParaRPr lang="tr-TR"/>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62621B5-7A7F-42A3-96E6-6185B9392FA1}" type="datetime1">
              <a:rPr lang="tr-TR" smtClean="0"/>
              <a:pPr/>
              <a:t>26.02.2018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BC4414B-479B-4759-BA30-A54FB58667F8}"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7109CF6-7B65-45BF-8B93-3AC586CA098B}" type="datetime1">
              <a:rPr lang="tr-TR" smtClean="0"/>
              <a:pPr/>
              <a:t>26.02.2018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2BC4414B-479B-4759-BA30-A54FB58667F8}"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A440F50-40C7-4DB4-95CE-88133BE020FD}" type="datetime1">
              <a:rPr lang="tr-TR" smtClean="0"/>
              <a:pPr/>
              <a:t>26.02.2018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BC4414B-479B-4759-BA30-A54FB58667F8}"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random/>
  </p:transition>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usufcan_calisir@hotmail.com" TargetMode="External"/><Relationship Id="rId2" Type="http://schemas.openxmlformats.org/officeDocument/2006/relationships/hyperlink" Target="mailto:ccalisir@ankara.edu.tr"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426170"/>
          </a:xfrm>
        </p:spPr>
        <p:txBody>
          <a:bodyPr/>
          <a:lstStyle/>
          <a:p>
            <a:pPr algn="ctr"/>
            <a:r>
              <a:rPr lang="tr-TR" sz="2400" b="1" dirty="0" smtClean="0"/>
              <a:t>T.C.</a:t>
            </a:r>
            <a:r>
              <a:rPr lang="tr-TR" b="1" dirty="0" smtClean="0"/>
              <a:t> </a:t>
            </a:r>
            <a:r>
              <a:rPr lang="tr-TR" sz="2400" b="1" dirty="0" smtClean="0"/>
              <a:t>ANKARA ÜNİVERSİTESİ  </a:t>
            </a:r>
            <a:br>
              <a:rPr lang="tr-TR" sz="2400" b="1" dirty="0" smtClean="0"/>
            </a:br>
            <a:r>
              <a:rPr lang="tr-TR" sz="2400" b="1" dirty="0" smtClean="0"/>
              <a:t>AYAŞ </a:t>
            </a:r>
            <a:r>
              <a:rPr lang="tr-TR" sz="2400" b="1" smtClean="0"/>
              <a:t>MESLEK YÜKSEKOKULU</a:t>
            </a:r>
            <a:endParaRPr lang="tr-TR" sz="2400" b="1" dirty="0"/>
          </a:p>
        </p:txBody>
      </p:sp>
      <p:graphicFrame>
        <p:nvGraphicFramePr>
          <p:cNvPr id="6" name="5 İçerik Yer Tutucusu"/>
          <p:cNvGraphicFramePr>
            <a:graphicFrameLocks noGrp="1"/>
          </p:cNvGraphicFramePr>
          <p:nvPr>
            <p:ph idx="1"/>
          </p:nvPr>
        </p:nvGraphicFramePr>
        <p:xfrm>
          <a:off x="395536" y="1844824"/>
          <a:ext cx="8424937" cy="4536505"/>
        </p:xfrm>
        <a:graphic>
          <a:graphicData uri="http://schemas.openxmlformats.org/drawingml/2006/table">
            <a:tbl>
              <a:tblPr firstRow="1" bandRow="1">
                <a:tableStyleId>{912C8C85-51F0-491E-9774-3900AFEF0FD7}</a:tableStyleId>
              </a:tblPr>
              <a:tblGrid>
                <a:gridCol w="2088232">
                  <a:extLst>
                    <a:ext uri="{9D8B030D-6E8A-4147-A177-3AD203B41FA5}">
                      <a16:colId xmlns:a16="http://schemas.microsoft.com/office/drawing/2014/main" val="20000"/>
                    </a:ext>
                  </a:extLst>
                </a:gridCol>
                <a:gridCol w="3600400">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368153">
                  <a:extLst>
                    <a:ext uri="{9D8B030D-6E8A-4147-A177-3AD203B41FA5}">
                      <a16:colId xmlns:a16="http://schemas.microsoft.com/office/drawing/2014/main" val="20003"/>
                    </a:ext>
                  </a:extLst>
                </a:gridCol>
              </a:tblGrid>
              <a:tr h="544122">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a:p>
                  </a:txBody>
                  <a:tcPr/>
                </a:tc>
                <a:extLst>
                  <a:ext uri="{0D108BD9-81ED-4DB2-BD59-A6C34878D82A}">
                    <a16:rowId xmlns:a16="http://schemas.microsoft.com/office/drawing/2014/main" val="10000"/>
                  </a:ext>
                </a:extLst>
              </a:tr>
              <a:tr h="468115">
                <a:tc>
                  <a:txBody>
                    <a:bodyPr/>
                    <a:lstStyle/>
                    <a:p>
                      <a:r>
                        <a:rPr lang="tr-TR" b="1" dirty="0" smtClean="0"/>
                        <a:t>DERSİN ADI</a:t>
                      </a:r>
                      <a:endParaRPr lang="tr-TR" b="1" dirty="0"/>
                    </a:p>
                  </a:txBody>
                  <a:tcPr anchor="ctr"/>
                </a:tc>
                <a:tc>
                  <a:txBody>
                    <a:bodyPr/>
                    <a:lstStyle/>
                    <a:p>
                      <a:pPr algn="ctr"/>
                      <a:r>
                        <a:rPr lang="tr-TR" dirty="0" smtClean="0"/>
                        <a:t>Hukuk Bilimine Giriş</a:t>
                      </a:r>
                      <a:endParaRPr lang="tr-TR" b="1" dirty="0"/>
                    </a:p>
                  </a:txBody>
                  <a:tcPr anchor="ctr"/>
                </a:tc>
                <a:tc>
                  <a:txBody>
                    <a:bodyPr/>
                    <a:lstStyle/>
                    <a:p>
                      <a:r>
                        <a:rPr lang="tr-TR" b="1" dirty="0" smtClean="0"/>
                        <a:t>HAFTA NO</a:t>
                      </a:r>
                      <a:endParaRPr lang="tr-TR" b="1" dirty="0"/>
                    </a:p>
                  </a:txBody>
                  <a:tcPr anchor="ctr"/>
                </a:tc>
                <a:tc>
                  <a:txBody>
                    <a:bodyPr/>
                    <a:lstStyle/>
                    <a:p>
                      <a:pPr algn="ctr"/>
                      <a:r>
                        <a:rPr lang="tr-TR" dirty="0" smtClean="0"/>
                        <a:t>11</a:t>
                      </a:r>
                      <a:endParaRPr lang="tr-TR" dirty="0"/>
                    </a:p>
                  </a:txBody>
                  <a:tcPr anchor="ctr"/>
                </a:tc>
                <a:extLst>
                  <a:ext uri="{0D108BD9-81ED-4DB2-BD59-A6C34878D82A}">
                    <a16:rowId xmlns:a16="http://schemas.microsoft.com/office/drawing/2014/main" val="10001"/>
                  </a:ext>
                </a:extLst>
              </a:tr>
              <a:tr h="1500529">
                <a:tc>
                  <a:txBody>
                    <a:bodyPr/>
                    <a:lstStyle/>
                    <a:p>
                      <a:r>
                        <a:rPr lang="tr-TR" b="1" dirty="0" smtClean="0"/>
                        <a:t>KONU</a:t>
                      </a:r>
                      <a:r>
                        <a:rPr lang="tr-TR" b="1" baseline="0" dirty="0" smtClean="0"/>
                        <a:t> BAŞLIĞI</a:t>
                      </a:r>
                      <a:endParaRPr lang="tr-TR" b="1" dirty="0"/>
                    </a:p>
                  </a:txBody>
                  <a:tcPr anchor="ctr"/>
                </a:tc>
                <a:tc>
                  <a:txBody>
                    <a:bodyPr/>
                    <a:lstStyle/>
                    <a:p>
                      <a:pPr algn="ctr"/>
                      <a:r>
                        <a:rPr lang="tr-TR" sz="1800" kern="1200" baseline="0" dirty="0" smtClean="0"/>
                        <a:t>Mülkiyet Hakkı, Konusu, Kapsamı ve Türleri</a:t>
                      </a:r>
                      <a:endParaRPr lang="tr-TR" dirty="0"/>
                    </a:p>
                  </a:txBody>
                  <a:tcPr anchor="ctr"/>
                </a:tc>
                <a:tc>
                  <a:txBody>
                    <a:bodyPr/>
                    <a:lstStyle/>
                    <a:p>
                      <a:r>
                        <a:rPr lang="tr-TR" b="1" dirty="0" smtClean="0"/>
                        <a:t>TARİH</a:t>
                      </a:r>
                      <a:endParaRPr lang="tr-TR" b="1" dirty="0"/>
                    </a:p>
                  </a:txBody>
                  <a:tcPr anchor="ctr"/>
                </a:tc>
                <a:tc>
                  <a:txBody>
                    <a:bodyPr/>
                    <a:lstStyle/>
                    <a:p>
                      <a:endParaRPr lang="tr-TR" dirty="0"/>
                    </a:p>
                  </a:txBody>
                  <a:tcPr anchor="ctr"/>
                </a:tc>
                <a:extLst>
                  <a:ext uri="{0D108BD9-81ED-4DB2-BD59-A6C34878D82A}">
                    <a16:rowId xmlns:a16="http://schemas.microsoft.com/office/drawing/2014/main" val="10002"/>
                  </a:ext>
                </a:extLst>
              </a:tr>
              <a:tr h="807979">
                <a:tc>
                  <a:txBody>
                    <a:bodyPr/>
                    <a:lstStyle/>
                    <a:p>
                      <a:r>
                        <a:rPr lang="tr-TR" b="1" dirty="0" smtClean="0"/>
                        <a:t>ÖĞRETİM ELEMANI</a:t>
                      </a:r>
                      <a:endParaRPr lang="tr-TR" b="1" dirty="0"/>
                    </a:p>
                  </a:txBody>
                  <a:tcPr anchor="ctr"/>
                </a:tc>
                <a:tc>
                  <a:txBody>
                    <a:bodyPr/>
                    <a:lstStyle/>
                    <a:p>
                      <a:pPr algn="ctr"/>
                      <a:r>
                        <a:rPr lang="tr-TR" dirty="0" err="1" smtClean="0"/>
                        <a:t>Öğr</a:t>
                      </a:r>
                      <a:r>
                        <a:rPr lang="tr-TR" dirty="0" smtClean="0"/>
                        <a:t>. Gör. Yusuf Can</a:t>
                      </a:r>
                      <a:r>
                        <a:rPr lang="tr-TR" baseline="0" dirty="0" smtClean="0"/>
                        <a:t> ÇALIŞIR</a:t>
                      </a:r>
                      <a:endParaRPr lang="tr-TR" dirty="0"/>
                    </a:p>
                  </a:txBody>
                  <a:tcPr anchor="ctr"/>
                </a:tc>
                <a:tc>
                  <a:txBody>
                    <a:bodyPr/>
                    <a:lstStyle/>
                    <a:p>
                      <a:endParaRPr lang="tr-TR"/>
                    </a:p>
                  </a:txBody>
                  <a:tcPr/>
                </a:tc>
                <a:tc>
                  <a:txBody>
                    <a:bodyPr/>
                    <a:lstStyle/>
                    <a:p>
                      <a:endParaRPr lang="tr-TR"/>
                    </a:p>
                  </a:txBody>
                  <a:tcPr/>
                </a:tc>
                <a:extLst>
                  <a:ext uri="{0D108BD9-81ED-4DB2-BD59-A6C34878D82A}">
                    <a16:rowId xmlns:a16="http://schemas.microsoft.com/office/drawing/2014/main" val="10003"/>
                  </a:ext>
                </a:extLst>
              </a:tr>
              <a:tr h="1215760">
                <a:tc>
                  <a:txBody>
                    <a:bodyPr/>
                    <a:lstStyle/>
                    <a:p>
                      <a:r>
                        <a:rPr lang="tr-TR" sz="1800" b="1" kern="1200" dirty="0" smtClean="0"/>
                        <a:t>E-mail:</a:t>
                      </a:r>
                    </a:p>
                    <a:p>
                      <a:endParaRPr lang="tr-TR" sz="1800" kern="1200" dirty="0" smtClean="0"/>
                    </a:p>
                    <a:p>
                      <a:r>
                        <a:rPr lang="tr-TR" sz="1800" b="1" kern="1200" dirty="0" smtClean="0"/>
                        <a:t>Tel:</a:t>
                      </a:r>
                    </a:p>
                    <a:p>
                      <a:endParaRPr lang="tr-TR" dirty="0"/>
                    </a:p>
                  </a:txBody>
                  <a:tcPr/>
                </a:tc>
                <a:tc>
                  <a:txBody>
                    <a:bodyPr/>
                    <a:lstStyle/>
                    <a:p>
                      <a:pPr algn="ctr"/>
                      <a:r>
                        <a:rPr lang="tr-TR" sz="1800" b="1" u="sng" kern="1200" dirty="0" err="1" smtClean="0">
                          <a:solidFill>
                            <a:schemeClr val="tx1"/>
                          </a:solidFill>
                          <a:hlinkClick r:id="rId2"/>
                        </a:rPr>
                        <a:t>ccalisir</a:t>
                      </a:r>
                      <a:r>
                        <a:rPr lang="tr-TR" sz="1800" b="1" u="sng" kern="1200" dirty="0" smtClean="0">
                          <a:solidFill>
                            <a:schemeClr val="tx1"/>
                          </a:solidFill>
                          <a:hlinkClick r:id="rId2"/>
                        </a:rPr>
                        <a:t>@</a:t>
                      </a:r>
                      <a:r>
                        <a:rPr lang="tr-TR" sz="1800" b="1" u="sng" kern="1200" dirty="0" err="1" smtClean="0">
                          <a:solidFill>
                            <a:schemeClr val="tx1"/>
                          </a:solidFill>
                          <a:hlinkClick r:id="rId2"/>
                        </a:rPr>
                        <a:t>ankara</a:t>
                      </a:r>
                      <a:r>
                        <a:rPr lang="tr-TR" sz="1800" b="1" u="sng" kern="1200" dirty="0" smtClean="0">
                          <a:solidFill>
                            <a:schemeClr val="tx1"/>
                          </a:solidFill>
                          <a:hlinkClick r:id="rId2"/>
                        </a:rPr>
                        <a:t>.edu.tr</a:t>
                      </a:r>
                      <a:r>
                        <a:rPr lang="tr-TR" sz="1800" b="1" u="sng" kern="1200" baseline="0" dirty="0" smtClean="0">
                          <a:solidFill>
                            <a:schemeClr val="tx1"/>
                          </a:solidFill>
                        </a:rPr>
                        <a:t> </a:t>
                      </a:r>
                      <a:r>
                        <a:rPr lang="tr-TR" sz="1800" b="1" u="none" kern="1200" dirty="0" err="1" smtClean="0">
                          <a:solidFill>
                            <a:schemeClr val="tx1"/>
                          </a:solidFill>
                          <a:hlinkClick r:id="rId3"/>
                        </a:rPr>
                        <a:t>yusufcan</a:t>
                      </a:r>
                      <a:r>
                        <a:rPr lang="tr-TR" sz="1800" b="1" u="none" kern="1200" dirty="0" smtClean="0">
                          <a:solidFill>
                            <a:schemeClr val="tx1"/>
                          </a:solidFill>
                          <a:hlinkClick r:id="rId3"/>
                        </a:rPr>
                        <a:t>_</a:t>
                      </a:r>
                      <a:r>
                        <a:rPr lang="tr-TR" sz="1800" b="1" u="none" kern="1200" dirty="0" err="1" smtClean="0">
                          <a:solidFill>
                            <a:schemeClr val="tx1"/>
                          </a:solidFill>
                          <a:hlinkClick r:id="rId3"/>
                        </a:rPr>
                        <a:t>calisir</a:t>
                      </a:r>
                      <a:r>
                        <a:rPr lang="tr-TR" sz="1800" b="1" u="none" kern="1200" dirty="0" smtClean="0">
                          <a:solidFill>
                            <a:schemeClr val="tx1"/>
                          </a:solidFill>
                          <a:hlinkClick r:id="rId3"/>
                        </a:rPr>
                        <a:t>@</a:t>
                      </a:r>
                      <a:r>
                        <a:rPr lang="tr-TR" sz="1800" b="1" u="none" kern="1200" dirty="0" err="1" smtClean="0">
                          <a:solidFill>
                            <a:schemeClr val="tx1"/>
                          </a:solidFill>
                          <a:hlinkClick r:id="rId3"/>
                        </a:rPr>
                        <a:t>hotmail</a:t>
                      </a:r>
                      <a:r>
                        <a:rPr lang="tr-TR" sz="1800" b="1" u="none" kern="1200" dirty="0" smtClean="0">
                          <a:solidFill>
                            <a:schemeClr val="tx1"/>
                          </a:solidFill>
                          <a:hlinkClick r:id="rId3"/>
                        </a:rPr>
                        <a:t>.com</a:t>
                      </a:r>
                      <a:r>
                        <a:rPr lang="tr-TR" sz="1800" b="1" u="none" kern="1200" dirty="0" smtClean="0">
                          <a:solidFill>
                            <a:schemeClr val="tx1"/>
                          </a:solidFill>
                        </a:rPr>
                        <a:t> </a:t>
                      </a:r>
                    </a:p>
                    <a:p>
                      <a:pPr algn="ctr"/>
                      <a:r>
                        <a:rPr lang="tr-TR" sz="1800" kern="1200" dirty="0" smtClean="0"/>
                        <a:t>(0312) 700 05 00 / 144</a:t>
                      </a:r>
                      <a:endParaRPr lang="tr-TR" dirty="0"/>
                    </a:p>
                  </a:txBody>
                  <a:tcPr/>
                </a:tc>
                <a:tc>
                  <a:txBody>
                    <a:bodyPr/>
                    <a:lstStyle/>
                    <a:p>
                      <a:endParaRPr lang="tr-TR"/>
                    </a:p>
                  </a:txBody>
                  <a:tcPr/>
                </a:tc>
                <a:tc>
                  <a:txBody>
                    <a:bodyPr/>
                    <a:lstStyle/>
                    <a:p>
                      <a:endParaRPr lang="tr-TR" dirty="0"/>
                    </a:p>
                  </a:txBody>
                  <a:tcPr/>
                </a:tc>
                <a:extLst>
                  <a:ext uri="{0D108BD9-81ED-4DB2-BD59-A6C34878D82A}">
                    <a16:rowId xmlns:a16="http://schemas.microsoft.com/office/drawing/2014/main" val="10004"/>
                  </a:ext>
                </a:extLst>
              </a:tr>
            </a:tbl>
          </a:graphicData>
        </a:graphic>
      </p:graphicFrame>
      <p:pic>
        <p:nvPicPr>
          <p:cNvPr id="1026" name="Picture 2" descr="C:\Users\Se7en\Desktop\sempozyum\a.ü logo.jpgs.png"/>
          <p:cNvPicPr>
            <a:picLocks noChangeAspect="1" noChangeArrowheads="1"/>
          </p:cNvPicPr>
          <p:nvPr/>
        </p:nvPicPr>
        <p:blipFill>
          <a:blip r:embed="rId4" cstate="print"/>
          <a:srcRect/>
          <a:stretch>
            <a:fillRect/>
          </a:stretch>
        </p:blipFill>
        <p:spPr bwMode="auto">
          <a:xfrm>
            <a:off x="611561" y="404663"/>
            <a:ext cx="1584176" cy="1179513"/>
          </a:xfrm>
          <a:prstGeom prst="rect">
            <a:avLst/>
          </a:prstGeom>
          <a:noFill/>
        </p:spPr>
      </p:pic>
      <p:pic>
        <p:nvPicPr>
          <p:cNvPr id="1027" name="Picture 3" descr="C:\Users\Se7en\Desktop\AYAŞ MYO\ayasmyologo.png"/>
          <p:cNvPicPr>
            <a:picLocks noChangeAspect="1" noChangeArrowheads="1"/>
          </p:cNvPicPr>
          <p:nvPr/>
        </p:nvPicPr>
        <p:blipFill>
          <a:blip r:embed="rId5" cstate="print"/>
          <a:srcRect/>
          <a:stretch>
            <a:fillRect/>
          </a:stretch>
        </p:blipFill>
        <p:spPr bwMode="auto">
          <a:xfrm>
            <a:off x="7164288" y="332656"/>
            <a:ext cx="1440160" cy="1296144"/>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88640"/>
            <a:ext cx="8964488" cy="648072"/>
          </a:xfrm>
        </p:spPr>
        <p:style>
          <a:lnRef idx="0">
            <a:schemeClr val="accent5"/>
          </a:lnRef>
          <a:fillRef idx="3">
            <a:schemeClr val="accent5"/>
          </a:fillRef>
          <a:effectRef idx="3">
            <a:schemeClr val="accent5"/>
          </a:effectRef>
          <a:fontRef idx="minor">
            <a:schemeClr val="lt1"/>
          </a:fontRef>
        </p:style>
        <p:txBody>
          <a:bodyPr>
            <a:noAutofit/>
          </a:bodyPr>
          <a:lstStyle/>
          <a:p>
            <a:pPr lvl="1" algn="l" rtl="0">
              <a:spcBef>
                <a:spcPct val="0"/>
              </a:spcBef>
            </a:pPr>
            <a:r>
              <a:rPr lang="tr-TR" sz="2000" b="1" dirty="0">
                <a:latin typeface="+mj-lt"/>
              </a:rPr>
              <a:t>4</a:t>
            </a:r>
            <a:r>
              <a:rPr lang="tr-TR" sz="2000" b="1" dirty="0" smtClean="0">
                <a:latin typeface="+mj-lt"/>
              </a:rPr>
              <a:t>-MÜLKİYET HAKKININ İÇERİĞİ: Mülkiyet Hakkından Doğan Yetki ve Ödevler</a:t>
            </a:r>
            <a:endParaRPr lang="tr-TR" sz="2000" dirty="0">
              <a:latin typeface="+mj-lt"/>
            </a:endParaRPr>
          </a:p>
        </p:txBody>
      </p:sp>
      <p:sp>
        <p:nvSpPr>
          <p:cNvPr id="3" name="2 İçerik Yer Tutucusu"/>
          <p:cNvSpPr>
            <a:spLocks noGrp="1"/>
          </p:cNvSpPr>
          <p:nvPr>
            <p:ph sz="quarter" idx="1"/>
          </p:nvPr>
        </p:nvSpPr>
        <p:spPr>
          <a:xfrm>
            <a:off x="179512" y="980728"/>
            <a:ext cx="8784976" cy="5688632"/>
          </a:xfrm>
        </p:spPr>
        <p:style>
          <a:lnRef idx="1">
            <a:schemeClr val="accent4"/>
          </a:lnRef>
          <a:fillRef idx="2">
            <a:schemeClr val="accent4"/>
          </a:fillRef>
          <a:effectRef idx="1">
            <a:schemeClr val="accent4"/>
          </a:effectRef>
          <a:fontRef idx="minor">
            <a:schemeClr val="dk1"/>
          </a:fontRef>
        </p:style>
        <p:txBody>
          <a:bodyPr>
            <a:normAutofit fontScale="40000" lnSpcReduction="20000"/>
          </a:bodyPr>
          <a:lstStyle/>
          <a:p>
            <a:pPr lvl="0">
              <a:buNone/>
            </a:pPr>
            <a:endParaRPr lang="tr-TR" sz="6700" b="1" u="sng" dirty="0" smtClean="0">
              <a:solidFill>
                <a:srgbClr val="C00000"/>
              </a:solidFill>
            </a:endParaRPr>
          </a:p>
          <a:p>
            <a:pPr lvl="0">
              <a:buNone/>
            </a:pPr>
            <a:r>
              <a:rPr lang="tr-TR" sz="6700" b="1" u="sng" dirty="0" smtClean="0">
                <a:solidFill>
                  <a:srgbClr val="C00000"/>
                </a:solidFill>
              </a:rPr>
              <a:t>A-MÜLKİYET HAKKINDAN DOĞAN YETKİLER</a:t>
            </a:r>
          </a:p>
          <a:p>
            <a:pPr lvl="0">
              <a:buFont typeface="Wingdings" pitchFamily="2" charset="2"/>
              <a:buChar char="Ø"/>
            </a:pPr>
            <a:endParaRPr lang="tr-TR" sz="4400" dirty="0" smtClean="0"/>
          </a:p>
          <a:p>
            <a:pPr lvl="0">
              <a:buFont typeface="Wingdings" pitchFamily="2" charset="2"/>
              <a:buChar char="Ø"/>
            </a:pPr>
            <a:r>
              <a:rPr lang="tr-TR" sz="5100" dirty="0" smtClean="0"/>
              <a:t>Mülkiyet hakkı, sahibine eşya üzerinde </a:t>
            </a:r>
            <a:r>
              <a:rPr lang="tr-TR" sz="5100" i="1" dirty="0" smtClean="0"/>
              <a:t>en geniş yetkiler</a:t>
            </a:r>
            <a:r>
              <a:rPr lang="tr-TR" sz="5100" dirty="0" smtClean="0"/>
              <a:t> veren aynî haktır. </a:t>
            </a:r>
          </a:p>
          <a:p>
            <a:pPr>
              <a:buFont typeface="Wingdings" pitchFamily="2" charset="2"/>
              <a:buChar char="Ø"/>
            </a:pPr>
            <a:r>
              <a:rPr lang="tr-TR" sz="5100" dirty="0" smtClean="0"/>
              <a:t>Mülkiyet hakkının içerdiği yetkiler(MK;683);</a:t>
            </a:r>
          </a:p>
          <a:p>
            <a:pPr lvl="1"/>
            <a:r>
              <a:rPr lang="tr-TR" sz="5100" dirty="0" smtClean="0"/>
              <a:t>Bir şeye malik olan kimse, hukuk düzeninin sınırları içinde, o şey üzerinde dilediği gibi kullanma, yararlanma ve tasarrufta bulunma yetkisine sahiptir.</a:t>
            </a:r>
          </a:p>
          <a:p>
            <a:pPr lvl="1"/>
            <a:r>
              <a:rPr lang="tr-TR" sz="5100" dirty="0" smtClean="0"/>
              <a:t>Malik, malını haksız olarak elinde bulunduran kimseye karşı istihkak davası açabileceği gibi, her türlü haksız </a:t>
            </a:r>
            <a:r>
              <a:rPr lang="tr-TR" sz="5100" dirty="0" err="1" smtClean="0"/>
              <a:t>elatmanın</a:t>
            </a:r>
            <a:r>
              <a:rPr lang="tr-TR" sz="5100" dirty="0" smtClean="0"/>
              <a:t> önlenmesini de dava edebilir.”</a:t>
            </a:r>
          </a:p>
          <a:p>
            <a:pPr lvl="1">
              <a:buNone/>
            </a:pPr>
            <a:endParaRPr lang="tr-TR" sz="5100" dirty="0" smtClean="0"/>
          </a:p>
          <a:p>
            <a:pPr>
              <a:buFont typeface="Wingdings" pitchFamily="2" charset="2"/>
              <a:buChar char="Ø"/>
            </a:pPr>
            <a:r>
              <a:rPr lang="tr-TR" sz="5100" dirty="0" smtClean="0"/>
              <a:t>Buna göre, mülkiyet hakkının sahibine sağladığı yetkiler, “</a:t>
            </a:r>
            <a:r>
              <a:rPr lang="tr-TR" sz="5100" u="sng" dirty="0" smtClean="0"/>
              <a:t>aktif yetkiler (müspet yetkiler)” </a:t>
            </a:r>
            <a:r>
              <a:rPr lang="tr-TR" sz="5100" dirty="0" smtClean="0"/>
              <a:t>ve “</a:t>
            </a:r>
            <a:r>
              <a:rPr lang="tr-TR" sz="5100" u="sng" dirty="0" smtClean="0"/>
              <a:t>koruyucu yetkiler (menfi yetkiler) </a:t>
            </a:r>
            <a:r>
              <a:rPr lang="tr-TR" sz="5100" dirty="0" smtClean="0"/>
              <a:t>olmak üzere 2’ye ayrılabilir. </a:t>
            </a:r>
          </a:p>
          <a:p>
            <a:pPr>
              <a:buFont typeface="Wingdings" pitchFamily="2" charset="2"/>
              <a:buChar char="Ø"/>
            </a:pPr>
            <a:r>
              <a:rPr lang="tr-TR" sz="5100" dirty="0" smtClean="0"/>
              <a:t>Bunların da kendi içinde alt ayrımları vardır. </a:t>
            </a:r>
          </a:p>
          <a:p>
            <a:pPr>
              <a:buFont typeface="Wingdings" pitchFamily="2" charset="2"/>
              <a:buChar char="Ø"/>
            </a:pPr>
            <a:endParaRPr lang="tr-TR" sz="8000" b="1" u="sng" dirty="0" smtClean="0">
              <a:solidFill>
                <a:srgbClr val="002060"/>
              </a:solidFill>
            </a:endParaRPr>
          </a:p>
          <a:p>
            <a:pPr lvl="1"/>
            <a:endParaRPr lang="tr-TR" b="1" u="sng" dirty="0" smtClean="0">
              <a:solidFill>
                <a:srgbClr val="002060"/>
              </a:solidFill>
            </a:endParaRPr>
          </a:p>
          <a:p>
            <a:pPr lvl="0">
              <a:buNone/>
            </a:pPr>
            <a:endParaRPr lang="tr-TR" b="1" u="sng" dirty="0" smtClean="0">
              <a:solidFill>
                <a:srgbClr val="002060"/>
              </a:solidFill>
            </a:endParaRPr>
          </a:p>
          <a:p>
            <a:pPr>
              <a:buNone/>
            </a:pPr>
            <a:endParaRPr lang="tr-TR" b="1" i="1" u="sng" dirty="0" smtClean="0">
              <a:solidFill>
                <a:srgbClr val="002060"/>
              </a:solidFill>
            </a:endParaRPr>
          </a:p>
        </p:txBody>
      </p:sp>
      <p:sp>
        <p:nvSpPr>
          <p:cNvPr id="5" name="4 Slayt Numarası Yer Tutucusu"/>
          <p:cNvSpPr>
            <a:spLocks noGrp="1"/>
          </p:cNvSpPr>
          <p:nvPr>
            <p:ph type="sldNum" sz="quarter" idx="12"/>
          </p:nvPr>
        </p:nvSpPr>
        <p:spPr>
          <a:xfrm>
            <a:off x="8460432" y="6237312"/>
            <a:ext cx="457200" cy="457200"/>
          </a:xfrm>
        </p:spPr>
        <p:txBody>
          <a:bodyPr/>
          <a:lstStyle/>
          <a:p>
            <a:fld id="{2BC4414B-479B-4759-BA30-A54FB58667F8}" type="slidenum">
              <a:rPr lang="tr-TR" smtClean="0"/>
              <a:pPr/>
              <a:t>10</a:t>
            </a:fld>
            <a:endParaRPr lang="tr-TR"/>
          </a:p>
        </p:txBody>
      </p:sp>
    </p:spTree>
  </p:cSld>
  <p:clrMapOvr>
    <a:masterClrMapping/>
  </p:clrMapOvr>
  <p:transition spd="med">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88640"/>
            <a:ext cx="8964488" cy="576064"/>
          </a:xfrm>
        </p:spPr>
        <p:style>
          <a:lnRef idx="0">
            <a:schemeClr val="accent5"/>
          </a:lnRef>
          <a:fillRef idx="3">
            <a:schemeClr val="accent5"/>
          </a:fillRef>
          <a:effectRef idx="3">
            <a:schemeClr val="accent5"/>
          </a:effectRef>
          <a:fontRef idx="minor">
            <a:schemeClr val="lt1"/>
          </a:fontRef>
        </p:style>
        <p:txBody>
          <a:bodyPr>
            <a:noAutofit/>
          </a:bodyPr>
          <a:lstStyle/>
          <a:p>
            <a:pPr lvl="1" algn="l" rtl="0">
              <a:spcBef>
                <a:spcPct val="0"/>
              </a:spcBef>
            </a:pPr>
            <a:r>
              <a:rPr lang="tr-TR" sz="2000" b="1" dirty="0">
                <a:latin typeface="+mj-lt"/>
              </a:rPr>
              <a:t>4</a:t>
            </a:r>
            <a:r>
              <a:rPr lang="tr-TR" sz="2000" b="1" dirty="0" smtClean="0">
                <a:latin typeface="+mj-lt"/>
              </a:rPr>
              <a:t>-MÜLKİYET HAKKININ İÇERİĞİ: Mülkiyet Hakkından Doğan Yetki ve Ödevler</a:t>
            </a:r>
            <a:endParaRPr lang="tr-TR" sz="2000" dirty="0">
              <a:latin typeface="+mj-lt"/>
            </a:endParaRPr>
          </a:p>
        </p:txBody>
      </p:sp>
      <p:pic>
        <p:nvPicPr>
          <p:cNvPr id="1026" name="Picture 2" descr="C:\Users\Se7en\Desktop\mülkiyethakkıpaint.png"/>
          <p:cNvPicPr>
            <a:picLocks noGrp="1" noChangeAspect="1" noChangeArrowheads="1"/>
          </p:cNvPicPr>
          <p:nvPr>
            <p:ph sz="quarter" idx="1"/>
          </p:nvPr>
        </p:nvPicPr>
        <p:blipFill>
          <a:blip r:embed="rId2" cstate="print"/>
          <a:srcRect/>
          <a:stretch>
            <a:fillRect/>
          </a:stretch>
        </p:blipFill>
        <p:spPr bwMode="auto">
          <a:xfrm>
            <a:off x="467544" y="1124744"/>
            <a:ext cx="8352928" cy="5472608"/>
          </a:xfrm>
          <a:prstGeom prst="rect">
            <a:avLst/>
          </a:prstGeom>
          <a:noFill/>
        </p:spPr>
      </p:pic>
      <p:sp>
        <p:nvSpPr>
          <p:cNvPr id="5" name="4 Slayt Numarası Yer Tutucusu"/>
          <p:cNvSpPr>
            <a:spLocks noGrp="1"/>
          </p:cNvSpPr>
          <p:nvPr>
            <p:ph type="sldNum" sz="quarter" idx="12"/>
          </p:nvPr>
        </p:nvSpPr>
        <p:spPr>
          <a:xfrm>
            <a:off x="8686800" y="6400800"/>
            <a:ext cx="457200" cy="457200"/>
          </a:xfrm>
        </p:spPr>
        <p:txBody>
          <a:bodyPr/>
          <a:lstStyle/>
          <a:p>
            <a:fld id="{2BC4414B-479B-4759-BA30-A54FB58667F8}" type="slidenum">
              <a:rPr lang="tr-TR" smtClean="0"/>
              <a:pPr/>
              <a:t>11</a:t>
            </a:fld>
            <a:endParaRPr lang="tr-TR"/>
          </a:p>
        </p:txBody>
      </p:sp>
    </p:spTree>
  </p:cSld>
  <p:clrMapOvr>
    <a:masterClrMapping/>
  </p:clrMapOvr>
  <p:transition spd="med">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88640"/>
            <a:ext cx="8964488" cy="720080"/>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lvl="1" algn="l" rtl="0">
              <a:spcBef>
                <a:spcPct val="0"/>
              </a:spcBef>
            </a:pPr>
            <a:r>
              <a:rPr lang="tr-TR" sz="2400" b="1" dirty="0">
                <a:latin typeface="+mj-lt"/>
              </a:rPr>
              <a:t>6</a:t>
            </a:r>
            <a:r>
              <a:rPr lang="tr-TR" sz="2400" b="1" dirty="0" smtClean="0">
                <a:latin typeface="+mj-lt"/>
              </a:rPr>
              <a:t>-MÜLKİYET HAKKININ KAZANILMASI</a:t>
            </a:r>
            <a:endParaRPr lang="tr-TR" sz="2400" dirty="0">
              <a:latin typeface="+mj-lt"/>
            </a:endParaRPr>
          </a:p>
        </p:txBody>
      </p:sp>
      <p:sp>
        <p:nvSpPr>
          <p:cNvPr id="3" name="2 İçerik Yer Tutucusu"/>
          <p:cNvSpPr>
            <a:spLocks noGrp="1"/>
          </p:cNvSpPr>
          <p:nvPr>
            <p:ph sz="quarter" idx="1"/>
          </p:nvPr>
        </p:nvSpPr>
        <p:spPr>
          <a:xfrm>
            <a:off x="179512" y="980728"/>
            <a:ext cx="8784976" cy="5688632"/>
          </a:xfrm>
        </p:spPr>
        <p:style>
          <a:lnRef idx="1">
            <a:schemeClr val="accent2"/>
          </a:lnRef>
          <a:fillRef idx="2">
            <a:schemeClr val="accent2"/>
          </a:fillRef>
          <a:effectRef idx="1">
            <a:schemeClr val="accent2"/>
          </a:effectRef>
          <a:fontRef idx="minor">
            <a:schemeClr val="dk1"/>
          </a:fontRef>
        </p:style>
        <p:txBody>
          <a:bodyPr>
            <a:normAutofit/>
          </a:bodyPr>
          <a:lstStyle/>
          <a:p>
            <a:endParaRPr lang="tr-TR" dirty="0" smtClean="0"/>
          </a:p>
          <a:p>
            <a:endParaRPr lang="tr-TR" dirty="0" smtClean="0"/>
          </a:p>
          <a:p>
            <a:endParaRPr lang="tr-TR" dirty="0" smtClean="0"/>
          </a:p>
          <a:p>
            <a:endParaRPr lang="tr-TR" dirty="0" smtClean="0"/>
          </a:p>
          <a:p>
            <a:r>
              <a:rPr lang="tr-TR" dirty="0" smtClean="0"/>
              <a:t>Mülkiyet hakkı, hakkın konusu olan eşyanın cinsine göre “taşınır mülkiyeti” ve “taşınmaz mülkiyeti” olmak üzere 2’ye ayrılır.</a:t>
            </a:r>
          </a:p>
          <a:p>
            <a:endParaRPr lang="tr-TR" dirty="0" smtClean="0"/>
          </a:p>
          <a:p>
            <a:pPr>
              <a:buNone/>
            </a:pPr>
            <a:endParaRPr lang="tr-TR" dirty="0" smtClean="0"/>
          </a:p>
          <a:p>
            <a:pPr>
              <a:buNone/>
            </a:pPr>
            <a:endParaRPr lang="tr-TR" dirty="0" smtClean="0"/>
          </a:p>
          <a:p>
            <a:pPr>
              <a:buNone/>
            </a:pPr>
            <a:endParaRPr lang="tr-TR" b="1" u="sng" dirty="0" smtClean="0">
              <a:solidFill>
                <a:srgbClr val="0070C0"/>
              </a:solidFill>
            </a:endParaRPr>
          </a:p>
          <a:p>
            <a:pPr>
              <a:buNone/>
            </a:pPr>
            <a:endParaRPr lang="tr-TR" b="1" u="sng" dirty="0" smtClean="0">
              <a:solidFill>
                <a:srgbClr val="0070C0"/>
              </a:solidFill>
            </a:endParaRPr>
          </a:p>
          <a:p>
            <a:pPr lvl="0">
              <a:buNone/>
            </a:pPr>
            <a:endParaRPr lang="tr-TR" b="1" i="1" u="sng" dirty="0" smtClean="0">
              <a:solidFill>
                <a:schemeClr val="accent6">
                  <a:lumMod val="50000"/>
                </a:schemeClr>
              </a:solidFill>
            </a:endParaRPr>
          </a:p>
          <a:p>
            <a:pPr lvl="0">
              <a:buNone/>
            </a:pPr>
            <a:endParaRPr lang="tr-TR" b="1" u="sng" dirty="0" smtClean="0">
              <a:solidFill>
                <a:srgbClr val="002060"/>
              </a:solidFill>
            </a:endParaRPr>
          </a:p>
          <a:p>
            <a:pPr>
              <a:buNone/>
            </a:pPr>
            <a:endParaRPr lang="tr-TR" b="1" i="1" u="sng" dirty="0" smtClean="0">
              <a:solidFill>
                <a:srgbClr val="002060"/>
              </a:solidFill>
            </a:endParaRPr>
          </a:p>
        </p:txBody>
      </p:sp>
      <p:sp>
        <p:nvSpPr>
          <p:cNvPr id="5" name="4 Slayt Numarası Yer Tutucusu"/>
          <p:cNvSpPr>
            <a:spLocks noGrp="1"/>
          </p:cNvSpPr>
          <p:nvPr>
            <p:ph type="sldNum" sz="quarter" idx="12"/>
          </p:nvPr>
        </p:nvSpPr>
        <p:spPr>
          <a:xfrm>
            <a:off x="8388424" y="6021288"/>
            <a:ext cx="457200" cy="457200"/>
          </a:xfrm>
        </p:spPr>
        <p:txBody>
          <a:bodyPr/>
          <a:lstStyle/>
          <a:p>
            <a:fld id="{2BC4414B-479B-4759-BA30-A54FB58667F8}" type="slidenum">
              <a:rPr lang="tr-TR" smtClean="0"/>
              <a:pPr/>
              <a:t>12</a:t>
            </a:fld>
            <a:endParaRPr lang="tr-TR"/>
          </a:p>
        </p:txBody>
      </p:sp>
    </p:spTree>
  </p:cSld>
  <p:clrMapOvr>
    <a:masterClrMapping/>
  </p:clrMapOvr>
  <p:transition spd="med">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88640"/>
            <a:ext cx="8964488" cy="648072"/>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lvl="1" algn="l" rtl="0">
              <a:spcBef>
                <a:spcPct val="0"/>
              </a:spcBef>
            </a:pPr>
            <a:r>
              <a:rPr lang="tr-TR" sz="2400" b="1" dirty="0">
                <a:latin typeface="+mj-lt"/>
              </a:rPr>
              <a:t>6</a:t>
            </a:r>
            <a:r>
              <a:rPr lang="tr-TR" sz="2400" b="1" dirty="0" smtClean="0">
                <a:latin typeface="+mj-lt"/>
              </a:rPr>
              <a:t>-MÜLKİYET HAKKININ KAZANILMASI</a:t>
            </a:r>
            <a:endParaRPr lang="tr-TR" sz="2400" dirty="0">
              <a:latin typeface="+mj-lt"/>
            </a:endParaRPr>
          </a:p>
        </p:txBody>
      </p:sp>
      <p:pic>
        <p:nvPicPr>
          <p:cNvPr id="2050" name="Picture 2" descr="C:\Users\Se7en\Desktop\adsız555.png"/>
          <p:cNvPicPr>
            <a:picLocks noGrp="1" noChangeAspect="1" noChangeArrowheads="1"/>
          </p:cNvPicPr>
          <p:nvPr>
            <p:ph sz="quarter" idx="1"/>
          </p:nvPr>
        </p:nvPicPr>
        <p:blipFill>
          <a:blip r:embed="rId2" cstate="print"/>
          <a:srcRect/>
          <a:stretch>
            <a:fillRect/>
          </a:stretch>
        </p:blipFill>
        <p:spPr bwMode="auto">
          <a:xfrm>
            <a:off x="323528" y="980728"/>
            <a:ext cx="8424935" cy="5472608"/>
          </a:xfrm>
          <a:prstGeom prst="rect">
            <a:avLst/>
          </a:prstGeom>
          <a:noFill/>
        </p:spPr>
      </p:pic>
      <p:sp>
        <p:nvSpPr>
          <p:cNvPr id="5" name="4 Slayt Numarası Yer Tutucusu"/>
          <p:cNvSpPr>
            <a:spLocks noGrp="1"/>
          </p:cNvSpPr>
          <p:nvPr>
            <p:ph type="sldNum" sz="quarter" idx="12"/>
          </p:nvPr>
        </p:nvSpPr>
        <p:spPr>
          <a:xfrm>
            <a:off x="8532440" y="6400800"/>
            <a:ext cx="457200" cy="457200"/>
          </a:xfrm>
        </p:spPr>
        <p:txBody>
          <a:bodyPr/>
          <a:lstStyle/>
          <a:p>
            <a:fld id="{2BC4414B-479B-4759-BA30-A54FB58667F8}" type="slidenum">
              <a:rPr lang="tr-TR" smtClean="0"/>
              <a:pPr/>
              <a:t>13</a:t>
            </a:fld>
            <a:endParaRPr lang="tr-TR"/>
          </a:p>
        </p:txBody>
      </p:sp>
    </p:spTree>
  </p:cSld>
  <p:clrMapOvr>
    <a:masterClrMapping/>
  </p:clrMapOvr>
  <p:transition spd="med">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layt Numarası Yer Tutucusu"/>
          <p:cNvSpPr>
            <a:spLocks noGrp="1"/>
          </p:cNvSpPr>
          <p:nvPr>
            <p:ph type="sldNum" sz="quarter" idx="12"/>
          </p:nvPr>
        </p:nvSpPr>
        <p:spPr/>
        <p:txBody>
          <a:bodyPr/>
          <a:lstStyle/>
          <a:p>
            <a:fld id="{DB6BCFBB-F26A-4EF5-88A4-D8880434C23C}" type="slidenum">
              <a:rPr lang="tr-TR" smtClean="0"/>
              <a:pPr/>
              <a:t>14</a:t>
            </a:fld>
            <a:endParaRPr lang="tr-TR"/>
          </a:p>
        </p:txBody>
      </p:sp>
      <p:sp>
        <p:nvSpPr>
          <p:cNvPr id="4" name="3 İçerik Yer Tutucusu"/>
          <p:cNvSpPr>
            <a:spLocks noGrp="1"/>
          </p:cNvSpPr>
          <p:nvPr>
            <p:ph sz="quarter" idx="1"/>
          </p:nvPr>
        </p:nvSpPr>
        <p:spPr>
          <a:xfrm>
            <a:off x="914400" y="1268760"/>
            <a:ext cx="7113984" cy="4751040"/>
          </a:xfrm>
        </p:spPr>
        <p:txBody>
          <a:bodyPr/>
          <a:lstStyle/>
          <a:p>
            <a:endParaRPr lang="tr-TR" b="1" dirty="0" smtClean="0"/>
          </a:p>
          <a:p>
            <a:pPr lvl="1">
              <a:buNone/>
            </a:pPr>
            <a:r>
              <a:rPr lang="tr-TR" b="1" dirty="0" smtClean="0"/>
              <a:t>Yararlanılan Kaynak:</a:t>
            </a:r>
          </a:p>
          <a:p>
            <a:pPr lvl="1">
              <a:buNone/>
            </a:pPr>
            <a:r>
              <a:rPr lang="tr-TR" dirty="0" smtClean="0"/>
              <a:t>Kemal GÖZLER, Genel Hukuk Bilgisi, Ekin Basım Yayın, Bursa, 2017.</a:t>
            </a:r>
          </a:p>
          <a:p>
            <a:pPr lvl="1">
              <a:buNone/>
            </a:pPr>
            <a:endParaRPr lang="tr-TR" dirty="0" smtClean="0"/>
          </a:p>
          <a:p>
            <a:endParaRPr lang="tr-TR" dirty="0"/>
          </a:p>
        </p:txBody>
      </p:sp>
    </p:spTree>
  </p:cSld>
  <p:clrMapOvr>
    <a:masterClrMapping/>
  </p:clrMapOvr>
  <p:transition spd="med">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332656"/>
            <a:ext cx="7920880" cy="706090"/>
          </a:xfrm>
        </p:spPr>
        <p:style>
          <a:lnRef idx="3">
            <a:schemeClr val="lt1"/>
          </a:lnRef>
          <a:fillRef idx="1">
            <a:schemeClr val="accent1"/>
          </a:fillRef>
          <a:effectRef idx="1">
            <a:schemeClr val="accent1"/>
          </a:effectRef>
          <a:fontRef idx="minor">
            <a:schemeClr val="lt1"/>
          </a:fontRef>
        </p:style>
        <p:txBody>
          <a:bodyPr>
            <a:normAutofit fontScale="90000"/>
          </a:bodyPr>
          <a:lstStyle/>
          <a:p>
            <a:pPr algn="l"/>
            <a:r>
              <a:rPr lang="tr-TR" b="1" dirty="0" smtClean="0"/>
              <a:t>PLAN</a:t>
            </a:r>
            <a:endParaRPr lang="tr-TR" b="1" dirty="0"/>
          </a:p>
        </p:txBody>
      </p:sp>
      <p:sp>
        <p:nvSpPr>
          <p:cNvPr id="3" name="2 İçerik Yer Tutucusu"/>
          <p:cNvSpPr>
            <a:spLocks noGrp="1"/>
          </p:cNvSpPr>
          <p:nvPr>
            <p:ph sz="quarter" idx="1"/>
          </p:nvPr>
        </p:nvSpPr>
        <p:spPr>
          <a:xfrm>
            <a:off x="179512" y="1268760"/>
            <a:ext cx="8784976" cy="5213176"/>
          </a:xfrm>
        </p:spPr>
        <p:txBody>
          <a:bodyPr>
            <a:normAutofit/>
          </a:bodyPr>
          <a:lstStyle/>
          <a:p>
            <a:pPr lvl="1">
              <a:buNone/>
            </a:pPr>
            <a:endParaRPr lang="tr-TR" b="1" dirty="0" smtClean="0"/>
          </a:p>
          <a:p>
            <a:pPr lvl="1">
              <a:buNone/>
            </a:pPr>
            <a:r>
              <a:rPr lang="tr-TR" b="1" dirty="0" smtClean="0"/>
              <a:t>1-Mülkiyet Kavramı</a:t>
            </a:r>
          </a:p>
          <a:p>
            <a:pPr lvl="1">
              <a:buNone/>
            </a:pPr>
            <a:endParaRPr lang="tr-TR" b="1" dirty="0" smtClean="0"/>
          </a:p>
          <a:p>
            <a:pPr lvl="1">
              <a:buNone/>
            </a:pPr>
            <a:r>
              <a:rPr lang="tr-TR" b="1" dirty="0" smtClean="0"/>
              <a:t>2-Mülkiyet Hakkının Konusu: “Eşya”</a:t>
            </a:r>
          </a:p>
          <a:p>
            <a:pPr lvl="1">
              <a:buNone/>
            </a:pPr>
            <a:endParaRPr lang="tr-TR" b="1" dirty="0" smtClean="0"/>
          </a:p>
          <a:p>
            <a:pPr lvl="1">
              <a:buNone/>
            </a:pPr>
            <a:r>
              <a:rPr lang="tr-TR" b="1" dirty="0" smtClean="0"/>
              <a:t>3-Mülkiyet Hakkının Kapsamı</a:t>
            </a:r>
          </a:p>
          <a:p>
            <a:pPr lvl="1">
              <a:buNone/>
            </a:pPr>
            <a:endParaRPr lang="tr-TR" b="1" dirty="0" smtClean="0"/>
          </a:p>
          <a:p>
            <a:pPr lvl="1">
              <a:buNone/>
            </a:pPr>
            <a:r>
              <a:rPr lang="tr-TR" b="1" dirty="0" smtClean="0"/>
              <a:t>4-Mülkiyet Hakkının İçeriği</a:t>
            </a:r>
          </a:p>
          <a:p>
            <a:pPr lvl="1">
              <a:buNone/>
            </a:pPr>
            <a:endParaRPr lang="tr-TR" b="1" dirty="0" smtClean="0"/>
          </a:p>
          <a:p>
            <a:pPr lvl="1">
              <a:buNone/>
            </a:pPr>
            <a:r>
              <a:rPr lang="tr-TR" b="1" dirty="0" smtClean="0"/>
              <a:t>5-Mülkiyet Hakkının Türleri</a:t>
            </a:r>
          </a:p>
          <a:p>
            <a:pPr lvl="1">
              <a:buNone/>
            </a:pPr>
            <a:endParaRPr lang="tr-TR" b="1" dirty="0" smtClean="0"/>
          </a:p>
          <a:p>
            <a:pPr lvl="1">
              <a:buNone/>
            </a:pPr>
            <a:r>
              <a:rPr lang="tr-TR" b="1" dirty="0" smtClean="0"/>
              <a:t>6-Mülkiyet Hakkının Kazanılması</a:t>
            </a:r>
          </a:p>
          <a:p>
            <a:pPr>
              <a:buNone/>
            </a:pPr>
            <a:endParaRPr lang="tr-TR" dirty="0"/>
          </a:p>
        </p:txBody>
      </p:sp>
      <p:sp>
        <p:nvSpPr>
          <p:cNvPr id="5" name="4 Slayt Numarası Yer Tutucusu"/>
          <p:cNvSpPr>
            <a:spLocks noGrp="1"/>
          </p:cNvSpPr>
          <p:nvPr>
            <p:ph type="sldNum" sz="quarter" idx="12"/>
          </p:nvPr>
        </p:nvSpPr>
        <p:spPr>
          <a:xfrm>
            <a:off x="8460432" y="6237312"/>
            <a:ext cx="457200" cy="457200"/>
          </a:xfrm>
        </p:spPr>
        <p:txBody>
          <a:bodyPr/>
          <a:lstStyle/>
          <a:p>
            <a:fld id="{2BC4414B-479B-4759-BA30-A54FB58667F8}" type="slidenum">
              <a:rPr lang="tr-TR" smtClean="0"/>
              <a:pPr/>
              <a:t>2</a:t>
            </a:fld>
            <a:endParaRPr lang="tr-TR" dirty="0"/>
          </a:p>
        </p:txBody>
      </p:sp>
    </p:spTree>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88640"/>
            <a:ext cx="8784976" cy="706090"/>
          </a:xfrm>
        </p:spPr>
        <p:style>
          <a:lnRef idx="1">
            <a:schemeClr val="accent1"/>
          </a:lnRef>
          <a:fillRef idx="3">
            <a:schemeClr val="accent1"/>
          </a:fillRef>
          <a:effectRef idx="2">
            <a:schemeClr val="accent1"/>
          </a:effectRef>
          <a:fontRef idx="minor">
            <a:schemeClr val="lt1"/>
          </a:fontRef>
        </p:style>
        <p:txBody>
          <a:bodyPr>
            <a:normAutofit/>
          </a:bodyPr>
          <a:lstStyle/>
          <a:p>
            <a:pPr lvl="1" algn="l" rtl="0">
              <a:spcBef>
                <a:spcPct val="0"/>
              </a:spcBef>
            </a:pPr>
            <a:r>
              <a:rPr lang="tr-TR" sz="2400" b="1" dirty="0" smtClean="0"/>
              <a:t>1-Mülkiyet Kavramı</a:t>
            </a:r>
            <a:endParaRPr lang="tr-TR" sz="2400" dirty="0"/>
          </a:p>
        </p:txBody>
      </p:sp>
      <p:sp>
        <p:nvSpPr>
          <p:cNvPr id="3" name="2 İçerik Yer Tutucusu"/>
          <p:cNvSpPr>
            <a:spLocks noGrp="1"/>
          </p:cNvSpPr>
          <p:nvPr>
            <p:ph sz="quarter" idx="1"/>
          </p:nvPr>
        </p:nvSpPr>
        <p:spPr>
          <a:xfrm>
            <a:off x="179512" y="980728"/>
            <a:ext cx="8784976" cy="5688632"/>
          </a:xfrm>
        </p:spPr>
        <p:style>
          <a:lnRef idx="1">
            <a:schemeClr val="accent1"/>
          </a:lnRef>
          <a:fillRef idx="2">
            <a:schemeClr val="accent1"/>
          </a:fillRef>
          <a:effectRef idx="1">
            <a:schemeClr val="accent1"/>
          </a:effectRef>
          <a:fontRef idx="minor">
            <a:schemeClr val="dk1"/>
          </a:fontRef>
        </p:style>
        <p:txBody>
          <a:bodyPr>
            <a:normAutofit/>
          </a:bodyPr>
          <a:lstStyle/>
          <a:p>
            <a:endParaRPr lang="tr-TR" i="1" dirty="0" smtClean="0"/>
          </a:p>
          <a:p>
            <a:r>
              <a:rPr lang="tr-TR" i="1" dirty="0" smtClean="0"/>
              <a:t>Mülkiyet </a:t>
            </a:r>
            <a:r>
              <a:rPr lang="tr-TR" i="1" dirty="0"/>
              <a:t>hakkı, </a:t>
            </a:r>
            <a:r>
              <a:rPr lang="tr-TR" i="1" dirty="0" smtClean="0"/>
              <a:t>hak sahibine(malik) </a:t>
            </a:r>
            <a:r>
              <a:rPr lang="tr-TR" i="1" dirty="0"/>
              <a:t>en geniş yetkiler veren bir aynî haktır.</a:t>
            </a:r>
            <a:r>
              <a:rPr lang="tr-TR" b="1" dirty="0"/>
              <a:t> </a:t>
            </a:r>
            <a:endParaRPr lang="tr-TR" b="1" dirty="0" smtClean="0"/>
          </a:p>
          <a:p>
            <a:endParaRPr lang="tr-TR" b="1" dirty="0" smtClean="0"/>
          </a:p>
          <a:p>
            <a:endParaRPr lang="tr-TR" b="1" dirty="0" smtClean="0"/>
          </a:p>
          <a:p>
            <a:endParaRPr lang="tr-TR" b="1" dirty="0"/>
          </a:p>
          <a:p>
            <a:r>
              <a:rPr lang="tr-TR" i="1" u="sng" dirty="0" smtClean="0"/>
              <a:t>Mülkiyet </a:t>
            </a:r>
            <a:r>
              <a:rPr lang="tr-TR" i="1" u="sng" dirty="0"/>
              <a:t>hakkı</a:t>
            </a:r>
            <a:r>
              <a:rPr lang="tr-TR" i="1" dirty="0"/>
              <a:t>,</a:t>
            </a:r>
            <a:r>
              <a:rPr lang="tr-TR" dirty="0"/>
              <a:t> sahibine o eşyayı “</a:t>
            </a:r>
            <a:r>
              <a:rPr lang="tr-TR" dirty="0" smtClean="0"/>
              <a:t>kullanma”, </a:t>
            </a:r>
            <a:r>
              <a:rPr lang="tr-TR" dirty="0"/>
              <a:t>ondan “</a:t>
            </a:r>
            <a:r>
              <a:rPr lang="tr-TR" dirty="0" smtClean="0"/>
              <a:t>yararlanma</a:t>
            </a:r>
            <a:r>
              <a:rPr lang="tr-TR" i="1" dirty="0" smtClean="0"/>
              <a:t>"</a:t>
            </a:r>
            <a:r>
              <a:rPr lang="tr-TR" dirty="0" smtClean="0"/>
              <a:t> </a:t>
            </a:r>
            <a:r>
              <a:rPr lang="tr-TR" dirty="0"/>
              <a:t>ve onunla ilgili her türlü “tasarrufta </a:t>
            </a:r>
            <a:r>
              <a:rPr lang="tr-TR" dirty="0" smtClean="0"/>
              <a:t>bulunma” </a:t>
            </a:r>
            <a:r>
              <a:rPr lang="tr-TR" dirty="0"/>
              <a:t>yetkisini veren tam ve sınırsız bir aynî haktır.</a:t>
            </a:r>
          </a:p>
          <a:p>
            <a:endParaRPr lang="tr-TR" dirty="0"/>
          </a:p>
        </p:txBody>
      </p:sp>
      <p:sp>
        <p:nvSpPr>
          <p:cNvPr id="5" name="4 Slayt Numarası Yer Tutucusu"/>
          <p:cNvSpPr>
            <a:spLocks noGrp="1"/>
          </p:cNvSpPr>
          <p:nvPr>
            <p:ph type="sldNum" sz="quarter" idx="12"/>
          </p:nvPr>
        </p:nvSpPr>
        <p:spPr>
          <a:xfrm>
            <a:off x="8532440" y="6165304"/>
            <a:ext cx="457200" cy="457200"/>
          </a:xfrm>
        </p:spPr>
        <p:txBody>
          <a:bodyPr/>
          <a:lstStyle/>
          <a:p>
            <a:fld id="{2BC4414B-479B-4759-BA30-A54FB58667F8}" type="slidenum">
              <a:rPr lang="tr-TR" smtClean="0"/>
              <a:pPr/>
              <a:t>3</a:t>
            </a:fld>
            <a:endParaRPr lang="tr-TR" dirty="0"/>
          </a:p>
        </p:txBody>
      </p:sp>
    </p:spTree>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88640"/>
            <a:ext cx="8784976" cy="706090"/>
          </a:xfrm>
        </p:spPr>
        <p:style>
          <a:lnRef idx="0">
            <a:schemeClr val="accent1"/>
          </a:lnRef>
          <a:fillRef idx="3">
            <a:schemeClr val="accent1"/>
          </a:fillRef>
          <a:effectRef idx="3">
            <a:schemeClr val="accent1"/>
          </a:effectRef>
          <a:fontRef idx="minor">
            <a:schemeClr val="lt1"/>
          </a:fontRef>
        </p:style>
        <p:txBody>
          <a:bodyPr>
            <a:normAutofit/>
          </a:bodyPr>
          <a:lstStyle/>
          <a:p>
            <a:pPr lvl="1" algn="l" rtl="0">
              <a:spcBef>
                <a:spcPct val="0"/>
              </a:spcBef>
            </a:pPr>
            <a:r>
              <a:rPr lang="tr-TR" sz="2400" b="1" dirty="0" smtClean="0"/>
              <a:t>1-Mülkiyet Kavramı</a:t>
            </a:r>
            <a:endParaRPr lang="tr-TR" sz="2400" dirty="0"/>
          </a:p>
        </p:txBody>
      </p:sp>
      <p:pic>
        <p:nvPicPr>
          <p:cNvPr id="1026" name="Picture 2" descr="C:\Users\Se7en\Desktop\aynihaklar.png"/>
          <p:cNvPicPr>
            <a:picLocks noGrp="1" noChangeAspect="1" noChangeArrowheads="1"/>
          </p:cNvPicPr>
          <p:nvPr>
            <p:ph sz="quarter" idx="1"/>
          </p:nvPr>
        </p:nvPicPr>
        <p:blipFill>
          <a:blip r:embed="rId2" cstate="print"/>
          <a:srcRect/>
          <a:stretch>
            <a:fillRect/>
          </a:stretch>
        </p:blipFill>
        <p:spPr bwMode="auto">
          <a:xfrm>
            <a:off x="395536" y="1124744"/>
            <a:ext cx="8424936" cy="5102804"/>
          </a:xfrm>
          <a:prstGeom prst="rect">
            <a:avLst/>
          </a:prstGeom>
          <a:noFill/>
        </p:spPr>
      </p:pic>
      <p:sp>
        <p:nvSpPr>
          <p:cNvPr id="5" name="4 Slayt Numarası Yer Tutucusu"/>
          <p:cNvSpPr>
            <a:spLocks noGrp="1"/>
          </p:cNvSpPr>
          <p:nvPr>
            <p:ph type="sldNum" sz="quarter" idx="12"/>
          </p:nvPr>
        </p:nvSpPr>
        <p:spPr>
          <a:xfrm>
            <a:off x="8532440" y="6237312"/>
            <a:ext cx="457200" cy="457200"/>
          </a:xfrm>
        </p:spPr>
        <p:txBody>
          <a:bodyPr/>
          <a:lstStyle/>
          <a:p>
            <a:fld id="{2BC4414B-479B-4759-BA30-A54FB58667F8}" type="slidenum">
              <a:rPr lang="tr-TR" smtClean="0"/>
              <a:pPr/>
              <a:t>4</a:t>
            </a:fld>
            <a:endParaRPr lang="tr-TR" dirty="0"/>
          </a:p>
        </p:txBody>
      </p:sp>
    </p:spTree>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88640"/>
            <a:ext cx="8784976" cy="706090"/>
          </a:xfrm>
        </p:spPr>
        <p:style>
          <a:lnRef idx="0">
            <a:schemeClr val="accent1"/>
          </a:lnRef>
          <a:fillRef idx="3">
            <a:schemeClr val="accent1"/>
          </a:fillRef>
          <a:effectRef idx="3">
            <a:schemeClr val="accent1"/>
          </a:effectRef>
          <a:fontRef idx="minor">
            <a:schemeClr val="lt1"/>
          </a:fontRef>
        </p:style>
        <p:txBody>
          <a:bodyPr>
            <a:normAutofit/>
          </a:bodyPr>
          <a:lstStyle/>
          <a:p>
            <a:pPr lvl="1" algn="l" rtl="0">
              <a:spcBef>
                <a:spcPct val="0"/>
              </a:spcBef>
            </a:pPr>
            <a:r>
              <a:rPr lang="tr-TR" sz="2400" b="1" dirty="0" smtClean="0"/>
              <a:t>1-Mülkiyet Kavramı</a:t>
            </a:r>
            <a:endParaRPr lang="tr-TR" sz="2400" dirty="0"/>
          </a:p>
        </p:txBody>
      </p:sp>
      <p:sp>
        <p:nvSpPr>
          <p:cNvPr id="3" name="2 İçerik Yer Tutucusu"/>
          <p:cNvSpPr>
            <a:spLocks noGrp="1"/>
          </p:cNvSpPr>
          <p:nvPr>
            <p:ph sz="quarter" idx="1"/>
          </p:nvPr>
        </p:nvSpPr>
        <p:spPr>
          <a:xfrm>
            <a:off x="179512" y="980728"/>
            <a:ext cx="8784976" cy="5688632"/>
          </a:xfrm>
        </p:spPr>
        <p:style>
          <a:lnRef idx="1">
            <a:schemeClr val="accent1"/>
          </a:lnRef>
          <a:fillRef idx="2">
            <a:schemeClr val="accent1"/>
          </a:fillRef>
          <a:effectRef idx="1">
            <a:schemeClr val="accent1"/>
          </a:effectRef>
          <a:fontRef idx="minor">
            <a:schemeClr val="dk1"/>
          </a:fontRef>
        </p:style>
        <p:txBody>
          <a:bodyPr>
            <a:normAutofit/>
          </a:bodyPr>
          <a:lstStyle/>
          <a:p>
            <a:pPr>
              <a:buNone/>
            </a:pPr>
            <a:endParaRPr lang="tr-TR" u="sng" dirty="0"/>
          </a:p>
          <a:p>
            <a:pPr>
              <a:buNone/>
            </a:pPr>
            <a:r>
              <a:rPr lang="tr-TR" b="1" i="1" u="sng" dirty="0" smtClean="0">
                <a:solidFill>
                  <a:srgbClr val="C00000"/>
                </a:solidFill>
              </a:rPr>
              <a:t>Mülkiyetle İlgili Görüşler</a:t>
            </a:r>
          </a:p>
          <a:p>
            <a:pPr>
              <a:buNone/>
            </a:pPr>
            <a:endParaRPr lang="tr-TR" u="sng" dirty="0" smtClean="0"/>
          </a:p>
          <a:p>
            <a:r>
              <a:rPr lang="tr-TR" dirty="0"/>
              <a:t>Mülkiyet hakkı Eflatun ve Aristo’dan bu yana en çok </a:t>
            </a:r>
            <a:r>
              <a:rPr lang="tr-TR" dirty="0" smtClean="0"/>
              <a:t>tartışılan </a:t>
            </a:r>
            <a:r>
              <a:rPr lang="tr-TR" dirty="0"/>
              <a:t>haklardan biridir. </a:t>
            </a:r>
            <a:endParaRPr lang="tr-TR" dirty="0" smtClean="0"/>
          </a:p>
          <a:p>
            <a:pPr>
              <a:buNone/>
            </a:pPr>
            <a:endParaRPr lang="tr-TR" dirty="0" smtClean="0"/>
          </a:p>
          <a:p>
            <a:r>
              <a:rPr lang="tr-TR" dirty="0" smtClean="0"/>
              <a:t>Bu </a:t>
            </a:r>
            <a:r>
              <a:rPr lang="tr-TR" dirty="0"/>
              <a:t>konudaki görüşler genellikle, “klasik görüş”, “Marksist görüş” ve “karma görüş” olarak </a:t>
            </a:r>
            <a:r>
              <a:rPr lang="tr-TR" dirty="0" smtClean="0"/>
              <a:t>3 </a:t>
            </a:r>
            <a:r>
              <a:rPr lang="tr-TR" dirty="0"/>
              <a:t>grup </a:t>
            </a:r>
            <a:r>
              <a:rPr lang="tr-TR" dirty="0" smtClean="0"/>
              <a:t>altında </a:t>
            </a:r>
            <a:r>
              <a:rPr lang="tr-TR" dirty="0"/>
              <a:t>toplanmaktadır:</a:t>
            </a:r>
          </a:p>
          <a:p>
            <a:pPr>
              <a:buNone/>
            </a:pPr>
            <a:endParaRPr lang="tr-TR" dirty="0"/>
          </a:p>
        </p:txBody>
      </p:sp>
      <p:sp>
        <p:nvSpPr>
          <p:cNvPr id="5" name="4 Slayt Numarası Yer Tutucusu"/>
          <p:cNvSpPr>
            <a:spLocks noGrp="1"/>
          </p:cNvSpPr>
          <p:nvPr>
            <p:ph type="sldNum" sz="quarter" idx="12"/>
          </p:nvPr>
        </p:nvSpPr>
        <p:spPr>
          <a:xfrm>
            <a:off x="8460432" y="6165304"/>
            <a:ext cx="457200" cy="457200"/>
          </a:xfrm>
        </p:spPr>
        <p:txBody>
          <a:bodyPr/>
          <a:lstStyle/>
          <a:p>
            <a:fld id="{2BC4414B-479B-4759-BA30-A54FB58667F8}" type="slidenum">
              <a:rPr lang="tr-TR" smtClean="0"/>
              <a:pPr/>
              <a:t>5</a:t>
            </a:fld>
            <a:endParaRPr lang="tr-TR"/>
          </a:p>
        </p:txBody>
      </p:sp>
    </p:spTree>
  </p:cSld>
  <p:clrMapOvr>
    <a:masterClrMapping/>
  </p:clrMapOvr>
  <p:transition spd="med">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88640"/>
            <a:ext cx="8784976" cy="706090"/>
          </a:xfrm>
        </p:spPr>
        <p:style>
          <a:lnRef idx="0">
            <a:schemeClr val="accent1"/>
          </a:lnRef>
          <a:fillRef idx="3">
            <a:schemeClr val="accent1"/>
          </a:fillRef>
          <a:effectRef idx="3">
            <a:schemeClr val="accent1"/>
          </a:effectRef>
          <a:fontRef idx="minor">
            <a:schemeClr val="lt1"/>
          </a:fontRef>
        </p:style>
        <p:txBody>
          <a:bodyPr>
            <a:normAutofit/>
          </a:bodyPr>
          <a:lstStyle/>
          <a:p>
            <a:pPr lvl="1" algn="l" rtl="0">
              <a:spcBef>
                <a:spcPct val="0"/>
              </a:spcBef>
            </a:pPr>
            <a:r>
              <a:rPr lang="tr-TR" sz="2400" b="1" dirty="0" smtClean="0"/>
              <a:t>1-Mülkiyet Kavramı</a:t>
            </a:r>
            <a:endParaRPr lang="tr-TR" sz="2400" dirty="0"/>
          </a:p>
        </p:txBody>
      </p:sp>
      <p:sp>
        <p:nvSpPr>
          <p:cNvPr id="3" name="2 İçerik Yer Tutucusu"/>
          <p:cNvSpPr>
            <a:spLocks noGrp="1"/>
          </p:cNvSpPr>
          <p:nvPr>
            <p:ph sz="quarter" idx="1"/>
          </p:nvPr>
        </p:nvSpPr>
        <p:spPr>
          <a:xfrm>
            <a:off x="179512" y="980728"/>
            <a:ext cx="8784976" cy="5688632"/>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buNone/>
            </a:pPr>
            <a:endParaRPr lang="tr-TR" u="sng" dirty="0"/>
          </a:p>
          <a:p>
            <a:pPr lvl="0"/>
            <a:r>
              <a:rPr lang="tr-TR" b="1" i="1" u="sng" dirty="0" smtClean="0">
                <a:solidFill>
                  <a:srgbClr val="C00000"/>
                </a:solidFill>
              </a:rPr>
              <a:t>Türk Hukukundaki Mülkiyet Anlayışı</a:t>
            </a:r>
          </a:p>
          <a:p>
            <a:r>
              <a:rPr lang="tr-TR" dirty="0" smtClean="0"/>
              <a:t>Anayasamız “mülkiyet </a:t>
            </a:r>
            <a:r>
              <a:rPr lang="tr-TR" dirty="0" err="1" smtClean="0"/>
              <a:t>hakkı”nı</a:t>
            </a:r>
            <a:r>
              <a:rPr lang="tr-TR" dirty="0" smtClean="0"/>
              <a:t> bir kişi hakkı olarak kabul etmiş ve düzenlemiştir. </a:t>
            </a:r>
          </a:p>
          <a:p>
            <a:r>
              <a:rPr lang="tr-TR" dirty="0" smtClean="0"/>
              <a:t>“Herkes mülkiyet ve miras hakkına sahiptir”(A.yasa;md:35).</a:t>
            </a:r>
          </a:p>
          <a:p>
            <a:endParaRPr lang="tr-TR" dirty="0" smtClean="0"/>
          </a:p>
          <a:p>
            <a:r>
              <a:rPr lang="tr-TR" dirty="0" smtClean="0"/>
              <a:t>1982 Anayasası, Marksist (kolektivist) mülkiyet anlayışını reddetmekte; esas itibarıyla klasik (liberal-bireyci) mülkiyet anlayışını kabul etmektedir. </a:t>
            </a:r>
          </a:p>
          <a:p>
            <a:endParaRPr lang="tr-TR" dirty="0" smtClean="0"/>
          </a:p>
          <a:p>
            <a:r>
              <a:rPr lang="tr-TR" i="1" u="sng" dirty="0" smtClean="0">
                <a:solidFill>
                  <a:srgbClr val="C00000"/>
                </a:solidFill>
              </a:rPr>
              <a:t>Ancak </a:t>
            </a:r>
            <a:r>
              <a:rPr lang="tr-TR" dirty="0" smtClean="0"/>
              <a:t>Anayasamız, mülkiyet hakkını sınırsız bir şekilde tanımamış, bu hakkın kamu yararı amacıyla sınırlanabileceğini kabul etmiş tir.</a:t>
            </a:r>
          </a:p>
          <a:p>
            <a:r>
              <a:rPr lang="tr-TR" dirty="0" smtClean="0"/>
              <a:t>Dahası “mülkiyet hakkının kullanılmasının toplum yararına aykırı olamayacağını” hüküm altına almıştır. </a:t>
            </a:r>
            <a:endParaRPr lang="tr-TR" i="1" u="sng" dirty="0" smtClean="0">
              <a:solidFill>
                <a:srgbClr val="C00000"/>
              </a:solidFill>
            </a:endParaRPr>
          </a:p>
        </p:txBody>
      </p:sp>
      <p:sp>
        <p:nvSpPr>
          <p:cNvPr id="5" name="4 Slayt Numarası Yer Tutucusu"/>
          <p:cNvSpPr>
            <a:spLocks noGrp="1"/>
          </p:cNvSpPr>
          <p:nvPr>
            <p:ph type="sldNum" sz="quarter" idx="12"/>
          </p:nvPr>
        </p:nvSpPr>
        <p:spPr>
          <a:xfrm>
            <a:off x="8460432" y="6237312"/>
            <a:ext cx="457200" cy="457200"/>
          </a:xfrm>
        </p:spPr>
        <p:txBody>
          <a:bodyPr/>
          <a:lstStyle/>
          <a:p>
            <a:fld id="{2BC4414B-479B-4759-BA30-A54FB58667F8}" type="slidenum">
              <a:rPr lang="tr-TR" smtClean="0"/>
              <a:pPr/>
              <a:t>6</a:t>
            </a:fld>
            <a:endParaRPr lang="tr-TR"/>
          </a:p>
        </p:txBody>
      </p:sp>
    </p:spTree>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88640"/>
            <a:ext cx="8784976" cy="706090"/>
          </a:xfrm>
        </p:spPr>
        <p:style>
          <a:lnRef idx="1">
            <a:schemeClr val="dk1"/>
          </a:lnRef>
          <a:fillRef idx="3">
            <a:schemeClr val="dk1"/>
          </a:fillRef>
          <a:effectRef idx="2">
            <a:schemeClr val="dk1"/>
          </a:effectRef>
          <a:fontRef idx="minor">
            <a:schemeClr val="lt1"/>
          </a:fontRef>
        </p:style>
        <p:txBody>
          <a:bodyPr>
            <a:normAutofit/>
          </a:bodyPr>
          <a:lstStyle/>
          <a:p>
            <a:pPr lvl="1" algn="l" rtl="0">
              <a:spcBef>
                <a:spcPct val="0"/>
              </a:spcBef>
            </a:pPr>
            <a:r>
              <a:rPr lang="tr-TR" sz="2400" b="1" dirty="0"/>
              <a:t>2</a:t>
            </a:r>
            <a:r>
              <a:rPr lang="tr-TR" sz="2400" b="1" dirty="0" smtClean="0"/>
              <a:t>-Mülkiyet Hakkının Konusu: “Eşya”dır.</a:t>
            </a:r>
            <a:endParaRPr lang="tr-TR" sz="2400" dirty="0"/>
          </a:p>
        </p:txBody>
      </p:sp>
      <p:sp>
        <p:nvSpPr>
          <p:cNvPr id="3" name="2 İçerik Yer Tutucusu"/>
          <p:cNvSpPr>
            <a:spLocks noGrp="1"/>
          </p:cNvSpPr>
          <p:nvPr>
            <p:ph sz="quarter" idx="1"/>
          </p:nvPr>
        </p:nvSpPr>
        <p:spPr>
          <a:xfrm>
            <a:off x="179512" y="980728"/>
            <a:ext cx="8784976" cy="5688632"/>
          </a:xfrm>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tr-TR" b="1" i="1" u="sng" dirty="0" smtClean="0">
                <a:solidFill>
                  <a:srgbClr val="C00000"/>
                </a:solidFill>
              </a:rPr>
              <a:t>Eşya Kavramı:</a:t>
            </a:r>
          </a:p>
          <a:p>
            <a:r>
              <a:rPr lang="tr-TR" dirty="0" smtClean="0"/>
              <a:t>Eşya dilbilgisi bakımından “şey” kelimesinin çoğuludur ve “şeyler” anlamına gelir. </a:t>
            </a:r>
          </a:p>
          <a:p>
            <a:r>
              <a:rPr lang="tr-TR" u="sng" dirty="0" smtClean="0"/>
              <a:t>Ama hukukta “her şey” eşya demek değildir. </a:t>
            </a:r>
          </a:p>
          <a:p>
            <a:endParaRPr lang="tr-TR" u="sng" dirty="0" smtClean="0"/>
          </a:p>
          <a:p>
            <a:r>
              <a:rPr lang="tr-TR" dirty="0" smtClean="0"/>
              <a:t>Şeylerin “eşya” niteliğinde olabilmesi, yani üzerlerinde mülkiyet hakkı kurulabilmesi için bu şeylerin bazı özellikleri taşımaları gerekir. </a:t>
            </a:r>
          </a:p>
          <a:p>
            <a:pPr lvl="1">
              <a:buNone/>
            </a:pPr>
            <a:r>
              <a:rPr lang="tr-TR" dirty="0" smtClean="0"/>
              <a:t>(1) Bu şeyler maddî olmalıdır; </a:t>
            </a:r>
          </a:p>
          <a:p>
            <a:pPr lvl="1">
              <a:buNone/>
            </a:pPr>
            <a:r>
              <a:rPr lang="tr-TR" dirty="0" smtClean="0"/>
              <a:t>(2) Üzerlerinde hakimiyet kurulabilmelidir; </a:t>
            </a:r>
          </a:p>
          <a:p>
            <a:pPr lvl="1">
              <a:buNone/>
            </a:pPr>
            <a:r>
              <a:rPr lang="tr-TR" dirty="0" smtClean="0"/>
              <a:t>(3) İnsan vücudu dışında bir şey olmalıdır ve nihayet bu şey sınırlanabilir nitelikte olmalıdır. </a:t>
            </a:r>
            <a:endParaRPr lang="tr-TR" u="sng" dirty="0"/>
          </a:p>
        </p:txBody>
      </p:sp>
      <p:sp>
        <p:nvSpPr>
          <p:cNvPr id="5" name="4 Slayt Numarası Yer Tutucusu"/>
          <p:cNvSpPr>
            <a:spLocks noGrp="1"/>
          </p:cNvSpPr>
          <p:nvPr>
            <p:ph type="sldNum" sz="quarter" idx="12"/>
          </p:nvPr>
        </p:nvSpPr>
        <p:spPr>
          <a:xfrm>
            <a:off x="8460432" y="6165304"/>
            <a:ext cx="457200" cy="457200"/>
          </a:xfrm>
        </p:spPr>
        <p:txBody>
          <a:bodyPr/>
          <a:lstStyle/>
          <a:p>
            <a:fld id="{2BC4414B-479B-4759-BA30-A54FB58667F8}" type="slidenum">
              <a:rPr lang="tr-TR" smtClean="0"/>
              <a:pPr/>
              <a:t>7</a:t>
            </a:fld>
            <a:endParaRPr lang="tr-TR"/>
          </a:p>
        </p:txBody>
      </p:sp>
    </p:spTree>
  </p:cSld>
  <p:clrMapOvr>
    <a:masterClrMapping/>
  </p:clrMapOvr>
  <p:transition spd="med">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88640"/>
            <a:ext cx="8784976" cy="706090"/>
          </a:xfrm>
        </p:spPr>
        <p:style>
          <a:lnRef idx="0">
            <a:schemeClr val="accent5"/>
          </a:lnRef>
          <a:fillRef idx="3">
            <a:schemeClr val="accent5"/>
          </a:fillRef>
          <a:effectRef idx="3">
            <a:schemeClr val="accent5"/>
          </a:effectRef>
          <a:fontRef idx="minor">
            <a:schemeClr val="lt1"/>
          </a:fontRef>
        </p:style>
        <p:txBody>
          <a:bodyPr>
            <a:normAutofit/>
          </a:bodyPr>
          <a:lstStyle/>
          <a:p>
            <a:pPr lvl="1" algn="l" rtl="0">
              <a:spcBef>
                <a:spcPct val="0"/>
              </a:spcBef>
            </a:pPr>
            <a:r>
              <a:rPr lang="tr-TR" sz="2400" b="1" dirty="0" smtClean="0"/>
              <a:t>3-MÜLKİYET HAKKININ KAPSAMI</a:t>
            </a:r>
            <a:endParaRPr lang="tr-TR" sz="2400" dirty="0"/>
          </a:p>
        </p:txBody>
      </p:sp>
      <p:sp>
        <p:nvSpPr>
          <p:cNvPr id="3" name="2 İçerik Yer Tutucusu"/>
          <p:cNvSpPr>
            <a:spLocks noGrp="1"/>
          </p:cNvSpPr>
          <p:nvPr>
            <p:ph sz="quarter" idx="1"/>
          </p:nvPr>
        </p:nvSpPr>
        <p:spPr>
          <a:xfrm>
            <a:off x="179512" y="980728"/>
            <a:ext cx="8784976" cy="5688632"/>
          </a:xfrm>
        </p:spPr>
        <p:style>
          <a:lnRef idx="1">
            <a:schemeClr val="accent4"/>
          </a:lnRef>
          <a:fillRef idx="2">
            <a:schemeClr val="accent4"/>
          </a:fillRef>
          <a:effectRef idx="1">
            <a:schemeClr val="accent4"/>
          </a:effectRef>
          <a:fontRef idx="minor">
            <a:schemeClr val="dk1"/>
          </a:fontRef>
        </p:style>
        <p:txBody>
          <a:bodyPr>
            <a:normAutofit fontScale="25000" lnSpcReduction="20000"/>
          </a:bodyPr>
          <a:lstStyle/>
          <a:p>
            <a:pPr>
              <a:buFont typeface="Wingdings" pitchFamily="2" charset="2"/>
              <a:buChar char="Ø"/>
            </a:pPr>
            <a:r>
              <a:rPr lang="tr-TR" sz="8000" dirty="0" smtClean="0"/>
              <a:t>Mülkiyet hakkı kapsamına ’</a:t>
            </a:r>
            <a:r>
              <a:rPr lang="tr-TR" sz="8000" u="sng" dirty="0" smtClean="0"/>
              <a:t>’asıl eşya</a:t>
            </a:r>
            <a:r>
              <a:rPr lang="tr-TR" sz="8000" dirty="0" smtClean="0"/>
              <a:t>” ile birlikte onun “</a:t>
            </a:r>
            <a:r>
              <a:rPr lang="tr-TR" sz="8000" u="sng" dirty="0" smtClean="0"/>
              <a:t>bütünleyici parça</a:t>
            </a:r>
            <a:r>
              <a:rPr lang="tr-TR" sz="8000" dirty="0" smtClean="0"/>
              <a:t>” ve “</a:t>
            </a:r>
            <a:r>
              <a:rPr lang="tr-TR" sz="8000" u="sng" dirty="0" err="1" smtClean="0"/>
              <a:t>eklentiler</a:t>
            </a:r>
            <a:r>
              <a:rPr lang="tr-TR" sz="8000" dirty="0" err="1" smtClean="0"/>
              <a:t>”i</a:t>
            </a:r>
            <a:r>
              <a:rPr lang="tr-TR" sz="8000" dirty="0" smtClean="0"/>
              <a:t> de girer.</a:t>
            </a:r>
          </a:p>
          <a:p>
            <a:pPr>
              <a:buNone/>
            </a:pPr>
            <a:endParaRPr lang="tr-TR" sz="8000" b="1" i="1" u="sng" dirty="0" smtClean="0">
              <a:solidFill>
                <a:srgbClr val="002060"/>
              </a:solidFill>
            </a:endParaRPr>
          </a:p>
          <a:p>
            <a:pPr lvl="0">
              <a:buNone/>
            </a:pPr>
            <a:r>
              <a:rPr lang="tr-TR" sz="8000" b="1" i="1" u="sng" dirty="0" smtClean="0">
                <a:solidFill>
                  <a:srgbClr val="C00000"/>
                </a:solidFill>
              </a:rPr>
              <a:t>A-</a:t>
            </a:r>
            <a:r>
              <a:rPr lang="tr-TR" sz="8000" b="1" u="sng" dirty="0" smtClean="0">
                <a:solidFill>
                  <a:srgbClr val="C00000"/>
                </a:solidFill>
              </a:rPr>
              <a:t>ASIL EŞYA:  </a:t>
            </a:r>
            <a:r>
              <a:rPr lang="tr-TR" sz="8000" dirty="0" smtClean="0"/>
              <a:t>Asıl eşya”, mülkiyet hakkı kurulu bulunan taşınır veya taşınmaz şeydir.</a:t>
            </a:r>
          </a:p>
          <a:p>
            <a:pPr lvl="0">
              <a:buNone/>
            </a:pPr>
            <a:endParaRPr lang="tr-TR" sz="8000" b="1" u="sng" dirty="0" smtClean="0">
              <a:solidFill>
                <a:srgbClr val="002060"/>
              </a:solidFill>
            </a:endParaRPr>
          </a:p>
          <a:p>
            <a:pPr>
              <a:buNone/>
            </a:pPr>
            <a:r>
              <a:rPr lang="tr-TR" sz="8000" b="1" u="sng" dirty="0" smtClean="0">
                <a:solidFill>
                  <a:srgbClr val="C00000"/>
                </a:solidFill>
              </a:rPr>
              <a:t>B-BÜTÜNLEYİCİ PARÇA: </a:t>
            </a:r>
            <a:r>
              <a:rPr lang="tr-TR" sz="8000" dirty="0" smtClean="0"/>
              <a:t>Yerel âdetlere göre asıl şeyin temel unsuru olan ve o şey yok edilmedikçe, zarara uğratılmadıkça veya yapısı değiştirilmedikçe ondan ayrılmasına olanak bulunmayan parçadır.</a:t>
            </a:r>
          </a:p>
          <a:p>
            <a:pPr>
              <a:buNone/>
            </a:pPr>
            <a:endParaRPr lang="tr-TR" sz="8000" dirty="0" smtClean="0"/>
          </a:p>
          <a:p>
            <a:r>
              <a:rPr lang="tr-TR" sz="8000" dirty="0" smtClean="0"/>
              <a:t>Bütünleyici parçaya eski tabirle </a:t>
            </a:r>
            <a:r>
              <a:rPr lang="tr-TR" sz="8000" i="1" dirty="0" smtClean="0"/>
              <a:t>“mütemmim cüz</a:t>
            </a:r>
            <a:r>
              <a:rPr lang="tr-TR" sz="8000" dirty="0" smtClean="0"/>
              <a:t>” denir. </a:t>
            </a:r>
          </a:p>
          <a:p>
            <a:pPr lvl="1"/>
            <a:r>
              <a:rPr lang="tr-TR" sz="8000" dirty="0" smtClean="0"/>
              <a:t>Örneğin bir evin kapısı, çerçevesi o evin bütünleyici parçasıdır.  </a:t>
            </a:r>
          </a:p>
          <a:p>
            <a:pPr lvl="1">
              <a:buNone/>
            </a:pPr>
            <a:endParaRPr lang="tr-TR" sz="8000" dirty="0" smtClean="0"/>
          </a:p>
          <a:p>
            <a:r>
              <a:rPr lang="tr-TR" sz="8000" dirty="0" smtClean="0"/>
              <a:t>Bütünleyici parça ile asıl eşya bir bütün teşkil ettikleri için, asıl eşya kime ait ise bütünleyici parça da ona aittir. </a:t>
            </a:r>
          </a:p>
          <a:p>
            <a:r>
              <a:rPr lang="tr-TR" sz="8000" dirty="0" smtClean="0"/>
              <a:t>Yani “bir şeye malik olan kimse, o şeyin bütünleyici parçalarına da malik olur”.</a:t>
            </a:r>
          </a:p>
          <a:p>
            <a:r>
              <a:rPr lang="tr-TR" sz="8000" dirty="0" smtClean="0"/>
              <a:t>Dolayısıyla asıl eşya bir kişiye, o eşyanın bütünleyici parçası bir başka kişiye ait olamaz.</a:t>
            </a:r>
          </a:p>
          <a:p>
            <a:pPr lvl="1"/>
            <a:endParaRPr lang="tr-TR" b="1" u="sng" dirty="0" smtClean="0">
              <a:solidFill>
                <a:srgbClr val="002060"/>
              </a:solidFill>
            </a:endParaRPr>
          </a:p>
          <a:p>
            <a:pPr lvl="0">
              <a:buNone/>
            </a:pPr>
            <a:endParaRPr lang="tr-TR" b="1" u="sng" dirty="0" smtClean="0">
              <a:solidFill>
                <a:srgbClr val="002060"/>
              </a:solidFill>
            </a:endParaRPr>
          </a:p>
          <a:p>
            <a:pPr>
              <a:buNone/>
            </a:pPr>
            <a:endParaRPr lang="tr-TR" b="1" i="1" u="sng" dirty="0" smtClean="0">
              <a:solidFill>
                <a:srgbClr val="002060"/>
              </a:solidFill>
            </a:endParaRPr>
          </a:p>
        </p:txBody>
      </p:sp>
      <p:sp>
        <p:nvSpPr>
          <p:cNvPr id="5" name="4 Slayt Numarası Yer Tutucusu"/>
          <p:cNvSpPr>
            <a:spLocks noGrp="1"/>
          </p:cNvSpPr>
          <p:nvPr>
            <p:ph type="sldNum" sz="quarter" idx="12"/>
          </p:nvPr>
        </p:nvSpPr>
        <p:spPr>
          <a:xfrm>
            <a:off x="8686800" y="6400800"/>
            <a:ext cx="457200" cy="457200"/>
          </a:xfrm>
        </p:spPr>
        <p:txBody>
          <a:bodyPr/>
          <a:lstStyle/>
          <a:p>
            <a:fld id="{2BC4414B-479B-4759-BA30-A54FB58667F8}" type="slidenum">
              <a:rPr lang="tr-TR" smtClean="0"/>
              <a:pPr/>
              <a:t>8</a:t>
            </a:fld>
            <a:endParaRPr lang="tr-TR"/>
          </a:p>
        </p:txBody>
      </p:sp>
    </p:spTree>
  </p:cSld>
  <p:clrMapOvr>
    <a:masterClrMapping/>
  </p:clrMapOvr>
  <p:transition spd="med">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88640"/>
            <a:ext cx="8784976" cy="706090"/>
          </a:xfrm>
        </p:spPr>
        <p:style>
          <a:lnRef idx="0">
            <a:schemeClr val="accent5"/>
          </a:lnRef>
          <a:fillRef idx="3">
            <a:schemeClr val="accent5"/>
          </a:fillRef>
          <a:effectRef idx="3">
            <a:schemeClr val="accent5"/>
          </a:effectRef>
          <a:fontRef idx="minor">
            <a:schemeClr val="lt1"/>
          </a:fontRef>
        </p:style>
        <p:txBody>
          <a:bodyPr>
            <a:normAutofit/>
          </a:bodyPr>
          <a:lstStyle/>
          <a:p>
            <a:pPr lvl="1" algn="l" rtl="0">
              <a:spcBef>
                <a:spcPct val="0"/>
              </a:spcBef>
            </a:pPr>
            <a:r>
              <a:rPr lang="tr-TR" sz="2400" b="1" dirty="0" smtClean="0"/>
              <a:t>3-MÜLKİYET HAKKININ KAPSAMI</a:t>
            </a:r>
            <a:endParaRPr lang="tr-TR" sz="2400" dirty="0"/>
          </a:p>
        </p:txBody>
      </p:sp>
      <p:sp>
        <p:nvSpPr>
          <p:cNvPr id="3" name="2 İçerik Yer Tutucusu"/>
          <p:cNvSpPr>
            <a:spLocks noGrp="1"/>
          </p:cNvSpPr>
          <p:nvPr>
            <p:ph sz="quarter" idx="1"/>
          </p:nvPr>
        </p:nvSpPr>
        <p:spPr>
          <a:xfrm>
            <a:off x="179512" y="980728"/>
            <a:ext cx="8784976" cy="5688632"/>
          </a:xfrm>
        </p:spPr>
        <p:style>
          <a:lnRef idx="1">
            <a:schemeClr val="accent4"/>
          </a:lnRef>
          <a:fillRef idx="2">
            <a:schemeClr val="accent4"/>
          </a:fillRef>
          <a:effectRef idx="1">
            <a:schemeClr val="accent4"/>
          </a:effectRef>
          <a:fontRef idx="minor">
            <a:schemeClr val="dk1"/>
          </a:fontRef>
        </p:style>
        <p:txBody>
          <a:bodyPr>
            <a:normAutofit fontScale="47500" lnSpcReduction="20000"/>
          </a:bodyPr>
          <a:lstStyle/>
          <a:p>
            <a:pPr>
              <a:buNone/>
            </a:pPr>
            <a:endParaRPr lang="tr-TR" sz="5100" b="1" i="1" u="sng" dirty="0" smtClean="0">
              <a:solidFill>
                <a:srgbClr val="C00000"/>
              </a:solidFill>
            </a:endParaRPr>
          </a:p>
          <a:p>
            <a:pPr>
              <a:buNone/>
            </a:pPr>
            <a:r>
              <a:rPr lang="tr-TR" sz="5100" b="1" i="1" u="sng" dirty="0" smtClean="0">
                <a:solidFill>
                  <a:srgbClr val="C00000"/>
                </a:solidFill>
              </a:rPr>
              <a:t>C-</a:t>
            </a:r>
            <a:r>
              <a:rPr lang="tr-TR" sz="5100" b="1" u="sng" dirty="0" smtClean="0">
                <a:solidFill>
                  <a:srgbClr val="C00000"/>
                </a:solidFill>
              </a:rPr>
              <a:t>Eklenti (Teferruat):</a:t>
            </a:r>
            <a:r>
              <a:rPr lang="tr-TR" sz="5100" dirty="0" smtClean="0"/>
              <a:t>Asıl şey malikinin anlaşılabilen arzusuna veya yerel âdetlere göre işletilmesi, korunması veya yarar sağlaması için asıl şeye sürekli olarak özgülenen ve kullanılmasında birleştirme, takma veya başka bir biçimde asıl şeye bağlı kılınan taşınır maldır.  </a:t>
            </a:r>
          </a:p>
          <a:p>
            <a:endParaRPr lang="tr-TR" sz="5100" dirty="0" smtClean="0"/>
          </a:p>
          <a:p>
            <a:r>
              <a:rPr lang="tr-TR" sz="5100" dirty="0" smtClean="0"/>
              <a:t>Yani, eklenti daima bir taşınır maldır. </a:t>
            </a:r>
          </a:p>
          <a:p>
            <a:pPr lvl="1"/>
            <a:r>
              <a:rPr lang="tr-TR" sz="5100" dirty="0" smtClean="0"/>
              <a:t>Örneğin gözlüğün kılıfı onun eklentisidir. Bir televizyonun uzaktan kumandası onun eklentisidir.</a:t>
            </a:r>
          </a:p>
          <a:p>
            <a:pPr lvl="1"/>
            <a:endParaRPr lang="tr-TR" sz="5100" dirty="0" smtClean="0"/>
          </a:p>
          <a:p>
            <a:r>
              <a:rPr lang="tr-TR" sz="5100" dirty="0" smtClean="0"/>
              <a:t>Eklenti olmanın </a:t>
            </a:r>
            <a:r>
              <a:rPr lang="tr-TR" sz="5100" i="1" dirty="0" smtClean="0"/>
              <a:t>hukukî sonucu</a:t>
            </a:r>
            <a:r>
              <a:rPr lang="tr-TR" sz="5100" dirty="0" smtClean="0"/>
              <a:t> şudur: “Bir şeye ilişkin tasarruflar, aksi belirtilmedikçe onun eklentisini de kapsar”. </a:t>
            </a:r>
          </a:p>
          <a:p>
            <a:endParaRPr lang="tr-TR" sz="5100" dirty="0" smtClean="0"/>
          </a:p>
          <a:p>
            <a:pPr lvl="1"/>
            <a:r>
              <a:rPr lang="tr-TR" sz="4200" dirty="0" smtClean="0"/>
              <a:t>Örneğin gözlüğü satan aksini belirtmemiş ise kılıfını da satmış olur, televizyonu satan, aksini belirtmemiş ise onun uzaktan kumandasını da satmış demektir.</a:t>
            </a:r>
          </a:p>
          <a:p>
            <a:pPr lvl="0">
              <a:buNone/>
            </a:pPr>
            <a:endParaRPr lang="tr-TR" sz="8000" dirty="0" smtClean="0"/>
          </a:p>
          <a:p>
            <a:pPr lvl="0">
              <a:buNone/>
            </a:pPr>
            <a:endParaRPr lang="tr-TR" sz="8000" b="1" u="sng" dirty="0" smtClean="0">
              <a:solidFill>
                <a:srgbClr val="002060"/>
              </a:solidFill>
            </a:endParaRPr>
          </a:p>
          <a:p>
            <a:pPr lvl="1"/>
            <a:endParaRPr lang="tr-TR" b="1" u="sng" dirty="0" smtClean="0">
              <a:solidFill>
                <a:srgbClr val="002060"/>
              </a:solidFill>
            </a:endParaRPr>
          </a:p>
          <a:p>
            <a:pPr lvl="0">
              <a:buNone/>
            </a:pPr>
            <a:endParaRPr lang="tr-TR" b="1" u="sng" dirty="0" smtClean="0">
              <a:solidFill>
                <a:srgbClr val="002060"/>
              </a:solidFill>
            </a:endParaRPr>
          </a:p>
          <a:p>
            <a:pPr>
              <a:buNone/>
            </a:pPr>
            <a:endParaRPr lang="tr-TR" b="1" i="1" u="sng" dirty="0" smtClean="0">
              <a:solidFill>
                <a:srgbClr val="002060"/>
              </a:solidFill>
            </a:endParaRPr>
          </a:p>
        </p:txBody>
      </p:sp>
      <p:sp>
        <p:nvSpPr>
          <p:cNvPr id="5" name="4 Slayt Numarası Yer Tutucusu"/>
          <p:cNvSpPr>
            <a:spLocks noGrp="1"/>
          </p:cNvSpPr>
          <p:nvPr>
            <p:ph type="sldNum" sz="quarter" idx="12"/>
          </p:nvPr>
        </p:nvSpPr>
        <p:spPr>
          <a:xfrm>
            <a:off x="8532440" y="6165304"/>
            <a:ext cx="457200" cy="457200"/>
          </a:xfrm>
        </p:spPr>
        <p:txBody>
          <a:bodyPr/>
          <a:lstStyle/>
          <a:p>
            <a:fld id="{2BC4414B-479B-4759-BA30-A54FB58667F8}" type="slidenum">
              <a:rPr lang="tr-TR" smtClean="0"/>
              <a:pPr/>
              <a:t>9</a:t>
            </a:fld>
            <a:endParaRPr lang="tr-TR" dirty="0"/>
          </a:p>
        </p:txBody>
      </p:sp>
    </p:spTree>
  </p:cSld>
  <p:clrMapOvr>
    <a:masterClrMapping/>
  </p:clrMapOvr>
  <p:transition spd="med">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491</TotalTime>
  <Words>767</Words>
  <Application>Microsoft Office PowerPoint</Application>
  <PresentationFormat>Ekran Gösterisi (4:3)</PresentationFormat>
  <Paragraphs>132</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Calibri</vt:lpstr>
      <vt:lpstr>Constantia</vt:lpstr>
      <vt:lpstr>Wingdings</vt:lpstr>
      <vt:lpstr>Wingdings 2</vt:lpstr>
      <vt:lpstr>Hisse Senedi</vt:lpstr>
      <vt:lpstr>T.C. ANKARA ÜNİVERSİTESİ   AYAŞ MESLEK YÜKSEKOKULU</vt:lpstr>
      <vt:lpstr>PLAN</vt:lpstr>
      <vt:lpstr>1-Mülkiyet Kavramı</vt:lpstr>
      <vt:lpstr>1-Mülkiyet Kavramı</vt:lpstr>
      <vt:lpstr>1-Mülkiyet Kavramı</vt:lpstr>
      <vt:lpstr>1-Mülkiyet Kavramı</vt:lpstr>
      <vt:lpstr>2-Mülkiyet Hakkının Konusu: “Eşya”dır.</vt:lpstr>
      <vt:lpstr>3-MÜLKİYET HAKKININ KAPSAMI</vt:lpstr>
      <vt:lpstr>3-MÜLKİYET HAKKININ KAPSAMI</vt:lpstr>
      <vt:lpstr>4-MÜLKİYET HAKKININ İÇERİĞİ: Mülkiyet Hakkından Doğan Yetki ve Ödevler</vt:lpstr>
      <vt:lpstr>4-MÜLKİYET HAKKININ İÇERİĞİ: Mülkiyet Hakkından Doğan Yetki ve Ödevler</vt:lpstr>
      <vt:lpstr>6-MÜLKİYET HAKKININ KAZANILMASI</vt:lpstr>
      <vt:lpstr>6-MÜLKİYET HAKKININ KAZANILMASI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MÜLKİYET HAKKI, KONUSU, KAPSAMI VE TÜRLERİ</dc:title>
  <dc:creator>Se7en</dc:creator>
  <cp:lastModifiedBy>yusuf can çalışır</cp:lastModifiedBy>
  <cp:revision>43</cp:revision>
  <dcterms:created xsi:type="dcterms:W3CDTF">2017-11-08T09:57:45Z</dcterms:created>
  <dcterms:modified xsi:type="dcterms:W3CDTF">2018-02-26T14:03:27Z</dcterms:modified>
</cp:coreProperties>
</file>