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8" r:id="rId3"/>
    <p:sldId id="259" r:id="rId4"/>
    <p:sldId id="260" r:id="rId5"/>
    <p:sldId id="261" r:id="rId6"/>
    <p:sldId id="262" r:id="rId7"/>
    <p:sldId id="265" r:id="rId8"/>
    <p:sldId id="266" r:id="rId9"/>
    <p:sldId id="267" r:id="rId10"/>
    <p:sldId id="268" r:id="rId11"/>
    <p:sldId id="269" r:id="rId12"/>
    <p:sldId id="270" r:id="rId13"/>
    <p:sldId id="272" r:id="rId14"/>
    <p:sldId id="274"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5F5B"/>
    <a:srgbClr val="114365"/>
    <a:srgbClr val="6F07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0" autoAdjust="0"/>
    <p:restoredTop sz="86380" autoAdjust="0"/>
  </p:normalViewPr>
  <p:slideViewPr>
    <p:cSldViewPr>
      <p:cViewPr varScale="1">
        <p:scale>
          <a:sx n="70" d="100"/>
          <a:sy n="70" d="100"/>
        </p:scale>
        <p:origin x="1302" y="54"/>
      </p:cViewPr>
      <p:guideLst>
        <p:guide orient="horz" pos="2160"/>
        <p:guide pos="2880"/>
      </p:guideLst>
    </p:cSldViewPr>
  </p:slideViewPr>
  <p:outlineViewPr>
    <p:cViewPr>
      <p:scale>
        <a:sx n="33" d="100"/>
        <a:sy n="33" d="100"/>
      </p:scale>
      <p:origin x="210" y="7834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3117441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1973903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3329916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349422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18207657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15558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3740885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5590233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783723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123763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3349361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4062765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1185390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2840074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3514692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3474373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932CC42-80B3-4B13-B68D-64D60EE92EEC}" type="datetimeFigureOut">
              <a:rPr lang="tr-TR" smtClean="0"/>
              <a:pPr/>
              <a:t>28.04.2020</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739009F1-D636-456C-9A65-26B339570E34}" type="slidenum">
              <a:rPr lang="tr-TR" smtClean="0"/>
              <a:pPr/>
              <a:t>‹#›</a:t>
            </a:fld>
            <a:endParaRPr lang="tr-TR"/>
          </a:p>
        </p:txBody>
      </p:sp>
    </p:spTree>
    <p:extLst>
      <p:ext uri="{BB962C8B-B14F-4D97-AF65-F5344CB8AC3E}">
        <p14:creationId xmlns:p14="http://schemas.microsoft.com/office/powerpoint/2010/main" val="2336516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932CC42-80B3-4B13-B68D-64D60EE92EEC}" type="datetimeFigureOut">
              <a:rPr lang="tr-TR" smtClean="0"/>
              <a:pPr/>
              <a:t>28.04.2020</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739009F1-D636-456C-9A65-26B339570E34}" type="slidenum">
              <a:rPr lang="tr-TR" smtClean="0"/>
              <a:pPr/>
              <a:t>‹#›</a:t>
            </a:fld>
            <a:endParaRPr lang="tr-TR"/>
          </a:p>
        </p:txBody>
      </p:sp>
    </p:spTree>
    <p:extLst>
      <p:ext uri="{BB962C8B-B14F-4D97-AF65-F5344CB8AC3E}">
        <p14:creationId xmlns:p14="http://schemas.microsoft.com/office/powerpoint/2010/main" val="1956015269"/>
      </p:ext>
    </p:extLst>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1628800"/>
            <a:ext cx="7531918" cy="2571768"/>
          </a:xfrm>
        </p:spPr>
        <p:txBody>
          <a:bodyPr>
            <a:noAutofit/>
          </a:bodyPr>
          <a:lstStyle/>
          <a:p>
            <a:pPr algn="ctr">
              <a:lnSpc>
                <a:spcPct val="150000"/>
              </a:lnSpc>
            </a:pPr>
            <a:r>
              <a:rPr lang="tr-TR" sz="3600" b="1" dirty="0" smtClean="0">
                <a:solidFill>
                  <a:srgbClr val="6F0760"/>
                </a:solidFill>
                <a:effectLst/>
                <a:latin typeface="Times New Roman" pitchFamily="18" charset="0"/>
                <a:cs typeface="Times New Roman" pitchFamily="18" charset="0"/>
              </a:rPr>
              <a:t>ŞİDDET DÖNGÜSÜ ve Kadına Yönelik Şiddet</a:t>
            </a:r>
            <a:br>
              <a:rPr lang="tr-TR" sz="3600" b="1" dirty="0" smtClean="0">
                <a:solidFill>
                  <a:srgbClr val="6F0760"/>
                </a:solidFill>
                <a:effectLst/>
                <a:latin typeface="Times New Roman" pitchFamily="18" charset="0"/>
                <a:cs typeface="Times New Roman" pitchFamily="18" charset="0"/>
              </a:rPr>
            </a:br>
            <a:endParaRPr lang="tr-TR" sz="3600" b="1" dirty="0">
              <a:solidFill>
                <a:srgbClr val="6F076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1 Resim" descr="siddetdongusu.jpg"/>
          <p:cNvPicPr>
            <a:picLocks noGrp="1"/>
          </p:cNvPicPr>
          <p:nvPr>
            <p:ph idx="1"/>
          </p:nvPr>
        </p:nvPicPr>
        <p:blipFill>
          <a:blip r:embed="rId2"/>
          <a:stretch>
            <a:fillRect/>
          </a:stretch>
        </p:blipFill>
        <p:spPr>
          <a:xfrm>
            <a:off x="2071670" y="714356"/>
            <a:ext cx="6000792" cy="5286412"/>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428604"/>
            <a:ext cx="7498080" cy="1214446"/>
          </a:xfrm>
        </p:spPr>
        <p:txBody>
          <a:bodyPr>
            <a:normAutofit fontScale="90000"/>
          </a:bodyPr>
          <a:lstStyle/>
          <a:p>
            <a:pPr algn="ctr">
              <a:lnSpc>
                <a:spcPct val="150000"/>
              </a:lnSpc>
            </a:pPr>
            <a:r>
              <a:rPr lang="tr-TR" sz="3200" b="1" dirty="0" smtClean="0">
                <a:solidFill>
                  <a:srgbClr val="015F5B"/>
                </a:solidFill>
                <a:effectLst/>
                <a:latin typeface="Times New Roman" pitchFamily="18" charset="0"/>
                <a:cs typeface="Times New Roman" pitchFamily="18" charset="0"/>
              </a:rPr>
              <a:t>ŞİDDETİN KADIN ÜZERİNDEKİ ETKİSİ</a:t>
            </a:r>
            <a:endParaRPr lang="tr-TR" sz="3200" b="1" dirty="0">
              <a:solidFill>
                <a:srgbClr val="015F5B"/>
              </a:solidFill>
              <a:effectLst/>
              <a:latin typeface="Times New Roman" pitchFamily="18" charset="0"/>
              <a:cs typeface="Times New Roman" pitchFamily="18" charset="0"/>
            </a:endParaRPr>
          </a:p>
        </p:txBody>
      </p:sp>
      <p:sp>
        <p:nvSpPr>
          <p:cNvPr id="3" name="2 İçerik Yer Tutucusu"/>
          <p:cNvSpPr>
            <a:spLocks noGrp="1"/>
          </p:cNvSpPr>
          <p:nvPr>
            <p:ph idx="1"/>
          </p:nvPr>
        </p:nvSpPr>
        <p:spPr>
          <a:xfrm>
            <a:off x="1435608" y="1928802"/>
            <a:ext cx="7498080" cy="4319598"/>
          </a:xfrm>
        </p:spPr>
        <p:txBody>
          <a:bodyPr>
            <a:normAutofit/>
          </a:bodyPr>
          <a:lstStyle/>
          <a:p>
            <a:pPr algn="just">
              <a:lnSpc>
                <a:spcPct val="150000"/>
              </a:lnSpc>
            </a:pPr>
            <a:r>
              <a:rPr lang="tr-TR" sz="2800" dirty="0" smtClean="0">
                <a:solidFill>
                  <a:srgbClr val="C00000"/>
                </a:solidFill>
                <a:latin typeface="Times New Roman" pitchFamily="18" charset="0"/>
                <a:cs typeface="Times New Roman" pitchFamily="18" charset="0"/>
              </a:rPr>
              <a:t>Şiddetin tipi, süresi, sıklığı</a:t>
            </a:r>
          </a:p>
          <a:p>
            <a:pPr algn="just">
              <a:lnSpc>
                <a:spcPct val="150000"/>
              </a:lnSpc>
            </a:pPr>
            <a:r>
              <a:rPr lang="tr-TR" sz="2800" dirty="0" smtClean="0">
                <a:solidFill>
                  <a:srgbClr val="C00000"/>
                </a:solidFill>
                <a:latin typeface="Times New Roman" pitchFamily="18" charset="0"/>
                <a:cs typeface="Times New Roman" pitchFamily="18" charset="0"/>
              </a:rPr>
              <a:t> Kadının içinde bulunduğu gelişim dönemi</a:t>
            </a:r>
          </a:p>
          <a:p>
            <a:pPr algn="just">
              <a:lnSpc>
                <a:spcPct val="150000"/>
              </a:lnSpc>
            </a:pPr>
            <a:r>
              <a:rPr lang="tr-TR" sz="2800" dirty="0" smtClean="0">
                <a:solidFill>
                  <a:srgbClr val="C00000"/>
                </a:solidFill>
                <a:latin typeface="Times New Roman" pitchFamily="18" charset="0"/>
                <a:cs typeface="Times New Roman" pitchFamily="18" charset="0"/>
              </a:rPr>
              <a:t> Sosyal destek ağları</a:t>
            </a:r>
          </a:p>
          <a:p>
            <a:pPr algn="just">
              <a:lnSpc>
                <a:spcPct val="150000"/>
              </a:lnSpc>
            </a:pPr>
            <a:r>
              <a:rPr lang="tr-TR" sz="2800" dirty="0" smtClean="0">
                <a:solidFill>
                  <a:srgbClr val="C00000"/>
                </a:solidFill>
                <a:latin typeface="Times New Roman" pitchFamily="18" charset="0"/>
                <a:cs typeface="Times New Roman" pitchFamily="18" charset="0"/>
              </a:rPr>
              <a:t> Sorunlarla baş etme stratejileri</a:t>
            </a:r>
            <a:endParaRPr lang="tr-TR" sz="28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785794"/>
            <a:ext cx="7498080" cy="5462606"/>
          </a:xfrm>
        </p:spPr>
        <p:txBody>
          <a:bodyPr>
            <a:normAutofit lnSpcReduction="10000"/>
          </a:bodyPr>
          <a:lstStyle/>
          <a:p>
            <a:pPr algn="just">
              <a:lnSpc>
                <a:spcPct val="150000"/>
              </a:lnSpc>
            </a:pPr>
            <a:r>
              <a:rPr lang="tr-TR" sz="2400" dirty="0" smtClean="0">
                <a:solidFill>
                  <a:srgbClr val="C00000"/>
                </a:solidFill>
                <a:latin typeface="Times New Roman" pitchFamily="18" charset="0"/>
                <a:cs typeface="Times New Roman" pitchFamily="18" charset="0"/>
              </a:rPr>
              <a:t>Şok</a:t>
            </a:r>
          </a:p>
          <a:p>
            <a:pPr algn="just">
              <a:lnSpc>
                <a:spcPct val="150000"/>
              </a:lnSpc>
            </a:pPr>
            <a:r>
              <a:rPr lang="tr-TR" sz="2400" dirty="0" smtClean="0">
                <a:solidFill>
                  <a:srgbClr val="C00000"/>
                </a:solidFill>
                <a:latin typeface="Times New Roman" pitchFamily="18" charset="0"/>
                <a:cs typeface="Times New Roman" pitchFamily="18" charset="0"/>
              </a:rPr>
              <a:t>Şiddete karşı hissizlik </a:t>
            </a:r>
          </a:p>
          <a:p>
            <a:pPr algn="just">
              <a:lnSpc>
                <a:spcPct val="150000"/>
              </a:lnSpc>
            </a:pPr>
            <a:r>
              <a:rPr lang="tr-TR" sz="2400" dirty="0" smtClean="0">
                <a:solidFill>
                  <a:srgbClr val="C00000"/>
                </a:solidFill>
                <a:latin typeface="Times New Roman" pitchFamily="18" charset="0"/>
                <a:cs typeface="Times New Roman" pitchFamily="18" charset="0"/>
              </a:rPr>
              <a:t>Korku</a:t>
            </a:r>
          </a:p>
          <a:p>
            <a:pPr algn="just">
              <a:lnSpc>
                <a:spcPct val="150000"/>
              </a:lnSpc>
            </a:pPr>
            <a:r>
              <a:rPr lang="tr-TR" sz="2400" dirty="0" smtClean="0">
                <a:solidFill>
                  <a:srgbClr val="C00000"/>
                </a:solidFill>
                <a:latin typeface="Times New Roman" pitchFamily="18" charset="0"/>
                <a:cs typeface="Times New Roman" pitchFamily="18" charset="0"/>
              </a:rPr>
              <a:t> Umutsuzluk</a:t>
            </a:r>
          </a:p>
          <a:p>
            <a:pPr algn="just">
              <a:lnSpc>
                <a:spcPct val="150000"/>
              </a:lnSpc>
            </a:pPr>
            <a:r>
              <a:rPr lang="tr-TR" sz="2400" dirty="0" smtClean="0">
                <a:solidFill>
                  <a:srgbClr val="C00000"/>
                </a:solidFill>
                <a:latin typeface="Times New Roman" pitchFamily="18" charset="0"/>
                <a:cs typeface="Times New Roman" pitchFamily="18" charset="0"/>
              </a:rPr>
              <a:t> Düşük benlik saygısı</a:t>
            </a:r>
          </a:p>
          <a:p>
            <a:pPr algn="just">
              <a:lnSpc>
                <a:spcPct val="150000"/>
              </a:lnSpc>
            </a:pPr>
            <a:r>
              <a:rPr lang="tr-TR" sz="2400" dirty="0" smtClean="0">
                <a:solidFill>
                  <a:srgbClr val="C00000"/>
                </a:solidFill>
                <a:latin typeface="Times New Roman" pitchFamily="18" charset="0"/>
                <a:cs typeface="Times New Roman" pitchFamily="18" charset="0"/>
              </a:rPr>
              <a:t>Uykusuzluk</a:t>
            </a:r>
          </a:p>
          <a:p>
            <a:pPr algn="just">
              <a:lnSpc>
                <a:spcPct val="150000"/>
              </a:lnSpc>
            </a:pPr>
            <a:r>
              <a:rPr lang="tr-TR" sz="2400" dirty="0" smtClean="0">
                <a:solidFill>
                  <a:srgbClr val="C00000"/>
                </a:solidFill>
                <a:latin typeface="Times New Roman" pitchFamily="18" charset="0"/>
                <a:cs typeface="Times New Roman" pitchFamily="18" charset="0"/>
              </a:rPr>
              <a:t> Depresyona karşı ilaç kullanma</a:t>
            </a:r>
          </a:p>
          <a:p>
            <a:pPr algn="just">
              <a:lnSpc>
                <a:spcPct val="150000"/>
              </a:lnSpc>
            </a:pPr>
            <a:r>
              <a:rPr lang="tr-TR" sz="2400" dirty="0" smtClean="0">
                <a:solidFill>
                  <a:srgbClr val="C00000"/>
                </a:solidFill>
                <a:latin typeface="Times New Roman" pitchFamily="18" charset="0"/>
                <a:cs typeface="Times New Roman" pitchFamily="18" charset="0"/>
              </a:rPr>
              <a:t> Kendini çaresiz ve güçsüz hissetme </a:t>
            </a:r>
            <a:endParaRPr lang="tr-TR" sz="24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85852" y="785794"/>
            <a:ext cx="7498080" cy="5514980"/>
          </a:xfrm>
        </p:spPr>
        <p:txBody>
          <a:bodyPr>
            <a:normAutofit/>
          </a:bodyPr>
          <a:lstStyle/>
          <a:p>
            <a:pPr algn="just">
              <a:lnSpc>
                <a:spcPct val="150000"/>
              </a:lnSpc>
            </a:pPr>
            <a:r>
              <a:rPr lang="tr-TR" sz="2400" dirty="0" smtClean="0">
                <a:solidFill>
                  <a:srgbClr val="C00000"/>
                </a:solidFill>
                <a:latin typeface="Times New Roman" pitchFamily="18" charset="0"/>
                <a:cs typeface="Times New Roman" pitchFamily="18" charset="0"/>
              </a:rPr>
              <a:t> Uyku bozuklukları</a:t>
            </a:r>
          </a:p>
          <a:p>
            <a:pPr algn="just">
              <a:lnSpc>
                <a:spcPct val="150000"/>
              </a:lnSpc>
            </a:pPr>
            <a:r>
              <a:rPr lang="tr-TR" sz="2400" dirty="0" smtClean="0">
                <a:solidFill>
                  <a:srgbClr val="C00000"/>
                </a:solidFill>
                <a:latin typeface="Times New Roman" pitchFamily="18" charset="0"/>
                <a:cs typeface="Times New Roman" pitchFamily="18" charset="0"/>
              </a:rPr>
              <a:t>Madde bağımlılığı</a:t>
            </a:r>
          </a:p>
          <a:p>
            <a:pPr algn="just">
              <a:lnSpc>
                <a:spcPct val="150000"/>
              </a:lnSpc>
            </a:pPr>
            <a:r>
              <a:rPr lang="tr-TR" sz="2400" dirty="0" smtClean="0">
                <a:solidFill>
                  <a:srgbClr val="C00000"/>
                </a:solidFill>
                <a:latin typeface="Times New Roman" pitchFamily="18" charset="0"/>
                <a:cs typeface="Times New Roman" pitchFamily="18" charset="0"/>
              </a:rPr>
              <a:t>İntihar etme düşüncesi</a:t>
            </a:r>
          </a:p>
          <a:p>
            <a:pPr algn="just">
              <a:lnSpc>
                <a:spcPct val="150000"/>
              </a:lnSpc>
            </a:pPr>
            <a:r>
              <a:rPr lang="tr-TR" sz="2400" dirty="0" smtClean="0">
                <a:solidFill>
                  <a:srgbClr val="C00000"/>
                </a:solidFill>
                <a:latin typeface="Times New Roman" pitchFamily="18" charset="0"/>
                <a:cs typeface="Times New Roman" pitchFamily="18" charset="0"/>
              </a:rPr>
              <a:t>Çocuklarına veya başkalarına şiddet uygulama davranışı</a:t>
            </a:r>
          </a:p>
          <a:p>
            <a:pPr algn="just">
              <a:lnSpc>
                <a:spcPct val="150000"/>
              </a:lnSpc>
            </a:pPr>
            <a:r>
              <a:rPr lang="tr-TR" sz="2400" dirty="0" smtClean="0">
                <a:solidFill>
                  <a:srgbClr val="C00000"/>
                </a:solidFill>
                <a:latin typeface="Times New Roman" pitchFamily="18" charset="0"/>
                <a:cs typeface="Times New Roman" pitchFamily="18" charset="0"/>
              </a:rPr>
              <a:t> Sağırlık, kemik kırılmaları, çürükler</a:t>
            </a:r>
          </a:p>
          <a:p>
            <a:pPr algn="just">
              <a:lnSpc>
                <a:spcPct val="150000"/>
              </a:lnSpc>
            </a:pPr>
            <a:r>
              <a:rPr lang="tr-TR" sz="2400" dirty="0" smtClean="0">
                <a:solidFill>
                  <a:srgbClr val="C00000"/>
                </a:solidFill>
                <a:latin typeface="Times New Roman" pitchFamily="18" charset="0"/>
                <a:cs typeface="Times New Roman" pitchFamily="18" charset="0"/>
              </a:rPr>
              <a:t>Cinsel rahatsızlıklar</a:t>
            </a:r>
          </a:p>
          <a:p>
            <a:pPr algn="just">
              <a:lnSpc>
                <a:spcPct val="150000"/>
              </a:lnSpc>
            </a:pPr>
            <a:r>
              <a:rPr lang="tr-TR" sz="2400" dirty="0" smtClean="0">
                <a:solidFill>
                  <a:srgbClr val="C00000"/>
                </a:solidFill>
                <a:latin typeface="Times New Roman" pitchFamily="18" charset="0"/>
                <a:cs typeface="Times New Roman" pitchFamily="18" charset="0"/>
              </a:rPr>
              <a:t>Değersizlik hissi, düşük benlik saygısı ve maruz kaldığı şiddeti inkar etme </a:t>
            </a:r>
            <a:endParaRPr lang="tr-TR" sz="24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1268760"/>
            <a:ext cx="7776864" cy="4247317"/>
          </a:xfrm>
          <a:prstGeom prst="rect">
            <a:avLst/>
          </a:prstGeom>
        </p:spPr>
        <p:txBody>
          <a:bodyPr wrap="square">
            <a:spAutoFit/>
          </a:bodyPr>
          <a:lstStyle/>
          <a:p>
            <a:pPr marL="285750" indent="-285750">
              <a:buFont typeface="Arial" panose="020B0604020202020204" pitchFamily="34" charset="0"/>
              <a:buChar char="•"/>
            </a:pPr>
            <a:r>
              <a:rPr lang="tr-TR" b="1" dirty="0" smtClean="0"/>
              <a:t>Yararlanılan Kaynaklar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endParaRPr lang="tr-TR" dirty="0" smtClean="0"/>
          </a:p>
          <a:p>
            <a:pPr marL="285750" indent="-285750">
              <a:buFont typeface="Arial" panose="020B0604020202020204" pitchFamily="34" charset="0"/>
              <a:buChar char="•"/>
            </a:pPr>
            <a:r>
              <a:rPr lang="tr-TR" dirty="0" smtClean="0"/>
              <a:t>FRAİM </a:t>
            </a:r>
            <a:r>
              <a:rPr lang="tr-TR" dirty="0"/>
              <a:t>Nalan </a:t>
            </a:r>
            <a:r>
              <a:rPr lang="tr-TR" dirty="0" err="1"/>
              <a:t>Linda</a:t>
            </a:r>
            <a:r>
              <a:rPr lang="tr-TR" dirty="0"/>
              <a:t>, Kadına Karşı Şiddetin </a:t>
            </a:r>
            <a:r>
              <a:rPr lang="tr-TR" dirty="0" err="1"/>
              <a:t>Biyopsikososyal</a:t>
            </a:r>
            <a:r>
              <a:rPr lang="tr-TR" dirty="0"/>
              <a:t> Sonuçları. Uluslararası Katılımlı Kadına Ve Çocuğa Karşı Şiddet Sempozyumu, Cilt 1. 2012</a:t>
            </a:r>
            <a:r>
              <a:rPr lang="tr-TR" dirty="0" smtClean="0"/>
              <a:t>.</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endParaRPr lang="tr-TR" dirty="0" smtClean="0"/>
          </a:p>
          <a:p>
            <a:pPr marL="285750" indent="-285750">
              <a:buFont typeface="Arial" panose="020B0604020202020204" pitchFamily="34" charset="0"/>
              <a:buChar char="•"/>
            </a:pPr>
            <a:r>
              <a:rPr lang="tr-TR" dirty="0"/>
              <a:t>T.C. Aile ve Sosyal Politikalar Bakanlığı Kadın Statüsü Genel Müdürlüğü, Türkiye’de kadına yönelik aile içi şiddet, Hacettepe Üniversitesi Nüfus Etütleri Enstitüsü. 2014. </a:t>
            </a:r>
            <a:endParaRPr lang="tr-TR" dirty="0" smtClean="0"/>
          </a:p>
          <a:p>
            <a:pPr marL="285750" indent="-285750">
              <a:buFont typeface="Arial" panose="020B0604020202020204" pitchFamily="34" charset="0"/>
              <a:buChar char="•"/>
            </a:pPr>
            <a:endParaRPr lang="tr-TR" dirty="0"/>
          </a:p>
          <a:p>
            <a:endParaRPr lang="tr-TR" dirty="0" smtClean="0"/>
          </a:p>
          <a:p>
            <a:pPr marL="285750" indent="-285750">
              <a:buFont typeface="Arial" panose="020B0604020202020204" pitchFamily="34" charset="0"/>
              <a:buChar char="•"/>
            </a:pPr>
            <a:r>
              <a:rPr lang="tr-TR" dirty="0"/>
              <a:t>ÜNAL Gülseren, Aile İçi Şiddet, Aile ve Toplum Dergisi, 2(9), 2005</a:t>
            </a:r>
            <a:endParaRPr lang="tr-TR" dirty="0" smtClean="0"/>
          </a:p>
          <a:p>
            <a:endParaRPr lang="tr-TR" dirty="0"/>
          </a:p>
        </p:txBody>
      </p:sp>
    </p:spTree>
    <p:extLst>
      <p:ext uri="{BB962C8B-B14F-4D97-AF65-F5344CB8AC3E}">
        <p14:creationId xmlns:p14="http://schemas.microsoft.com/office/powerpoint/2010/main" val="1437387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67744" y="188640"/>
            <a:ext cx="6554867" cy="1524000"/>
          </a:xfrm>
        </p:spPr>
        <p:txBody>
          <a:bodyPr>
            <a:normAutofit/>
          </a:bodyPr>
          <a:lstStyle/>
          <a:p>
            <a:pPr algn="just">
              <a:lnSpc>
                <a:spcPct val="150000"/>
              </a:lnSpc>
            </a:pPr>
            <a:r>
              <a:rPr lang="tr-TR" sz="3200" b="1" dirty="0" smtClean="0">
                <a:solidFill>
                  <a:schemeClr val="accent4">
                    <a:lumMod val="50000"/>
                  </a:schemeClr>
                </a:solidFill>
                <a:effectLst/>
                <a:latin typeface="Times New Roman" pitchFamily="18" charset="0"/>
                <a:cs typeface="Times New Roman" pitchFamily="18" charset="0"/>
              </a:rPr>
              <a:t>ŞİDDET KAVRAMI</a:t>
            </a:r>
            <a:endParaRPr lang="tr-TR" sz="3200" b="1" dirty="0">
              <a:solidFill>
                <a:schemeClr val="accent4">
                  <a:lumMod val="50000"/>
                </a:schemeClr>
              </a:solidFill>
              <a:effectLst/>
              <a:latin typeface="Times New Roman" pitchFamily="18" charset="0"/>
              <a:cs typeface="Times New Roman" pitchFamily="18" charset="0"/>
            </a:endParaRPr>
          </a:p>
        </p:txBody>
      </p:sp>
      <p:sp>
        <p:nvSpPr>
          <p:cNvPr id="3" name="2 İçerik Yer Tutucusu"/>
          <p:cNvSpPr>
            <a:spLocks noGrp="1"/>
          </p:cNvSpPr>
          <p:nvPr>
            <p:ph idx="1"/>
          </p:nvPr>
        </p:nvSpPr>
        <p:spPr>
          <a:xfrm>
            <a:off x="1259632" y="1844824"/>
            <a:ext cx="6554867" cy="3767670"/>
          </a:xfrm>
        </p:spPr>
        <p:txBody>
          <a:bodyPr>
            <a:normAutofit fontScale="92500"/>
          </a:bodyPr>
          <a:lstStyle/>
          <a:p>
            <a:pPr algn="just">
              <a:lnSpc>
                <a:spcPct val="150000"/>
              </a:lnSpc>
              <a:buFont typeface="Arial" pitchFamily="34" charset="0"/>
              <a:buChar char="•"/>
            </a:pPr>
            <a:r>
              <a:rPr lang="tr-TR" sz="2400" dirty="0" smtClean="0">
                <a:solidFill>
                  <a:srgbClr val="C00000"/>
                </a:solidFill>
                <a:latin typeface="Times New Roman" pitchFamily="18" charset="0"/>
                <a:cs typeface="Times New Roman" pitchFamily="18" charset="0"/>
              </a:rPr>
              <a:t>“</a:t>
            </a:r>
            <a:r>
              <a:rPr lang="tr-TR" sz="2400" i="1" dirty="0" smtClean="0">
                <a:solidFill>
                  <a:srgbClr val="C00000"/>
                </a:solidFill>
                <a:latin typeface="Times New Roman" pitchFamily="18" charset="0"/>
                <a:cs typeface="Times New Roman" pitchFamily="18" charset="0"/>
              </a:rPr>
              <a:t>Fiziksel güç ya da kuvvetin, amaçlı bir şekilde kendine, başkasına, bir gruba ya da topluluğa karşı fiziksel zarara ya da fiziksel zararla sonuçlanma ihtimalini artırmasına, psikolojik zarara, ölüme, gelişim sorunlarına ya da yoksunluğa neden olacak şekilde tehdit edici biçimde ya da gerçekten kullanılmasıdır.</a:t>
            </a:r>
            <a:r>
              <a:rPr lang="tr-TR" sz="2400" dirty="0" smtClean="0">
                <a:solidFill>
                  <a:srgbClr val="C00000"/>
                </a:solidFill>
                <a:latin typeface="Times New Roman" pitchFamily="18" charset="0"/>
                <a:cs typeface="Times New Roman" pitchFamily="18" charset="0"/>
              </a:rPr>
              <a:t>’’ (WHO, 2002).</a:t>
            </a:r>
            <a:endParaRPr lang="tr-TR" sz="24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500042"/>
            <a:ext cx="7498080" cy="1285884"/>
          </a:xfrm>
        </p:spPr>
        <p:txBody>
          <a:bodyPr>
            <a:normAutofit/>
          </a:bodyPr>
          <a:lstStyle/>
          <a:p>
            <a:pPr algn="just">
              <a:lnSpc>
                <a:spcPct val="150000"/>
              </a:lnSpc>
            </a:pPr>
            <a:r>
              <a:rPr lang="tr-TR" sz="3200" b="1" dirty="0" smtClean="0">
                <a:solidFill>
                  <a:srgbClr val="015F5B"/>
                </a:solidFill>
                <a:effectLst/>
                <a:latin typeface="Times New Roman" pitchFamily="18" charset="0"/>
                <a:cs typeface="Times New Roman" pitchFamily="18" charset="0"/>
              </a:rPr>
              <a:t>ŞİDDET TÜRLERİ</a:t>
            </a:r>
            <a:endParaRPr lang="tr-TR" sz="3200" b="1" dirty="0">
              <a:solidFill>
                <a:srgbClr val="015F5B"/>
              </a:solidFill>
              <a:effectLst/>
              <a:latin typeface="Times New Roman" pitchFamily="18" charset="0"/>
              <a:cs typeface="Times New Roman" pitchFamily="18" charset="0"/>
            </a:endParaRPr>
          </a:p>
        </p:txBody>
      </p:sp>
      <p:sp>
        <p:nvSpPr>
          <p:cNvPr id="3" name="2 İçerik Yer Tutucusu"/>
          <p:cNvSpPr>
            <a:spLocks noGrp="1"/>
          </p:cNvSpPr>
          <p:nvPr>
            <p:ph idx="1"/>
          </p:nvPr>
        </p:nvSpPr>
        <p:spPr>
          <a:xfrm>
            <a:off x="1435608" y="1785926"/>
            <a:ext cx="7498080" cy="4033846"/>
          </a:xfrm>
        </p:spPr>
        <p:txBody>
          <a:bodyPr>
            <a:normAutofit/>
          </a:bodyPr>
          <a:lstStyle/>
          <a:p>
            <a:pPr algn="just">
              <a:lnSpc>
                <a:spcPct val="150000"/>
              </a:lnSpc>
              <a:buFont typeface="Arial" pitchFamily="34" charset="0"/>
              <a:buChar char="•"/>
            </a:pPr>
            <a:r>
              <a:rPr lang="tr-TR" sz="2800" dirty="0" smtClean="0">
                <a:solidFill>
                  <a:srgbClr val="C00000"/>
                </a:solidFill>
                <a:latin typeface="Times New Roman" pitchFamily="18" charset="0"/>
                <a:cs typeface="Times New Roman" pitchFamily="18" charset="0"/>
              </a:rPr>
              <a:t>Fiziksel Şiddet</a:t>
            </a:r>
          </a:p>
          <a:p>
            <a:pPr algn="just">
              <a:lnSpc>
                <a:spcPct val="150000"/>
              </a:lnSpc>
              <a:buFont typeface="Arial" pitchFamily="34" charset="0"/>
              <a:buChar char="•"/>
            </a:pPr>
            <a:r>
              <a:rPr lang="tr-TR" sz="2800" dirty="0" smtClean="0">
                <a:solidFill>
                  <a:srgbClr val="C00000"/>
                </a:solidFill>
                <a:latin typeface="Times New Roman" pitchFamily="18" charset="0"/>
                <a:cs typeface="Times New Roman" pitchFamily="18" charset="0"/>
              </a:rPr>
              <a:t>Psikolojik Şiddet</a:t>
            </a:r>
          </a:p>
          <a:p>
            <a:pPr algn="just">
              <a:lnSpc>
                <a:spcPct val="150000"/>
              </a:lnSpc>
              <a:buFont typeface="Arial" pitchFamily="34" charset="0"/>
              <a:buChar char="•"/>
            </a:pPr>
            <a:r>
              <a:rPr lang="tr-TR" sz="2800" dirty="0" smtClean="0">
                <a:solidFill>
                  <a:srgbClr val="C00000"/>
                </a:solidFill>
                <a:latin typeface="Times New Roman" pitchFamily="18" charset="0"/>
                <a:cs typeface="Times New Roman" pitchFamily="18" charset="0"/>
              </a:rPr>
              <a:t>Cinsel Şiddet</a:t>
            </a:r>
          </a:p>
          <a:p>
            <a:pPr algn="just">
              <a:lnSpc>
                <a:spcPct val="150000"/>
              </a:lnSpc>
              <a:buFont typeface="Arial" pitchFamily="34" charset="0"/>
              <a:buChar char="•"/>
            </a:pPr>
            <a:r>
              <a:rPr lang="tr-TR" sz="2800" dirty="0" smtClean="0">
                <a:solidFill>
                  <a:srgbClr val="C00000"/>
                </a:solidFill>
                <a:latin typeface="Times New Roman" pitchFamily="18" charset="0"/>
                <a:cs typeface="Times New Roman" pitchFamily="18" charset="0"/>
              </a:rPr>
              <a:t>Ekonomik Şiddet</a:t>
            </a:r>
            <a:endParaRPr lang="tr-TR" sz="28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571480"/>
            <a:ext cx="7498080" cy="1214446"/>
          </a:xfrm>
        </p:spPr>
        <p:txBody>
          <a:bodyPr>
            <a:normAutofit/>
          </a:bodyPr>
          <a:lstStyle/>
          <a:p>
            <a:pPr algn="just">
              <a:lnSpc>
                <a:spcPct val="150000"/>
              </a:lnSpc>
            </a:pPr>
            <a:r>
              <a:rPr lang="tr-TR" sz="3200" b="1" dirty="0" smtClean="0">
                <a:solidFill>
                  <a:srgbClr val="015F5B"/>
                </a:solidFill>
                <a:effectLst/>
                <a:latin typeface="Times New Roman" pitchFamily="18" charset="0"/>
                <a:cs typeface="Times New Roman" pitchFamily="18" charset="0"/>
              </a:rPr>
              <a:t>ŞİDDETİN NEDENLERİ</a:t>
            </a:r>
            <a:endParaRPr lang="tr-TR" sz="3200" b="1" dirty="0">
              <a:solidFill>
                <a:srgbClr val="015F5B"/>
              </a:solidFill>
              <a:effectLst/>
              <a:latin typeface="Times New Roman" pitchFamily="18" charset="0"/>
              <a:cs typeface="Times New Roman" pitchFamily="18" charset="0"/>
            </a:endParaRPr>
          </a:p>
        </p:txBody>
      </p:sp>
      <p:sp>
        <p:nvSpPr>
          <p:cNvPr id="3" name="2 İçerik Yer Tutucusu"/>
          <p:cNvSpPr>
            <a:spLocks noGrp="1"/>
          </p:cNvSpPr>
          <p:nvPr>
            <p:ph idx="1"/>
          </p:nvPr>
        </p:nvSpPr>
        <p:spPr>
          <a:xfrm>
            <a:off x="1187624" y="2852936"/>
            <a:ext cx="7498080" cy="4176722"/>
          </a:xfrm>
        </p:spPr>
        <p:txBody>
          <a:bodyPr>
            <a:normAutofit/>
          </a:bodyPr>
          <a:lstStyle/>
          <a:p>
            <a:pPr algn="just">
              <a:lnSpc>
                <a:spcPct val="150000"/>
              </a:lnSpc>
            </a:pPr>
            <a:r>
              <a:rPr lang="tr-TR" sz="2800" dirty="0" smtClean="0">
                <a:solidFill>
                  <a:srgbClr val="C00000"/>
                </a:solidFill>
                <a:latin typeface="Times New Roman" pitchFamily="18" charset="0"/>
                <a:cs typeface="Times New Roman" pitchFamily="18" charset="0"/>
              </a:rPr>
              <a:t>Şiddete tanık olma, maruz kalma</a:t>
            </a:r>
          </a:p>
          <a:p>
            <a:pPr algn="just">
              <a:lnSpc>
                <a:spcPct val="150000"/>
              </a:lnSpc>
            </a:pPr>
            <a:r>
              <a:rPr lang="tr-TR" sz="2800" dirty="0" smtClean="0">
                <a:solidFill>
                  <a:srgbClr val="C00000"/>
                </a:solidFill>
                <a:latin typeface="Times New Roman" pitchFamily="18" charset="0"/>
                <a:cs typeface="Times New Roman" pitchFamily="18" charset="0"/>
              </a:rPr>
              <a:t>Sosyal çevrenin şiddet davranışını desteklemesi</a:t>
            </a:r>
          </a:p>
          <a:p>
            <a:pPr algn="just">
              <a:lnSpc>
                <a:spcPct val="150000"/>
              </a:lnSpc>
            </a:pPr>
            <a:r>
              <a:rPr lang="tr-TR" sz="2800" dirty="0" smtClean="0">
                <a:solidFill>
                  <a:srgbClr val="C00000"/>
                </a:solidFill>
                <a:latin typeface="Times New Roman" pitchFamily="18" charset="0"/>
                <a:cs typeface="Times New Roman" pitchFamily="18" charset="0"/>
              </a:rPr>
              <a:t>Sosyoekonomik durum</a:t>
            </a:r>
          </a:p>
          <a:p>
            <a:pPr algn="just">
              <a:lnSpc>
                <a:spcPct val="150000"/>
              </a:lnSpc>
            </a:pPr>
            <a:r>
              <a:rPr lang="tr-TR" sz="2800" dirty="0" smtClean="0">
                <a:solidFill>
                  <a:srgbClr val="C00000"/>
                </a:solidFill>
                <a:latin typeface="Times New Roman" pitchFamily="18" charset="0"/>
                <a:cs typeface="Times New Roman" pitchFamily="18" charset="0"/>
              </a:rPr>
              <a:t>Toplumsal cinsiyet rolleri- Askerlik dönemi</a:t>
            </a:r>
          </a:p>
          <a:p>
            <a:pPr algn="just">
              <a:lnSpc>
                <a:spcPct val="150000"/>
              </a:lnSpc>
            </a:pPr>
            <a:endParaRPr lang="tr-TR" sz="2800" dirty="0" smtClean="0">
              <a:solidFill>
                <a:srgbClr val="C00000"/>
              </a:solidFill>
              <a:latin typeface="Times New Roman" pitchFamily="18" charset="0"/>
              <a:cs typeface="Times New Roman" pitchFamily="18" charset="0"/>
            </a:endParaRPr>
          </a:p>
          <a:p>
            <a:pPr algn="just">
              <a:lnSpc>
                <a:spcPct val="150000"/>
              </a:lnSpc>
            </a:pPr>
            <a:endParaRPr lang="tr-TR" sz="2800" dirty="0" smtClean="0">
              <a:solidFill>
                <a:srgbClr val="C00000"/>
              </a:solidFill>
              <a:latin typeface="Times New Roman" pitchFamily="18" charset="0"/>
              <a:cs typeface="Times New Roman" pitchFamily="18" charset="0"/>
            </a:endParaRPr>
          </a:p>
          <a:p>
            <a:pPr algn="just">
              <a:lnSpc>
                <a:spcPct val="150000"/>
              </a:lnSpc>
            </a:pPr>
            <a:endParaRPr lang="tr-TR" sz="2800" dirty="0" smtClean="0">
              <a:solidFill>
                <a:srgbClr val="C00000"/>
              </a:solidFill>
              <a:latin typeface="Times New Roman" pitchFamily="18" charset="0"/>
              <a:cs typeface="Times New Roman" pitchFamily="18" charset="0"/>
            </a:endParaRPr>
          </a:p>
          <a:p>
            <a:pPr algn="just">
              <a:lnSpc>
                <a:spcPct val="150000"/>
              </a:lnSpc>
            </a:pPr>
            <a:endParaRPr lang="tr-TR" sz="28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1071546"/>
            <a:ext cx="7498080" cy="5176854"/>
          </a:xfrm>
        </p:spPr>
        <p:txBody>
          <a:bodyPr>
            <a:normAutofit/>
          </a:bodyPr>
          <a:lstStyle/>
          <a:p>
            <a:pPr algn="just">
              <a:lnSpc>
                <a:spcPct val="150000"/>
              </a:lnSpc>
            </a:pPr>
            <a:r>
              <a:rPr lang="tr-TR" sz="2800" dirty="0" smtClean="0">
                <a:solidFill>
                  <a:srgbClr val="C00000"/>
                </a:solidFill>
                <a:latin typeface="Times New Roman" pitchFamily="18" charset="0"/>
                <a:cs typeface="Times New Roman" pitchFamily="18" charset="0"/>
              </a:rPr>
              <a:t>Davranışçı Yaklaşım</a:t>
            </a:r>
          </a:p>
          <a:p>
            <a:pPr algn="just">
              <a:lnSpc>
                <a:spcPct val="150000"/>
              </a:lnSpc>
            </a:pPr>
            <a:r>
              <a:rPr lang="tr-TR" sz="2800" dirty="0" err="1" smtClean="0">
                <a:solidFill>
                  <a:srgbClr val="C00000"/>
                </a:solidFill>
                <a:latin typeface="Times New Roman" pitchFamily="18" charset="0"/>
                <a:cs typeface="Times New Roman" pitchFamily="18" charset="0"/>
              </a:rPr>
              <a:t>Psikodinamik</a:t>
            </a:r>
            <a:r>
              <a:rPr lang="tr-TR" sz="2800" dirty="0" smtClean="0">
                <a:solidFill>
                  <a:srgbClr val="C00000"/>
                </a:solidFill>
                <a:latin typeface="Times New Roman" pitchFamily="18" charset="0"/>
                <a:cs typeface="Times New Roman" pitchFamily="18" charset="0"/>
              </a:rPr>
              <a:t> Yaklaşım</a:t>
            </a:r>
          </a:p>
          <a:p>
            <a:pPr algn="just">
              <a:lnSpc>
                <a:spcPct val="150000"/>
              </a:lnSpc>
            </a:pPr>
            <a:r>
              <a:rPr lang="tr-TR" sz="2800" dirty="0" smtClean="0">
                <a:solidFill>
                  <a:srgbClr val="C00000"/>
                </a:solidFill>
                <a:latin typeface="Times New Roman" pitchFamily="18" charset="0"/>
                <a:cs typeface="Times New Roman" pitchFamily="18" charset="0"/>
              </a:rPr>
              <a:t>Biyolojik Yaklaşım</a:t>
            </a:r>
          </a:p>
          <a:p>
            <a:pPr algn="just">
              <a:lnSpc>
                <a:spcPct val="150000"/>
              </a:lnSpc>
            </a:pPr>
            <a:r>
              <a:rPr lang="tr-TR" sz="2800" dirty="0" err="1" smtClean="0">
                <a:solidFill>
                  <a:srgbClr val="C00000"/>
                </a:solidFill>
                <a:latin typeface="Times New Roman" pitchFamily="18" charset="0"/>
                <a:cs typeface="Times New Roman" pitchFamily="18" charset="0"/>
              </a:rPr>
              <a:t>Psikososyal</a:t>
            </a:r>
            <a:r>
              <a:rPr lang="tr-TR" sz="2800" dirty="0" smtClean="0">
                <a:solidFill>
                  <a:srgbClr val="C00000"/>
                </a:solidFill>
                <a:latin typeface="Times New Roman" pitchFamily="18" charset="0"/>
                <a:cs typeface="Times New Roman" pitchFamily="18" charset="0"/>
              </a:rPr>
              <a:t> Yaklaşım</a:t>
            </a:r>
          </a:p>
          <a:p>
            <a:pPr algn="just">
              <a:lnSpc>
                <a:spcPct val="150000"/>
              </a:lnSpc>
            </a:pPr>
            <a:endParaRPr lang="tr-TR" sz="28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692696"/>
            <a:ext cx="7498080" cy="1071570"/>
          </a:xfrm>
        </p:spPr>
        <p:txBody>
          <a:bodyPr>
            <a:normAutofit fontScale="90000"/>
          </a:bodyPr>
          <a:lstStyle/>
          <a:p>
            <a:pPr algn="ctr">
              <a:lnSpc>
                <a:spcPct val="150000"/>
              </a:lnSpc>
            </a:pPr>
            <a:r>
              <a:rPr lang="tr-TR" sz="3200" b="1" dirty="0" smtClean="0">
                <a:solidFill>
                  <a:srgbClr val="015F5B"/>
                </a:solidFill>
                <a:effectLst/>
                <a:latin typeface="Times New Roman" pitchFamily="18" charset="0"/>
                <a:cs typeface="Times New Roman" pitchFamily="18" charset="0"/>
              </a:rPr>
              <a:t>TOPLUMSAL CİNSİYET-ŞİDDET DÖNGÜSÜ</a:t>
            </a:r>
            <a:endParaRPr lang="tr-TR" sz="3200" b="1" dirty="0">
              <a:solidFill>
                <a:srgbClr val="015F5B"/>
              </a:solidFill>
              <a:effectLst/>
              <a:latin typeface="Times New Roman" pitchFamily="18" charset="0"/>
              <a:cs typeface="Times New Roman" pitchFamily="18" charset="0"/>
            </a:endParaRPr>
          </a:p>
        </p:txBody>
      </p:sp>
      <p:sp>
        <p:nvSpPr>
          <p:cNvPr id="3" name="2 İçerik Yer Tutucusu"/>
          <p:cNvSpPr>
            <a:spLocks noGrp="1"/>
          </p:cNvSpPr>
          <p:nvPr>
            <p:ph idx="1"/>
          </p:nvPr>
        </p:nvSpPr>
        <p:spPr>
          <a:xfrm>
            <a:off x="1435608" y="2071678"/>
            <a:ext cx="7498080" cy="4176722"/>
          </a:xfrm>
        </p:spPr>
        <p:txBody>
          <a:bodyPr>
            <a:normAutofit/>
          </a:bodyPr>
          <a:lstStyle/>
          <a:p>
            <a:pPr algn="just">
              <a:lnSpc>
                <a:spcPct val="150000"/>
              </a:lnSpc>
            </a:pPr>
            <a:r>
              <a:rPr lang="tr-TR" sz="2400" dirty="0" smtClean="0">
                <a:solidFill>
                  <a:srgbClr val="C00000"/>
                </a:solidFill>
                <a:latin typeface="Times New Roman" pitchFamily="18" charset="0"/>
                <a:cs typeface="Times New Roman" pitchFamily="18" charset="0"/>
              </a:rPr>
              <a:t>Erkeklik algısı</a:t>
            </a:r>
          </a:p>
          <a:p>
            <a:pPr algn="just">
              <a:lnSpc>
                <a:spcPct val="150000"/>
              </a:lnSpc>
            </a:pPr>
            <a:r>
              <a:rPr lang="tr-TR" sz="2400" dirty="0" smtClean="0">
                <a:solidFill>
                  <a:srgbClr val="C00000"/>
                </a:solidFill>
                <a:latin typeface="Times New Roman" pitchFamily="18" charset="0"/>
                <a:cs typeface="Times New Roman" pitchFamily="18" charset="0"/>
              </a:rPr>
              <a:t>Oyuncaklar</a:t>
            </a:r>
          </a:p>
          <a:p>
            <a:pPr algn="just">
              <a:lnSpc>
                <a:spcPct val="150000"/>
              </a:lnSpc>
            </a:pPr>
            <a:r>
              <a:rPr lang="tr-TR" sz="2400" dirty="0" smtClean="0">
                <a:solidFill>
                  <a:srgbClr val="C00000"/>
                </a:solidFill>
                <a:latin typeface="Times New Roman" pitchFamily="18" charset="0"/>
                <a:cs typeface="Times New Roman" pitchFamily="18" charset="0"/>
              </a:rPr>
              <a:t>Kullanılan dil</a:t>
            </a:r>
          </a:p>
          <a:p>
            <a:pPr algn="just">
              <a:lnSpc>
                <a:spcPct val="150000"/>
              </a:lnSpc>
            </a:pPr>
            <a:r>
              <a:rPr lang="tr-TR" sz="2400" dirty="0" smtClean="0">
                <a:solidFill>
                  <a:srgbClr val="C00000"/>
                </a:solidFill>
                <a:latin typeface="Times New Roman" pitchFamily="18" charset="0"/>
                <a:cs typeface="Times New Roman" pitchFamily="18" charset="0"/>
              </a:rPr>
              <a:t>Duygu erozyonu</a:t>
            </a:r>
          </a:p>
          <a:p>
            <a:pPr algn="just">
              <a:lnSpc>
                <a:spcPct val="150000"/>
              </a:lnSpc>
            </a:pPr>
            <a:r>
              <a:rPr lang="tr-TR" sz="2400" dirty="0" smtClean="0">
                <a:solidFill>
                  <a:srgbClr val="C00000"/>
                </a:solidFill>
                <a:latin typeface="Times New Roman" pitchFamily="18" charset="0"/>
                <a:cs typeface="Times New Roman" pitchFamily="18" charset="0"/>
              </a:rPr>
              <a:t>El üstünde tutulma/ Baskı </a:t>
            </a:r>
          </a:p>
          <a:p>
            <a:pPr algn="just">
              <a:lnSpc>
                <a:spcPct val="150000"/>
              </a:lnSpc>
            </a:pPr>
            <a:endParaRPr lang="tr-TR" sz="2400" dirty="0" smtClean="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620688"/>
            <a:ext cx="7498080" cy="1071570"/>
          </a:xfrm>
        </p:spPr>
        <p:txBody>
          <a:bodyPr>
            <a:normAutofit fontScale="90000"/>
          </a:bodyPr>
          <a:lstStyle/>
          <a:p>
            <a:pPr algn="ctr">
              <a:lnSpc>
                <a:spcPct val="150000"/>
              </a:lnSpc>
            </a:pPr>
            <a:r>
              <a:rPr lang="tr-TR" sz="3200" b="1" dirty="0" smtClean="0">
                <a:solidFill>
                  <a:srgbClr val="015F5B"/>
                </a:solidFill>
                <a:effectLst/>
                <a:latin typeface="Times New Roman" pitchFamily="18" charset="0"/>
                <a:cs typeface="Times New Roman" pitchFamily="18" charset="0"/>
              </a:rPr>
              <a:t>TOPLUMSAL CİNSİYET-ŞİDDET DÖNGÜSÜ</a:t>
            </a:r>
            <a:endParaRPr lang="tr-TR" sz="3200" b="1" dirty="0">
              <a:solidFill>
                <a:srgbClr val="015F5B"/>
              </a:solidFill>
              <a:effectLst/>
              <a:latin typeface="Times New Roman" pitchFamily="18" charset="0"/>
              <a:cs typeface="Times New Roman" pitchFamily="18" charset="0"/>
            </a:endParaRPr>
          </a:p>
        </p:txBody>
      </p:sp>
      <p:sp>
        <p:nvSpPr>
          <p:cNvPr id="3" name="2 İçerik Yer Tutucusu"/>
          <p:cNvSpPr>
            <a:spLocks noGrp="1"/>
          </p:cNvSpPr>
          <p:nvPr>
            <p:ph idx="1"/>
          </p:nvPr>
        </p:nvSpPr>
        <p:spPr>
          <a:xfrm>
            <a:off x="1435608" y="2071678"/>
            <a:ext cx="7498080" cy="4176722"/>
          </a:xfrm>
        </p:spPr>
        <p:txBody>
          <a:bodyPr>
            <a:normAutofit/>
          </a:bodyPr>
          <a:lstStyle/>
          <a:p>
            <a:pPr algn="just">
              <a:lnSpc>
                <a:spcPct val="150000"/>
              </a:lnSpc>
            </a:pPr>
            <a:r>
              <a:rPr lang="tr-TR" sz="2400" dirty="0" smtClean="0">
                <a:solidFill>
                  <a:srgbClr val="C00000"/>
                </a:solidFill>
                <a:latin typeface="Times New Roman" pitchFamily="18" charset="0"/>
                <a:cs typeface="Times New Roman" pitchFamily="18" charset="0"/>
              </a:rPr>
              <a:t>Erkeklik algısı</a:t>
            </a:r>
          </a:p>
          <a:p>
            <a:pPr algn="just">
              <a:lnSpc>
                <a:spcPct val="150000"/>
              </a:lnSpc>
            </a:pPr>
            <a:r>
              <a:rPr lang="tr-TR" sz="2400" dirty="0" smtClean="0">
                <a:solidFill>
                  <a:srgbClr val="C00000"/>
                </a:solidFill>
                <a:latin typeface="Times New Roman" pitchFamily="18" charset="0"/>
                <a:cs typeface="Times New Roman" pitchFamily="18" charset="0"/>
              </a:rPr>
              <a:t>Oyuncaklar</a:t>
            </a:r>
          </a:p>
          <a:p>
            <a:pPr algn="just">
              <a:lnSpc>
                <a:spcPct val="150000"/>
              </a:lnSpc>
            </a:pPr>
            <a:r>
              <a:rPr lang="tr-TR" sz="2400" dirty="0" smtClean="0">
                <a:solidFill>
                  <a:srgbClr val="C00000"/>
                </a:solidFill>
                <a:latin typeface="Times New Roman" pitchFamily="18" charset="0"/>
                <a:cs typeface="Times New Roman" pitchFamily="18" charset="0"/>
              </a:rPr>
              <a:t>Kullanılan dil</a:t>
            </a:r>
          </a:p>
          <a:p>
            <a:pPr algn="just">
              <a:lnSpc>
                <a:spcPct val="150000"/>
              </a:lnSpc>
            </a:pPr>
            <a:r>
              <a:rPr lang="tr-TR" sz="2400" dirty="0" smtClean="0">
                <a:solidFill>
                  <a:srgbClr val="C00000"/>
                </a:solidFill>
                <a:latin typeface="Times New Roman" pitchFamily="18" charset="0"/>
                <a:cs typeface="Times New Roman" pitchFamily="18" charset="0"/>
              </a:rPr>
              <a:t>Duygu erozyonu</a:t>
            </a:r>
          </a:p>
          <a:p>
            <a:pPr algn="just">
              <a:lnSpc>
                <a:spcPct val="150000"/>
              </a:lnSpc>
            </a:pPr>
            <a:r>
              <a:rPr lang="tr-TR" sz="2400" dirty="0" smtClean="0">
                <a:solidFill>
                  <a:srgbClr val="C00000"/>
                </a:solidFill>
                <a:latin typeface="Times New Roman" pitchFamily="18" charset="0"/>
                <a:cs typeface="Times New Roman" pitchFamily="18" charset="0"/>
              </a:rPr>
              <a:t>El üstünde tutulma/ Baskı </a:t>
            </a:r>
          </a:p>
          <a:p>
            <a:pPr algn="just">
              <a:lnSpc>
                <a:spcPct val="150000"/>
              </a:lnSpc>
            </a:pPr>
            <a:endParaRPr lang="tr-TR" sz="2400" dirty="0" smtClean="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728" y="857232"/>
            <a:ext cx="7498080" cy="928694"/>
          </a:xfrm>
        </p:spPr>
        <p:txBody>
          <a:bodyPr>
            <a:normAutofit fontScale="90000"/>
          </a:bodyPr>
          <a:lstStyle/>
          <a:p>
            <a:pPr algn="ctr">
              <a:lnSpc>
                <a:spcPct val="150000"/>
              </a:lnSpc>
            </a:pPr>
            <a:r>
              <a:rPr lang="tr-TR" sz="3200" b="1" dirty="0" smtClean="0">
                <a:solidFill>
                  <a:srgbClr val="015F5B"/>
                </a:solidFill>
                <a:effectLst/>
                <a:latin typeface="Times New Roman" pitchFamily="18" charset="0"/>
                <a:cs typeface="Times New Roman" pitchFamily="18" charset="0"/>
              </a:rPr>
              <a:t>SALDIRGANLIK-ŞİDDET DÖNGÜSÜ</a:t>
            </a:r>
            <a:br>
              <a:rPr lang="tr-TR" sz="3200" b="1" dirty="0" smtClean="0">
                <a:solidFill>
                  <a:srgbClr val="015F5B"/>
                </a:solidFill>
                <a:effectLst/>
                <a:latin typeface="Times New Roman" pitchFamily="18" charset="0"/>
                <a:cs typeface="Times New Roman" pitchFamily="18" charset="0"/>
              </a:rPr>
            </a:br>
            <a:endParaRPr lang="tr-TR" sz="3200" b="1" dirty="0">
              <a:solidFill>
                <a:srgbClr val="015F5B"/>
              </a:solidFill>
              <a:effectLst/>
              <a:latin typeface="Times New Roman" pitchFamily="18" charset="0"/>
              <a:cs typeface="Times New Roman" pitchFamily="18" charset="0"/>
            </a:endParaRPr>
          </a:p>
        </p:txBody>
      </p:sp>
      <p:sp>
        <p:nvSpPr>
          <p:cNvPr id="3" name="2 İçerik Yer Tutucusu"/>
          <p:cNvSpPr>
            <a:spLocks noGrp="1"/>
          </p:cNvSpPr>
          <p:nvPr>
            <p:ph idx="1"/>
          </p:nvPr>
        </p:nvSpPr>
        <p:spPr>
          <a:xfrm>
            <a:off x="1435608" y="2000240"/>
            <a:ext cx="7498080" cy="4248160"/>
          </a:xfrm>
        </p:spPr>
        <p:txBody>
          <a:bodyPr>
            <a:normAutofit/>
          </a:bodyPr>
          <a:lstStyle/>
          <a:p>
            <a:pPr algn="just">
              <a:lnSpc>
                <a:spcPct val="150000"/>
              </a:lnSpc>
              <a:buFont typeface="Arial" pitchFamily="34" charset="0"/>
              <a:buChar char="•"/>
            </a:pPr>
            <a:r>
              <a:rPr lang="tr-TR" sz="2800" dirty="0" smtClean="0">
                <a:solidFill>
                  <a:srgbClr val="C00000"/>
                </a:solidFill>
                <a:latin typeface="Times New Roman" pitchFamily="18" charset="0"/>
                <a:cs typeface="Times New Roman" pitchFamily="18" charset="0"/>
              </a:rPr>
              <a:t>Öfke</a:t>
            </a:r>
          </a:p>
          <a:p>
            <a:pPr algn="just">
              <a:lnSpc>
                <a:spcPct val="150000"/>
              </a:lnSpc>
              <a:buFont typeface="Arial" pitchFamily="34" charset="0"/>
              <a:buChar char="•"/>
            </a:pPr>
            <a:r>
              <a:rPr lang="tr-TR" sz="2800" dirty="0" smtClean="0">
                <a:solidFill>
                  <a:srgbClr val="C00000"/>
                </a:solidFill>
                <a:latin typeface="Times New Roman" pitchFamily="18" charset="0"/>
                <a:cs typeface="Times New Roman" pitchFamily="18" charset="0"/>
              </a:rPr>
              <a:t>Saldırganlık</a:t>
            </a:r>
          </a:p>
          <a:p>
            <a:pPr algn="just">
              <a:lnSpc>
                <a:spcPct val="150000"/>
              </a:lnSpc>
              <a:buFont typeface="Arial" pitchFamily="34" charset="0"/>
              <a:buChar char="•"/>
            </a:pPr>
            <a:r>
              <a:rPr lang="tr-TR" sz="2800" dirty="0" smtClean="0">
                <a:solidFill>
                  <a:srgbClr val="C00000"/>
                </a:solidFill>
                <a:latin typeface="Times New Roman" pitchFamily="18" charset="0"/>
                <a:cs typeface="Times New Roman" pitchFamily="18" charset="0"/>
              </a:rPr>
              <a:t>Şiddet döngüsü</a:t>
            </a:r>
          </a:p>
          <a:p>
            <a:pPr algn="just">
              <a:lnSpc>
                <a:spcPct val="150000"/>
              </a:lnSpc>
              <a:buFont typeface="Arial" pitchFamily="34" charset="0"/>
              <a:buChar char="•"/>
            </a:pPr>
            <a:endParaRPr lang="tr-TR" sz="2400" dirty="0" smtClean="0">
              <a:solidFill>
                <a:srgbClr val="C00000"/>
              </a:solidFill>
              <a:latin typeface="Times New Roman" pitchFamily="18" charset="0"/>
              <a:cs typeface="Times New Roman" pitchFamily="18" charset="0"/>
            </a:endParaRPr>
          </a:p>
          <a:p>
            <a:pPr algn="just">
              <a:lnSpc>
                <a:spcPct val="150000"/>
              </a:lnSpc>
              <a:buNone/>
            </a:pPr>
            <a:endParaRPr lang="tr-TR" sz="2400" dirty="0">
              <a:solidFill>
                <a:srgbClr val="015F5B"/>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03648" y="1268760"/>
            <a:ext cx="7498080" cy="4533912"/>
          </a:xfrm>
        </p:spPr>
        <p:txBody>
          <a:bodyPr>
            <a:normAutofit/>
          </a:bodyPr>
          <a:lstStyle/>
          <a:p>
            <a:pPr algn="just">
              <a:lnSpc>
                <a:spcPct val="150000"/>
              </a:lnSpc>
            </a:pPr>
            <a:r>
              <a:rPr lang="tr-TR" sz="2800" dirty="0" smtClean="0">
                <a:solidFill>
                  <a:srgbClr val="C00000"/>
                </a:solidFill>
                <a:latin typeface="Times New Roman" pitchFamily="18" charset="0"/>
                <a:cs typeface="Times New Roman" pitchFamily="18" charset="0"/>
              </a:rPr>
              <a:t>Birinci aşama</a:t>
            </a:r>
          </a:p>
          <a:p>
            <a:pPr algn="just">
              <a:lnSpc>
                <a:spcPct val="150000"/>
              </a:lnSpc>
            </a:pPr>
            <a:r>
              <a:rPr lang="tr-TR" sz="2800" dirty="0" smtClean="0">
                <a:solidFill>
                  <a:srgbClr val="C00000"/>
                </a:solidFill>
                <a:latin typeface="Times New Roman" pitchFamily="18" charset="0"/>
                <a:cs typeface="Times New Roman" pitchFamily="18" charset="0"/>
              </a:rPr>
              <a:t>İkinci aşama</a:t>
            </a:r>
          </a:p>
          <a:p>
            <a:pPr algn="just">
              <a:lnSpc>
                <a:spcPct val="150000"/>
              </a:lnSpc>
            </a:pPr>
            <a:r>
              <a:rPr lang="tr-TR" sz="2800" dirty="0" smtClean="0">
                <a:solidFill>
                  <a:srgbClr val="C00000"/>
                </a:solidFill>
                <a:latin typeface="Times New Roman" pitchFamily="18" charset="0"/>
                <a:cs typeface="Times New Roman" pitchFamily="18" charset="0"/>
              </a:rPr>
              <a:t>Üçüncü aşama</a:t>
            </a:r>
          </a:p>
          <a:p>
            <a:pPr algn="just">
              <a:lnSpc>
                <a:spcPct val="150000"/>
              </a:lnSpc>
            </a:pPr>
            <a:endParaRPr lang="tr-TR" sz="24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174</TotalTime>
  <Words>297</Words>
  <Application>Microsoft Office PowerPoint</Application>
  <PresentationFormat>Ekran Gösterisi (4:3)</PresentationFormat>
  <Paragraphs>68</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Century Gothic</vt:lpstr>
      <vt:lpstr>Times New Roman</vt:lpstr>
      <vt:lpstr>Wingdings 3</vt:lpstr>
      <vt:lpstr>Dilim</vt:lpstr>
      <vt:lpstr>ŞİDDET DÖNGÜSÜ ve Kadına Yönelik Şiddet </vt:lpstr>
      <vt:lpstr>ŞİDDET KAVRAMI</vt:lpstr>
      <vt:lpstr>ŞİDDET TÜRLERİ</vt:lpstr>
      <vt:lpstr>ŞİDDETİN NEDENLERİ</vt:lpstr>
      <vt:lpstr>PowerPoint Sunusu</vt:lpstr>
      <vt:lpstr>TOPLUMSAL CİNSİYET-ŞİDDET DÖNGÜSÜ</vt:lpstr>
      <vt:lpstr>TOPLUMSAL CİNSİYET-ŞİDDET DÖNGÜSÜ</vt:lpstr>
      <vt:lpstr>SALDIRGANLIK-ŞİDDET DÖNGÜSÜ </vt:lpstr>
      <vt:lpstr>PowerPoint Sunusu</vt:lpstr>
      <vt:lpstr>PowerPoint Sunusu</vt:lpstr>
      <vt:lpstr>ŞİDDETİN KADIN ÜZERİNDEKİ ETKİSİ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ŞİDDET DÖNGÜSÜ VE SALDIRGANLIK</dc:title>
  <dc:creator>Windows Kullanıcısı</dc:creator>
  <cp:lastModifiedBy>tuğçe gürbulak</cp:lastModifiedBy>
  <cp:revision>32</cp:revision>
  <dcterms:created xsi:type="dcterms:W3CDTF">2017-11-14T07:04:49Z</dcterms:created>
  <dcterms:modified xsi:type="dcterms:W3CDTF">2020-04-28T12:54:20Z</dcterms:modified>
</cp:coreProperties>
</file>