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2" r:id="rId2"/>
    <p:sldId id="326" r:id="rId3"/>
    <p:sldId id="325" r:id="rId4"/>
    <p:sldId id="324" r:id="rId5"/>
    <p:sldId id="323" r:id="rId6"/>
    <p:sldId id="327" r:id="rId7"/>
    <p:sldId id="32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dirty="0"/>
              <a:t>Gösterge: #</a:t>
            </a:r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Sayfa, cilt vb. sayısı</a:t>
            </a:r>
          </a:p>
          <a:p>
            <a:pPr marL="0" indent="0">
              <a:buNone/>
            </a:pPr>
            <a:r>
              <a:rPr lang="tr-TR" dirty="0"/>
              <a:t>$b Diğer fiziki detaylar</a:t>
            </a:r>
          </a:p>
          <a:p>
            <a:pPr marL="0" indent="0">
              <a:buNone/>
            </a:pPr>
            <a:r>
              <a:rPr lang="tr-TR" dirty="0"/>
              <a:t>$c Boyutlar</a:t>
            </a:r>
          </a:p>
          <a:p>
            <a:pPr marL="0" indent="0">
              <a:buNone/>
            </a:pPr>
            <a:r>
              <a:rPr lang="tr-TR" dirty="0"/>
              <a:t>$e </a:t>
            </a:r>
            <a:r>
              <a:rPr lang="tr-TR" dirty="0" smtClean="0"/>
              <a:t>Birlikteki materyal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dirty="0"/>
              <a:t>ÖRNEK:		</a:t>
            </a: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 </a:t>
            </a:r>
            <a:r>
              <a:rPr lang="tr-TR" dirty="0"/>
              <a:t>300 </a:t>
            </a:r>
            <a:r>
              <a:rPr lang="tr-TR" dirty="0" smtClean="0"/>
              <a:t>## $a </a:t>
            </a:r>
            <a:r>
              <a:rPr lang="tr-TR" dirty="0"/>
              <a:t>185 s. </a:t>
            </a:r>
            <a:r>
              <a:rPr lang="tr-TR" dirty="0" smtClean="0"/>
              <a:t>; $c </a:t>
            </a:r>
            <a:r>
              <a:rPr lang="tr-TR" dirty="0"/>
              <a:t>20 cm.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</a:t>
            </a:r>
            <a:r>
              <a:rPr lang="tr-TR" dirty="0"/>
              <a:t>300 ## </a:t>
            </a:r>
            <a:r>
              <a:rPr lang="tr-TR" dirty="0" smtClean="0"/>
              <a:t>$a </a:t>
            </a:r>
            <a:r>
              <a:rPr lang="tr-TR" dirty="0"/>
              <a:t>iv, 255  s. </a:t>
            </a:r>
            <a:r>
              <a:rPr lang="tr-TR" dirty="0" smtClean="0"/>
              <a:t>: $ </a:t>
            </a:r>
            <a:r>
              <a:rPr lang="tr-TR" dirty="0"/>
              <a:t>b </a:t>
            </a:r>
            <a:r>
              <a:rPr lang="tr-TR" dirty="0" err="1"/>
              <a:t>res</a:t>
            </a:r>
            <a:r>
              <a:rPr lang="tr-TR" dirty="0"/>
              <a:t>. </a:t>
            </a:r>
            <a:r>
              <a:rPr lang="tr-TR" dirty="0" smtClean="0"/>
              <a:t>; $ </a:t>
            </a:r>
            <a:r>
              <a:rPr lang="tr-TR" dirty="0"/>
              <a:t>c 18 cm.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Karışık sayfa </a:t>
            </a:r>
            <a:r>
              <a:rPr lang="tr-TR" dirty="0" smtClean="0"/>
              <a:t>: $b </a:t>
            </a:r>
            <a:r>
              <a:rPr lang="tr-TR" dirty="0" err="1"/>
              <a:t>res</a:t>
            </a:r>
            <a:r>
              <a:rPr lang="tr-TR" dirty="0"/>
              <a:t>., </a:t>
            </a:r>
            <a:r>
              <a:rPr lang="tr-TR" dirty="0" err="1"/>
              <a:t>grf</a:t>
            </a:r>
            <a:r>
              <a:rPr lang="tr-TR" dirty="0"/>
              <a:t>., </a:t>
            </a:r>
            <a:r>
              <a:rPr lang="tr-TR" dirty="0" err="1"/>
              <a:t>hrt</a:t>
            </a:r>
            <a:r>
              <a:rPr lang="tr-TR" dirty="0"/>
              <a:t>., </a:t>
            </a:r>
            <a:r>
              <a:rPr lang="tr-TR" dirty="0" err="1"/>
              <a:t>tbl</a:t>
            </a:r>
            <a:r>
              <a:rPr lang="tr-TR" dirty="0"/>
              <a:t>. </a:t>
            </a:r>
            <a:r>
              <a:rPr lang="tr-TR" dirty="0" smtClean="0"/>
              <a:t>; $c </a:t>
            </a:r>
            <a:r>
              <a:rPr lang="tr-TR" dirty="0"/>
              <a:t>24X42 cm.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</a:t>
            </a:r>
            <a:r>
              <a:rPr lang="tr-TR" dirty="0" smtClean="0"/>
              <a:t>$a  </a:t>
            </a:r>
            <a:r>
              <a:rPr lang="tr-TR" dirty="0"/>
              <a:t>[100] s. </a:t>
            </a:r>
            <a:r>
              <a:rPr lang="tr-TR" dirty="0" smtClean="0"/>
              <a:t>;  $c </a:t>
            </a:r>
            <a:r>
              <a:rPr lang="tr-TR" dirty="0"/>
              <a:t>20 cm </a:t>
            </a:r>
            <a:r>
              <a:rPr lang="tr-TR" dirty="0" smtClean="0"/>
              <a:t>+ $e </a:t>
            </a:r>
            <a:r>
              <a:rPr lang="tr-TR" dirty="0"/>
              <a:t>1 CD.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150 y. </a:t>
            </a:r>
            <a:r>
              <a:rPr lang="tr-TR" dirty="0" smtClean="0"/>
              <a:t>: $b </a:t>
            </a:r>
            <a:r>
              <a:rPr lang="tr-TR" dirty="0" err="1"/>
              <a:t>rnk</a:t>
            </a:r>
            <a:r>
              <a:rPr lang="tr-TR" dirty="0"/>
              <a:t>. </a:t>
            </a:r>
            <a:r>
              <a:rPr lang="tr-TR" dirty="0" err="1"/>
              <a:t>res</a:t>
            </a:r>
            <a:r>
              <a:rPr lang="tr-TR" dirty="0"/>
              <a:t>., </a:t>
            </a:r>
            <a:r>
              <a:rPr lang="tr-TR" dirty="0" err="1"/>
              <a:t>şkl</a:t>
            </a:r>
            <a:r>
              <a:rPr lang="tr-TR" dirty="0"/>
              <a:t>. </a:t>
            </a:r>
            <a:r>
              <a:rPr lang="tr-TR" dirty="0" smtClean="0"/>
              <a:t>; $c </a:t>
            </a:r>
            <a:r>
              <a:rPr lang="tr-TR" dirty="0"/>
              <a:t>30 cm.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2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/>
              <a:t>	300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5 c. :  </a:t>
            </a:r>
            <a:r>
              <a:rPr lang="tr-TR" dirty="0" smtClean="0"/>
              <a:t>$b </a:t>
            </a:r>
            <a:r>
              <a:rPr lang="tr-TR" dirty="0" err="1"/>
              <a:t>res</a:t>
            </a:r>
            <a:r>
              <a:rPr lang="tr-TR" dirty="0"/>
              <a:t>. (bazısı </a:t>
            </a:r>
            <a:r>
              <a:rPr lang="tr-TR" dirty="0" err="1"/>
              <a:t>rnk</a:t>
            </a:r>
            <a:r>
              <a:rPr lang="tr-TR" dirty="0"/>
              <a:t>.) ;  </a:t>
            </a:r>
            <a:r>
              <a:rPr lang="tr-TR" dirty="0" smtClean="0"/>
              <a:t>$c </a:t>
            </a:r>
            <a:r>
              <a:rPr lang="tr-TR" dirty="0"/>
              <a:t>20 cm.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 	300 ## </a:t>
            </a:r>
            <a:r>
              <a:rPr lang="tr-TR" dirty="0" smtClean="0"/>
              <a:t>$a …c</a:t>
            </a:r>
            <a:r>
              <a:rPr lang="tr-TR" dirty="0"/>
              <a:t>. ; (tamamlanmamış ciltli eserlerde) </a:t>
            </a:r>
            <a:r>
              <a:rPr lang="tr-TR" dirty="0" smtClean="0"/>
              <a:t>; $c </a:t>
            </a:r>
            <a:r>
              <a:rPr lang="tr-TR" dirty="0"/>
              <a:t>20 cm +  </a:t>
            </a:r>
            <a:r>
              <a:rPr lang="tr-TR" dirty="0" smtClean="0"/>
              <a:t>		$e </a:t>
            </a:r>
            <a:r>
              <a:rPr lang="tr-TR" dirty="0"/>
              <a:t>1 </a:t>
            </a:r>
            <a:r>
              <a:rPr lang="tr-TR" dirty="0" smtClean="0"/>
              <a:t>DVD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</a:t>
            </a:r>
            <a:r>
              <a:rPr lang="tr-TR" dirty="0" smtClean="0"/>
              <a:t>$a 4 v</a:t>
            </a:r>
            <a:r>
              <a:rPr lang="tr-TR" dirty="0"/>
              <a:t>. </a:t>
            </a:r>
            <a:r>
              <a:rPr lang="tr-TR" dirty="0" smtClean="0"/>
              <a:t>: $c </a:t>
            </a:r>
            <a:r>
              <a:rPr lang="tr-TR" dirty="0"/>
              <a:t>25 cm.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v. &lt;1,3&gt; ; (1 ve 3. ciltler olup 2. cilt eksiktir.)  </a:t>
            </a:r>
            <a:r>
              <a:rPr lang="tr-TR" dirty="0" smtClean="0"/>
              <a:t>: $c </a:t>
            </a:r>
            <a:r>
              <a:rPr lang="tr-TR" dirty="0"/>
              <a:t>24 </a:t>
            </a:r>
            <a:r>
              <a:rPr lang="tr-TR" dirty="0" smtClean="0"/>
              <a:t>		cm.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 </a:t>
            </a:r>
            <a:r>
              <a:rPr lang="tr-TR" dirty="0"/>
              <a:t>## $</a:t>
            </a:r>
            <a:r>
              <a:rPr lang="tr-TR" dirty="0" smtClean="0"/>
              <a:t>a [1 c.] </a:t>
            </a:r>
            <a:r>
              <a:rPr lang="tr-TR" b="1" dirty="0"/>
              <a:t>(Sayfa numarası belli değilse</a:t>
            </a:r>
            <a:r>
              <a:rPr lang="tr-TR" dirty="0" smtClean="0"/>
              <a:t>) ; $c 22 cm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12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(310) GÜNCEL YAYIN </a:t>
            </a:r>
            <a:r>
              <a:rPr lang="tr-TR" dirty="0" smtClean="0"/>
              <a:t>ARALIĞI</a:t>
            </a:r>
          </a:p>
          <a:p>
            <a:pPr marL="0" indent="0">
              <a:buNone/>
            </a:pPr>
            <a:r>
              <a:rPr lang="tr-TR" dirty="0" smtClean="0"/>
              <a:t>Süreli yayınlarda not alanında verilmeyecekse yayın sıklığı verilebilir.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u="sng" dirty="0" smtClean="0"/>
              <a:t>Alt </a:t>
            </a:r>
            <a:r>
              <a:rPr lang="tr-TR" u="sng" dirty="0"/>
              <a:t>alanlar: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$a </a:t>
            </a:r>
            <a:r>
              <a:rPr lang="tr-TR" dirty="0"/>
              <a:t>Güncel yayın aralığı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b </a:t>
            </a:r>
            <a:r>
              <a:rPr lang="tr-TR" dirty="0"/>
              <a:t>Güncel yayın aralığının </a:t>
            </a:r>
            <a:r>
              <a:rPr lang="tr-TR" dirty="0" smtClean="0"/>
              <a:t>tarihi</a:t>
            </a:r>
          </a:p>
          <a:p>
            <a:pPr marL="0" indent="0">
              <a:buNone/>
            </a:pPr>
            <a:r>
              <a:rPr lang="tr-TR" dirty="0" smtClean="0"/>
              <a:t>310 ## $a üç aylık, </a:t>
            </a:r>
          </a:p>
          <a:p>
            <a:pPr marL="0" indent="0">
              <a:buNone/>
            </a:pPr>
            <a:r>
              <a:rPr lang="tr-TR" dirty="0" smtClean="0"/>
              <a:t>310 ## $a yıllık, $b 2005-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7243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336,337 ve 338 alanları RDA ile getirilen </a:t>
            </a:r>
            <a:r>
              <a:rPr lang="tr-TR" dirty="0" err="1" smtClean="0"/>
              <a:t>kataloglanan</a:t>
            </a:r>
            <a:r>
              <a:rPr lang="tr-TR" dirty="0" smtClean="0"/>
              <a:t> materyalin içeriğin ilişkin </a:t>
            </a:r>
            <a:r>
              <a:rPr lang="tr-TR" dirty="0" smtClean="0"/>
              <a:t>t</a:t>
            </a:r>
            <a:r>
              <a:rPr lang="tr-TR" dirty="0" smtClean="0"/>
              <a:t>anımlama alanlarıdır.</a:t>
            </a:r>
          </a:p>
          <a:p>
            <a:pPr marL="0" indent="0" algn="ctr">
              <a:buNone/>
            </a:pPr>
            <a:r>
              <a:rPr lang="tr-TR" sz="3600" b="1" dirty="0" smtClean="0"/>
              <a:t>336 içerik türü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</a:t>
            </a:r>
            <a:r>
              <a:rPr lang="tr-TR" dirty="0" smtClean="0"/>
              <a:t> içerik türü terimi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$b </a:t>
            </a:r>
            <a:r>
              <a:rPr lang="tr-TR" dirty="0" smtClean="0"/>
              <a:t> içerik türü kodu</a:t>
            </a:r>
          </a:p>
          <a:p>
            <a:pPr marL="0" indent="0">
              <a:buNone/>
            </a:pPr>
            <a:r>
              <a:rPr lang="tr-TR" dirty="0" smtClean="0"/>
              <a:t>	336 </a:t>
            </a:r>
            <a:r>
              <a:rPr lang="tr-TR" b="1" dirty="0" smtClean="0"/>
              <a:t>##$</a:t>
            </a:r>
            <a:r>
              <a:rPr lang="tr-TR" b="1" dirty="0" err="1"/>
              <a:t>a</a:t>
            </a:r>
            <a:r>
              <a:rPr lang="tr-TR" dirty="0" err="1"/>
              <a:t>performed</a:t>
            </a:r>
            <a:r>
              <a:rPr lang="tr-TR" dirty="0"/>
              <a:t> </a:t>
            </a:r>
            <a:r>
              <a:rPr lang="tr-TR" dirty="0" err="1" smtClean="0"/>
              <a:t>music</a:t>
            </a:r>
            <a:r>
              <a:rPr lang="tr-TR" b="1" dirty="0" err="1" smtClean="0"/>
              <a:t>$b</a:t>
            </a:r>
            <a:r>
              <a:rPr lang="tr-TR" dirty="0" err="1" smtClean="0"/>
              <a:t>prm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336 </a:t>
            </a:r>
            <a:r>
              <a:rPr lang="tr-TR" b="1" dirty="0"/>
              <a:t>##$</a:t>
            </a:r>
            <a:r>
              <a:rPr lang="tr-TR" b="1" dirty="0" err="1"/>
              <a:t>a</a:t>
            </a:r>
            <a:r>
              <a:rPr lang="tr-TR" dirty="0" err="1"/>
              <a:t>two-dimensional</a:t>
            </a:r>
            <a:r>
              <a:rPr lang="tr-TR" dirty="0"/>
              <a:t> </a:t>
            </a:r>
            <a:r>
              <a:rPr lang="tr-TR" dirty="0" err="1"/>
              <a:t>moving</a:t>
            </a:r>
            <a:r>
              <a:rPr lang="tr-TR" dirty="0"/>
              <a:t> </a:t>
            </a:r>
            <a:r>
              <a:rPr lang="tr-TR" dirty="0" err="1"/>
              <a:t>image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1177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dirty="0" smtClean="0"/>
              <a:t>337 Ortam türü</a:t>
            </a:r>
          </a:p>
          <a:p>
            <a:pPr marL="0" indent="0">
              <a:buNone/>
            </a:pPr>
            <a:r>
              <a:rPr lang="tr-TR" sz="3600" dirty="0"/>
              <a:t>1. ve 2. Gösterge: #</a:t>
            </a:r>
          </a:p>
          <a:p>
            <a:pPr marL="0" indent="0">
              <a:buNone/>
            </a:pPr>
            <a:r>
              <a:rPr lang="tr-TR" sz="3600" u="sng" dirty="0"/>
              <a:t>Alt alanlar:</a:t>
            </a:r>
            <a:endParaRPr lang="tr-TR" sz="3600" dirty="0"/>
          </a:p>
          <a:p>
            <a:pPr marL="0" indent="0">
              <a:buNone/>
            </a:pPr>
            <a:r>
              <a:rPr lang="tr-TR" sz="3600" dirty="0"/>
              <a:t>$a  </a:t>
            </a:r>
            <a:r>
              <a:rPr lang="tr-TR" sz="3600" dirty="0" smtClean="0"/>
              <a:t>ortam türü terimi</a:t>
            </a:r>
            <a:endParaRPr lang="tr-TR" sz="3600" dirty="0"/>
          </a:p>
          <a:p>
            <a:pPr marL="0" indent="0">
              <a:buNone/>
            </a:pPr>
            <a:r>
              <a:rPr lang="tr-TR" sz="3600" dirty="0"/>
              <a:t>$b  </a:t>
            </a:r>
            <a:r>
              <a:rPr lang="tr-TR" sz="3600" dirty="0" smtClean="0"/>
              <a:t>ortam türü kodu</a:t>
            </a:r>
          </a:p>
          <a:p>
            <a:pPr marL="0" indent="0">
              <a:buNone/>
            </a:pPr>
            <a:r>
              <a:rPr lang="tr-TR" sz="3600" dirty="0" smtClean="0"/>
              <a:t>	337 </a:t>
            </a:r>
            <a:r>
              <a:rPr lang="tr-TR" b="1" dirty="0"/>
              <a:t>##$</a:t>
            </a:r>
            <a:r>
              <a:rPr lang="tr-TR" b="1" dirty="0" err="1" smtClean="0"/>
              <a:t>a</a:t>
            </a:r>
            <a:r>
              <a:rPr lang="tr-TR" dirty="0" err="1" smtClean="0"/>
              <a:t>audio</a:t>
            </a:r>
            <a:endParaRPr lang="tr-TR" dirty="0" smtClean="0"/>
          </a:p>
          <a:p>
            <a:pPr marL="0" indent="0">
              <a:buNone/>
            </a:pPr>
            <a:r>
              <a:rPr lang="tr-TR" sz="3600" dirty="0" smtClean="0"/>
              <a:t>	337 </a:t>
            </a:r>
            <a:r>
              <a:rPr lang="tr-TR" b="1" dirty="0"/>
              <a:t>##$</a:t>
            </a:r>
            <a:r>
              <a:rPr lang="tr-TR" b="1" dirty="0" err="1"/>
              <a:t>a</a:t>
            </a:r>
            <a:r>
              <a:rPr lang="tr-TR" dirty="0" err="1"/>
              <a:t>video</a:t>
            </a:r>
            <a:r>
              <a:rPr lang="tr-TR" b="1" dirty="0" err="1"/>
              <a:t>$b</a:t>
            </a:r>
            <a:r>
              <a:rPr lang="tr-TR" dirty="0" err="1"/>
              <a:t>v</a:t>
            </a:r>
            <a:endParaRPr lang="tr-TR" sz="3600" dirty="0"/>
          </a:p>
          <a:p>
            <a:pPr marL="0" indent="0">
              <a:buNone/>
            </a:pPr>
            <a:endParaRPr lang="tr-TR" sz="3600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78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300 Fiziksel niteleme bilgileri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dirty="0" smtClean="0"/>
              <a:t>338 taşıyıcı türü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</a:t>
            </a:r>
            <a:r>
              <a:rPr lang="tr-TR" dirty="0" smtClean="0"/>
              <a:t> taşıyıcı türü terimi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$b </a:t>
            </a:r>
            <a:r>
              <a:rPr lang="tr-TR" dirty="0" smtClean="0"/>
              <a:t> taşıyıcı türü kodu</a:t>
            </a:r>
          </a:p>
          <a:p>
            <a:pPr marL="0" indent="0">
              <a:buNone/>
            </a:pPr>
            <a:r>
              <a:rPr lang="tr-TR" dirty="0" smtClean="0"/>
              <a:t>	338 </a:t>
            </a:r>
            <a:r>
              <a:rPr lang="tr-TR" b="1" dirty="0" smtClean="0"/>
              <a:t>## $a </a:t>
            </a:r>
            <a:r>
              <a:rPr lang="tr-TR" dirty="0" err="1" smtClean="0"/>
              <a:t>videodisc</a:t>
            </a:r>
            <a:r>
              <a:rPr lang="tr-TR" dirty="0" smtClean="0"/>
              <a:t> </a:t>
            </a:r>
            <a:r>
              <a:rPr lang="tr-TR" b="1" dirty="0" smtClean="0"/>
              <a:t>$</a:t>
            </a:r>
            <a:r>
              <a:rPr lang="tr-TR" b="1" dirty="0" err="1" smtClean="0"/>
              <a:t>b</a:t>
            </a:r>
            <a:r>
              <a:rPr lang="tr-TR" dirty="0" err="1" smtClean="0"/>
              <a:t>vd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338 </a:t>
            </a:r>
            <a:r>
              <a:rPr lang="tr-TR" b="1" dirty="0" smtClean="0"/>
              <a:t>## $</a:t>
            </a:r>
            <a:r>
              <a:rPr lang="tr-TR" b="1" dirty="0" err="1"/>
              <a:t>a</a:t>
            </a:r>
            <a:r>
              <a:rPr lang="tr-TR" dirty="0" err="1"/>
              <a:t>audio</a:t>
            </a:r>
            <a:r>
              <a:rPr lang="tr-TR" dirty="0"/>
              <a:t> </a:t>
            </a:r>
            <a:r>
              <a:rPr lang="tr-TR" dirty="0" err="1" smtClean="0"/>
              <a:t>disc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76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3125</TotalTime>
  <Words>470</Words>
  <Application>Microsoft Office PowerPoint</Application>
  <PresentationFormat>Ekran Gösterisi (4:3)</PresentationFormat>
  <Paragraphs>75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300 Fiziksel niteleme bilgileri</vt:lpstr>
      <vt:lpstr>300 Fiziksel niteleme bilgileri</vt:lpstr>
      <vt:lpstr>300 Fiziksel niteleme bilgileri</vt:lpstr>
      <vt:lpstr>300 Fiziksel niteleme bilgileri</vt:lpstr>
      <vt:lpstr>300 Fiziksel niteleme bilgileri</vt:lpstr>
      <vt:lpstr>300 Fiziksel niteleme bilgileri</vt:lpstr>
      <vt:lpstr>300 Fiziksel niteleme bilgileri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280</cp:revision>
  <dcterms:created xsi:type="dcterms:W3CDTF">2010-04-19T20:51:29Z</dcterms:created>
  <dcterms:modified xsi:type="dcterms:W3CDTF">2020-05-26T07:47:59Z</dcterms:modified>
</cp:coreProperties>
</file>