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4" r:id="rId45"/>
    <p:sldId id="325" r:id="rId46"/>
    <p:sldId id="326" r:id="rId47"/>
    <p:sldId id="327" r:id="rId48"/>
    <p:sldId id="328" r:id="rId49"/>
    <p:sldId id="329" r:id="rId50"/>
    <p:sldId id="330" r:id="rId51"/>
    <p:sldId id="33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70" d="100"/>
          <a:sy n="70" d="100"/>
        </p:scale>
        <p:origin x="120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12.11.2018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489638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2144110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1118522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9862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114798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721385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1569347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222254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37455988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4219925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5516065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24992637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1788796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455817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905558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413409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40808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855500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606381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14493203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2110481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290166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17867756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26410358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1445013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5731435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9538299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35568624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8337275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8864402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23682527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3458434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658826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1417237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196394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30288838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25219156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34200244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22378122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354119280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14822307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6517654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2988110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43358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192496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141498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3233448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77875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11/12/2018</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11/12/2018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11/12/2018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11/12/2018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11/12/2018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11/12/2018</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11/12/2018</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11/12/2018</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4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COM267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a:t>8</a:t>
            </a:r>
            <a:r>
              <a:rPr lang="tr-TR" dirty="0" smtClean="0"/>
              <a:t>: </a:t>
            </a:r>
            <a:r>
              <a:rPr lang="tr-TR" dirty="0" smtClean="0"/>
              <a:t>Queues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20071" y="914400"/>
            <a:ext cx="7258050" cy="2857500"/>
          </a:xfrm>
          <a:prstGeom prst="rect">
            <a:avLst/>
          </a:prstGeom>
        </p:spPr>
      </p:pic>
      <p:pic>
        <p:nvPicPr>
          <p:cNvPr id="7" name="Picture 6"/>
          <p:cNvPicPr>
            <a:picLocks noChangeAspect="1"/>
          </p:cNvPicPr>
          <p:nvPr/>
        </p:nvPicPr>
        <p:blipFill>
          <a:blip r:embed="rId4"/>
          <a:stretch>
            <a:fillRect/>
          </a:stretch>
        </p:blipFill>
        <p:spPr>
          <a:xfrm>
            <a:off x="1029596" y="3733800"/>
            <a:ext cx="7248525" cy="2600325"/>
          </a:xfrm>
          <a:prstGeom prst="rect">
            <a:avLst/>
          </a:prstGeom>
        </p:spPr>
      </p:pic>
    </p:spTree>
    <p:extLst>
      <p:ext uri="{BB962C8B-B14F-4D97-AF65-F5344CB8AC3E}">
        <p14:creationId xmlns:p14="http://schemas.microsoft.com/office/powerpoint/2010/main" val="4142197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957262" y="1266825"/>
            <a:ext cx="7229475" cy="4324350"/>
          </a:xfrm>
          <a:prstGeom prst="rect">
            <a:avLst/>
          </a:prstGeom>
        </p:spPr>
      </p:pic>
    </p:spTree>
    <p:extLst>
      <p:ext uri="{BB962C8B-B14F-4D97-AF65-F5344CB8AC3E}">
        <p14:creationId xmlns:p14="http://schemas.microsoft.com/office/powerpoint/2010/main" val="4235953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We have seen how a queue is created using an </a:t>
            </a:r>
            <a:r>
              <a:rPr lang="en-US" b="1" dirty="0" smtClean="0"/>
              <a:t>array.</a:t>
            </a:r>
            <a:endParaRPr lang="tr-TR" b="1" dirty="0" smtClean="0"/>
          </a:p>
          <a:p>
            <a:r>
              <a:rPr lang="en-US" b="1" dirty="0" smtClean="0"/>
              <a:t>Although </a:t>
            </a:r>
            <a:r>
              <a:rPr lang="en-US" b="1" dirty="0"/>
              <a:t>this technique of creating a queue is easy, its drawback is that the array must be declared to have some fixed size. </a:t>
            </a:r>
            <a:endParaRPr lang="tr-TR" b="1" dirty="0" smtClean="0"/>
          </a:p>
          <a:p>
            <a:r>
              <a:rPr lang="en-US" b="1" dirty="0" smtClean="0"/>
              <a:t>If </a:t>
            </a:r>
            <a:r>
              <a:rPr lang="en-US" b="1" dirty="0"/>
              <a:t>we allocate space for 50 elements in the queue and it hardly uses 20–25 locations, then half of the space will </a:t>
            </a:r>
            <a:r>
              <a:rPr lang="en-US" b="1" dirty="0" smtClean="0"/>
              <a:t>be</a:t>
            </a:r>
            <a:r>
              <a:rPr lang="tr-TR" b="1" dirty="0" smtClean="0"/>
              <a:t> </a:t>
            </a:r>
            <a:r>
              <a:rPr lang="en-US" b="1" dirty="0" smtClean="0"/>
              <a:t>wasted.</a:t>
            </a:r>
            <a:r>
              <a:rPr lang="tr-TR" b="1" dirty="0" smtClean="0"/>
              <a:t> </a:t>
            </a:r>
          </a:p>
          <a:p>
            <a:r>
              <a:rPr lang="en-US" b="1" dirty="0" smtClean="0"/>
              <a:t>And in case we allocate less memory locations for a queue that might end up growing large and large, then a lot of re-allocations will have to be done, thereby creating a lot of overhead and consuming a lot of time. </a:t>
            </a:r>
            <a:endParaRPr lang="tr-TR" b="1" dirty="0" smtClean="0"/>
          </a:p>
          <a:p>
            <a:r>
              <a:rPr lang="en-US" b="1" dirty="0" smtClean="0"/>
              <a:t>In case the queue is a very small one or its maximum size is known in advance, then the array implementation of the queue gives an efficient implementation. </a:t>
            </a:r>
            <a:endParaRPr lang="tr-TR" b="1" dirty="0" smtClean="0"/>
          </a:p>
          <a:p>
            <a:r>
              <a:rPr lang="en-US" b="1" dirty="0" smtClean="0"/>
              <a:t>But if the array size cannot be determined in advance, the other alternative, i.e., the linked representation is used.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73106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20000"/>
          </a:bodyPr>
          <a:lstStyle/>
          <a:p>
            <a:r>
              <a:rPr lang="en-US" b="1" dirty="0" smtClean="0"/>
              <a:t>The storage requirement of linked representation of a queue with n </a:t>
            </a:r>
            <a:r>
              <a:rPr lang="en-US" b="1" dirty="0"/>
              <a:t>elements is O(n</a:t>
            </a:r>
            <a:r>
              <a:rPr lang="en-US" b="1" dirty="0" smtClean="0"/>
              <a:t>) and the typical time requirement for operations is O(1). </a:t>
            </a:r>
            <a:endParaRPr lang="tr-TR" b="1" dirty="0" smtClean="0"/>
          </a:p>
          <a:p>
            <a:r>
              <a:rPr lang="en-US" b="1" dirty="0" smtClean="0"/>
              <a:t>In a linked queue, every element has two parts, one that stores the data and another that stores the address of the next element. </a:t>
            </a:r>
            <a:endParaRPr lang="tr-TR" b="1" dirty="0" smtClean="0"/>
          </a:p>
          <a:p>
            <a:r>
              <a:rPr lang="en-US" b="1" dirty="0" smtClean="0"/>
              <a:t>The START pointer of the linked list is used as FRONT.</a:t>
            </a:r>
            <a:endParaRPr lang="tr-TR" b="1" dirty="0" smtClean="0"/>
          </a:p>
          <a:p>
            <a:r>
              <a:rPr lang="en-US" b="1" dirty="0" smtClean="0"/>
              <a:t>Here, we will also use another pointer called REAR, which will store the address of the last element in the queue. </a:t>
            </a:r>
            <a:endParaRPr lang="tr-TR" b="1" dirty="0" smtClean="0"/>
          </a:p>
          <a:p>
            <a:r>
              <a:rPr lang="en-US" b="1" dirty="0" smtClean="0"/>
              <a:t>All insertions will be done at the rear end and all the deletions will be done at the front end. </a:t>
            </a:r>
            <a:endParaRPr lang="tr-TR" b="1" dirty="0" smtClean="0"/>
          </a:p>
          <a:p>
            <a:r>
              <a:rPr lang="en-US" b="1" dirty="0" smtClean="0"/>
              <a:t>If FRONT </a:t>
            </a:r>
            <a:r>
              <a:rPr lang="en-US" b="1" dirty="0"/>
              <a:t>= REAR = NULL</a:t>
            </a:r>
            <a:r>
              <a:rPr lang="en-US" b="1" dirty="0" smtClean="0"/>
              <a:t>, then it indicates that the queue is empty. </a:t>
            </a:r>
            <a:endParaRPr lang="tr-TR" b="1" dirty="0" smtClean="0"/>
          </a:p>
          <a:p>
            <a:r>
              <a:rPr lang="en-US" b="1" dirty="0" smtClean="0"/>
              <a:t>The linked representation of a queue is shown in Fig. 8.6</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4166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a:bodyPr>
          <a:lstStyle/>
          <a:p>
            <a:r>
              <a:rPr lang="en-US" b="1" dirty="0"/>
              <a:t>Operations on Linked Queues </a:t>
            </a:r>
            <a:endParaRPr lang="tr-TR" b="1" dirty="0" smtClean="0"/>
          </a:p>
          <a:p>
            <a:r>
              <a:rPr lang="en-US" b="1" dirty="0" smtClean="0"/>
              <a:t>A queue has two basic operations: insert and delete</a:t>
            </a:r>
            <a:r>
              <a:rPr lang="en-US" b="1" dirty="0"/>
              <a:t>. </a:t>
            </a:r>
            <a:endParaRPr lang="tr-TR" b="1" dirty="0" smtClean="0"/>
          </a:p>
          <a:p>
            <a:r>
              <a:rPr lang="en-US" b="1" dirty="0" smtClean="0"/>
              <a:t>The insert operation adds an element to the end of the queue, and the delete </a:t>
            </a:r>
            <a:r>
              <a:rPr lang="en-US" b="1" dirty="0"/>
              <a:t>operation removes an element from the front or the start of </a:t>
            </a:r>
            <a:r>
              <a:rPr lang="en-US" b="1" dirty="0" smtClean="0"/>
              <a:t>the queue. </a:t>
            </a:r>
            <a:endParaRPr lang="tr-TR" b="1" dirty="0" smtClean="0"/>
          </a:p>
          <a:p>
            <a:r>
              <a:rPr lang="en-US" b="1" dirty="0" smtClean="0"/>
              <a:t>Apart from this, there is another operation peek which returns the value of the first element </a:t>
            </a:r>
            <a:r>
              <a:rPr lang="en-US" b="1" dirty="0"/>
              <a:t>of the queue. </a:t>
            </a:r>
            <a:endParaRPr lang="tr-TR" b="1" dirty="0" smtClean="0"/>
          </a:p>
          <a:p>
            <a:r>
              <a:rPr lang="en-US" b="1" dirty="0" smtClean="0"/>
              <a:t>Insert </a:t>
            </a:r>
            <a:r>
              <a:rPr lang="en-US" b="1" dirty="0"/>
              <a:t>Operation </a:t>
            </a:r>
            <a:endParaRPr lang="tr-TR" b="1" dirty="0" smtClean="0"/>
          </a:p>
          <a:p>
            <a:r>
              <a:rPr lang="en-US" b="1" dirty="0" smtClean="0"/>
              <a:t>The insert operation is used to insert an element into a queue. </a:t>
            </a:r>
            <a:endParaRPr lang="tr-TR" b="1" dirty="0" smtClean="0"/>
          </a:p>
          <a:p>
            <a:r>
              <a:rPr lang="en-US" b="1" dirty="0" smtClean="0"/>
              <a:t>The new element is added as the last element of the queue. </a:t>
            </a:r>
            <a:endParaRPr lang="tr-TR" b="1" dirty="0" smtClean="0"/>
          </a:p>
          <a:p>
            <a:r>
              <a:rPr lang="en-US" b="1" dirty="0" smtClean="0"/>
              <a:t>Consider the linked queue shown in Fig. 8.7</a:t>
            </a:r>
            <a:r>
              <a:rPr lang="en-US" b="1" dirty="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87181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lnSpcReduction="10000"/>
          </a:bodyPr>
          <a:lstStyle/>
          <a:p>
            <a:r>
              <a:rPr lang="en-US" b="1" dirty="0" smtClean="0"/>
              <a:t>To insert an element with value 9, we first check if FRONT=NULL. </a:t>
            </a:r>
            <a:endParaRPr lang="tr-TR" b="1" dirty="0" smtClean="0"/>
          </a:p>
          <a:p>
            <a:r>
              <a:rPr lang="en-US" b="1" dirty="0" smtClean="0"/>
              <a:t>If the condition holds, then the queue is empty.</a:t>
            </a:r>
            <a:endParaRPr lang="tr-TR" b="1" dirty="0" smtClean="0"/>
          </a:p>
          <a:p>
            <a:r>
              <a:rPr lang="en-US" b="1" dirty="0" smtClean="0"/>
              <a:t>So, we allocate memory for a new node, store the value in its DATA part and NULL </a:t>
            </a:r>
            <a:r>
              <a:rPr lang="en-US" b="1" dirty="0"/>
              <a:t>in its </a:t>
            </a:r>
            <a:r>
              <a:rPr lang="en-US" b="1" dirty="0" smtClean="0"/>
              <a:t>NEXT part. </a:t>
            </a:r>
            <a:endParaRPr lang="tr-TR" b="1" dirty="0" smtClean="0"/>
          </a:p>
          <a:p>
            <a:r>
              <a:rPr lang="en-US" b="1" dirty="0" smtClean="0"/>
              <a:t>The new node will then be called both FRONT and REAR. </a:t>
            </a:r>
            <a:endParaRPr lang="tr-TR" b="1" dirty="0" smtClean="0"/>
          </a:p>
          <a:p>
            <a:r>
              <a:rPr lang="en-US" b="1" dirty="0" smtClean="0"/>
              <a:t>However, if FRONT </a:t>
            </a:r>
            <a:r>
              <a:rPr lang="en-US" b="1" dirty="0"/>
              <a:t>!= NULL</a:t>
            </a:r>
            <a:r>
              <a:rPr lang="en-US" b="1" dirty="0" smtClean="0"/>
              <a:t>, then we will insert the new node at the rear end of the linked queue and name this new node as REAR. </a:t>
            </a:r>
            <a:endParaRPr lang="tr-TR" b="1" dirty="0" smtClean="0"/>
          </a:p>
          <a:p>
            <a:r>
              <a:rPr lang="en-US" b="1" dirty="0" smtClean="0"/>
              <a:t>Thus, the updated queue becomes as shown in Fig. 8.8.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7589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057400" y="976312"/>
            <a:ext cx="4343400" cy="5286375"/>
          </a:xfrm>
          <a:prstGeom prst="rect">
            <a:avLst/>
          </a:prstGeom>
        </p:spPr>
      </p:pic>
    </p:spTree>
    <p:extLst>
      <p:ext uri="{BB962C8B-B14F-4D97-AF65-F5344CB8AC3E}">
        <p14:creationId xmlns:p14="http://schemas.microsoft.com/office/powerpoint/2010/main" val="2348016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10000"/>
          </a:bodyPr>
          <a:lstStyle/>
          <a:p>
            <a:r>
              <a:rPr lang="en-US" b="1" dirty="0" smtClean="0"/>
              <a:t>Figure 8.9 shows the algorithm to insert an element in a linked queue. </a:t>
            </a:r>
            <a:endParaRPr lang="tr-TR" b="1" dirty="0" smtClean="0"/>
          </a:p>
          <a:p>
            <a:r>
              <a:rPr lang="en-US" b="1" dirty="0" smtClean="0"/>
              <a:t>In Step 1, the memory is allocated for the new node.</a:t>
            </a:r>
            <a:endParaRPr lang="tr-TR" b="1" dirty="0" smtClean="0"/>
          </a:p>
          <a:p>
            <a:r>
              <a:rPr lang="en-US" b="1" dirty="0" smtClean="0"/>
              <a:t>In Step 2, the DATA part of the new node is initialized with the value to be stored in the node. </a:t>
            </a:r>
            <a:endParaRPr lang="tr-TR" b="1" dirty="0" smtClean="0"/>
          </a:p>
          <a:p>
            <a:r>
              <a:rPr lang="en-US" b="1" dirty="0" smtClean="0"/>
              <a:t>In Step 3, we check if the new node is the first node of the linked queue. </a:t>
            </a:r>
            <a:endParaRPr lang="tr-TR" b="1" dirty="0" smtClean="0"/>
          </a:p>
          <a:p>
            <a:r>
              <a:rPr lang="en-US" b="1" dirty="0" smtClean="0"/>
              <a:t>This is done by checking if </a:t>
            </a:r>
            <a:r>
              <a:rPr lang="en-US" b="1" dirty="0"/>
              <a:t>FRONT = NULL. If this is the case, then the new </a:t>
            </a:r>
            <a:r>
              <a:rPr lang="en-US" b="1" dirty="0" smtClean="0"/>
              <a:t>node is tagged as FRONT </a:t>
            </a:r>
            <a:r>
              <a:rPr lang="en-US" b="1" dirty="0"/>
              <a:t>as well as REAR</a:t>
            </a:r>
            <a:r>
              <a:rPr lang="en-US" b="1" dirty="0" smtClean="0"/>
              <a:t>. </a:t>
            </a:r>
            <a:endParaRPr lang="tr-TR" b="1" dirty="0" smtClean="0"/>
          </a:p>
          <a:p>
            <a:r>
              <a:rPr lang="en-US" b="1" dirty="0" smtClean="0"/>
              <a:t>Also NULL is stored in the NEXT part of the node (which is also </a:t>
            </a:r>
            <a:r>
              <a:rPr lang="en-US" b="1" dirty="0"/>
              <a:t>the </a:t>
            </a:r>
            <a:r>
              <a:rPr lang="en-US" b="1" dirty="0" smtClean="0"/>
              <a:t>FRONT and the REAR node). </a:t>
            </a:r>
            <a:endParaRPr lang="tr-TR" b="1" dirty="0" smtClean="0"/>
          </a:p>
          <a:p>
            <a:r>
              <a:rPr lang="en-US" b="1" dirty="0" smtClean="0"/>
              <a:t>However, if the new node is not the first node in the list, then it is added at the REAR end of the linked queue (</a:t>
            </a:r>
            <a:r>
              <a:rPr lang="en-US" b="1" dirty="0"/>
              <a:t>or </a:t>
            </a:r>
            <a:r>
              <a:rPr lang="en-US" b="1" dirty="0" smtClean="0"/>
              <a:t>the last node of the queue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68082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a:t>Delete Operation </a:t>
            </a:r>
            <a:endParaRPr lang="tr-TR" b="1" dirty="0" smtClean="0"/>
          </a:p>
          <a:p>
            <a:r>
              <a:rPr lang="en-US" b="1" dirty="0" smtClean="0"/>
              <a:t>The delete operation is used to delete the element that is first inserted in a queue, i.e., the element whose address is stored in FRONT.</a:t>
            </a:r>
            <a:endParaRPr lang="tr-TR" b="1" dirty="0" smtClean="0"/>
          </a:p>
          <a:p>
            <a:r>
              <a:rPr lang="en-US" b="1" dirty="0" smtClean="0"/>
              <a:t>However, before deleting the value, we must first check if FRONT=NULL because if this is the case, then the queue is empty and no more deletions can be done. </a:t>
            </a:r>
            <a:endParaRPr lang="tr-TR" b="1" dirty="0" smtClean="0"/>
          </a:p>
          <a:p>
            <a:r>
              <a:rPr lang="en-US" b="1" dirty="0" smtClean="0"/>
              <a:t>If an attempt is made to delete a value from a queue that is already empty, an underflow message is printed. </a:t>
            </a:r>
            <a:endParaRPr lang="tr-TR" b="1" dirty="0" smtClean="0"/>
          </a:p>
          <a:p>
            <a:r>
              <a:rPr lang="en-US" b="1" dirty="0" smtClean="0"/>
              <a:t>Consider the queue shown in Fig. 8.10.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49075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85000" lnSpcReduction="20000"/>
          </a:bodyPr>
          <a:lstStyle/>
          <a:p>
            <a:r>
              <a:rPr lang="en-US" b="1" dirty="0"/>
              <a:t>Delete </a:t>
            </a:r>
            <a:r>
              <a:rPr lang="en-US" b="1" dirty="0" smtClean="0"/>
              <a:t>Operation</a:t>
            </a:r>
            <a:endParaRPr lang="tr-TR" b="1" dirty="0" smtClean="0"/>
          </a:p>
          <a:p>
            <a:r>
              <a:rPr lang="en-US" b="1" dirty="0" smtClean="0"/>
              <a:t>To delete an element, we first check if FRONT=NULL. </a:t>
            </a:r>
            <a:endParaRPr lang="tr-TR" b="1" dirty="0" smtClean="0"/>
          </a:p>
          <a:p>
            <a:r>
              <a:rPr lang="en-US" b="1" dirty="0" smtClean="0"/>
              <a:t>If the condition is false, then we delete the first node pointed by FRONT</a:t>
            </a:r>
            <a:r>
              <a:rPr lang="en-US" b="1" dirty="0"/>
              <a:t>. </a:t>
            </a:r>
            <a:endParaRPr lang="tr-TR" b="1" dirty="0" smtClean="0"/>
          </a:p>
          <a:p>
            <a:r>
              <a:rPr lang="en-US" b="1" dirty="0" smtClean="0"/>
              <a:t>The </a:t>
            </a:r>
            <a:r>
              <a:rPr lang="en-US" b="1" dirty="0"/>
              <a:t>FRONT </a:t>
            </a:r>
            <a:r>
              <a:rPr lang="en-US" b="1" dirty="0" smtClean="0"/>
              <a:t>will now point to the second element of the linked queue. </a:t>
            </a:r>
            <a:endParaRPr lang="tr-TR" b="1" dirty="0" smtClean="0"/>
          </a:p>
          <a:p>
            <a:r>
              <a:rPr lang="en-US" b="1" dirty="0" smtClean="0"/>
              <a:t>Thus, the updated queue becomes as shown in Fig. 8.11.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62025" y="3190874"/>
            <a:ext cx="6734175" cy="2386604"/>
          </a:xfrm>
          <a:prstGeom prst="rect">
            <a:avLst/>
          </a:prstGeom>
        </p:spPr>
      </p:pic>
    </p:spTree>
    <p:extLst>
      <p:ext uri="{BB962C8B-B14F-4D97-AF65-F5344CB8AC3E}">
        <p14:creationId xmlns:p14="http://schemas.microsoft.com/office/powerpoint/2010/main" val="1735523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 to Queues</a:t>
            </a:r>
          </a:p>
          <a:p>
            <a:r>
              <a:rPr lang="tr-TR" b="1" dirty="0" smtClean="0"/>
              <a:t>Array Representation of Queues</a:t>
            </a:r>
          </a:p>
          <a:p>
            <a:r>
              <a:rPr lang="tr-TR" b="1" dirty="0" smtClean="0"/>
              <a:t>Linked </a:t>
            </a:r>
            <a:r>
              <a:rPr lang="tr-TR" b="1" dirty="0"/>
              <a:t>Representation of </a:t>
            </a:r>
            <a:r>
              <a:rPr lang="tr-TR" b="1" dirty="0" smtClean="0"/>
              <a:t>Queues</a:t>
            </a:r>
          </a:p>
          <a:p>
            <a:r>
              <a:rPr lang="tr-TR" b="1" dirty="0" smtClean="0">
                <a:solidFill>
                  <a:srgbClr val="3E3D2D"/>
                </a:solidFill>
              </a:rPr>
              <a:t>Types of Queues</a:t>
            </a:r>
          </a:p>
          <a:p>
            <a:pPr lvl="1"/>
            <a:r>
              <a:rPr lang="tr-TR" b="1" dirty="0" smtClean="0">
                <a:solidFill>
                  <a:srgbClr val="3E3D2D"/>
                </a:solidFill>
              </a:rPr>
              <a:t>Circular Queues</a:t>
            </a:r>
          </a:p>
          <a:p>
            <a:pPr lvl="1"/>
            <a:r>
              <a:rPr lang="tr-TR" b="1" dirty="0" smtClean="0">
                <a:solidFill>
                  <a:srgbClr val="3E3D2D"/>
                </a:solidFill>
              </a:rPr>
              <a:t>Dequeues</a:t>
            </a:r>
          </a:p>
          <a:p>
            <a:pPr lvl="1"/>
            <a:r>
              <a:rPr lang="tr-TR" b="1" dirty="0" smtClean="0">
                <a:solidFill>
                  <a:srgbClr val="3E3D2D"/>
                </a:solidFill>
              </a:rPr>
              <a:t>Priority Queues</a:t>
            </a:r>
            <a:endParaRPr lang="tr-TR" b="1" dirty="0"/>
          </a:p>
          <a:p>
            <a:pPr lvl="1"/>
            <a:r>
              <a:rPr lang="tr-TR" b="1" dirty="0" smtClean="0">
                <a:solidFill>
                  <a:srgbClr val="3E3D2D"/>
                </a:solidFill>
              </a:rPr>
              <a:t>Multiple Queues</a:t>
            </a:r>
          </a:p>
          <a:p>
            <a:r>
              <a:rPr lang="tr-TR" b="1" dirty="0" smtClean="0">
                <a:solidFill>
                  <a:srgbClr val="3E3D2D"/>
                </a:solidFill>
              </a:rPr>
              <a:t>Applications of Queues</a:t>
            </a: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70000" lnSpcReduction="20000"/>
          </a:bodyPr>
          <a:lstStyle/>
          <a:p>
            <a:r>
              <a:rPr lang="en-US" b="1" dirty="0"/>
              <a:t>Delete </a:t>
            </a:r>
            <a:r>
              <a:rPr lang="en-US" b="1" dirty="0" smtClean="0"/>
              <a:t>Operation</a:t>
            </a:r>
            <a:endParaRPr lang="tr-TR" b="1" dirty="0" smtClean="0"/>
          </a:p>
          <a:p>
            <a:r>
              <a:rPr lang="en-US" b="1" dirty="0" smtClean="0"/>
              <a:t>Figure 8.12 shows the algorithm to delete an element from a linked queue. </a:t>
            </a:r>
            <a:endParaRPr lang="tr-TR" b="1" dirty="0" smtClean="0"/>
          </a:p>
          <a:p>
            <a:r>
              <a:rPr lang="en-US" b="1" dirty="0" smtClean="0"/>
              <a:t>In Step 1, we first check for the underflow </a:t>
            </a:r>
            <a:r>
              <a:rPr lang="en-US" b="1" dirty="0"/>
              <a:t>condition</a:t>
            </a:r>
            <a:r>
              <a:rPr lang="en-US" b="1" dirty="0" smtClean="0"/>
              <a:t>. </a:t>
            </a:r>
            <a:endParaRPr lang="tr-TR" b="1" dirty="0" smtClean="0"/>
          </a:p>
          <a:p>
            <a:r>
              <a:rPr lang="en-US" b="1" dirty="0" smtClean="0"/>
              <a:t>If the condition is true, then an appropriate message is displayed, otherwise in Step 2, we use a pointer PTR </a:t>
            </a:r>
            <a:r>
              <a:rPr lang="en-US" b="1" dirty="0"/>
              <a:t>that points to FRONT</a:t>
            </a:r>
            <a:r>
              <a:rPr lang="en-US" b="1" dirty="0" smtClean="0"/>
              <a:t>. </a:t>
            </a:r>
            <a:endParaRPr lang="tr-TR" b="1" dirty="0" smtClean="0"/>
          </a:p>
          <a:p>
            <a:r>
              <a:rPr lang="en-US" b="1" dirty="0" smtClean="0"/>
              <a:t>In Step 3, FRONT is made to point to the next node in sequence. In Step 4, the memory occupied by PTR </a:t>
            </a:r>
            <a:r>
              <a:rPr lang="en-US" b="1" dirty="0"/>
              <a:t>is </a:t>
            </a:r>
            <a:r>
              <a:rPr lang="en-US" b="1" dirty="0" smtClean="0"/>
              <a:t>given back to the free pool</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47800" y="3047999"/>
            <a:ext cx="4114800" cy="3047035"/>
          </a:xfrm>
          <a:prstGeom prst="rect">
            <a:avLst/>
          </a:prstGeom>
        </p:spPr>
      </p:pic>
    </p:spTree>
    <p:extLst>
      <p:ext uri="{BB962C8B-B14F-4D97-AF65-F5344CB8AC3E}">
        <p14:creationId xmlns:p14="http://schemas.microsoft.com/office/powerpoint/2010/main" val="2519596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1219200"/>
            <a:ext cx="6553200" cy="4539214"/>
          </a:xfrm>
          <a:prstGeom prst="rect">
            <a:avLst/>
          </a:prstGeom>
        </p:spPr>
      </p:pic>
    </p:spTree>
    <p:extLst>
      <p:ext uri="{BB962C8B-B14F-4D97-AF65-F5344CB8AC3E}">
        <p14:creationId xmlns:p14="http://schemas.microsoft.com/office/powerpoint/2010/main" val="4197020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752600" y="1066800"/>
            <a:ext cx="5486400" cy="4980317"/>
          </a:xfrm>
          <a:prstGeom prst="rect">
            <a:avLst/>
          </a:prstGeom>
        </p:spPr>
      </p:pic>
    </p:spTree>
    <p:extLst>
      <p:ext uri="{BB962C8B-B14F-4D97-AF65-F5344CB8AC3E}">
        <p14:creationId xmlns:p14="http://schemas.microsoft.com/office/powerpoint/2010/main" val="255351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226560"/>
            <a:ext cx="7258050" cy="1590675"/>
          </a:xfrm>
          <a:prstGeom prst="rect">
            <a:avLst/>
          </a:prstGeom>
        </p:spPr>
      </p:pic>
      <p:pic>
        <p:nvPicPr>
          <p:cNvPr id="7" name="Picture 6"/>
          <p:cNvPicPr>
            <a:picLocks noChangeAspect="1"/>
          </p:cNvPicPr>
          <p:nvPr/>
        </p:nvPicPr>
        <p:blipFill>
          <a:blip r:embed="rId4"/>
          <a:stretch>
            <a:fillRect/>
          </a:stretch>
        </p:blipFill>
        <p:spPr>
          <a:xfrm>
            <a:off x="838200" y="2743200"/>
            <a:ext cx="7258050" cy="1609725"/>
          </a:xfrm>
          <a:prstGeom prst="rect">
            <a:avLst/>
          </a:prstGeom>
        </p:spPr>
      </p:pic>
    </p:spTree>
    <p:extLst>
      <p:ext uri="{BB962C8B-B14F-4D97-AF65-F5344CB8AC3E}">
        <p14:creationId xmlns:p14="http://schemas.microsoft.com/office/powerpoint/2010/main" val="2665111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685800" y="1066800"/>
            <a:ext cx="7696200" cy="4403654"/>
          </a:xfrm>
          <a:prstGeom prst="rect">
            <a:avLst/>
          </a:prstGeom>
        </p:spPr>
      </p:pic>
    </p:spTree>
    <p:extLst>
      <p:ext uri="{BB962C8B-B14F-4D97-AF65-F5344CB8AC3E}">
        <p14:creationId xmlns:p14="http://schemas.microsoft.com/office/powerpoint/2010/main" val="4162738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Types Of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a:bodyPr>
          <a:lstStyle/>
          <a:p>
            <a:r>
              <a:rPr lang="en-US" b="1" dirty="0" smtClean="0"/>
              <a:t>A queue data structure can be classified into the following types: </a:t>
            </a:r>
            <a:endParaRPr lang="tr-TR" b="1" dirty="0" smtClean="0"/>
          </a:p>
          <a:p>
            <a:r>
              <a:rPr lang="en-US" b="1" dirty="0" smtClean="0"/>
              <a:t>1. Circular Queue </a:t>
            </a:r>
            <a:endParaRPr lang="tr-TR" b="1" dirty="0" smtClean="0"/>
          </a:p>
          <a:p>
            <a:r>
              <a:rPr lang="en-US" b="1" dirty="0" smtClean="0"/>
              <a:t>2. </a:t>
            </a:r>
            <a:r>
              <a:rPr lang="en-US" b="1" dirty="0" err="1" smtClean="0"/>
              <a:t>Deque</a:t>
            </a:r>
            <a:r>
              <a:rPr lang="en-US" b="1" dirty="0" smtClean="0"/>
              <a:t> </a:t>
            </a:r>
            <a:endParaRPr lang="tr-TR" b="1" dirty="0" smtClean="0"/>
          </a:p>
          <a:p>
            <a:r>
              <a:rPr lang="en-US" b="1" dirty="0" smtClean="0"/>
              <a:t>3. Priority Queue </a:t>
            </a:r>
            <a:endParaRPr lang="tr-TR" b="1" dirty="0" smtClean="0"/>
          </a:p>
          <a:p>
            <a:r>
              <a:rPr lang="en-US" b="1" dirty="0" smtClean="0"/>
              <a:t>4. Multiple Queue </a:t>
            </a:r>
            <a:endParaRPr lang="tr-TR" b="1" dirty="0" smtClean="0"/>
          </a:p>
          <a:p>
            <a:r>
              <a:rPr lang="en-US" b="1" dirty="0" smtClean="0"/>
              <a:t>We will discuss each of these queues in detail in the following sections</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11817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a:bodyPr>
          <a:lstStyle/>
          <a:p>
            <a:r>
              <a:rPr lang="en-US" b="1" dirty="0" smtClean="0"/>
              <a:t>In linear queues, we have discussed so far that insertions can be done only at one end called the REAR and deletions are always done from the other end called the FRONT. </a:t>
            </a:r>
            <a:endParaRPr lang="tr-TR" b="1" dirty="0" smtClean="0"/>
          </a:p>
          <a:p>
            <a:r>
              <a:rPr lang="en-US" b="1" dirty="0" smtClean="0"/>
              <a:t>Look at the queue shown in </a:t>
            </a:r>
            <a:r>
              <a:rPr lang="en-US" b="1" dirty="0"/>
              <a:t>Fig</a:t>
            </a:r>
            <a:r>
              <a:rPr lang="en-US" b="1" dirty="0" smtClean="0"/>
              <a:t>. 8.13.</a:t>
            </a:r>
            <a:endParaRPr lang="tr-TR" b="1" dirty="0" smtClean="0"/>
          </a:p>
          <a:p>
            <a:r>
              <a:rPr lang="en-US" b="1" dirty="0"/>
              <a:t>Here</a:t>
            </a:r>
            <a:r>
              <a:rPr lang="en-US" b="1" dirty="0" smtClean="0"/>
              <a:t>, FRONT </a:t>
            </a:r>
            <a:r>
              <a:rPr lang="en-US" b="1" dirty="0"/>
              <a:t>= </a:t>
            </a:r>
            <a:r>
              <a:rPr lang="en-US" b="1" dirty="0" smtClean="0"/>
              <a:t>0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52051" y="3657600"/>
            <a:ext cx="7201349" cy="1435234"/>
          </a:xfrm>
          <a:prstGeom prst="rect">
            <a:avLst/>
          </a:prstGeom>
        </p:spPr>
      </p:pic>
    </p:spTree>
    <p:extLst>
      <p:ext uri="{BB962C8B-B14F-4D97-AF65-F5344CB8AC3E}">
        <p14:creationId xmlns:p14="http://schemas.microsoft.com/office/powerpoint/2010/main" val="4234804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fontScale="92500" lnSpcReduction="20000"/>
          </a:bodyPr>
          <a:lstStyle/>
          <a:p>
            <a:r>
              <a:rPr lang="en-US" b="1" dirty="0"/>
              <a:t>Now</a:t>
            </a:r>
            <a:r>
              <a:rPr lang="en-US" b="1" dirty="0" smtClean="0"/>
              <a:t>, if you want to insert another value, it will not be possible because the queue is completely full. </a:t>
            </a:r>
            <a:endParaRPr lang="tr-TR" b="1" dirty="0" smtClean="0"/>
          </a:p>
          <a:p>
            <a:r>
              <a:rPr lang="en-US" b="1" dirty="0" smtClean="0"/>
              <a:t>There is no empty space where the value can be inserted. </a:t>
            </a:r>
            <a:endParaRPr lang="tr-TR" b="1" dirty="0" smtClean="0"/>
          </a:p>
          <a:p>
            <a:r>
              <a:rPr lang="en-US" b="1" dirty="0" smtClean="0"/>
              <a:t>Consider a scenario in which two successive deletions are made. The queue will then be given as shown in Fig. 8.14</a:t>
            </a:r>
            <a:r>
              <a:rPr lang="en-US" b="1" dirty="0"/>
              <a:t>.</a:t>
            </a:r>
          </a:p>
          <a:p>
            <a:r>
              <a:rPr lang="en-US" b="1" dirty="0" smtClean="0"/>
              <a:t>Here, FRONT </a:t>
            </a:r>
            <a:r>
              <a:rPr lang="en-US" b="1" dirty="0"/>
              <a:t>= </a:t>
            </a:r>
            <a:r>
              <a:rPr lang="tr-TR" b="1" dirty="0"/>
              <a:t>2</a:t>
            </a:r>
            <a:r>
              <a:rPr lang="en-US" b="1" dirty="0" smtClean="0"/>
              <a:t>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0600" y="3581400"/>
            <a:ext cx="7341996" cy="1219200"/>
          </a:xfrm>
          <a:prstGeom prst="rect">
            <a:avLst/>
          </a:prstGeom>
        </p:spPr>
      </p:pic>
    </p:spTree>
    <p:extLst>
      <p:ext uri="{BB962C8B-B14F-4D97-AF65-F5344CB8AC3E}">
        <p14:creationId xmlns:p14="http://schemas.microsoft.com/office/powerpoint/2010/main" val="31199785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3581400"/>
          </a:xfrm>
        </p:spPr>
        <p:txBody>
          <a:bodyPr>
            <a:normAutofit fontScale="62500" lnSpcReduction="20000"/>
          </a:bodyPr>
          <a:lstStyle/>
          <a:p>
            <a:r>
              <a:rPr lang="en-US" b="1" dirty="0" smtClean="0"/>
              <a:t>Suppose we want to insert a new element in the queue shown in Fig. 8.14. </a:t>
            </a:r>
            <a:endParaRPr lang="tr-TR" b="1" dirty="0" smtClean="0"/>
          </a:p>
          <a:p>
            <a:r>
              <a:rPr lang="en-US" b="1" dirty="0" smtClean="0"/>
              <a:t>Even though there is </a:t>
            </a:r>
            <a:r>
              <a:rPr lang="en-US" b="1" dirty="0"/>
              <a:t>space available, the </a:t>
            </a:r>
            <a:r>
              <a:rPr lang="en-US" b="1" dirty="0" smtClean="0"/>
              <a:t>overflow condition still exists because the condition REAR </a:t>
            </a:r>
            <a:r>
              <a:rPr lang="en-US" b="1" dirty="0"/>
              <a:t>= MAX – </a:t>
            </a:r>
            <a:r>
              <a:rPr lang="en-US" b="1" dirty="0" smtClean="0"/>
              <a:t>1 still holds true. </a:t>
            </a:r>
            <a:endParaRPr lang="tr-TR" b="1" dirty="0" smtClean="0"/>
          </a:p>
          <a:p>
            <a:r>
              <a:rPr lang="en-US" b="1" dirty="0" smtClean="0"/>
              <a:t>This is a major drawback of a linear queue</a:t>
            </a:r>
            <a:r>
              <a:rPr lang="en-US" b="1" dirty="0"/>
              <a:t>. To resolve this problem, we have two solutions. </a:t>
            </a:r>
            <a:endParaRPr lang="tr-TR" b="1" dirty="0" smtClean="0"/>
          </a:p>
          <a:p>
            <a:r>
              <a:rPr lang="en-US" b="1" dirty="0" smtClean="0"/>
              <a:t>First</a:t>
            </a:r>
            <a:r>
              <a:rPr lang="en-US" b="1" dirty="0"/>
              <a:t>, shift the elements to </a:t>
            </a:r>
            <a:r>
              <a:rPr lang="en-US" b="1" dirty="0" smtClean="0"/>
              <a:t>the left so that the vacant space can be occupied and utilized efficiently. </a:t>
            </a:r>
            <a:endParaRPr lang="tr-TR" b="1" dirty="0" smtClean="0"/>
          </a:p>
          <a:p>
            <a:r>
              <a:rPr lang="en-US" b="1" dirty="0" smtClean="0"/>
              <a:t>But this can be very time-consuming, especially when the queue is quite large. The second option is to use a circular queue. </a:t>
            </a:r>
            <a:endParaRPr lang="tr-TR" b="1" dirty="0" smtClean="0"/>
          </a:p>
          <a:p>
            <a:r>
              <a:rPr lang="en-US" b="1" dirty="0" smtClean="0"/>
              <a:t>In the circular queue, the first index comes right after the last index.</a:t>
            </a:r>
            <a:endParaRPr lang="tr-TR" b="1" dirty="0" smtClean="0"/>
          </a:p>
          <a:p>
            <a:r>
              <a:rPr lang="en-US" b="1" dirty="0" smtClean="0"/>
              <a:t>Conceptually, you can think of a circular queue as shown in Fig. 8.15.</a:t>
            </a:r>
            <a:endParaRPr lang="tr-TR" b="1" dirty="0" smtClean="0"/>
          </a:p>
          <a:p>
            <a:r>
              <a:rPr lang="en-US" b="1" dirty="0" smtClean="0"/>
              <a:t>The circular queue will be full only when FRONT </a:t>
            </a:r>
            <a:r>
              <a:rPr lang="en-US" b="1" dirty="0"/>
              <a:t>= </a:t>
            </a:r>
            <a:r>
              <a:rPr lang="en-US" b="1" dirty="0" smtClean="0"/>
              <a:t>0 and REAR </a:t>
            </a:r>
            <a:r>
              <a:rPr lang="en-US" b="1" dirty="0"/>
              <a:t>= Max – 1</a:t>
            </a:r>
            <a:r>
              <a:rPr lang="en-US" b="1" dirty="0" smtClean="0"/>
              <a:t>. </a:t>
            </a:r>
            <a:endParaRPr lang="tr-TR" b="1" dirty="0" smtClean="0"/>
          </a:p>
          <a:p>
            <a:r>
              <a:rPr lang="en-US" b="1" dirty="0" smtClean="0"/>
              <a:t>A circular queue is implemented in the same manner as a linear queue is implemented. </a:t>
            </a:r>
            <a:endParaRPr lang="tr-TR" b="1" dirty="0" smtClean="0"/>
          </a:p>
          <a:p>
            <a:r>
              <a:rPr lang="en-US" b="1" dirty="0" smtClean="0"/>
              <a:t>The only difference will be in the code that performs insertion and deletion operations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95400" y="4506912"/>
            <a:ext cx="2457450" cy="2000250"/>
          </a:xfrm>
          <a:prstGeom prst="rect">
            <a:avLst/>
          </a:prstGeom>
        </p:spPr>
      </p:pic>
    </p:spTree>
    <p:extLst>
      <p:ext uri="{BB962C8B-B14F-4D97-AF65-F5344CB8AC3E}">
        <p14:creationId xmlns:p14="http://schemas.microsoft.com/office/powerpoint/2010/main" val="15928032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1981200"/>
          </a:xfrm>
        </p:spPr>
        <p:txBody>
          <a:bodyPr>
            <a:normAutofit fontScale="70000" lnSpcReduction="20000"/>
          </a:bodyPr>
          <a:lstStyle/>
          <a:p>
            <a:r>
              <a:rPr lang="en-US" b="1" dirty="0" smtClean="0"/>
              <a:t>For insertion, we now have to check for the following three conditions:</a:t>
            </a:r>
            <a:endParaRPr lang="tr-TR" b="1" dirty="0" smtClean="0"/>
          </a:p>
          <a:p>
            <a:r>
              <a:rPr lang="en-US" b="1" dirty="0" smtClean="0"/>
              <a:t>If </a:t>
            </a:r>
            <a:r>
              <a:rPr lang="en-US" b="1" dirty="0"/>
              <a:t>FRONT = </a:t>
            </a:r>
            <a:r>
              <a:rPr lang="en-US" b="1" dirty="0" smtClean="0"/>
              <a:t>0 and REAR </a:t>
            </a:r>
            <a:r>
              <a:rPr lang="en-US" b="1" dirty="0"/>
              <a:t>= MAX – 1, then the </a:t>
            </a:r>
            <a:r>
              <a:rPr lang="en-US" b="1" dirty="0" smtClean="0"/>
              <a:t>circular queue is full. Look at the queue given in Fig. 8.16 which illustrates this point.</a:t>
            </a:r>
            <a:endParaRPr lang="tr-TR" b="1" dirty="0" smtClean="0"/>
          </a:p>
          <a:p>
            <a:r>
              <a:rPr lang="en-US" b="1" dirty="0" smtClean="0"/>
              <a:t>If </a:t>
            </a:r>
            <a:r>
              <a:rPr lang="en-US" b="1" dirty="0"/>
              <a:t>REAR != MAX – 1, then REAR will be </a:t>
            </a:r>
            <a:r>
              <a:rPr lang="en-US" b="1" dirty="0" smtClean="0"/>
              <a:t>incremented and the value will be inserted as illustrated in Fig. 8.17</a:t>
            </a:r>
            <a:r>
              <a:rPr lang="en-US" b="1" dirty="0"/>
              <a:t>. </a:t>
            </a:r>
            <a:endParaRPr lang="tr-TR" b="1" dirty="0"/>
          </a:p>
          <a:p>
            <a:r>
              <a:rPr lang="en-US" b="1" dirty="0" smtClean="0"/>
              <a:t>If </a:t>
            </a:r>
            <a:r>
              <a:rPr lang="en-US" b="1" dirty="0"/>
              <a:t>FRONT != </a:t>
            </a:r>
            <a:r>
              <a:rPr lang="en-US" b="1" dirty="0" smtClean="0"/>
              <a:t>0 and REAR </a:t>
            </a:r>
            <a:r>
              <a:rPr lang="en-US" b="1" dirty="0"/>
              <a:t>= MAX – 1, then it means </a:t>
            </a:r>
            <a:r>
              <a:rPr lang="en-US" b="1" dirty="0" smtClean="0"/>
              <a:t>that the queue is not full. So, set REAR </a:t>
            </a:r>
            <a:r>
              <a:rPr lang="en-US" b="1" dirty="0"/>
              <a:t>= 0 </a:t>
            </a:r>
            <a:r>
              <a:rPr lang="en-US" b="1" dirty="0" smtClean="0"/>
              <a:t>and insert the new element there, as shown in </a:t>
            </a:r>
            <a:r>
              <a:rPr lang="en-US" b="1" dirty="0"/>
              <a:t>Fig</a:t>
            </a:r>
            <a:r>
              <a:rPr lang="en-US" b="1" dirty="0" smtClean="0"/>
              <a:t>. 8.18</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66800" y="3024187"/>
            <a:ext cx="4591050" cy="3171825"/>
          </a:xfrm>
          <a:prstGeom prst="rect">
            <a:avLst/>
          </a:prstGeom>
        </p:spPr>
      </p:pic>
    </p:spTree>
    <p:extLst>
      <p:ext uri="{BB962C8B-B14F-4D97-AF65-F5344CB8AC3E}">
        <p14:creationId xmlns:p14="http://schemas.microsoft.com/office/powerpoint/2010/main" val="330020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a:bodyPr>
          <a:lstStyle/>
          <a:p>
            <a:r>
              <a:rPr lang="en-US" b="1" dirty="0" smtClean="0"/>
              <a:t>Let us explain the concept of queues using the analogies given below. </a:t>
            </a:r>
            <a:endParaRPr lang="tr-TR" b="1" dirty="0" smtClean="0"/>
          </a:p>
          <a:p>
            <a:pPr lvl="1"/>
            <a:r>
              <a:rPr lang="en-US" b="1" dirty="0" smtClean="0"/>
              <a:t>People</a:t>
            </a:r>
            <a:r>
              <a:rPr lang="tr-TR" b="1" dirty="0"/>
              <a:t> </a:t>
            </a:r>
            <a:r>
              <a:rPr lang="en-US" b="1" dirty="0" smtClean="0"/>
              <a:t>moving</a:t>
            </a:r>
            <a:r>
              <a:rPr lang="tr-TR" b="1" dirty="0" smtClean="0"/>
              <a:t> </a:t>
            </a:r>
            <a:r>
              <a:rPr lang="en-US" b="1" dirty="0" smtClean="0"/>
              <a:t>on</a:t>
            </a:r>
            <a:r>
              <a:rPr lang="tr-TR" b="1" dirty="0"/>
              <a:t> </a:t>
            </a:r>
            <a:r>
              <a:rPr lang="en-US" b="1" dirty="0" smtClean="0"/>
              <a:t>an</a:t>
            </a:r>
            <a:r>
              <a:rPr lang="tr-TR" b="1" dirty="0"/>
              <a:t> </a:t>
            </a:r>
            <a:r>
              <a:rPr lang="en-US" b="1" dirty="0" smtClean="0"/>
              <a:t>escalator.</a:t>
            </a:r>
            <a:r>
              <a:rPr lang="tr-TR" b="1" dirty="0" smtClean="0"/>
              <a:t> </a:t>
            </a:r>
            <a:r>
              <a:rPr lang="en-US" b="1" dirty="0" smtClean="0"/>
              <a:t>The</a:t>
            </a:r>
            <a:r>
              <a:rPr lang="tr-TR" b="1" dirty="0"/>
              <a:t> </a:t>
            </a:r>
            <a:r>
              <a:rPr lang="en-US" b="1" dirty="0" smtClean="0"/>
              <a:t>people</a:t>
            </a:r>
            <a:r>
              <a:rPr lang="tr-TR" b="1" dirty="0"/>
              <a:t> </a:t>
            </a:r>
            <a:r>
              <a:rPr lang="en-US" b="1" dirty="0" smtClean="0"/>
              <a:t>who</a:t>
            </a:r>
            <a:r>
              <a:rPr lang="tr-TR" b="1" dirty="0"/>
              <a:t> </a:t>
            </a:r>
            <a:r>
              <a:rPr lang="en-US" b="1" dirty="0" smtClean="0"/>
              <a:t>got</a:t>
            </a:r>
            <a:r>
              <a:rPr lang="tr-TR" b="1" dirty="0" smtClean="0"/>
              <a:t> </a:t>
            </a:r>
            <a:r>
              <a:rPr lang="en-US" b="1" dirty="0" smtClean="0"/>
              <a:t>on</a:t>
            </a:r>
            <a:r>
              <a:rPr lang="tr-TR" b="1" dirty="0"/>
              <a:t> </a:t>
            </a:r>
            <a:r>
              <a:rPr lang="en-US" b="1" dirty="0" smtClean="0"/>
              <a:t>the</a:t>
            </a:r>
            <a:r>
              <a:rPr lang="tr-TR" b="1" dirty="0" smtClean="0"/>
              <a:t> </a:t>
            </a:r>
            <a:r>
              <a:rPr lang="en-US" b="1" dirty="0" smtClean="0"/>
              <a:t>escalator</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 step out</a:t>
            </a:r>
            <a:r>
              <a:rPr lang="tr-TR" b="1" dirty="0" smtClean="0"/>
              <a:t> </a:t>
            </a:r>
            <a:r>
              <a:rPr lang="en-US" b="1" dirty="0" smtClean="0"/>
              <a:t>of it. </a:t>
            </a:r>
            <a:endParaRPr lang="tr-TR" b="1" dirty="0" smtClean="0"/>
          </a:p>
          <a:p>
            <a:pPr lvl="1"/>
            <a:r>
              <a:rPr lang="en-US" b="1" dirty="0" smtClean="0"/>
              <a:t>People</a:t>
            </a:r>
            <a:r>
              <a:rPr lang="tr-TR" b="1" dirty="0"/>
              <a:t> </a:t>
            </a:r>
            <a:r>
              <a:rPr lang="en-US" b="1" dirty="0" smtClean="0"/>
              <a:t>waiting</a:t>
            </a:r>
            <a:r>
              <a:rPr lang="tr-TR" b="1" dirty="0"/>
              <a:t> </a:t>
            </a:r>
            <a:r>
              <a:rPr lang="en-US" b="1" dirty="0" smtClean="0"/>
              <a:t>for</a:t>
            </a:r>
            <a:r>
              <a:rPr lang="tr-TR" b="1" dirty="0"/>
              <a:t> </a:t>
            </a:r>
            <a:r>
              <a:rPr lang="en-US" b="1" dirty="0" smtClean="0"/>
              <a:t>a</a:t>
            </a:r>
            <a:r>
              <a:rPr lang="tr-TR" b="1" dirty="0"/>
              <a:t> </a:t>
            </a:r>
            <a:r>
              <a:rPr lang="en-US" b="1" dirty="0" smtClean="0"/>
              <a:t>bus.</a:t>
            </a:r>
            <a:r>
              <a:rPr lang="tr-TR" b="1" dirty="0" smtClean="0"/>
              <a:t> </a:t>
            </a:r>
            <a:r>
              <a:rPr lang="en-US" b="1" dirty="0" smtClean="0"/>
              <a:t>The</a:t>
            </a:r>
            <a:r>
              <a:rPr lang="tr-TR" b="1" dirty="0"/>
              <a:t> </a:t>
            </a:r>
            <a:r>
              <a:rPr lang="en-US" b="1" dirty="0" smtClean="0"/>
              <a:t>first</a:t>
            </a:r>
            <a:r>
              <a:rPr lang="tr-TR" b="1" dirty="0"/>
              <a:t> </a:t>
            </a:r>
            <a:r>
              <a:rPr lang="en-US" b="1" dirty="0" smtClean="0"/>
              <a:t>person</a:t>
            </a:r>
            <a:r>
              <a:rPr lang="tr-TR" b="1" dirty="0"/>
              <a:t> </a:t>
            </a:r>
            <a:r>
              <a:rPr lang="en-US" b="1" dirty="0" smtClean="0"/>
              <a:t>standing</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a:t>
            </a:r>
            <a:r>
              <a:rPr lang="tr-TR" b="1" dirty="0"/>
              <a:t> </a:t>
            </a:r>
            <a:r>
              <a:rPr lang="en-US" b="1" dirty="0" smtClean="0"/>
              <a:t>get</a:t>
            </a:r>
            <a:r>
              <a:rPr lang="tr-TR" b="1" dirty="0"/>
              <a:t> </a:t>
            </a:r>
            <a:r>
              <a:rPr lang="en-US" b="1" dirty="0" smtClean="0"/>
              <a:t>into</a:t>
            </a:r>
            <a:r>
              <a:rPr lang="tr-TR" b="1" dirty="0"/>
              <a:t> </a:t>
            </a:r>
            <a:r>
              <a:rPr lang="en-US" b="1" dirty="0" smtClean="0"/>
              <a:t>the bus. </a:t>
            </a:r>
            <a:endParaRPr lang="tr-TR" b="1" dirty="0"/>
          </a:p>
          <a:p>
            <a:pPr lvl="1"/>
            <a:r>
              <a:rPr lang="en-US" b="1" dirty="0" smtClean="0"/>
              <a:t>People</a:t>
            </a:r>
            <a:r>
              <a:rPr lang="tr-TR" b="1" dirty="0"/>
              <a:t> </a:t>
            </a:r>
            <a:r>
              <a:rPr lang="en-US" b="1" dirty="0" smtClean="0"/>
              <a:t>standing outside the</a:t>
            </a:r>
            <a:r>
              <a:rPr lang="tr-TR" b="1" dirty="0" smtClean="0"/>
              <a:t> </a:t>
            </a:r>
            <a:r>
              <a:rPr lang="en-US" b="1" dirty="0" smtClean="0"/>
              <a:t>ticketing</a:t>
            </a:r>
            <a:r>
              <a:rPr lang="tr-TR" b="1" dirty="0"/>
              <a:t> </a:t>
            </a:r>
            <a:r>
              <a:rPr lang="en-US" b="1" dirty="0" smtClean="0"/>
              <a:t>window</a:t>
            </a:r>
            <a:r>
              <a:rPr lang="tr-TR" b="1" dirty="0"/>
              <a:t> </a:t>
            </a:r>
            <a:r>
              <a:rPr lang="en-US" b="1" dirty="0" smtClean="0"/>
              <a:t>of</a:t>
            </a:r>
            <a:r>
              <a:rPr lang="tr-TR" b="1" dirty="0"/>
              <a:t> </a:t>
            </a:r>
            <a:r>
              <a:rPr lang="en-US" b="1" dirty="0" smtClean="0"/>
              <a:t>a</a:t>
            </a:r>
            <a:r>
              <a:rPr lang="tr-TR" b="1" dirty="0"/>
              <a:t> </a:t>
            </a:r>
            <a:r>
              <a:rPr lang="en-US" b="1" dirty="0" smtClean="0"/>
              <a:t>cinema</a:t>
            </a:r>
            <a:r>
              <a:rPr lang="tr-TR" b="1" dirty="0"/>
              <a:t> </a:t>
            </a:r>
            <a:r>
              <a:rPr lang="en-US" b="1" dirty="0" smtClean="0"/>
              <a:t>hall.</a:t>
            </a:r>
            <a:r>
              <a:rPr lang="tr-TR" b="1" dirty="0" smtClean="0"/>
              <a:t> </a:t>
            </a:r>
            <a:r>
              <a:rPr lang="en-US" b="1" dirty="0" smtClean="0"/>
              <a:t>The first</a:t>
            </a:r>
            <a:r>
              <a:rPr lang="tr-TR" b="1" dirty="0" smtClean="0"/>
              <a:t> </a:t>
            </a:r>
            <a:r>
              <a:rPr lang="en-US" b="1" dirty="0" smtClean="0"/>
              <a:t>person</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get the</a:t>
            </a:r>
            <a:r>
              <a:rPr lang="tr-TR" b="1" dirty="0" smtClean="0"/>
              <a:t> </a:t>
            </a:r>
            <a:r>
              <a:rPr lang="en-US" b="1" dirty="0" smtClean="0"/>
              <a:t>ticket</a:t>
            </a:r>
            <a:r>
              <a:rPr lang="tr-TR" b="1" dirty="0"/>
              <a:t> </a:t>
            </a:r>
            <a:r>
              <a:rPr lang="en-US" b="1" dirty="0" smtClean="0"/>
              <a:t>first</a:t>
            </a:r>
            <a:r>
              <a:rPr lang="tr-TR" b="1" dirty="0"/>
              <a:t> </a:t>
            </a:r>
            <a:r>
              <a:rPr lang="en-US" b="1" dirty="0" smtClean="0"/>
              <a:t>and</a:t>
            </a:r>
            <a:r>
              <a:rPr lang="tr-TR" b="1" dirty="0"/>
              <a:t> </a:t>
            </a:r>
            <a:r>
              <a:rPr lang="en-US" b="1" dirty="0" smtClean="0"/>
              <a:t>thus</a:t>
            </a:r>
            <a:r>
              <a:rPr lang="tr-TR" b="1" dirty="0"/>
              <a:t> </a:t>
            </a:r>
            <a:r>
              <a:rPr lang="en-US" b="1" dirty="0" smtClean="0"/>
              <a:t>will be</a:t>
            </a:r>
            <a:r>
              <a:rPr lang="tr-TR" b="1" dirty="0" smtClean="0"/>
              <a:t> </a:t>
            </a:r>
            <a:r>
              <a:rPr lang="en-US" b="1" dirty="0" smtClean="0"/>
              <a:t>the first</a:t>
            </a:r>
            <a:r>
              <a:rPr lang="tr-TR" b="1" dirty="0" smtClean="0"/>
              <a:t> </a:t>
            </a:r>
            <a:r>
              <a:rPr lang="en-US" b="1" dirty="0" smtClean="0"/>
              <a:t>one</a:t>
            </a:r>
            <a:r>
              <a:rPr lang="tr-TR" b="1" dirty="0"/>
              <a:t> </a:t>
            </a:r>
            <a:r>
              <a:rPr lang="en-US" b="1" dirty="0" smtClean="0"/>
              <a:t>to</a:t>
            </a:r>
            <a:r>
              <a:rPr lang="tr-TR" b="1" dirty="0"/>
              <a:t> </a:t>
            </a:r>
            <a:r>
              <a:rPr lang="en-US" b="1" dirty="0" smtClean="0"/>
              <a:t>move</a:t>
            </a:r>
            <a:r>
              <a:rPr lang="tr-TR" b="1" dirty="0"/>
              <a:t> </a:t>
            </a:r>
            <a:r>
              <a:rPr lang="en-US" b="1" dirty="0" smtClean="0"/>
              <a:t>out</a:t>
            </a:r>
            <a:r>
              <a:rPr lang="tr-TR" b="1" dirty="0"/>
              <a:t> </a:t>
            </a:r>
            <a:r>
              <a:rPr lang="en-US" b="1" dirty="0" smtClean="0"/>
              <a:t>of</a:t>
            </a:r>
            <a:r>
              <a:rPr lang="tr-TR" b="1" dirty="0"/>
              <a:t> </a:t>
            </a:r>
            <a:r>
              <a:rPr lang="en-US" b="1" dirty="0" smtClean="0"/>
              <a:t>it. </a:t>
            </a:r>
            <a:endParaRPr lang="tr-TR" b="1" dirty="0" smtClean="0"/>
          </a:p>
          <a:p>
            <a:pPr lvl="1"/>
            <a:r>
              <a:rPr lang="en-US" b="1" dirty="0" smtClean="0"/>
              <a:t>Luggage kept</a:t>
            </a:r>
            <a:r>
              <a:rPr lang="tr-TR" b="1" dirty="0" smtClean="0"/>
              <a:t> </a:t>
            </a:r>
            <a:r>
              <a:rPr lang="en-US" b="1" dirty="0" smtClean="0"/>
              <a:t>on</a:t>
            </a:r>
            <a:r>
              <a:rPr lang="tr-TR" b="1" dirty="0" smtClean="0"/>
              <a:t> </a:t>
            </a:r>
            <a:r>
              <a:rPr lang="en-US" b="1" dirty="0" smtClean="0"/>
              <a:t>conveyor</a:t>
            </a:r>
            <a:r>
              <a:rPr lang="tr-TR" b="1" dirty="0"/>
              <a:t> </a:t>
            </a:r>
            <a:r>
              <a:rPr lang="en-US" b="1" dirty="0" smtClean="0"/>
              <a:t>belts.</a:t>
            </a:r>
            <a:r>
              <a:rPr lang="tr-TR" b="1" dirty="0" smtClean="0"/>
              <a:t> </a:t>
            </a:r>
            <a:r>
              <a:rPr lang="en-US" b="1" dirty="0" smtClean="0"/>
              <a:t>The</a:t>
            </a:r>
            <a:r>
              <a:rPr lang="tr-TR" b="1" dirty="0"/>
              <a:t> </a:t>
            </a:r>
            <a:r>
              <a:rPr lang="en-US" b="1" dirty="0" smtClean="0"/>
              <a:t>bag</a:t>
            </a:r>
            <a:r>
              <a:rPr lang="tr-TR" b="1" dirty="0"/>
              <a:t> </a:t>
            </a:r>
            <a:r>
              <a:rPr lang="en-US" b="1" dirty="0" smtClean="0"/>
              <a:t>which</a:t>
            </a:r>
            <a:r>
              <a:rPr lang="tr-TR" b="1" dirty="0"/>
              <a:t> </a:t>
            </a:r>
            <a:r>
              <a:rPr lang="en-US" b="1" dirty="0" smtClean="0"/>
              <a:t>was</a:t>
            </a:r>
            <a:r>
              <a:rPr lang="tr-TR" b="1" dirty="0"/>
              <a:t> </a:t>
            </a:r>
            <a:r>
              <a:rPr lang="en-US" b="1" dirty="0" smtClean="0"/>
              <a:t>placed</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to</a:t>
            </a:r>
            <a:r>
              <a:rPr lang="tr-TR" b="1" dirty="0"/>
              <a:t> </a:t>
            </a:r>
            <a:r>
              <a:rPr lang="en-US" b="1" dirty="0" smtClean="0"/>
              <a:t>come</a:t>
            </a:r>
            <a:r>
              <a:rPr lang="tr-TR" b="1" dirty="0"/>
              <a:t> </a:t>
            </a:r>
            <a:r>
              <a:rPr lang="en-US" b="1" dirty="0" smtClean="0"/>
              <a:t>out at</a:t>
            </a:r>
            <a:r>
              <a:rPr lang="tr-TR" b="1" dirty="0" smtClean="0"/>
              <a:t> </a:t>
            </a:r>
            <a:r>
              <a:rPr lang="en-US" b="1" dirty="0" smtClean="0"/>
              <a:t>the</a:t>
            </a:r>
            <a:r>
              <a:rPr lang="tr-TR" b="1" dirty="0"/>
              <a:t> </a:t>
            </a:r>
            <a:r>
              <a:rPr lang="en-US" b="1" dirty="0" smtClean="0"/>
              <a:t>other</a:t>
            </a:r>
            <a:r>
              <a:rPr lang="tr-TR" b="1" dirty="0"/>
              <a:t> </a:t>
            </a:r>
            <a:r>
              <a:rPr lang="en-US" b="1" dirty="0" smtClean="0"/>
              <a:t>end. </a:t>
            </a:r>
            <a:endParaRPr lang="tr-TR" b="1" dirty="0"/>
          </a:p>
          <a:p>
            <a:pPr lvl="1"/>
            <a:r>
              <a:rPr lang="en-US" b="1" dirty="0" smtClean="0"/>
              <a:t>Cars</a:t>
            </a:r>
            <a:r>
              <a:rPr lang="tr-TR" b="1" dirty="0"/>
              <a:t> </a:t>
            </a:r>
            <a:r>
              <a:rPr lang="en-US" b="1" dirty="0" smtClean="0"/>
              <a:t>lined</a:t>
            </a:r>
            <a:r>
              <a:rPr lang="tr-TR" b="1" dirty="0"/>
              <a:t> </a:t>
            </a:r>
            <a:r>
              <a:rPr lang="en-US" b="1" dirty="0" smtClean="0"/>
              <a:t>at</a:t>
            </a:r>
            <a:r>
              <a:rPr lang="tr-TR" b="1" dirty="0"/>
              <a:t> </a:t>
            </a:r>
            <a:r>
              <a:rPr lang="en-US" b="1" dirty="0" smtClean="0"/>
              <a:t>a</a:t>
            </a:r>
            <a:r>
              <a:rPr lang="tr-TR" b="1" dirty="0"/>
              <a:t> </a:t>
            </a:r>
            <a:r>
              <a:rPr lang="en-US" b="1" dirty="0" smtClean="0"/>
              <a:t>toll</a:t>
            </a:r>
            <a:r>
              <a:rPr lang="tr-TR" b="1" dirty="0"/>
              <a:t> </a:t>
            </a:r>
            <a:r>
              <a:rPr lang="en-US" b="1" dirty="0" smtClean="0"/>
              <a:t>bridge.</a:t>
            </a:r>
            <a:r>
              <a:rPr lang="tr-TR" b="1" dirty="0" smtClean="0"/>
              <a:t> </a:t>
            </a:r>
            <a:r>
              <a:rPr lang="en-US" b="1" dirty="0" smtClean="0"/>
              <a:t>The</a:t>
            </a:r>
            <a:r>
              <a:rPr lang="tr-TR" b="1" dirty="0"/>
              <a:t> </a:t>
            </a:r>
            <a:r>
              <a:rPr lang="en-US" b="1" dirty="0" smtClean="0"/>
              <a:t>first</a:t>
            </a:r>
            <a:r>
              <a:rPr lang="tr-TR" b="1" dirty="0"/>
              <a:t> </a:t>
            </a:r>
            <a:r>
              <a:rPr lang="en-US" b="1" dirty="0" smtClean="0"/>
              <a:t>car</a:t>
            </a:r>
            <a:r>
              <a:rPr lang="tr-TR" b="1" dirty="0"/>
              <a:t> </a:t>
            </a:r>
            <a:r>
              <a:rPr lang="en-US" b="1" dirty="0" smtClean="0"/>
              <a:t>to</a:t>
            </a:r>
            <a:r>
              <a:rPr lang="tr-TR" b="1" dirty="0"/>
              <a:t> </a:t>
            </a:r>
            <a:r>
              <a:rPr lang="en-US" b="1" dirty="0" smtClean="0"/>
              <a:t>reach the</a:t>
            </a:r>
            <a:r>
              <a:rPr lang="tr-TR" b="1" dirty="0" smtClean="0"/>
              <a:t> </a:t>
            </a:r>
            <a:r>
              <a:rPr lang="en-US" b="1" dirty="0" smtClean="0"/>
              <a:t>bridge</a:t>
            </a:r>
            <a:r>
              <a:rPr lang="tr-TR" b="1" dirty="0"/>
              <a:t> </a:t>
            </a:r>
            <a:r>
              <a:rPr lang="en-US" b="1" dirty="0" smtClean="0"/>
              <a:t>will</a:t>
            </a:r>
            <a:r>
              <a:rPr lang="tr-TR" b="1" dirty="0" smtClean="0"/>
              <a:t> </a:t>
            </a:r>
            <a:r>
              <a:rPr lang="en-US" b="1" dirty="0" smtClean="0"/>
              <a:t>be</a:t>
            </a:r>
            <a:r>
              <a:rPr lang="tr-TR" b="1" dirty="0"/>
              <a:t> </a:t>
            </a:r>
            <a:r>
              <a:rPr lang="en-US" b="1" dirty="0" smtClean="0"/>
              <a:t>the</a:t>
            </a:r>
            <a:r>
              <a:rPr lang="tr-TR" b="1" dirty="0" smtClean="0"/>
              <a:t> </a:t>
            </a:r>
            <a:r>
              <a:rPr lang="en-US" b="1" dirty="0" smtClean="0"/>
              <a:t>first</a:t>
            </a:r>
            <a:r>
              <a:rPr lang="tr-TR" b="1" dirty="0"/>
              <a:t> </a:t>
            </a:r>
            <a:r>
              <a:rPr lang="en-US" b="1" dirty="0" smtClean="0"/>
              <a:t>to</a:t>
            </a:r>
            <a:r>
              <a:rPr lang="tr-TR" b="1" dirty="0" smtClean="0"/>
              <a:t> </a:t>
            </a:r>
            <a:r>
              <a:rPr lang="en-US" b="1" dirty="0" smtClean="0"/>
              <a:t>leave.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362200"/>
          </a:xfrm>
        </p:spPr>
        <p:txBody>
          <a:bodyPr>
            <a:normAutofit fontScale="77500" lnSpcReduction="20000"/>
          </a:bodyPr>
          <a:lstStyle/>
          <a:p>
            <a:r>
              <a:rPr lang="en-US" b="1" dirty="0" smtClean="0"/>
              <a:t>Let us look at Fig. 8.19 which shows the algorithm to insert an element in a circular queue. </a:t>
            </a:r>
            <a:endParaRPr lang="tr-TR" b="1" dirty="0" smtClean="0"/>
          </a:p>
          <a:p>
            <a:r>
              <a:rPr lang="en-US" b="1" dirty="0" smtClean="0"/>
              <a:t>In Step 1, we check for the overflow condition. In Step 2, we make two checks. </a:t>
            </a:r>
            <a:endParaRPr lang="tr-TR" b="1" dirty="0" smtClean="0"/>
          </a:p>
          <a:p>
            <a:r>
              <a:rPr lang="en-US" b="1" dirty="0" smtClean="0"/>
              <a:t>First to see if the queue is empty, and second to see </a:t>
            </a:r>
            <a:r>
              <a:rPr lang="en-US" b="1" dirty="0"/>
              <a:t>if the </a:t>
            </a:r>
            <a:r>
              <a:rPr lang="en-US" b="1" dirty="0" smtClean="0"/>
              <a:t>REAR end has already reached the maximum capacity while there are certain free locations before the FRONT end. </a:t>
            </a:r>
            <a:endParaRPr lang="tr-TR" b="1" dirty="0" smtClean="0"/>
          </a:p>
          <a:p>
            <a:r>
              <a:rPr lang="en-US" b="1" dirty="0" smtClean="0"/>
              <a:t>In Step 3, the value is stored in the queue at the location pointed by REAR</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35380" y="3175289"/>
            <a:ext cx="3905250" cy="3190875"/>
          </a:xfrm>
          <a:prstGeom prst="rect">
            <a:avLst/>
          </a:prstGeom>
        </p:spPr>
      </p:pic>
    </p:spTree>
    <p:extLst>
      <p:ext uri="{BB962C8B-B14F-4D97-AF65-F5344CB8AC3E}">
        <p14:creationId xmlns:p14="http://schemas.microsoft.com/office/powerpoint/2010/main" val="441004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9" name="Picture 8"/>
          <p:cNvPicPr>
            <a:picLocks noChangeAspect="1"/>
          </p:cNvPicPr>
          <p:nvPr/>
        </p:nvPicPr>
        <p:blipFill>
          <a:blip r:embed="rId3"/>
          <a:stretch>
            <a:fillRect/>
          </a:stretch>
        </p:blipFill>
        <p:spPr>
          <a:xfrm>
            <a:off x="1481137" y="1462087"/>
            <a:ext cx="6181725" cy="3933825"/>
          </a:xfrm>
          <a:prstGeom prst="rect">
            <a:avLst/>
          </a:prstGeom>
        </p:spPr>
      </p:pic>
    </p:spTree>
    <p:extLst>
      <p:ext uri="{BB962C8B-B14F-4D97-AF65-F5344CB8AC3E}">
        <p14:creationId xmlns:p14="http://schemas.microsoft.com/office/powerpoint/2010/main" val="42272842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219200" y="1219200"/>
            <a:ext cx="5257800" cy="4712547"/>
          </a:xfrm>
          <a:prstGeom prst="rect">
            <a:avLst/>
          </a:prstGeom>
        </p:spPr>
      </p:pic>
    </p:spTree>
    <p:extLst>
      <p:ext uri="{BB962C8B-B14F-4D97-AF65-F5344CB8AC3E}">
        <p14:creationId xmlns:p14="http://schemas.microsoft.com/office/powerpoint/2010/main" val="1994867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3276600"/>
          </a:xfrm>
        </p:spPr>
        <p:txBody>
          <a:bodyPr>
            <a:normAutofit fontScale="70000" lnSpcReduction="20000"/>
          </a:bodyPr>
          <a:lstStyle/>
          <a:p>
            <a:r>
              <a:rPr lang="en-US" b="1" dirty="0" smtClean="0"/>
              <a:t>A </a:t>
            </a:r>
            <a:r>
              <a:rPr lang="en-US" b="1" dirty="0" err="1" smtClean="0"/>
              <a:t>deque</a:t>
            </a:r>
            <a:r>
              <a:rPr lang="en-US" b="1" dirty="0" smtClean="0"/>
              <a:t> (pronounced as ‘</a:t>
            </a:r>
            <a:r>
              <a:rPr lang="en-US" b="1" dirty="0"/>
              <a:t>deck</a:t>
            </a:r>
            <a:r>
              <a:rPr lang="en-US" b="1" dirty="0" smtClean="0"/>
              <a:t>’ or ‘</a:t>
            </a:r>
            <a:r>
              <a:rPr lang="en-US" b="1" dirty="0" err="1"/>
              <a:t>dequeue</a:t>
            </a:r>
            <a:r>
              <a:rPr lang="en-US" b="1" dirty="0" smtClean="0"/>
              <a:t>’) is a list in which the elements can be inserted or deleted at either end. </a:t>
            </a:r>
            <a:endParaRPr lang="tr-TR" b="1" dirty="0" smtClean="0"/>
          </a:p>
          <a:p>
            <a:r>
              <a:rPr lang="en-US" b="1" dirty="0" smtClean="0"/>
              <a:t>It is also known as a head-tail </a:t>
            </a:r>
            <a:r>
              <a:rPr lang="en-US" b="1" dirty="0"/>
              <a:t>linked </a:t>
            </a:r>
            <a:r>
              <a:rPr lang="en-US" b="1" dirty="0" smtClean="0"/>
              <a:t>list because elements can be added to or removed from either the front (</a:t>
            </a:r>
            <a:r>
              <a:rPr lang="en-US" b="1" dirty="0"/>
              <a:t>head</a:t>
            </a:r>
            <a:r>
              <a:rPr lang="en-US" b="1" dirty="0" smtClean="0"/>
              <a:t>) or the back (</a:t>
            </a:r>
            <a:r>
              <a:rPr lang="en-US" b="1" dirty="0"/>
              <a:t>tail</a:t>
            </a:r>
            <a:r>
              <a:rPr lang="en-US" b="1" dirty="0" smtClean="0"/>
              <a:t>) end. </a:t>
            </a:r>
            <a:endParaRPr lang="tr-TR" b="1" dirty="0" smtClean="0"/>
          </a:p>
          <a:p>
            <a:r>
              <a:rPr lang="en-US" b="1" dirty="0" smtClean="0"/>
              <a:t>However, no element can be added and deleted from the middle. In the computer’s memory, a </a:t>
            </a:r>
            <a:r>
              <a:rPr lang="en-US" b="1" dirty="0" err="1" smtClean="0"/>
              <a:t>deque</a:t>
            </a:r>
            <a:r>
              <a:rPr lang="en-US" b="1" dirty="0" smtClean="0"/>
              <a:t> is implemented using either a circular array or a circular doubly linked list. </a:t>
            </a:r>
            <a:endParaRPr lang="tr-TR" b="1" dirty="0" smtClean="0"/>
          </a:p>
          <a:p>
            <a:r>
              <a:rPr lang="en-US" b="1" dirty="0" smtClean="0"/>
              <a:t>In a </a:t>
            </a:r>
            <a:r>
              <a:rPr lang="en-US" b="1" dirty="0" err="1" smtClean="0"/>
              <a:t>deque</a:t>
            </a:r>
            <a:r>
              <a:rPr lang="en-US" b="1" dirty="0" smtClean="0"/>
              <a:t>, two pointers are maintained, LEFT and RIGHT, which point to either end of the </a:t>
            </a:r>
            <a:r>
              <a:rPr lang="en-US" b="1" dirty="0" err="1" smtClean="0"/>
              <a:t>deque</a:t>
            </a:r>
            <a:r>
              <a:rPr lang="en-US" b="1" dirty="0" smtClean="0"/>
              <a:t>. </a:t>
            </a:r>
            <a:endParaRPr lang="tr-TR" b="1" dirty="0" smtClean="0"/>
          </a:p>
          <a:p>
            <a:r>
              <a:rPr lang="en-US" b="1" dirty="0" smtClean="0"/>
              <a:t>The elements in a </a:t>
            </a:r>
            <a:r>
              <a:rPr lang="en-US" b="1" dirty="0" err="1" smtClean="0"/>
              <a:t>deque</a:t>
            </a:r>
            <a:r>
              <a:rPr lang="en-US" b="1" dirty="0" smtClean="0"/>
              <a:t> extend from the LEFT end to the RIGHT end and since it is circular, </a:t>
            </a:r>
            <a:r>
              <a:rPr lang="en-US" b="1" dirty="0" err="1" smtClean="0"/>
              <a:t>Dequeue</a:t>
            </a:r>
            <a:r>
              <a:rPr lang="en-US" b="1" dirty="0" smtClean="0"/>
              <a:t>[N–1] is followed by </a:t>
            </a:r>
            <a:r>
              <a:rPr lang="en-US" b="1" dirty="0" err="1" smtClean="0"/>
              <a:t>Dequeue</a:t>
            </a:r>
            <a:r>
              <a:rPr lang="en-US" b="1" dirty="0" smtClean="0"/>
              <a:t>[0].</a:t>
            </a:r>
            <a:endParaRPr lang="tr-TR" b="1" dirty="0" smtClean="0"/>
          </a:p>
          <a:p>
            <a:r>
              <a:rPr lang="en-US" b="1" dirty="0" smtClean="0"/>
              <a:t>Consider the </a:t>
            </a:r>
            <a:r>
              <a:rPr lang="en-US" b="1" dirty="0" err="1" smtClean="0"/>
              <a:t>deques</a:t>
            </a:r>
            <a:r>
              <a:rPr lang="en-US" b="1" dirty="0" smtClean="0"/>
              <a:t> shown in Fig. 8.24</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143000" y="4191000"/>
            <a:ext cx="5957668" cy="1676400"/>
          </a:xfrm>
          <a:prstGeom prst="rect">
            <a:avLst/>
          </a:prstGeom>
        </p:spPr>
      </p:pic>
    </p:spTree>
    <p:extLst>
      <p:ext uri="{BB962C8B-B14F-4D97-AF65-F5344CB8AC3E}">
        <p14:creationId xmlns:p14="http://schemas.microsoft.com/office/powerpoint/2010/main" val="280998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There are two variants of a double-ended queue. They include</a:t>
            </a:r>
            <a:r>
              <a:rPr lang="tr-TR" b="1" dirty="0" smtClean="0"/>
              <a:t>:</a:t>
            </a:r>
          </a:p>
          <a:p>
            <a:r>
              <a:rPr lang="en-US" b="1" dirty="0" smtClean="0"/>
              <a:t>Input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insertions can be done only at one of the ends, while deletions can be done from both ends.</a:t>
            </a:r>
            <a:endParaRPr lang="tr-TR" b="1" dirty="0" smtClean="0"/>
          </a:p>
          <a:p>
            <a:r>
              <a:rPr lang="en-US" b="1" dirty="0" smtClean="0"/>
              <a:t>Output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deletions can be done only at one of the ends, while insertions can be done on both ends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064632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A priority queue is a data structure in which each element is assigned a priority. </a:t>
            </a:r>
            <a:endParaRPr lang="tr-TR" b="1" dirty="0" smtClean="0"/>
          </a:p>
          <a:p>
            <a:r>
              <a:rPr lang="en-US" b="1" dirty="0" smtClean="0"/>
              <a:t>The priority of the element will be used to determine the order in which the elements will be processed. </a:t>
            </a:r>
            <a:endParaRPr lang="tr-TR" b="1" dirty="0" smtClean="0"/>
          </a:p>
          <a:p>
            <a:r>
              <a:rPr lang="en-US" b="1" dirty="0" smtClean="0"/>
              <a:t>The general rules of processing the elements of a priority queue are</a:t>
            </a:r>
            <a:r>
              <a:rPr lang="tr-TR" b="1" dirty="0" smtClean="0"/>
              <a:t>:</a:t>
            </a:r>
          </a:p>
          <a:p>
            <a:r>
              <a:rPr lang="en-US" b="1" dirty="0" smtClean="0"/>
              <a:t>An element with higher priority is processed before an element with a lower priority.</a:t>
            </a:r>
            <a:endParaRPr lang="tr-TR" b="1" dirty="0" smtClean="0"/>
          </a:p>
          <a:p>
            <a:r>
              <a:rPr lang="en-US" b="1" dirty="0" smtClean="0"/>
              <a:t>Two elements with the same priority are processed on a first-come-first-served (</a:t>
            </a:r>
            <a:r>
              <a:rPr lang="en-US" b="1" dirty="0"/>
              <a:t>FCFS</a:t>
            </a:r>
            <a:r>
              <a:rPr lang="en-US" b="1" dirty="0" smtClean="0"/>
              <a:t>) basis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851290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77500" lnSpcReduction="20000"/>
          </a:bodyPr>
          <a:lstStyle/>
          <a:p>
            <a:r>
              <a:rPr lang="en-US" b="1" dirty="0" smtClean="0"/>
              <a:t>A priority queue can be thought of as a modified queue in which when an element has to be removed from the queue, the one with the highest-priority is retrieved first. The priority of the element can be set based on various factors. </a:t>
            </a:r>
            <a:endParaRPr lang="tr-TR" b="1" dirty="0" smtClean="0"/>
          </a:p>
          <a:p>
            <a:r>
              <a:rPr lang="en-US" b="1" dirty="0" smtClean="0"/>
              <a:t>Priority queues are widely used in operating systems to execute the highest priority process first. </a:t>
            </a:r>
            <a:endParaRPr lang="tr-TR" b="1" dirty="0" smtClean="0"/>
          </a:p>
          <a:p>
            <a:r>
              <a:rPr lang="en-US" b="1" dirty="0" smtClean="0"/>
              <a:t>The priority of the process may be set based on the CPU time it requires to get executed completely. </a:t>
            </a:r>
            <a:endParaRPr lang="tr-TR" b="1" dirty="0" smtClean="0"/>
          </a:p>
          <a:p>
            <a:r>
              <a:rPr lang="en-US" b="1" dirty="0" smtClean="0"/>
              <a:t>For example, if there are three processes, where the first process needs 5 ns to complete, the second process needs 4 ns, and the third process needs 7 ns, then the second process will have the highest priority and will thus be the first to be executed. </a:t>
            </a:r>
            <a:endParaRPr lang="tr-TR" b="1" dirty="0" smtClean="0"/>
          </a:p>
          <a:p>
            <a:r>
              <a:rPr lang="en-US" b="1" dirty="0" smtClean="0"/>
              <a:t>However, CPU time is not the only factor that determines the priority, rather it is just one among several factors.</a:t>
            </a:r>
            <a:endParaRPr lang="tr-TR" b="1" dirty="0" smtClean="0"/>
          </a:p>
          <a:p>
            <a:r>
              <a:rPr lang="en-US" b="1" dirty="0" smtClean="0"/>
              <a:t>Another factor is the importance of one process over another. In case we have to run two processes at the same time, where one process is concerned with online order booking</a:t>
            </a:r>
            <a:r>
              <a:rPr lang="tr-TR" b="1" dirty="0" smtClean="0"/>
              <a:t> </a:t>
            </a:r>
            <a:r>
              <a:rPr lang="en-US" b="1" dirty="0" smtClean="0"/>
              <a:t>and the second with printing of stock details, then obviously the online booking is more important and must be executed first</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475908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Implementation of a Priority </a:t>
            </a:r>
            <a:r>
              <a:rPr lang="en-US" b="1" dirty="0" smtClean="0"/>
              <a:t>Queue</a:t>
            </a:r>
            <a:endParaRPr lang="tr-TR" b="1" dirty="0" smtClean="0"/>
          </a:p>
          <a:p>
            <a:r>
              <a:rPr lang="en-US" b="1" dirty="0" smtClean="0"/>
              <a:t>There are two ways to implement a priority queue. </a:t>
            </a:r>
            <a:endParaRPr lang="tr-TR" b="1" dirty="0" smtClean="0"/>
          </a:p>
          <a:p>
            <a:r>
              <a:rPr lang="en-US" b="1" dirty="0" smtClean="0"/>
              <a:t>We can either use a sorted list to store the elements so that when an element has to be taken out, the queue will not have to be searched for the element with the highest priority or we can use an unsorted list so that insertions are always done at the end of the list. </a:t>
            </a:r>
            <a:endParaRPr lang="tr-TR" b="1" dirty="0" smtClean="0"/>
          </a:p>
          <a:p>
            <a:r>
              <a:rPr lang="en-US" b="1" dirty="0" smtClean="0"/>
              <a:t>Every time when an element has to be removed from the list, the element with the highest priority will be searched and removed. </a:t>
            </a:r>
            <a:endParaRPr lang="tr-TR" b="1" dirty="0" smtClean="0"/>
          </a:p>
          <a:p>
            <a:r>
              <a:rPr lang="en-US" b="1" dirty="0" smtClean="0"/>
              <a:t>While a sorted list takes O(n</a:t>
            </a:r>
            <a:r>
              <a:rPr lang="en-US" b="1" dirty="0"/>
              <a:t>) time to insert </a:t>
            </a:r>
            <a:r>
              <a:rPr lang="en-US" b="1" dirty="0" smtClean="0"/>
              <a:t>an element in the list, it takes only O(1) time to delete an element. </a:t>
            </a:r>
            <a:endParaRPr lang="tr-TR" b="1" dirty="0" smtClean="0"/>
          </a:p>
          <a:p>
            <a:r>
              <a:rPr lang="en-US" b="1" dirty="0" smtClean="0"/>
              <a:t>On the contrary, an unsorted list will take O(1) time to insert an element and O(n) time to delete an element from the list. </a:t>
            </a:r>
            <a:endParaRPr lang="tr-TR" b="1" dirty="0" smtClean="0"/>
          </a:p>
          <a:p>
            <a:r>
              <a:rPr lang="en-US" b="1" dirty="0" smtClean="0"/>
              <a:t>Practically, both these techniques are inefficient and usually a blend of these two approaches is adopted that takes roughly O(log </a:t>
            </a:r>
            <a:r>
              <a:rPr lang="en-US" b="1" dirty="0"/>
              <a:t>n) time or less.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31960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485216"/>
          </a:xfrm>
        </p:spPr>
        <p:txBody>
          <a:bodyPr>
            <a:normAutofit fontScale="85000" lnSpcReduction="10000"/>
          </a:bodyPr>
          <a:lstStyle/>
          <a:p>
            <a:r>
              <a:rPr lang="en-US" b="1" dirty="0"/>
              <a:t>Linked Representation of a Priority Queue </a:t>
            </a:r>
            <a:endParaRPr lang="tr-TR" b="1" dirty="0" smtClean="0"/>
          </a:p>
          <a:p>
            <a:r>
              <a:rPr lang="en-US" b="1" dirty="0" smtClean="0"/>
              <a:t>In the computer memory, a priority queue can be represented using arrays or linked lists. </a:t>
            </a:r>
            <a:endParaRPr lang="tr-TR" b="1" dirty="0" smtClean="0"/>
          </a:p>
          <a:p>
            <a:r>
              <a:rPr lang="en-US" b="1" dirty="0" smtClean="0"/>
              <a:t>When a priority queue is implemented using a linked list, then every node of the list will have three parts: (</a:t>
            </a:r>
            <a:r>
              <a:rPr lang="en-US" b="1" dirty="0"/>
              <a:t>a</a:t>
            </a:r>
            <a:r>
              <a:rPr lang="en-US" b="1" dirty="0" smtClean="0"/>
              <a:t>) the information or data part, (</a:t>
            </a:r>
            <a:r>
              <a:rPr lang="en-US" b="1" dirty="0"/>
              <a:t>b</a:t>
            </a:r>
            <a:r>
              <a:rPr lang="en-US" b="1" dirty="0" smtClean="0"/>
              <a:t>) the priority number of the element, and (</a:t>
            </a:r>
            <a:r>
              <a:rPr lang="en-US" b="1" dirty="0"/>
              <a:t>c</a:t>
            </a:r>
            <a:r>
              <a:rPr lang="en-US" b="1" dirty="0" smtClean="0"/>
              <a:t>) the address of the next element. </a:t>
            </a:r>
            <a:endParaRPr lang="tr-TR" b="1" dirty="0" smtClean="0"/>
          </a:p>
          <a:p>
            <a:r>
              <a:rPr lang="en-US" b="1" dirty="0" smtClean="0"/>
              <a:t>If we are using a sorted linked list, then the element with the higher priority will precede the element with the lower priority</a:t>
            </a:r>
            <a:r>
              <a:rPr lang="en-US" b="1" dirty="0"/>
              <a:t>. </a:t>
            </a:r>
            <a:endParaRPr lang="tr-TR" b="1" dirty="0" smtClean="0"/>
          </a:p>
          <a:p>
            <a:r>
              <a:rPr lang="en-US" b="1" dirty="0" smtClean="0"/>
              <a:t>Consider the priority queue shown in Fig. 8.25</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19437" y="4724400"/>
            <a:ext cx="6859318" cy="1032164"/>
          </a:xfrm>
          <a:prstGeom prst="rect">
            <a:avLst/>
          </a:prstGeom>
        </p:spPr>
      </p:pic>
    </p:spTree>
    <p:extLst>
      <p:ext uri="{BB962C8B-B14F-4D97-AF65-F5344CB8AC3E}">
        <p14:creationId xmlns:p14="http://schemas.microsoft.com/office/powerpoint/2010/main" val="25448584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fontScale="92500" lnSpcReduction="10000"/>
          </a:bodyPr>
          <a:lstStyle/>
          <a:p>
            <a:r>
              <a:rPr lang="en-US" b="1" dirty="0" smtClean="0"/>
              <a:t>Lower priority number means higher priority. </a:t>
            </a:r>
            <a:endParaRPr lang="tr-TR" b="1" dirty="0" smtClean="0"/>
          </a:p>
          <a:p>
            <a:r>
              <a:rPr lang="en-US" b="1" dirty="0" smtClean="0"/>
              <a:t>For example, if there are two elements A and B</a:t>
            </a:r>
            <a:r>
              <a:rPr lang="en-US" b="1" dirty="0"/>
              <a:t>, where </a:t>
            </a:r>
            <a:r>
              <a:rPr lang="en-US" b="1" dirty="0" smtClean="0"/>
              <a:t>A has a priority number 1 and B has a priority number 5, then A will be processed before B as it has higher priority than B. </a:t>
            </a:r>
            <a:endParaRPr lang="tr-TR" b="1" dirty="0" smtClean="0"/>
          </a:p>
          <a:p>
            <a:r>
              <a:rPr lang="en-US" b="1" dirty="0" smtClean="0"/>
              <a:t>The priority queue in Fig. 8.25 is a sorted priority queue having six elements. </a:t>
            </a:r>
            <a:endParaRPr lang="tr-TR" b="1" dirty="0" smtClean="0"/>
          </a:p>
          <a:p>
            <a:r>
              <a:rPr lang="en-US" b="1" dirty="0" smtClean="0"/>
              <a:t>From the queue, we cannot make out whether A was inserted before E </a:t>
            </a:r>
            <a:r>
              <a:rPr lang="en-US" b="1" dirty="0"/>
              <a:t>or whether </a:t>
            </a:r>
            <a:r>
              <a:rPr lang="en-US" b="1" dirty="0" smtClean="0"/>
              <a:t>E joined the queue before A because the list is not sorted based on FCFS.</a:t>
            </a:r>
            <a:endParaRPr lang="tr-TR" b="1" dirty="0" smtClean="0"/>
          </a:p>
          <a:p>
            <a:r>
              <a:rPr lang="en-US" b="1" dirty="0" smtClean="0"/>
              <a:t>Here, the element with a higher priority comes before the element with a lower priority. </a:t>
            </a:r>
            <a:endParaRPr lang="tr-TR" b="1" dirty="0" smtClean="0"/>
          </a:p>
          <a:p>
            <a:r>
              <a:rPr lang="en-US" b="1" dirty="0" smtClean="0"/>
              <a:t>However, we can definitely say that C was inserted in the </a:t>
            </a:r>
            <a:r>
              <a:rPr lang="en-US" b="1" dirty="0"/>
              <a:t>queue before </a:t>
            </a:r>
            <a:r>
              <a:rPr lang="en-US" b="1" dirty="0" smtClean="0"/>
              <a:t>D because when two elements have the same priority the elements are arranged and processed on FCFS principle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0478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lnSpcReduction="10000"/>
          </a:bodyPr>
          <a:lstStyle/>
          <a:p>
            <a:r>
              <a:rPr lang="en-US" b="1" dirty="0" smtClean="0"/>
              <a:t>In</a:t>
            </a:r>
            <a:r>
              <a:rPr lang="tr-TR" b="1" dirty="0" smtClean="0"/>
              <a:t> </a:t>
            </a:r>
            <a:r>
              <a:rPr lang="en-US" b="1" dirty="0" smtClean="0"/>
              <a:t>all</a:t>
            </a:r>
            <a:r>
              <a:rPr lang="tr-TR" b="1" dirty="0" smtClean="0"/>
              <a:t> </a:t>
            </a:r>
            <a:r>
              <a:rPr lang="en-US" b="1" dirty="0" smtClean="0"/>
              <a:t>these</a:t>
            </a:r>
            <a:r>
              <a:rPr lang="tr-TR" b="1" dirty="0" smtClean="0"/>
              <a:t> </a:t>
            </a:r>
            <a:r>
              <a:rPr lang="en-US" b="1" dirty="0" smtClean="0"/>
              <a:t>examples,</a:t>
            </a:r>
            <a:r>
              <a:rPr lang="tr-TR" b="1" dirty="0" smtClean="0"/>
              <a:t> </a:t>
            </a:r>
            <a:r>
              <a:rPr lang="en-US" b="1" dirty="0" smtClean="0"/>
              <a:t>we</a:t>
            </a:r>
            <a:r>
              <a:rPr lang="tr-TR" b="1" dirty="0" smtClean="0"/>
              <a:t> </a:t>
            </a:r>
            <a:r>
              <a:rPr lang="en-US" b="1" dirty="0" smtClean="0"/>
              <a:t>see</a:t>
            </a:r>
            <a:r>
              <a:rPr lang="tr-TR" b="1" dirty="0" smtClean="0"/>
              <a:t> </a:t>
            </a:r>
            <a:r>
              <a:rPr lang="en-US" b="1" dirty="0" smtClean="0"/>
              <a:t>that</a:t>
            </a:r>
            <a:r>
              <a:rPr lang="tr-TR" b="1" dirty="0" smtClean="0"/>
              <a:t> </a:t>
            </a:r>
            <a:r>
              <a:rPr lang="en-US" b="1" dirty="0" smtClean="0"/>
              <a:t>the</a:t>
            </a:r>
            <a:r>
              <a:rPr lang="tr-TR" b="1" dirty="0" smtClean="0"/>
              <a:t> </a:t>
            </a:r>
            <a:r>
              <a:rPr lang="en-US" b="1" dirty="0" smtClean="0"/>
              <a:t>element</a:t>
            </a:r>
            <a:r>
              <a:rPr lang="tr-TR" b="1" dirty="0" smtClean="0"/>
              <a:t> </a:t>
            </a:r>
            <a:r>
              <a:rPr lang="en-US" b="1" dirty="0" smtClean="0"/>
              <a:t>at</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position</a:t>
            </a:r>
            <a:r>
              <a:rPr lang="tr-TR" b="1" dirty="0" smtClean="0"/>
              <a:t> </a:t>
            </a:r>
            <a:r>
              <a:rPr lang="en-US" b="1" dirty="0" smtClean="0"/>
              <a:t>is</a:t>
            </a:r>
            <a:r>
              <a:rPr lang="tr-TR" b="1" dirty="0" smtClean="0"/>
              <a:t> </a:t>
            </a:r>
            <a:r>
              <a:rPr lang="en-US" b="1" dirty="0" smtClean="0"/>
              <a:t>served</a:t>
            </a:r>
            <a:r>
              <a:rPr lang="tr-TR" b="1" dirty="0" smtClean="0"/>
              <a:t> </a:t>
            </a:r>
            <a:r>
              <a:rPr lang="en-US" b="1" dirty="0" smtClean="0"/>
              <a:t>first. </a:t>
            </a:r>
            <a:endParaRPr lang="tr-TR" b="1" dirty="0" smtClean="0"/>
          </a:p>
          <a:p>
            <a:r>
              <a:rPr lang="en-US" b="1" dirty="0" smtClean="0"/>
              <a:t>Same</a:t>
            </a:r>
            <a:r>
              <a:rPr lang="tr-TR" b="1" dirty="0" smtClean="0"/>
              <a:t> </a:t>
            </a:r>
            <a:r>
              <a:rPr lang="en-US" b="1" dirty="0" smtClean="0"/>
              <a:t>is</a:t>
            </a:r>
            <a:r>
              <a:rPr lang="tr-TR" b="1" dirty="0" smtClean="0"/>
              <a:t> </a:t>
            </a:r>
            <a:r>
              <a:rPr lang="en-US" b="1" dirty="0" smtClean="0"/>
              <a:t>the</a:t>
            </a:r>
            <a:r>
              <a:rPr lang="tr-TR" b="1" dirty="0" smtClean="0"/>
              <a:t> </a:t>
            </a:r>
            <a:r>
              <a:rPr lang="en-US" b="1" dirty="0" smtClean="0"/>
              <a:t>case</a:t>
            </a:r>
            <a:r>
              <a:rPr lang="tr-TR" b="1" dirty="0" smtClean="0"/>
              <a:t> </a:t>
            </a:r>
            <a:r>
              <a:rPr lang="en-US" b="1" dirty="0" smtClean="0"/>
              <a:t>with</a:t>
            </a:r>
            <a:r>
              <a:rPr lang="tr-TR" b="1" dirty="0" smtClean="0"/>
              <a:t> </a:t>
            </a:r>
            <a:r>
              <a:rPr lang="en-US" b="1" dirty="0" smtClean="0"/>
              <a:t>queue</a:t>
            </a:r>
            <a:r>
              <a:rPr lang="tr-TR" b="1" dirty="0" smtClean="0"/>
              <a:t> </a:t>
            </a:r>
            <a:r>
              <a:rPr lang="en-US" b="1" dirty="0" smtClean="0"/>
              <a:t>data</a:t>
            </a:r>
            <a:r>
              <a:rPr lang="tr-TR" b="1" dirty="0" smtClean="0"/>
              <a:t> </a:t>
            </a:r>
            <a:r>
              <a:rPr lang="en-US" b="1" dirty="0" smtClean="0"/>
              <a:t>structure. </a:t>
            </a:r>
            <a:endParaRPr lang="tr-TR" b="1" dirty="0" smtClean="0"/>
          </a:p>
          <a:p>
            <a:r>
              <a:rPr lang="en-US" b="1" dirty="0" smtClean="0"/>
              <a:t>A</a:t>
            </a:r>
            <a:r>
              <a:rPr lang="tr-TR" b="1" dirty="0" smtClean="0"/>
              <a:t> </a:t>
            </a:r>
            <a:r>
              <a:rPr lang="en-US" b="1" dirty="0" smtClean="0"/>
              <a:t>queue</a:t>
            </a:r>
            <a:r>
              <a:rPr lang="tr-TR" b="1" dirty="0" smtClean="0"/>
              <a:t> </a:t>
            </a:r>
            <a:r>
              <a:rPr lang="en-US" b="1" dirty="0" smtClean="0"/>
              <a:t>is</a:t>
            </a:r>
            <a:r>
              <a:rPr lang="tr-TR" b="1" dirty="0" smtClean="0"/>
              <a:t> </a:t>
            </a:r>
            <a:r>
              <a:rPr lang="en-US" b="1" dirty="0" smtClean="0"/>
              <a:t>a</a:t>
            </a:r>
            <a:r>
              <a:rPr lang="tr-TR" b="1" dirty="0" smtClean="0"/>
              <a:t> </a:t>
            </a:r>
            <a:r>
              <a:rPr lang="en-US" b="1" dirty="0" smtClean="0"/>
              <a:t>FIFO</a:t>
            </a:r>
            <a:r>
              <a:rPr lang="tr-TR" b="1" dirty="0" smtClean="0"/>
              <a:t> </a:t>
            </a:r>
            <a:r>
              <a:rPr lang="en-US" b="1" dirty="0" smtClean="0"/>
              <a:t>(First-In,</a:t>
            </a:r>
            <a:r>
              <a:rPr lang="tr-TR" b="1" dirty="0" smtClean="0"/>
              <a:t> </a:t>
            </a:r>
            <a:r>
              <a:rPr lang="en-US" b="1" dirty="0" smtClean="0"/>
              <a:t>First-Out)</a:t>
            </a:r>
            <a:r>
              <a:rPr lang="tr-TR" b="1" dirty="0" smtClean="0"/>
              <a:t> </a:t>
            </a:r>
            <a:r>
              <a:rPr lang="en-US" b="1" dirty="0" smtClean="0"/>
              <a:t>data</a:t>
            </a:r>
            <a:r>
              <a:rPr lang="tr-TR" b="1" dirty="0" smtClean="0"/>
              <a:t> </a:t>
            </a:r>
            <a:r>
              <a:rPr lang="en-US" b="1" dirty="0" smtClean="0"/>
              <a:t>structure</a:t>
            </a:r>
            <a:r>
              <a:rPr lang="tr-TR" b="1" dirty="0" smtClean="0"/>
              <a:t> </a:t>
            </a:r>
            <a:r>
              <a:rPr lang="en-US" b="1" dirty="0" smtClean="0"/>
              <a:t>in</a:t>
            </a:r>
            <a:r>
              <a:rPr lang="tr-TR" b="1" dirty="0" smtClean="0"/>
              <a:t> </a:t>
            </a:r>
            <a:r>
              <a:rPr lang="en-US" b="1" dirty="0" smtClean="0"/>
              <a:t>which</a:t>
            </a:r>
            <a:r>
              <a:rPr lang="tr-TR" b="1" dirty="0" smtClean="0"/>
              <a:t> </a:t>
            </a:r>
            <a:r>
              <a:rPr lang="en-US" b="1" dirty="0" smtClean="0"/>
              <a:t>the element</a:t>
            </a:r>
            <a:r>
              <a:rPr lang="tr-TR" b="1" dirty="0" smtClean="0"/>
              <a:t> </a:t>
            </a:r>
            <a:r>
              <a:rPr lang="en-US" b="1" dirty="0" smtClean="0"/>
              <a:t>that</a:t>
            </a:r>
            <a:r>
              <a:rPr lang="tr-TR" b="1" dirty="0" smtClean="0"/>
              <a:t> </a:t>
            </a:r>
            <a:r>
              <a:rPr lang="en-US" b="1" dirty="0" smtClean="0"/>
              <a:t>is</a:t>
            </a:r>
            <a:r>
              <a:rPr lang="tr-TR" b="1" dirty="0" smtClean="0"/>
              <a:t> </a:t>
            </a:r>
            <a:r>
              <a:rPr lang="en-US" b="1" dirty="0" smtClean="0"/>
              <a:t>inserted</a:t>
            </a:r>
            <a:r>
              <a:rPr lang="tr-TR" b="1" dirty="0" smtClean="0"/>
              <a:t> </a:t>
            </a:r>
            <a:r>
              <a:rPr lang="en-US" b="1" dirty="0" smtClean="0"/>
              <a:t>first</a:t>
            </a:r>
            <a:r>
              <a:rPr lang="tr-TR" b="1" dirty="0" smtClean="0"/>
              <a:t> </a:t>
            </a:r>
            <a:r>
              <a:rPr lang="en-US" b="1" dirty="0" smtClean="0"/>
              <a:t>is</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one</a:t>
            </a:r>
            <a:r>
              <a:rPr lang="tr-TR" b="1" dirty="0" smtClean="0"/>
              <a:t> </a:t>
            </a:r>
            <a:r>
              <a:rPr lang="en-US" b="1" dirty="0" smtClean="0"/>
              <a:t>to be</a:t>
            </a:r>
            <a:r>
              <a:rPr lang="tr-TR" b="1" dirty="0" smtClean="0"/>
              <a:t> </a:t>
            </a:r>
            <a:r>
              <a:rPr lang="en-US" b="1" dirty="0" smtClean="0"/>
              <a:t>taken</a:t>
            </a:r>
            <a:r>
              <a:rPr lang="tr-TR" b="1" dirty="0" smtClean="0"/>
              <a:t> </a:t>
            </a:r>
            <a:r>
              <a:rPr lang="en-US" b="1" dirty="0" smtClean="0"/>
              <a:t>out. </a:t>
            </a:r>
            <a:endParaRPr lang="tr-TR" b="1" dirty="0" smtClean="0"/>
          </a:p>
          <a:p>
            <a:r>
              <a:rPr lang="en-US" b="1" dirty="0" smtClean="0"/>
              <a:t>The elements</a:t>
            </a:r>
            <a:r>
              <a:rPr lang="tr-TR" b="1" dirty="0" smtClean="0"/>
              <a:t> </a:t>
            </a:r>
            <a:r>
              <a:rPr lang="en-US" b="1" dirty="0" smtClean="0"/>
              <a:t>in</a:t>
            </a:r>
            <a:r>
              <a:rPr lang="tr-TR" b="1" dirty="0" smtClean="0"/>
              <a:t> </a:t>
            </a:r>
            <a:r>
              <a:rPr lang="en-US" b="1" dirty="0" smtClean="0"/>
              <a:t>a</a:t>
            </a:r>
            <a:r>
              <a:rPr lang="tr-TR" b="1" dirty="0" smtClean="0"/>
              <a:t> </a:t>
            </a:r>
            <a:r>
              <a:rPr lang="en-US" b="1" dirty="0" smtClean="0"/>
              <a:t>queue</a:t>
            </a:r>
            <a:r>
              <a:rPr lang="tr-TR" b="1" dirty="0" smtClean="0"/>
              <a:t> </a:t>
            </a:r>
            <a:r>
              <a:rPr lang="en-US" b="1" dirty="0" smtClean="0"/>
              <a:t>are</a:t>
            </a:r>
            <a:r>
              <a:rPr lang="tr-TR" b="1" dirty="0" smtClean="0"/>
              <a:t> </a:t>
            </a:r>
            <a:r>
              <a:rPr lang="en-US" b="1" dirty="0" smtClean="0"/>
              <a:t>added</a:t>
            </a:r>
            <a:r>
              <a:rPr lang="tr-TR" b="1" dirty="0" smtClean="0"/>
              <a:t> </a:t>
            </a:r>
            <a:r>
              <a:rPr lang="en-US" b="1" dirty="0" smtClean="0"/>
              <a:t>at</a:t>
            </a:r>
            <a:r>
              <a:rPr lang="tr-TR" b="1" dirty="0" smtClean="0"/>
              <a:t> </a:t>
            </a:r>
            <a:r>
              <a:rPr lang="en-US" b="1" dirty="0" smtClean="0"/>
              <a:t>one</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REAR</a:t>
            </a:r>
            <a:r>
              <a:rPr lang="tr-TR" b="1" dirty="0" smtClean="0"/>
              <a:t> </a:t>
            </a:r>
            <a:r>
              <a:rPr lang="en-US" b="1" dirty="0" smtClean="0"/>
              <a:t>and</a:t>
            </a:r>
            <a:r>
              <a:rPr lang="tr-TR" b="1" dirty="0" smtClean="0"/>
              <a:t> </a:t>
            </a:r>
            <a:r>
              <a:rPr lang="en-US" b="1" dirty="0" smtClean="0"/>
              <a:t>removed</a:t>
            </a:r>
            <a:r>
              <a:rPr lang="tr-TR" b="1" dirty="0" smtClean="0"/>
              <a:t> </a:t>
            </a:r>
            <a:r>
              <a:rPr lang="en-US" b="1" dirty="0" smtClean="0"/>
              <a:t>from</a:t>
            </a:r>
            <a:r>
              <a:rPr lang="tr-TR" b="1" dirty="0" smtClean="0"/>
              <a:t> </a:t>
            </a:r>
            <a:r>
              <a:rPr lang="en-US" b="1" dirty="0" smtClean="0"/>
              <a:t>the</a:t>
            </a:r>
            <a:r>
              <a:rPr lang="tr-TR" b="1" dirty="0" smtClean="0"/>
              <a:t> </a:t>
            </a:r>
            <a:r>
              <a:rPr lang="en-US" b="1" dirty="0" smtClean="0"/>
              <a:t>other</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FRONT. </a:t>
            </a:r>
            <a:endParaRPr lang="tr-TR" b="1" dirty="0" smtClean="0"/>
          </a:p>
          <a:p>
            <a:r>
              <a:rPr lang="en-US" b="1" dirty="0" smtClean="0"/>
              <a:t>Queues</a:t>
            </a:r>
            <a:r>
              <a:rPr lang="tr-TR" b="1" dirty="0" smtClean="0"/>
              <a:t> </a:t>
            </a:r>
            <a:r>
              <a:rPr lang="en-US" b="1" dirty="0" smtClean="0"/>
              <a:t>can</a:t>
            </a:r>
            <a:r>
              <a:rPr lang="tr-TR" b="1" dirty="0" smtClean="0"/>
              <a:t> </a:t>
            </a:r>
            <a:r>
              <a:rPr lang="en-US" b="1" dirty="0" smtClean="0"/>
              <a:t>be</a:t>
            </a:r>
            <a:r>
              <a:rPr lang="tr-TR" b="1" dirty="0"/>
              <a:t> </a:t>
            </a:r>
            <a:r>
              <a:rPr lang="en-US" b="1" dirty="0" smtClean="0"/>
              <a:t>implemented</a:t>
            </a:r>
            <a:r>
              <a:rPr lang="tr-TR" b="1" dirty="0" smtClean="0"/>
              <a:t> </a:t>
            </a:r>
            <a:r>
              <a:rPr lang="en-US" b="1" dirty="0" smtClean="0"/>
              <a:t>by</a:t>
            </a:r>
            <a:r>
              <a:rPr lang="tr-TR" b="1" dirty="0" smtClean="0"/>
              <a:t> </a:t>
            </a:r>
            <a:r>
              <a:rPr lang="en-US" b="1" dirty="0" smtClean="0"/>
              <a:t>using</a:t>
            </a:r>
            <a:r>
              <a:rPr lang="tr-TR" b="1" dirty="0" smtClean="0"/>
              <a:t> </a:t>
            </a:r>
            <a:r>
              <a:rPr lang="en-US" b="1" dirty="0" smtClean="0"/>
              <a:t>either </a:t>
            </a:r>
            <a:r>
              <a:rPr lang="tr-TR" b="1" dirty="0" smtClean="0"/>
              <a:t> </a:t>
            </a:r>
            <a:r>
              <a:rPr lang="en-US" b="1" dirty="0" smtClean="0"/>
              <a:t>arrays</a:t>
            </a:r>
            <a:r>
              <a:rPr lang="tr-TR" b="1" dirty="0" smtClean="0"/>
              <a:t> </a:t>
            </a:r>
            <a:r>
              <a:rPr lang="en-US" b="1" dirty="0" smtClean="0"/>
              <a:t>or</a:t>
            </a:r>
            <a:r>
              <a:rPr lang="tr-TR" b="1" dirty="0" smtClean="0"/>
              <a:t> </a:t>
            </a:r>
            <a:r>
              <a:rPr lang="en-US" b="1" dirty="0" smtClean="0"/>
              <a:t>linked</a:t>
            </a:r>
            <a:r>
              <a:rPr lang="tr-TR" b="1" dirty="0" smtClean="0"/>
              <a:t> </a:t>
            </a:r>
            <a:r>
              <a:rPr lang="en-US" b="1" dirty="0" smtClean="0"/>
              <a:t>lists. </a:t>
            </a:r>
            <a:endParaRPr lang="tr-TR" b="1" dirty="0" smtClean="0"/>
          </a:p>
          <a:p>
            <a:r>
              <a:rPr lang="en-US" b="1" dirty="0" smtClean="0"/>
              <a:t>In</a:t>
            </a:r>
            <a:r>
              <a:rPr lang="tr-TR" b="1" dirty="0" smtClean="0"/>
              <a:t> </a:t>
            </a:r>
            <a:r>
              <a:rPr lang="en-US" b="1" dirty="0" smtClean="0"/>
              <a:t>this</a:t>
            </a:r>
            <a:r>
              <a:rPr lang="tr-TR" b="1" dirty="0" smtClean="0"/>
              <a:t> </a:t>
            </a:r>
            <a:r>
              <a:rPr lang="en-US" b="1" dirty="0" smtClean="0"/>
              <a:t>section,</a:t>
            </a:r>
            <a:r>
              <a:rPr lang="tr-TR" b="1" dirty="0" smtClean="0"/>
              <a:t> </a:t>
            </a:r>
            <a:r>
              <a:rPr lang="en-US" b="1" dirty="0" smtClean="0"/>
              <a:t>we</a:t>
            </a:r>
            <a:r>
              <a:rPr lang="tr-TR" b="1" dirty="0" smtClean="0"/>
              <a:t> </a:t>
            </a:r>
            <a:r>
              <a:rPr lang="en-US" b="1" dirty="0" smtClean="0"/>
              <a:t>will</a:t>
            </a:r>
            <a:r>
              <a:rPr lang="tr-TR" b="1" dirty="0" smtClean="0"/>
              <a:t> </a:t>
            </a:r>
            <a:r>
              <a:rPr lang="en-US" b="1" dirty="0" smtClean="0"/>
              <a:t>see</a:t>
            </a:r>
            <a:r>
              <a:rPr lang="tr-TR" b="1" dirty="0" smtClean="0"/>
              <a:t> </a:t>
            </a:r>
            <a:r>
              <a:rPr lang="en-US" b="1" dirty="0" smtClean="0"/>
              <a:t>how</a:t>
            </a:r>
            <a:r>
              <a:rPr lang="tr-TR" b="1" dirty="0" smtClean="0"/>
              <a:t> </a:t>
            </a:r>
            <a:r>
              <a:rPr lang="en-US" b="1" dirty="0" smtClean="0"/>
              <a:t>queues</a:t>
            </a:r>
            <a:r>
              <a:rPr lang="tr-TR" b="1" dirty="0" smtClean="0"/>
              <a:t> </a:t>
            </a:r>
            <a:r>
              <a:rPr lang="en-US" b="1" dirty="0" smtClean="0"/>
              <a:t>are</a:t>
            </a:r>
            <a:r>
              <a:rPr lang="tr-TR" b="1" dirty="0" smtClean="0"/>
              <a:t> </a:t>
            </a:r>
            <a:r>
              <a:rPr lang="en-US" b="1" dirty="0" smtClean="0"/>
              <a:t>implemented</a:t>
            </a:r>
            <a:r>
              <a:rPr lang="tr-TR" b="1" dirty="0" smtClean="0"/>
              <a:t> </a:t>
            </a:r>
            <a:r>
              <a:rPr lang="en-US" b="1" dirty="0" smtClean="0"/>
              <a:t>using</a:t>
            </a:r>
            <a:r>
              <a:rPr lang="tr-TR" b="1" dirty="0" smtClean="0"/>
              <a:t> </a:t>
            </a:r>
            <a:r>
              <a:rPr lang="en-US" b="1" dirty="0" smtClean="0"/>
              <a:t>each</a:t>
            </a:r>
            <a:r>
              <a:rPr lang="tr-TR" b="1" dirty="0" smtClean="0"/>
              <a:t> </a:t>
            </a:r>
            <a:r>
              <a:rPr lang="en-US" b="1" dirty="0" smtClean="0"/>
              <a:t>of</a:t>
            </a:r>
            <a:r>
              <a:rPr lang="tr-TR" b="1" dirty="0" smtClean="0"/>
              <a:t> </a:t>
            </a:r>
            <a:r>
              <a:rPr lang="en-US" b="1" dirty="0" smtClean="0"/>
              <a:t>these</a:t>
            </a:r>
            <a:r>
              <a:rPr lang="tr-TR" b="1" dirty="0" smtClean="0"/>
              <a:t> </a:t>
            </a:r>
            <a:r>
              <a:rPr lang="en-US" b="1" dirty="0" smtClean="0"/>
              <a:t>data</a:t>
            </a:r>
            <a:r>
              <a:rPr lang="tr-TR" b="1" dirty="0" smtClean="0"/>
              <a:t> </a:t>
            </a:r>
            <a:r>
              <a:rPr lang="en-US" b="1" dirty="0" smtClean="0"/>
              <a:t>structures</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70045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fontScale="85000" lnSpcReduction="20000"/>
          </a:bodyPr>
          <a:lstStyle/>
          <a:p>
            <a:r>
              <a:rPr lang="en-US" b="1" dirty="0"/>
              <a:t>Insertion </a:t>
            </a:r>
            <a:r>
              <a:rPr lang="en-US" b="1" dirty="0" smtClean="0"/>
              <a:t>When a new element has to be inserted in a priority queue, we have to traverse the entire list until we find a node that has a priority lower than that of the new element. </a:t>
            </a:r>
            <a:endParaRPr lang="tr-TR" b="1" dirty="0" smtClean="0"/>
          </a:p>
          <a:p>
            <a:r>
              <a:rPr lang="en-US" b="1" dirty="0" smtClean="0"/>
              <a:t>The new node is inserted before the node with the lower priority. </a:t>
            </a:r>
            <a:endParaRPr lang="tr-TR" b="1" dirty="0" smtClean="0"/>
          </a:p>
          <a:p>
            <a:r>
              <a:rPr lang="en-US" b="1" dirty="0" smtClean="0"/>
              <a:t>However, if there exists an element that has the same priority as the new element, the new element is inserted after that element. </a:t>
            </a:r>
            <a:endParaRPr lang="tr-TR" b="1" dirty="0" smtClean="0"/>
          </a:p>
          <a:p>
            <a:r>
              <a:rPr lang="en-US" b="1" dirty="0" smtClean="0"/>
              <a:t>For example, consider the priority queue shown in Fig. 8.26</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2999" y="3830782"/>
            <a:ext cx="6329339" cy="969818"/>
          </a:xfrm>
          <a:prstGeom prst="rect">
            <a:avLst/>
          </a:prstGeom>
        </p:spPr>
      </p:pic>
    </p:spTree>
    <p:extLst>
      <p:ext uri="{BB962C8B-B14F-4D97-AF65-F5344CB8AC3E}">
        <p14:creationId xmlns:p14="http://schemas.microsoft.com/office/powerpoint/2010/main" val="37889906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a:bodyPr>
          <a:lstStyle/>
          <a:p>
            <a:r>
              <a:rPr lang="en-US" b="1" dirty="0"/>
              <a:t>If we have to insert a new element with data = </a:t>
            </a:r>
            <a:r>
              <a:rPr lang="en-US" b="1" dirty="0" smtClean="0"/>
              <a:t>F and priority </a:t>
            </a:r>
            <a:r>
              <a:rPr lang="en-US" b="1" dirty="0"/>
              <a:t>number = 4, then the element will be </a:t>
            </a:r>
            <a:r>
              <a:rPr lang="en-US" b="1" dirty="0" smtClean="0"/>
              <a:t>inserted before D that has priority number 5, which is lower priority than that of the new element. </a:t>
            </a:r>
            <a:endParaRPr lang="tr-TR" b="1" dirty="0" smtClean="0"/>
          </a:p>
          <a:p>
            <a:r>
              <a:rPr lang="en-US" b="1" dirty="0" smtClean="0"/>
              <a:t>So, the priority queue now becomes as shown in Fig. 8.27</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6029" y="4134784"/>
            <a:ext cx="7306133" cy="1094441"/>
          </a:xfrm>
          <a:prstGeom prst="rect">
            <a:avLst/>
          </a:prstGeom>
        </p:spPr>
      </p:pic>
    </p:spTree>
    <p:extLst>
      <p:ext uri="{BB962C8B-B14F-4D97-AF65-F5344CB8AC3E}">
        <p14:creationId xmlns:p14="http://schemas.microsoft.com/office/powerpoint/2010/main" val="39375376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1905000"/>
          </a:xfrm>
        </p:spPr>
        <p:txBody>
          <a:bodyPr>
            <a:normAutofit lnSpcReduction="10000"/>
          </a:bodyPr>
          <a:lstStyle/>
          <a:p>
            <a:r>
              <a:rPr lang="en-US" b="1" dirty="0"/>
              <a:t>However</a:t>
            </a:r>
            <a:r>
              <a:rPr lang="en-US" b="1" dirty="0" smtClean="0"/>
              <a:t>, if we have a new element with data </a:t>
            </a:r>
            <a:r>
              <a:rPr lang="en-US" b="1" dirty="0"/>
              <a:t>= </a:t>
            </a:r>
            <a:r>
              <a:rPr lang="en-US" b="1" dirty="0" smtClean="0"/>
              <a:t>F and priority </a:t>
            </a:r>
            <a:r>
              <a:rPr lang="en-US" b="1" dirty="0"/>
              <a:t>number = 2, then the element will </a:t>
            </a:r>
            <a:r>
              <a:rPr lang="en-US" b="1" dirty="0" smtClean="0"/>
              <a:t>be inserted after B, as both these elements have the same priority but the insertions are done on FCFS basis as shown in Fig. 8.28.</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3000" y="3014661"/>
            <a:ext cx="6553200" cy="988913"/>
          </a:xfrm>
          <a:prstGeom prst="rect">
            <a:avLst/>
          </a:prstGeom>
        </p:spPr>
      </p:pic>
      <p:sp>
        <p:nvSpPr>
          <p:cNvPr id="9" name="Content Placeholder 2"/>
          <p:cNvSpPr txBox="1">
            <a:spLocks/>
          </p:cNvSpPr>
          <p:nvPr/>
        </p:nvSpPr>
        <p:spPr>
          <a:xfrm>
            <a:off x="752505" y="4419600"/>
            <a:ext cx="7848600" cy="1213139"/>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b="1" dirty="0" smtClean="0"/>
              <a:t>Deletion</a:t>
            </a:r>
            <a:r>
              <a:rPr lang="tr-TR" b="1" dirty="0" smtClean="0"/>
              <a:t>: </a:t>
            </a:r>
            <a:r>
              <a:rPr lang="en-US" b="1" dirty="0" smtClean="0"/>
              <a:t>Deletion is a very simple process in this case. The first node of the list will be deleted and the data of that node will be processed first</a:t>
            </a:r>
            <a:r>
              <a:rPr lang="en-US" b="1" dirty="0"/>
              <a:t>. </a:t>
            </a:r>
          </a:p>
        </p:txBody>
      </p:sp>
    </p:spTree>
    <p:extLst>
      <p:ext uri="{BB962C8B-B14F-4D97-AF65-F5344CB8AC3E}">
        <p14:creationId xmlns:p14="http://schemas.microsoft.com/office/powerpoint/2010/main" val="8349316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352800"/>
          </a:xfrm>
        </p:spPr>
        <p:txBody>
          <a:bodyPr>
            <a:normAutofit fontScale="85000" lnSpcReduction="20000"/>
          </a:bodyPr>
          <a:lstStyle/>
          <a:p>
            <a:r>
              <a:rPr lang="en-US" b="1" dirty="0" smtClean="0"/>
              <a:t>When arrays are used to implement a priority queue, then a separate queue for each priority number is maintained. </a:t>
            </a:r>
            <a:endParaRPr lang="tr-TR" b="1" dirty="0" smtClean="0"/>
          </a:p>
          <a:p>
            <a:r>
              <a:rPr lang="en-US" b="1" dirty="0" smtClean="0"/>
              <a:t>Each of these queues will be implemented using circular arrays or circular queues. </a:t>
            </a:r>
            <a:endParaRPr lang="tr-TR" b="1" dirty="0" smtClean="0"/>
          </a:p>
          <a:p>
            <a:r>
              <a:rPr lang="en-US" b="1" dirty="0" smtClean="0"/>
              <a:t>Every individual queue will have its own FRONT and REAR </a:t>
            </a:r>
            <a:r>
              <a:rPr lang="en-US" b="1" dirty="0"/>
              <a:t>pointers</a:t>
            </a:r>
            <a:r>
              <a:rPr lang="en-US" b="1" dirty="0" smtClean="0"/>
              <a:t>. </a:t>
            </a:r>
            <a:endParaRPr lang="tr-TR" b="1" dirty="0" smtClean="0"/>
          </a:p>
          <a:p>
            <a:r>
              <a:rPr lang="en-US" b="1" dirty="0" smtClean="0"/>
              <a:t>We use a two-dimensional array for this purpose where each queue will be allocated the same amount of space. </a:t>
            </a:r>
            <a:endParaRPr lang="tr-TR" b="1" dirty="0" smtClean="0"/>
          </a:p>
          <a:p>
            <a:r>
              <a:rPr lang="en-US" b="1" dirty="0" smtClean="0"/>
              <a:t>Look at the two-dimensional representation of a priority queue given below. </a:t>
            </a:r>
            <a:endParaRPr lang="tr-TR" b="1" dirty="0" smtClean="0"/>
          </a:p>
          <a:p>
            <a:r>
              <a:rPr lang="en-US" b="1" dirty="0" smtClean="0"/>
              <a:t>Given </a:t>
            </a:r>
            <a:r>
              <a:rPr lang="en-US" b="1" dirty="0"/>
              <a:t>the </a:t>
            </a:r>
            <a:r>
              <a:rPr lang="en-US" b="1" dirty="0" smtClean="0"/>
              <a:t>FRONT and REAR values of each queue, the two-dimensional matrix can be formed as shown in Fig. 8.29.</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4448175"/>
            <a:ext cx="4124325" cy="1695450"/>
          </a:xfrm>
          <a:prstGeom prst="rect">
            <a:avLst/>
          </a:prstGeom>
        </p:spPr>
      </p:pic>
    </p:spTree>
    <p:extLst>
      <p:ext uri="{BB962C8B-B14F-4D97-AF65-F5344CB8AC3E}">
        <p14:creationId xmlns:p14="http://schemas.microsoft.com/office/powerpoint/2010/main" val="20131764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3439389"/>
          </a:xfrm>
        </p:spPr>
        <p:txBody>
          <a:bodyPr>
            <a:normAutofit fontScale="77500" lnSpcReduction="20000"/>
          </a:bodyPr>
          <a:lstStyle/>
          <a:p>
            <a:r>
              <a:rPr lang="en-US" b="1" dirty="0" smtClean="0"/>
              <a:t>FRONT[K] and REAR[K] contain the front and rear values of row K</a:t>
            </a:r>
            <a:r>
              <a:rPr lang="en-US" b="1" dirty="0"/>
              <a:t>, where </a:t>
            </a:r>
            <a:r>
              <a:rPr lang="en-US" b="1" dirty="0" smtClean="0"/>
              <a:t>K is the priority number. </a:t>
            </a:r>
            <a:endParaRPr lang="tr-TR" b="1" dirty="0" smtClean="0"/>
          </a:p>
          <a:p>
            <a:r>
              <a:rPr lang="en-US" b="1" dirty="0" smtClean="0"/>
              <a:t>Note that here we are assuming that the row and column indices start from 1, not 0. </a:t>
            </a:r>
            <a:endParaRPr lang="tr-TR" b="1" dirty="0" smtClean="0"/>
          </a:p>
          <a:p>
            <a:r>
              <a:rPr lang="en-US" b="1" dirty="0" smtClean="0"/>
              <a:t>Obviously, while </a:t>
            </a:r>
            <a:r>
              <a:rPr lang="en-US" b="1" dirty="0"/>
              <a:t>programming, we will not </a:t>
            </a:r>
            <a:r>
              <a:rPr lang="en-US" b="1" dirty="0" smtClean="0"/>
              <a:t>take such assumptions.</a:t>
            </a:r>
            <a:endParaRPr lang="tr-TR" b="1" dirty="0" smtClean="0"/>
          </a:p>
          <a:p>
            <a:r>
              <a:rPr lang="en-US" b="1" dirty="0"/>
              <a:t>Insertion </a:t>
            </a:r>
            <a:endParaRPr lang="tr-TR" b="1" dirty="0" smtClean="0"/>
          </a:p>
          <a:p>
            <a:r>
              <a:rPr lang="en-US" b="1" dirty="0" smtClean="0"/>
              <a:t>To insert a new element with priority K in the priority queue, add the element at the rear end of </a:t>
            </a:r>
            <a:r>
              <a:rPr lang="en-US" b="1" dirty="0"/>
              <a:t>row K, where K is the row number as well as the </a:t>
            </a:r>
            <a:r>
              <a:rPr lang="en-US" b="1" dirty="0" smtClean="0"/>
              <a:t>priority number of that element. </a:t>
            </a:r>
            <a:endParaRPr lang="tr-TR" b="1" dirty="0" smtClean="0"/>
          </a:p>
          <a:p>
            <a:r>
              <a:rPr lang="en-US" b="1" dirty="0" smtClean="0"/>
              <a:t>For example, if we have </a:t>
            </a:r>
            <a:r>
              <a:rPr lang="en-US" b="1" dirty="0"/>
              <a:t>to insert an element </a:t>
            </a:r>
            <a:r>
              <a:rPr lang="en-US" b="1" dirty="0" smtClean="0"/>
              <a:t>R with priority number 3, then the priority queue will be given as shown in Fig. 8.30</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676400" y="4550207"/>
            <a:ext cx="4010025" cy="1943100"/>
          </a:xfrm>
          <a:prstGeom prst="rect">
            <a:avLst/>
          </a:prstGeom>
        </p:spPr>
      </p:pic>
    </p:spTree>
    <p:extLst>
      <p:ext uri="{BB962C8B-B14F-4D97-AF65-F5344CB8AC3E}">
        <p14:creationId xmlns:p14="http://schemas.microsoft.com/office/powerpoint/2010/main" val="12061326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a:bodyPr>
          <a:lstStyle/>
          <a:p>
            <a:r>
              <a:rPr lang="en-US" b="1" dirty="0"/>
              <a:t>Deletion </a:t>
            </a:r>
            <a:endParaRPr lang="tr-TR" b="1" dirty="0" smtClean="0"/>
          </a:p>
          <a:p>
            <a:r>
              <a:rPr lang="en-US" b="1" dirty="0" smtClean="0"/>
              <a:t>To delete an element, we find the first nonempty queue and then process the front element of the first non-empty queue. </a:t>
            </a:r>
            <a:endParaRPr lang="tr-TR" b="1" dirty="0" smtClean="0"/>
          </a:p>
          <a:p>
            <a:r>
              <a:rPr lang="en-US" b="1" dirty="0" smtClean="0"/>
              <a:t>In our priority queue, the first non-empty queue is the one with priority number 1 and the front element is A</a:t>
            </a:r>
            <a:r>
              <a:rPr lang="en-US" b="1" dirty="0"/>
              <a:t>, so </a:t>
            </a:r>
            <a:r>
              <a:rPr lang="en-US" b="1" dirty="0" smtClean="0"/>
              <a:t>A will be deleted and processed first. </a:t>
            </a:r>
            <a:endParaRPr lang="tr-TR" b="1" dirty="0" smtClean="0"/>
          </a:p>
          <a:p>
            <a:r>
              <a:rPr lang="en-US" b="1" dirty="0" smtClean="0"/>
              <a:t>In technical terms, find the element with </a:t>
            </a:r>
            <a:r>
              <a:rPr lang="en-US" b="1" dirty="0"/>
              <a:t>the smallest K, such that FRONT[K] != NULL</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16525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76375" y="1366837"/>
            <a:ext cx="6191250" cy="4124325"/>
          </a:xfrm>
          <a:prstGeom prst="rect">
            <a:avLst/>
          </a:prstGeom>
        </p:spPr>
      </p:pic>
    </p:spTree>
    <p:extLst>
      <p:ext uri="{BB962C8B-B14F-4D97-AF65-F5344CB8AC3E}">
        <p14:creationId xmlns:p14="http://schemas.microsoft.com/office/powerpoint/2010/main" val="6935939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824808" y="1371600"/>
            <a:ext cx="7648575" cy="1657350"/>
          </a:xfrm>
          <a:prstGeom prst="rect">
            <a:avLst/>
          </a:prstGeom>
        </p:spPr>
      </p:pic>
      <p:pic>
        <p:nvPicPr>
          <p:cNvPr id="5" name="Picture 4"/>
          <p:cNvPicPr>
            <a:picLocks noChangeAspect="1"/>
          </p:cNvPicPr>
          <p:nvPr/>
        </p:nvPicPr>
        <p:blipFill>
          <a:blip r:embed="rId4"/>
          <a:stretch>
            <a:fillRect/>
          </a:stretch>
        </p:blipFill>
        <p:spPr>
          <a:xfrm>
            <a:off x="824808" y="3028950"/>
            <a:ext cx="7629525" cy="1447800"/>
          </a:xfrm>
          <a:prstGeom prst="rect">
            <a:avLst/>
          </a:prstGeom>
        </p:spPr>
      </p:pic>
    </p:spTree>
    <p:extLst>
      <p:ext uri="{BB962C8B-B14F-4D97-AF65-F5344CB8AC3E}">
        <p14:creationId xmlns:p14="http://schemas.microsoft.com/office/powerpoint/2010/main" val="37136259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814387" y="2066925"/>
            <a:ext cx="7515225" cy="2724150"/>
          </a:xfrm>
          <a:prstGeom prst="rect">
            <a:avLst/>
          </a:prstGeom>
        </p:spPr>
      </p:pic>
    </p:spTree>
    <p:extLst>
      <p:ext uri="{BB962C8B-B14F-4D97-AF65-F5344CB8AC3E}">
        <p14:creationId xmlns:p14="http://schemas.microsoft.com/office/powerpoint/2010/main" val="13002550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When we implement a queue using an array, the size of the array must be known in advance. </a:t>
            </a:r>
            <a:endParaRPr lang="tr-TR" b="1" dirty="0" smtClean="0"/>
          </a:p>
          <a:p>
            <a:r>
              <a:rPr lang="en-US" b="1" dirty="0" smtClean="0"/>
              <a:t>If the queue is allocated less space, then frequent overflow conditions will be encountered.</a:t>
            </a:r>
            <a:endParaRPr lang="tr-TR" b="1" dirty="0" smtClean="0"/>
          </a:p>
          <a:p>
            <a:r>
              <a:rPr lang="en-US" b="1" dirty="0" smtClean="0"/>
              <a:t>To deal with this problem, the code will have to be modified to reallocate more space for the array</a:t>
            </a:r>
            <a:r>
              <a:rPr lang="en-US" b="1" dirty="0"/>
              <a:t>. </a:t>
            </a:r>
            <a:endParaRPr lang="tr-TR" b="1" dirty="0" smtClean="0"/>
          </a:p>
          <a:p>
            <a:r>
              <a:rPr lang="en-US" b="1" dirty="0" smtClean="0"/>
              <a:t>In </a:t>
            </a:r>
            <a:r>
              <a:rPr lang="en-US" b="1" dirty="0"/>
              <a:t>case we allocate a large amount of space for the queue, it will result in sheer wastage of the </a:t>
            </a:r>
            <a:r>
              <a:rPr lang="en-US" b="1" dirty="0" smtClean="0"/>
              <a:t>memory.</a:t>
            </a:r>
            <a:endParaRPr lang="tr-TR" b="1" dirty="0" smtClean="0"/>
          </a:p>
          <a:p>
            <a:r>
              <a:rPr lang="en-US" b="1" dirty="0" smtClean="0"/>
              <a:t>Thus, there lies a tradeoff between the frequency of overflows and the space allocated. </a:t>
            </a:r>
            <a:endParaRPr lang="tr-TR" b="1" dirty="0" smtClean="0"/>
          </a:p>
          <a:p>
            <a:r>
              <a:rPr lang="en-US" b="1" dirty="0" smtClean="0"/>
              <a:t>So a better solution to deal with this problem is to have multiple queues or to have more than one queue in the same array of sufficient size. </a:t>
            </a:r>
            <a:endParaRPr lang="tr-TR" b="1" dirty="0" smtClean="0"/>
          </a:p>
          <a:p>
            <a:r>
              <a:rPr lang="en-US" b="1" dirty="0" smtClean="0"/>
              <a:t>Figure 8.31 illustrates this concept.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97982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10000"/>
          </a:bodyPr>
          <a:lstStyle/>
          <a:p>
            <a:r>
              <a:rPr lang="en-US" b="1" dirty="0"/>
              <a:t>Queues can be easily represented using linear arrays. </a:t>
            </a:r>
            <a:endParaRPr lang="tr-TR" b="1" dirty="0" smtClean="0"/>
          </a:p>
          <a:p>
            <a:r>
              <a:rPr lang="en-US" b="1" dirty="0" smtClean="0"/>
              <a:t>As </a:t>
            </a:r>
            <a:r>
              <a:rPr lang="en-US" b="1" dirty="0"/>
              <a:t>stated earlier, every queue has front and rear variables that point to the position from where deletions and insertions can be done, respectively. </a:t>
            </a:r>
            <a:endParaRPr lang="tr-TR" b="1" dirty="0" smtClean="0"/>
          </a:p>
          <a:p>
            <a:r>
              <a:rPr lang="en-US" b="1" dirty="0" smtClean="0"/>
              <a:t>The </a:t>
            </a:r>
            <a:r>
              <a:rPr lang="en-US" b="1" dirty="0"/>
              <a:t>array representation of a queue is shown in Fig. 8.1. </a:t>
            </a:r>
            <a:endParaRPr lang="tr-TR" b="1" dirty="0" smtClean="0"/>
          </a:p>
          <a:p>
            <a:r>
              <a:rPr lang="en-US" b="1" dirty="0" smtClean="0"/>
              <a:t>Operations </a:t>
            </a:r>
            <a:r>
              <a:rPr lang="en-US" b="1" dirty="0"/>
              <a:t>on Queues </a:t>
            </a:r>
            <a:endParaRPr lang="tr-TR" b="1" dirty="0" smtClean="0"/>
          </a:p>
          <a:p>
            <a:r>
              <a:rPr lang="en-US" b="1" dirty="0" smtClean="0"/>
              <a:t>In </a:t>
            </a:r>
            <a:r>
              <a:rPr lang="en-US" b="1" dirty="0"/>
              <a:t>Fig. 8.1, front = 0 and rear = 5. </a:t>
            </a:r>
            <a:endParaRPr lang="tr-TR" b="1" dirty="0" smtClean="0"/>
          </a:p>
          <a:p>
            <a:r>
              <a:rPr lang="en-US" b="1" dirty="0" smtClean="0"/>
              <a:t>Suppose </a:t>
            </a:r>
            <a:r>
              <a:rPr lang="en-US" b="1" dirty="0"/>
              <a:t>we want to add another element with value 45, then rear would be incremented by 1 and the value would be stored at the position pointed by rear. </a:t>
            </a:r>
            <a:endParaRPr lang="tr-TR" b="1" dirty="0" smtClean="0"/>
          </a:p>
          <a:p>
            <a:r>
              <a:rPr lang="en-US" b="1" dirty="0" smtClean="0"/>
              <a:t>The </a:t>
            </a:r>
            <a:r>
              <a:rPr lang="en-US" b="1" dirty="0"/>
              <a:t>queue after addition would be as shown in Fig. 8.2. Here, front = 0 and rear = 6. </a:t>
            </a:r>
            <a:endParaRPr lang="tr-TR" b="1" dirty="0" smtClean="0"/>
          </a:p>
          <a:p>
            <a:r>
              <a:rPr lang="en-US" b="1" dirty="0" smtClean="0"/>
              <a:t>Every </a:t>
            </a:r>
            <a:r>
              <a:rPr lang="en-US" b="1" dirty="0"/>
              <a:t>time a new element has to be added, we repeat the same procedure.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4022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In the figure, an array QUEUE[n] is used to represent two queues, QUEUE A and QUEUE </a:t>
            </a:r>
            <a:r>
              <a:rPr lang="en-US" b="1" dirty="0"/>
              <a:t>B. </a:t>
            </a:r>
            <a:endParaRPr lang="tr-TR" b="1" dirty="0" smtClean="0"/>
          </a:p>
          <a:p>
            <a:r>
              <a:rPr lang="en-US" b="1" dirty="0" smtClean="0"/>
              <a:t>The </a:t>
            </a:r>
            <a:r>
              <a:rPr lang="en-US" b="1" dirty="0"/>
              <a:t>value of </a:t>
            </a:r>
            <a:r>
              <a:rPr lang="en-US" b="1" dirty="0" smtClean="0"/>
              <a:t>n is such that the combined size of both the queues will never exceed n</a:t>
            </a:r>
            <a:r>
              <a:rPr lang="en-US" b="1" dirty="0"/>
              <a:t>. </a:t>
            </a:r>
            <a:endParaRPr lang="tr-TR" b="1" dirty="0" smtClean="0"/>
          </a:p>
          <a:p>
            <a:r>
              <a:rPr lang="en-US" b="1" dirty="0" smtClean="0"/>
              <a:t>While </a:t>
            </a:r>
            <a:r>
              <a:rPr lang="en-US" b="1" dirty="0"/>
              <a:t>operating on these queues, it is important to note one thing—QUEUE A will grow from left to right, whereas QUEUE B will grow from right to left at the same time</a:t>
            </a:r>
            <a:r>
              <a:rPr lang="en-US" b="1" dirty="0" smtClean="0"/>
              <a:t>. </a:t>
            </a:r>
            <a:endParaRPr lang="tr-TR" b="1" dirty="0" smtClean="0"/>
          </a:p>
          <a:p>
            <a:r>
              <a:rPr lang="en-US" b="1" dirty="0" smtClean="0"/>
              <a:t>Extending the concept to multiple queues, a queue can also be used to represent n </a:t>
            </a:r>
            <a:r>
              <a:rPr lang="en-US" b="1" dirty="0"/>
              <a:t>number of queues </a:t>
            </a:r>
            <a:r>
              <a:rPr lang="en-US" b="1" dirty="0" smtClean="0"/>
              <a:t>in the same array. </a:t>
            </a:r>
            <a:endParaRPr lang="tr-TR" b="1" dirty="0" smtClean="0"/>
          </a:p>
          <a:p>
            <a:r>
              <a:rPr lang="en-US" b="1" dirty="0" smtClean="0"/>
              <a:t>That is, if we have a QUEUE[n</a:t>
            </a:r>
            <a:r>
              <a:rPr lang="en-US" b="1" dirty="0"/>
              <a:t>], then each QUEUE </a:t>
            </a:r>
            <a:r>
              <a:rPr lang="en-US" b="1" dirty="0" smtClean="0"/>
              <a:t>I will be allocated an equal amount of space bounded by indices b[</a:t>
            </a:r>
            <a:r>
              <a:rPr lang="en-US" b="1" dirty="0" err="1" smtClean="0"/>
              <a:t>i</a:t>
            </a:r>
            <a:r>
              <a:rPr lang="en-US" b="1" dirty="0" smtClean="0"/>
              <a:t>] and e[</a:t>
            </a:r>
            <a:r>
              <a:rPr lang="en-US" b="1" dirty="0" err="1" smtClean="0"/>
              <a:t>i</a:t>
            </a:r>
            <a:r>
              <a:rPr lang="en-US" b="1" dirty="0"/>
              <a:t>]. </a:t>
            </a:r>
            <a:endParaRPr lang="tr-TR" b="1" dirty="0" smtClean="0"/>
          </a:p>
          <a:p>
            <a:r>
              <a:rPr lang="en-US" b="1" dirty="0" smtClean="0"/>
              <a:t>This </a:t>
            </a:r>
            <a:r>
              <a:rPr lang="en-US" b="1" dirty="0"/>
              <a:t>is </a:t>
            </a:r>
            <a:r>
              <a:rPr lang="en-US" b="1" dirty="0" smtClean="0"/>
              <a:t>shown in Fig. 8.32</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903539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91466" y="1219200"/>
            <a:ext cx="6917267" cy="3276600"/>
          </a:xfrm>
          <a:prstGeom prst="rect">
            <a:avLst/>
          </a:prstGeom>
        </p:spPr>
      </p:pic>
    </p:spTree>
    <p:extLst>
      <p:ext uri="{BB962C8B-B14F-4D97-AF65-F5344CB8AC3E}">
        <p14:creationId xmlns:p14="http://schemas.microsoft.com/office/powerpoint/2010/main" val="265349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2209800"/>
          </a:xfrm>
        </p:spPr>
        <p:txBody>
          <a:bodyPr>
            <a:normAutofit fontScale="92500"/>
          </a:bodyPr>
          <a:lstStyle/>
          <a:p>
            <a:r>
              <a:rPr lang="en-US" b="1" dirty="0"/>
              <a:t>If we want to delete an element from the queue, then the value of front will be </a:t>
            </a:r>
            <a:r>
              <a:rPr lang="en-US" b="1" dirty="0" smtClean="0"/>
              <a:t>incremented.</a:t>
            </a:r>
            <a:endParaRPr lang="tr-TR" b="1" dirty="0" smtClean="0"/>
          </a:p>
          <a:p>
            <a:r>
              <a:rPr lang="en-US" b="1" dirty="0" smtClean="0"/>
              <a:t>Deletions </a:t>
            </a:r>
            <a:r>
              <a:rPr lang="en-US" b="1" dirty="0"/>
              <a:t>are done from only this end of the queue. </a:t>
            </a:r>
            <a:endParaRPr lang="tr-TR" b="1" dirty="0" smtClean="0"/>
          </a:p>
          <a:p>
            <a:r>
              <a:rPr lang="en-US" b="1" dirty="0" smtClean="0"/>
              <a:t>The </a:t>
            </a:r>
            <a:r>
              <a:rPr lang="en-US" b="1" dirty="0"/>
              <a:t>queue after deletion will be as shown in Fig. 8.3. </a:t>
            </a:r>
            <a:endParaRPr lang="tr-TR" b="1" dirty="0" smtClean="0"/>
          </a:p>
          <a:p>
            <a:r>
              <a:rPr lang="en-US" b="1" dirty="0" smtClean="0"/>
              <a:t>Here</a:t>
            </a:r>
            <a:r>
              <a:rPr lang="en-US" b="1" dirty="0"/>
              <a:t>, front = 1 and rear = 6</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790252" y="3276599"/>
            <a:ext cx="4762948" cy="2879419"/>
          </a:xfrm>
          <a:prstGeom prst="rect">
            <a:avLst/>
          </a:prstGeom>
        </p:spPr>
      </p:pic>
    </p:spTree>
    <p:extLst>
      <p:ext uri="{BB962C8B-B14F-4D97-AF65-F5344CB8AC3E}">
        <p14:creationId xmlns:p14="http://schemas.microsoft.com/office/powerpoint/2010/main" val="2681652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However, before inserting an element in a queue, we must check for overflow conditions. </a:t>
            </a:r>
            <a:endParaRPr lang="tr-TR" b="1" dirty="0" smtClean="0"/>
          </a:p>
          <a:p>
            <a:r>
              <a:rPr lang="en-US" b="1" dirty="0" smtClean="0"/>
              <a:t>An </a:t>
            </a:r>
            <a:r>
              <a:rPr lang="en-US" b="1" dirty="0"/>
              <a:t>overflow will occur when we try to insert an element into a queue that is already full. </a:t>
            </a:r>
            <a:endParaRPr lang="tr-TR" b="1" dirty="0" smtClean="0"/>
          </a:p>
          <a:p>
            <a:r>
              <a:rPr lang="en-US" b="1" dirty="0" smtClean="0"/>
              <a:t>When </a:t>
            </a:r>
            <a:r>
              <a:rPr lang="en-US" b="1" dirty="0"/>
              <a:t>rear = </a:t>
            </a:r>
            <a:r>
              <a:rPr lang="en-US" b="1" dirty="0" err="1"/>
              <a:t>MaX</a:t>
            </a:r>
            <a:r>
              <a:rPr lang="en-US" b="1" dirty="0"/>
              <a:t> – 1, where </a:t>
            </a:r>
            <a:r>
              <a:rPr lang="en-US" b="1" dirty="0" err="1"/>
              <a:t>MaX</a:t>
            </a:r>
            <a:r>
              <a:rPr lang="en-US" b="1" dirty="0"/>
              <a:t> is the size of the queue, we have an overflow condition. </a:t>
            </a:r>
            <a:endParaRPr lang="tr-TR" b="1" dirty="0" smtClean="0"/>
          </a:p>
          <a:p>
            <a:r>
              <a:rPr lang="en-US" b="1" dirty="0" smtClean="0"/>
              <a:t>Note </a:t>
            </a:r>
            <a:r>
              <a:rPr lang="en-US" b="1" dirty="0"/>
              <a:t>that we have written </a:t>
            </a:r>
            <a:r>
              <a:rPr lang="en-US" b="1" dirty="0" err="1"/>
              <a:t>MaX</a:t>
            </a:r>
            <a:r>
              <a:rPr lang="en-US" b="1" dirty="0"/>
              <a:t> – 1 because the index starts from 0. </a:t>
            </a:r>
            <a:endParaRPr lang="tr-TR" b="1" dirty="0" smtClean="0"/>
          </a:p>
          <a:p>
            <a:r>
              <a:rPr lang="en-US" b="1" dirty="0" smtClean="0"/>
              <a:t>Similarly</a:t>
            </a:r>
            <a:r>
              <a:rPr lang="en-US" b="1" dirty="0"/>
              <a:t>, before deleting an element from a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–1 and rear = –1, it means there is no element in the queue. </a:t>
            </a:r>
            <a:endParaRPr lang="tr-TR" b="1" dirty="0" smtClean="0"/>
          </a:p>
          <a:p>
            <a:r>
              <a:rPr lang="en-US" b="1" dirty="0" smtClean="0"/>
              <a:t>Let </a:t>
            </a:r>
            <a:r>
              <a:rPr lang="en-US" b="1" dirty="0"/>
              <a:t>us now look at Figs 8.4 and 8.5 which show the algorithms to insert and delete an element from a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94999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665686" y="1232621"/>
            <a:ext cx="3343275" cy="4829175"/>
          </a:xfrm>
          <a:prstGeom prst="rect">
            <a:avLst/>
          </a:prstGeom>
        </p:spPr>
      </p:pic>
    </p:spTree>
    <p:extLst>
      <p:ext uri="{BB962C8B-B14F-4D97-AF65-F5344CB8AC3E}">
        <p14:creationId xmlns:p14="http://schemas.microsoft.com/office/powerpoint/2010/main" val="3121807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Figure 8.4 shows the algorithm to insert an element in a queue. </a:t>
            </a:r>
            <a:endParaRPr lang="tr-TR" b="1" dirty="0" smtClean="0"/>
          </a:p>
          <a:p>
            <a:r>
              <a:rPr lang="en-US" b="1" dirty="0" smtClean="0"/>
              <a:t>In </a:t>
            </a:r>
            <a:r>
              <a:rPr lang="en-US" b="1" dirty="0"/>
              <a:t>Step 1, we first check for the overflow condition. In Step 2, we check if the queue is empty. </a:t>
            </a:r>
            <a:endParaRPr lang="tr-TR" b="1" dirty="0" smtClean="0"/>
          </a:p>
          <a:p>
            <a:r>
              <a:rPr lang="en-US" b="1" dirty="0" smtClean="0"/>
              <a:t>In </a:t>
            </a:r>
            <a:r>
              <a:rPr lang="en-US" b="1" dirty="0"/>
              <a:t>case the queue is empty, then both front and rear are set to zero, so that the new value can be stored at the 0th location. </a:t>
            </a:r>
            <a:endParaRPr lang="tr-TR" b="1" dirty="0" smtClean="0"/>
          </a:p>
          <a:p>
            <a:r>
              <a:rPr lang="en-US" b="1" dirty="0" smtClean="0"/>
              <a:t>Otherwise</a:t>
            </a:r>
            <a:r>
              <a:rPr lang="en-US" b="1" dirty="0"/>
              <a:t>, if the queue already has some values, then rear is incremented so that it points to the next location in the array</a:t>
            </a:r>
            <a:r>
              <a:rPr lang="en-US" b="1" dirty="0" smtClean="0"/>
              <a:t>.</a:t>
            </a:r>
            <a:endParaRPr lang="tr-TR" b="1" dirty="0" smtClean="0"/>
          </a:p>
          <a:p>
            <a:r>
              <a:rPr lang="en-US" b="1" dirty="0" smtClean="0"/>
              <a:t> </a:t>
            </a:r>
            <a:r>
              <a:rPr lang="en-US" b="1" dirty="0"/>
              <a:t>In Step 3, the value is stored in the queue at the location pointed by rear. </a:t>
            </a:r>
            <a:endParaRPr lang="tr-TR" b="1" dirty="0" smtClean="0"/>
          </a:p>
          <a:p>
            <a:r>
              <a:rPr lang="en-US" b="1" dirty="0" smtClean="0"/>
              <a:t>Figure </a:t>
            </a:r>
            <a:r>
              <a:rPr lang="en-US" b="1" dirty="0"/>
              <a:t>8.5 shows the algorithm to delete an element from a queue. In Step 1, we check for underflow condition. </a:t>
            </a:r>
            <a:endParaRPr lang="tr-TR" b="1" dirty="0" smtClean="0"/>
          </a:p>
          <a:p>
            <a:r>
              <a:rPr lang="en-US" b="1" dirty="0" smtClean="0"/>
              <a:t>An </a:t>
            </a:r>
            <a:r>
              <a:rPr lang="en-US" b="1" dirty="0"/>
              <a:t>underflow occurs if front = –1 or front &gt; rear. </a:t>
            </a:r>
            <a:endParaRPr lang="tr-TR" b="1" dirty="0" smtClean="0"/>
          </a:p>
          <a:p>
            <a:r>
              <a:rPr lang="en-US" b="1" dirty="0" smtClean="0"/>
              <a:t>However</a:t>
            </a:r>
            <a:r>
              <a:rPr lang="en-US" b="1" dirty="0"/>
              <a:t>, if queue has some values, then front is incremented so that it now points to the next value in the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554941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23126</TotalTime>
  <Words>4694</Words>
  <Application>Microsoft Office PowerPoint</Application>
  <PresentationFormat>On-screen Show (4:3)</PresentationFormat>
  <Paragraphs>457</Paragraphs>
  <Slides>51</Slides>
  <Notes>49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Calibri</vt:lpstr>
      <vt:lpstr>Century Gothic</vt:lpstr>
      <vt:lpstr>Wingdings 2</vt:lpstr>
      <vt:lpstr>Austin</vt:lpstr>
      <vt:lpstr>COM267</vt:lpstr>
      <vt:lpstr>PowerPoint Presentation</vt:lpstr>
      <vt:lpstr>Introduction to Queues</vt:lpstr>
      <vt:lpstr>Introduction to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Types Of Queues</vt:lpstr>
      <vt:lpstr>Circular Queues</vt:lpstr>
      <vt:lpstr>Circular Queues</vt:lpstr>
      <vt:lpstr>Circular Queues</vt:lpstr>
      <vt:lpstr>Circular Queues</vt:lpstr>
      <vt:lpstr>Circular Queues</vt:lpstr>
      <vt:lpstr>Circular Queues</vt:lpstr>
      <vt:lpstr>Circular Queues</vt:lpstr>
      <vt:lpstr>Dequeues</vt:lpstr>
      <vt:lpstr>Dequeues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Multiple Queues</vt:lpstr>
      <vt:lpstr>Multiple Queues</vt:lpstr>
      <vt:lpstr>Multiple Queues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Furkan Ar</cp:lastModifiedBy>
  <cp:revision>787</cp:revision>
  <dcterms:created xsi:type="dcterms:W3CDTF">2006-08-16T00:00:00Z</dcterms:created>
  <dcterms:modified xsi:type="dcterms:W3CDTF">2018-11-12T18:11:39Z</dcterms:modified>
</cp:coreProperties>
</file>