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257" r:id="rId3"/>
    <p:sldId id="258" r:id="rId4"/>
    <p:sldId id="302" r:id="rId5"/>
    <p:sldId id="261" r:id="rId6"/>
    <p:sldId id="304"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7" r:id="rId25"/>
    <p:sldId id="285" r:id="rId26"/>
    <p:sldId id="286" r:id="rId27"/>
    <p:sldId id="288" r:id="rId28"/>
    <p:sldId id="280" r:id="rId29"/>
    <p:sldId id="281" r:id="rId30"/>
    <p:sldId id="282" r:id="rId31"/>
    <p:sldId id="309" r:id="rId32"/>
    <p:sldId id="284" r:id="rId33"/>
    <p:sldId id="310" r:id="rId34"/>
    <p:sldId id="289" r:id="rId35"/>
    <p:sldId id="290" r:id="rId36"/>
    <p:sldId id="291" r:id="rId37"/>
    <p:sldId id="292" r:id="rId38"/>
    <p:sldId id="293" r:id="rId39"/>
    <p:sldId id="294" r:id="rId40"/>
    <p:sldId id="295" r:id="rId41"/>
    <p:sldId id="296" r:id="rId42"/>
    <p:sldId id="297" r:id="rId43"/>
    <p:sldId id="312" r:id="rId44"/>
    <p:sldId id="298" r:id="rId45"/>
    <p:sldId id="299" r:id="rId46"/>
    <p:sldId id="300" r:id="rId47"/>
    <p:sldId id="301" r:id="rId48"/>
    <p:sldId id="314" r:id="rId49"/>
    <p:sldId id="315" r:id="rId50"/>
    <p:sldId id="317" r:id="rId51"/>
    <p:sldId id="318" r:id="rId52"/>
    <p:sldId id="316" r:id="rId53"/>
    <p:sldId id="319" r:id="rId54"/>
    <p:sldId id="320" r:id="rId55"/>
    <p:sldId id="321" r:id="rId56"/>
    <p:sldId id="322" r:id="rId57"/>
    <p:sldId id="323" r:id="rId58"/>
    <p:sldId id="325" r:id="rId59"/>
    <p:sldId id="324"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05" r:id="rId99"/>
    <p:sldId id="313" r:id="rId10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632B2-833E-49EC-A489-A1714142C4DF}" type="datetimeFigureOut">
              <a:rPr lang="tr-TR" smtClean="0"/>
              <a:t>30.4.2020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23B25-5248-45A3-AB0E-BB663BAD5BA2}" type="slidenum">
              <a:rPr lang="tr-TR" smtClean="0"/>
              <a:t>‹#›</a:t>
            </a:fld>
            <a:endParaRPr lang="tr-TR"/>
          </a:p>
        </p:txBody>
      </p:sp>
    </p:spTree>
    <p:extLst>
      <p:ext uri="{BB962C8B-B14F-4D97-AF65-F5344CB8AC3E}">
        <p14:creationId xmlns:p14="http://schemas.microsoft.com/office/powerpoint/2010/main" val="1223580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1450e5b477b7e6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61450e5b477b7e6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63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f20d49441b513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f20d49441b513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66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f20d49441b51316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f20d49441b5131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32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70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c83370db7d5950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c83370db7d5950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35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c83370db7d59505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c83370db7d5950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1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c83370db7d5950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c83370db7d5950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64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94C5314-020F-46DB-AB5F-3C7C5C8E38B9}" type="datetimeFigureOut">
              <a:rPr lang="tr-TR" smtClean="0"/>
              <a:t>30.4.2020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163532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94C5314-020F-46DB-AB5F-3C7C5C8E38B9}" type="datetimeFigureOut">
              <a:rPr lang="tr-TR" smtClean="0"/>
              <a:t>30.4.2020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375100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94C5314-020F-46DB-AB5F-3C7C5C8E38B9}" type="datetimeFigureOut">
              <a:rPr lang="tr-TR" smtClean="0"/>
              <a:t>30.4.2020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167842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94C5314-020F-46DB-AB5F-3C7C5C8E38B9}" type="datetimeFigureOut">
              <a:rPr lang="tr-TR" smtClean="0"/>
              <a:t>30.4.2020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309140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94C5314-020F-46DB-AB5F-3C7C5C8E38B9}" type="datetimeFigureOut">
              <a:rPr lang="tr-TR" smtClean="0"/>
              <a:t>30.4.2020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120896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94C5314-020F-46DB-AB5F-3C7C5C8E38B9}" type="datetimeFigureOut">
              <a:rPr lang="tr-TR" smtClean="0"/>
              <a:t>30.4.2020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125353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94C5314-020F-46DB-AB5F-3C7C5C8E38B9}" type="datetimeFigureOut">
              <a:rPr lang="tr-TR" smtClean="0"/>
              <a:t>30.4.2020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30734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94C5314-020F-46DB-AB5F-3C7C5C8E38B9}" type="datetimeFigureOut">
              <a:rPr lang="tr-TR" smtClean="0"/>
              <a:t>30.4.2020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150210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94C5314-020F-46DB-AB5F-3C7C5C8E38B9}" type="datetimeFigureOut">
              <a:rPr lang="tr-TR" smtClean="0"/>
              <a:t>30.4.2020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219907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94C5314-020F-46DB-AB5F-3C7C5C8E38B9}" type="datetimeFigureOut">
              <a:rPr lang="tr-TR" smtClean="0"/>
              <a:t>30.4.2020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374644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94C5314-020F-46DB-AB5F-3C7C5C8E38B9}" type="datetimeFigureOut">
              <a:rPr lang="tr-TR" smtClean="0"/>
              <a:t>30.4.2020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C12A8E-4C21-44CB-87EA-2C16F0F76DEB}" type="slidenum">
              <a:rPr lang="tr-TR" smtClean="0"/>
              <a:t>‹#›</a:t>
            </a:fld>
            <a:endParaRPr lang="tr-TR"/>
          </a:p>
        </p:txBody>
      </p:sp>
    </p:spTree>
    <p:extLst>
      <p:ext uri="{BB962C8B-B14F-4D97-AF65-F5344CB8AC3E}">
        <p14:creationId xmlns:p14="http://schemas.microsoft.com/office/powerpoint/2010/main" val="348855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C5314-020F-46DB-AB5F-3C7C5C8E38B9}" type="datetimeFigureOut">
              <a:rPr lang="tr-TR" smtClean="0"/>
              <a:t>30.4.2020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12A8E-4C21-44CB-87EA-2C16F0F76DEB}" type="slidenum">
              <a:rPr lang="tr-TR" smtClean="0"/>
              <a:t>‹#›</a:t>
            </a:fld>
            <a:endParaRPr lang="tr-TR"/>
          </a:p>
        </p:txBody>
      </p:sp>
    </p:spTree>
    <p:extLst>
      <p:ext uri="{BB962C8B-B14F-4D97-AF65-F5344CB8AC3E}">
        <p14:creationId xmlns:p14="http://schemas.microsoft.com/office/powerpoint/2010/main" val="996065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s://www.medikalhavuz.com/" TargetMode="External"/><Relationship Id="rId3" Type="http://schemas.openxmlformats.org/officeDocument/2006/relationships/hyperlink" Target="https://www.ilacprospektusu.com/" TargetMode="External"/><Relationship Id="rId7" Type="http://schemas.openxmlformats.org/officeDocument/2006/relationships/hyperlink" Target="http://aves.istanbul.edu.tr/ImageOfByte.aspx?Resim=8&amp;SSNO=1&amp;USER=4912" TargetMode="External"/><Relationship Id="rId2" Type="http://schemas.openxmlformats.org/officeDocument/2006/relationships/hyperlink" Target="https://1ilac.com/" TargetMode="External"/><Relationship Id="rId1" Type="http://schemas.openxmlformats.org/officeDocument/2006/relationships/slideLayout" Target="../slideLayouts/slideLayout2.xml"/><Relationship Id="rId6" Type="http://schemas.openxmlformats.org/officeDocument/2006/relationships/hyperlink" Target="http://www.yeditepehastanesi.com.tr/ilac-uygulama-yollari" TargetMode="External"/><Relationship Id="rId11" Type="http://schemas.openxmlformats.org/officeDocument/2006/relationships/hyperlink" Target="https://asi.saglik.gov.tr/liste/37-tuberkuloaz-verem.html" TargetMode="External"/><Relationship Id="rId5" Type="http://schemas.openxmlformats.org/officeDocument/2006/relationships/hyperlink" Target="https://acikders.ankara.edu.tr/mod/resource/view.php?id=39997" TargetMode="External"/><Relationship Id="rId10" Type="http://schemas.openxmlformats.org/officeDocument/2006/relationships/hyperlink" Target="https://youtu.be/brJhIE7f_qk" TargetMode="External"/><Relationship Id="rId4" Type="http://schemas.openxmlformats.org/officeDocument/2006/relationships/hyperlink" Target="https://www.ilacrehberi.com/" TargetMode="External"/><Relationship Id="rId9" Type="http://schemas.openxmlformats.org/officeDocument/2006/relationships/hyperlink" Target="https://youtu.be/65vX1qr6Mfw%2006.03.2020"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baklofenpompasi.com/baklofen-pompasi-test-uygulamasi-nedir/" TargetMode="External"/><Relationship Id="rId7" Type="http://schemas.openxmlformats.org/officeDocument/2006/relationships/hyperlink" Target="https://www.viverapharmaceuticals.com/licensing-distribution/tabmelt" TargetMode="External"/><Relationship Id="rId2" Type="http://schemas.openxmlformats.org/officeDocument/2006/relationships/hyperlink" Target="https://daginiktopuz.com/deriye-ilac-uygulama-endikasyonlari-ve-uygulama-basamaklari/" TargetMode="External"/><Relationship Id="rId1" Type="http://schemas.openxmlformats.org/officeDocument/2006/relationships/slideLayout" Target="../slideLayouts/slideLayout2.xml"/><Relationship Id="rId6" Type="http://schemas.openxmlformats.org/officeDocument/2006/relationships/hyperlink" Target="http://mervezehra.blogspot.com/2016/01/oral-ilac-uygulama_24.html?m=1" TargetMode="External"/><Relationship Id="rId5" Type="http://schemas.openxmlformats.org/officeDocument/2006/relationships/hyperlink" Target="http://medionmedikal.com/eklem-ici-enjeksiyon/" TargetMode="External"/><Relationship Id="rId4" Type="http://schemas.openxmlformats.org/officeDocument/2006/relationships/hyperlink" Target="https://drmehmeteminkorkmaz.com/hizmet/asd-pfo-kapat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96291" y="2762888"/>
            <a:ext cx="9144000" cy="622384"/>
          </a:xfrm>
        </p:spPr>
        <p:txBody>
          <a:bodyPr>
            <a:normAutofit/>
          </a:bodyPr>
          <a:lstStyle/>
          <a:p>
            <a:r>
              <a:rPr lang="tr-TR" sz="2800" b="1" dirty="0" smtClean="0">
                <a:solidFill>
                  <a:schemeClr val="accent5">
                    <a:lumMod val="60000"/>
                    <a:lumOff val="40000"/>
                  </a:schemeClr>
                </a:solidFill>
                <a:latin typeface="+mn-lt"/>
              </a:rPr>
              <a:t>İLAÇ UYGULAMA YOLLARI</a:t>
            </a:r>
            <a:endParaRPr lang="tr-TR" sz="2800" b="1" dirty="0">
              <a:solidFill>
                <a:schemeClr val="accent5">
                  <a:lumMod val="60000"/>
                  <a:lumOff val="40000"/>
                </a:schemeClr>
              </a:solidFill>
              <a:latin typeface="+mn-lt"/>
            </a:endParaRPr>
          </a:p>
        </p:txBody>
      </p:sp>
    </p:spTree>
    <p:extLst>
      <p:ext uri="{BB962C8B-B14F-4D97-AF65-F5344CB8AC3E}">
        <p14:creationId xmlns:p14="http://schemas.microsoft.com/office/powerpoint/2010/main" val="292113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94099"/>
            <a:ext cx="6310745" cy="1325563"/>
          </a:xfrm>
        </p:spPr>
        <p:txBody>
          <a:bodyPr>
            <a:normAutofit/>
          </a:bodyPr>
          <a:lstStyle/>
          <a:p>
            <a:r>
              <a:rPr lang="tr-TR" sz="2800" b="1" dirty="0" smtClean="0">
                <a:solidFill>
                  <a:srgbClr val="C00000"/>
                </a:solidFill>
                <a:latin typeface="+mn-lt"/>
              </a:rPr>
              <a:t>C- Göze ( </a:t>
            </a:r>
            <a:r>
              <a:rPr lang="tr-TR" sz="2800" b="1" dirty="0" err="1" smtClean="0">
                <a:solidFill>
                  <a:srgbClr val="C00000"/>
                </a:solidFill>
                <a:latin typeface="+mn-lt"/>
              </a:rPr>
              <a:t>Konjonktivaya</a:t>
            </a:r>
            <a:r>
              <a:rPr lang="tr-TR" sz="2800" b="1" dirty="0" smtClean="0">
                <a:solidFill>
                  <a:srgbClr val="C00000"/>
                </a:solidFill>
                <a:latin typeface="+mn-lt"/>
              </a:rPr>
              <a:t> ) Uygulama / </a:t>
            </a:r>
            <a:r>
              <a:rPr lang="tr-TR" sz="2800" b="1" dirty="0" err="1" smtClean="0">
                <a:solidFill>
                  <a:srgbClr val="C00000"/>
                </a:solidFill>
                <a:latin typeface="+mn-lt"/>
              </a:rPr>
              <a:t>Oftalmik</a:t>
            </a:r>
            <a:endParaRPr lang="tr-TR" sz="2800" b="1" dirty="0">
              <a:solidFill>
                <a:srgbClr val="C00000"/>
              </a:solidFill>
              <a:latin typeface="+mn-lt"/>
            </a:endParaRPr>
          </a:p>
        </p:txBody>
      </p:sp>
      <p:sp>
        <p:nvSpPr>
          <p:cNvPr id="3" name="İçerik Yer Tutucusu 2"/>
          <p:cNvSpPr>
            <a:spLocks noGrp="1"/>
          </p:cNvSpPr>
          <p:nvPr>
            <p:ph idx="1"/>
          </p:nvPr>
        </p:nvSpPr>
        <p:spPr>
          <a:xfrm>
            <a:off x="838200" y="2919662"/>
            <a:ext cx="6465125" cy="3136753"/>
          </a:xfrm>
        </p:spPr>
        <p:txBody>
          <a:bodyPr>
            <a:noAutofit/>
          </a:bodyPr>
          <a:lstStyle/>
          <a:p>
            <a:r>
              <a:rPr lang="tr-TR" sz="2400" dirty="0" smtClean="0"/>
              <a:t>İlaçlar steril olmalıdır.</a:t>
            </a:r>
          </a:p>
          <a:p>
            <a:r>
              <a:rPr lang="tr-TR" sz="2400" dirty="0" smtClean="0"/>
              <a:t>Göz damlası , </a:t>
            </a:r>
            <a:r>
              <a:rPr lang="tr-TR" sz="2400" dirty="0" err="1" smtClean="0">
                <a:solidFill>
                  <a:schemeClr val="accent1"/>
                </a:solidFill>
              </a:rPr>
              <a:t>konjonktiva</a:t>
            </a:r>
            <a:r>
              <a:rPr lang="tr-TR" sz="2400" dirty="0" smtClean="0"/>
              <a:t> kısmının içine damlatılır.</a:t>
            </a:r>
          </a:p>
          <a:p>
            <a:r>
              <a:rPr lang="tr-TR" sz="2400" dirty="0" smtClean="0"/>
              <a:t>Göze merhem, </a:t>
            </a:r>
            <a:r>
              <a:rPr lang="tr-TR" sz="2400" dirty="0" err="1" smtClean="0"/>
              <a:t>pomad</a:t>
            </a:r>
            <a:r>
              <a:rPr lang="tr-TR" sz="2400" dirty="0" smtClean="0"/>
              <a:t> uygulanıyor ise ilaç, alt </a:t>
            </a:r>
            <a:r>
              <a:rPr lang="tr-TR" sz="2400" dirty="0" err="1" smtClean="0"/>
              <a:t>konjonktival</a:t>
            </a:r>
            <a:r>
              <a:rPr lang="tr-TR" sz="2400" dirty="0" smtClean="0"/>
              <a:t> kese içine, içten dışa doğru uygulanır.</a:t>
            </a:r>
          </a:p>
          <a:p>
            <a:r>
              <a:rPr lang="tr-TR" sz="2400" dirty="0" smtClean="0"/>
              <a:t>Birden fazla damla uygulamasında 5`er dakika beklenir.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945" y="2006930"/>
            <a:ext cx="4441371" cy="3835730"/>
          </a:xfrm>
          <a:prstGeom prst="rect">
            <a:avLst/>
          </a:prstGeom>
        </p:spPr>
      </p:pic>
    </p:spTree>
    <p:extLst>
      <p:ext uri="{BB962C8B-B14F-4D97-AF65-F5344CB8AC3E}">
        <p14:creationId xmlns:p14="http://schemas.microsoft.com/office/powerpoint/2010/main" val="3859261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5865" y="1449946"/>
            <a:ext cx="10515600" cy="1325563"/>
          </a:xfrm>
        </p:spPr>
        <p:txBody>
          <a:bodyPr>
            <a:normAutofit/>
          </a:bodyPr>
          <a:lstStyle/>
          <a:p>
            <a:r>
              <a:rPr lang="tr-TR" sz="2800" b="1" dirty="0" smtClean="0">
                <a:solidFill>
                  <a:schemeClr val="accent4">
                    <a:lumMod val="75000"/>
                  </a:schemeClr>
                </a:solidFill>
                <a:latin typeface="+mn-lt"/>
              </a:rPr>
              <a:t>D- </a:t>
            </a:r>
            <a:r>
              <a:rPr lang="tr-TR" sz="2800" b="1" dirty="0" err="1" smtClean="0">
                <a:solidFill>
                  <a:schemeClr val="accent4">
                    <a:lumMod val="75000"/>
                  </a:schemeClr>
                </a:solidFill>
                <a:latin typeface="+mn-lt"/>
              </a:rPr>
              <a:t>İntranazal</a:t>
            </a:r>
            <a:r>
              <a:rPr lang="tr-TR" sz="2800" b="1" dirty="0" smtClean="0">
                <a:solidFill>
                  <a:schemeClr val="accent4">
                    <a:lumMod val="75000"/>
                  </a:schemeClr>
                </a:solidFill>
                <a:latin typeface="+mn-lt"/>
              </a:rPr>
              <a:t> Uygulama </a:t>
            </a:r>
            <a:endParaRPr lang="tr-TR" sz="2800" b="1" dirty="0">
              <a:solidFill>
                <a:schemeClr val="accent4">
                  <a:lumMod val="75000"/>
                </a:schemeClr>
              </a:solidFill>
              <a:latin typeface="+mn-lt"/>
            </a:endParaRPr>
          </a:p>
        </p:txBody>
      </p:sp>
      <p:sp>
        <p:nvSpPr>
          <p:cNvPr id="3" name="İçerik Yer Tutucusu 2"/>
          <p:cNvSpPr>
            <a:spLocks noGrp="1"/>
          </p:cNvSpPr>
          <p:nvPr>
            <p:ph idx="1"/>
          </p:nvPr>
        </p:nvSpPr>
        <p:spPr>
          <a:xfrm>
            <a:off x="1115865" y="2775509"/>
            <a:ext cx="9904437" cy="2877145"/>
          </a:xfrm>
        </p:spPr>
        <p:txBody>
          <a:bodyPr>
            <a:normAutofit/>
          </a:bodyPr>
          <a:lstStyle/>
          <a:p>
            <a:r>
              <a:rPr lang="tr-TR" sz="2400" dirty="0"/>
              <a:t> Burun mukozası ilaçlara son derece geçirgendir ve uygulamadan sonra ilaç ilk geçiş etkisine uğramaz</a:t>
            </a:r>
            <a:r>
              <a:rPr lang="tr-TR" sz="2400" dirty="0" smtClean="0"/>
              <a:t>.</a:t>
            </a:r>
          </a:p>
          <a:p>
            <a:r>
              <a:rPr lang="tr-TR" sz="2400" dirty="0" smtClean="0"/>
              <a:t>Damlatılan ilacın burun mukozasına temas edebilmesi için uygulamadan önce burun temizlenmelidir.</a:t>
            </a:r>
          </a:p>
          <a:p>
            <a:r>
              <a:rPr lang="tr-TR" sz="2400" dirty="0"/>
              <a:t>Burun damlası sırt üstü pozisyonda baş iyice geri çekildikten sonra uygulanmalı ve birkaç dakika böyle kalınmalıdır. </a:t>
            </a:r>
          </a:p>
        </p:txBody>
      </p:sp>
    </p:spTree>
    <p:extLst>
      <p:ext uri="{BB962C8B-B14F-4D97-AF65-F5344CB8AC3E}">
        <p14:creationId xmlns:p14="http://schemas.microsoft.com/office/powerpoint/2010/main" val="4232099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0288" y="2118051"/>
            <a:ext cx="10515600" cy="1142833"/>
          </a:xfrm>
        </p:spPr>
        <p:txBody>
          <a:bodyPr>
            <a:normAutofit/>
          </a:bodyPr>
          <a:lstStyle/>
          <a:p>
            <a:r>
              <a:rPr lang="tr-TR" sz="2800" b="1" dirty="0" smtClean="0">
                <a:solidFill>
                  <a:schemeClr val="tx2">
                    <a:lumMod val="75000"/>
                  </a:schemeClr>
                </a:solidFill>
              </a:rPr>
              <a:t>E- Kulak İçine Uygulama ( </a:t>
            </a:r>
            <a:r>
              <a:rPr lang="tr-TR" sz="2800" b="1" dirty="0" err="1" smtClean="0">
                <a:solidFill>
                  <a:schemeClr val="tx2">
                    <a:lumMod val="75000"/>
                  </a:schemeClr>
                </a:solidFill>
              </a:rPr>
              <a:t>Otik</a:t>
            </a:r>
            <a:r>
              <a:rPr lang="tr-TR" sz="2800" b="1" dirty="0" smtClean="0">
                <a:solidFill>
                  <a:schemeClr val="tx2">
                    <a:lumMod val="75000"/>
                  </a:schemeClr>
                </a:solidFill>
              </a:rPr>
              <a:t> )</a:t>
            </a:r>
            <a:endParaRPr lang="tr-TR" sz="2800" b="1" dirty="0">
              <a:solidFill>
                <a:schemeClr val="tx2">
                  <a:lumMod val="75000"/>
                </a:schemeClr>
              </a:solidFill>
            </a:endParaRPr>
          </a:p>
        </p:txBody>
      </p:sp>
      <p:sp>
        <p:nvSpPr>
          <p:cNvPr id="3" name="İçerik Yer Tutucusu 2"/>
          <p:cNvSpPr>
            <a:spLocks noGrp="1"/>
          </p:cNvSpPr>
          <p:nvPr>
            <p:ph idx="1"/>
          </p:nvPr>
        </p:nvSpPr>
        <p:spPr>
          <a:xfrm>
            <a:off x="1020288" y="3260884"/>
            <a:ext cx="5075712" cy="2038647"/>
          </a:xfrm>
        </p:spPr>
        <p:txBody>
          <a:bodyPr>
            <a:normAutofit/>
          </a:bodyPr>
          <a:lstStyle/>
          <a:p>
            <a:r>
              <a:rPr lang="tr-TR" sz="2400" dirty="0" err="1" smtClean="0"/>
              <a:t>Glukokortikoidler</a:t>
            </a:r>
            <a:r>
              <a:rPr lang="tr-TR" sz="2400" dirty="0" smtClean="0"/>
              <a:t>, </a:t>
            </a:r>
            <a:r>
              <a:rPr lang="tr-TR" sz="2400" dirty="0" err="1" smtClean="0"/>
              <a:t>antihistaminikler</a:t>
            </a:r>
            <a:r>
              <a:rPr lang="tr-TR" sz="2400" dirty="0" smtClean="0"/>
              <a:t>, antibiyotikler, kulak içine damlayla uygulanmalıdır.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328" y="1852418"/>
            <a:ext cx="3883231" cy="3194462"/>
          </a:xfrm>
          <a:prstGeom prst="rect">
            <a:avLst/>
          </a:prstGeom>
        </p:spPr>
      </p:pic>
    </p:spTree>
    <p:extLst>
      <p:ext uri="{BB962C8B-B14F-4D97-AF65-F5344CB8AC3E}">
        <p14:creationId xmlns:p14="http://schemas.microsoft.com/office/powerpoint/2010/main" val="3080903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3203" y="1890100"/>
            <a:ext cx="10515600" cy="1325563"/>
          </a:xfrm>
        </p:spPr>
        <p:txBody>
          <a:bodyPr>
            <a:normAutofit/>
          </a:bodyPr>
          <a:lstStyle/>
          <a:p>
            <a:r>
              <a:rPr lang="tr-TR" sz="2800" b="1" dirty="0" smtClean="0">
                <a:solidFill>
                  <a:schemeClr val="accent6">
                    <a:lumMod val="60000"/>
                    <a:lumOff val="40000"/>
                  </a:schemeClr>
                </a:solidFill>
                <a:latin typeface="+mn-lt"/>
              </a:rPr>
              <a:t>F- Ağız İçi ( </a:t>
            </a:r>
            <a:r>
              <a:rPr lang="tr-TR" sz="2800" b="1" dirty="0" err="1" smtClean="0">
                <a:solidFill>
                  <a:schemeClr val="accent6">
                    <a:lumMod val="60000"/>
                    <a:lumOff val="40000"/>
                  </a:schemeClr>
                </a:solidFill>
                <a:latin typeface="+mn-lt"/>
              </a:rPr>
              <a:t>Bukkal</a:t>
            </a:r>
            <a:r>
              <a:rPr lang="tr-TR" sz="2800" b="1" dirty="0" smtClean="0">
                <a:solidFill>
                  <a:schemeClr val="accent6">
                    <a:lumMod val="60000"/>
                    <a:lumOff val="40000"/>
                  </a:schemeClr>
                </a:solidFill>
                <a:latin typeface="+mn-lt"/>
              </a:rPr>
              <a:t> ) Uygulama</a:t>
            </a:r>
            <a:endParaRPr lang="tr-TR" sz="2800" b="1" dirty="0">
              <a:solidFill>
                <a:schemeClr val="accent6">
                  <a:lumMod val="60000"/>
                  <a:lumOff val="40000"/>
                </a:schemeClr>
              </a:solidFill>
              <a:latin typeface="+mn-lt"/>
            </a:endParaRPr>
          </a:p>
        </p:txBody>
      </p:sp>
      <p:sp>
        <p:nvSpPr>
          <p:cNvPr id="3" name="İçerik Yer Tutucusu 2"/>
          <p:cNvSpPr>
            <a:spLocks noGrp="1"/>
          </p:cNvSpPr>
          <p:nvPr>
            <p:ph idx="1"/>
          </p:nvPr>
        </p:nvSpPr>
        <p:spPr>
          <a:xfrm>
            <a:off x="933203" y="3025657"/>
            <a:ext cx="10515600" cy="1061954"/>
          </a:xfrm>
        </p:spPr>
        <p:txBody>
          <a:bodyPr>
            <a:normAutofit/>
          </a:bodyPr>
          <a:lstStyle/>
          <a:p>
            <a:r>
              <a:rPr lang="tr-TR" sz="2400" dirty="0" smtClean="0"/>
              <a:t>Ağız, boğaz mukozası, </a:t>
            </a:r>
            <a:r>
              <a:rPr lang="tr-TR" sz="2400" dirty="0" err="1" smtClean="0"/>
              <a:t>gingiva</a:t>
            </a:r>
            <a:r>
              <a:rPr lang="tr-TR" sz="2400" dirty="0" smtClean="0"/>
              <a:t> hastalıklarında gargara, sprey, pastil şeklinde uygulanır.</a:t>
            </a:r>
            <a:endParaRPr lang="tr-TR" sz="2400" dirty="0"/>
          </a:p>
        </p:txBody>
      </p:sp>
    </p:spTree>
    <p:extLst>
      <p:ext uri="{BB962C8B-B14F-4D97-AF65-F5344CB8AC3E}">
        <p14:creationId xmlns:p14="http://schemas.microsoft.com/office/powerpoint/2010/main" val="2531749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4445" y="2210110"/>
            <a:ext cx="10515600" cy="1325563"/>
          </a:xfrm>
        </p:spPr>
        <p:txBody>
          <a:bodyPr>
            <a:normAutofit/>
          </a:bodyPr>
          <a:lstStyle/>
          <a:p>
            <a:r>
              <a:rPr lang="tr-TR" sz="2800" b="1" dirty="0" smtClean="0">
                <a:solidFill>
                  <a:schemeClr val="accent5">
                    <a:lumMod val="50000"/>
                  </a:schemeClr>
                </a:solidFill>
                <a:latin typeface="+mn-lt"/>
              </a:rPr>
              <a:t>G- Mide-Barsak Kanalına Uygulama</a:t>
            </a:r>
            <a:endParaRPr lang="tr-TR" sz="2800" b="1" dirty="0">
              <a:solidFill>
                <a:schemeClr val="accent5">
                  <a:lumMod val="50000"/>
                </a:schemeClr>
              </a:solidFill>
              <a:latin typeface="+mn-lt"/>
            </a:endParaRPr>
          </a:p>
        </p:txBody>
      </p:sp>
      <p:sp>
        <p:nvSpPr>
          <p:cNvPr id="3" name="İçerik Yer Tutucusu 2"/>
          <p:cNvSpPr>
            <a:spLocks noGrp="1"/>
          </p:cNvSpPr>
          <p:nvPr>
            <p:ph idx="1"/>
          </p:nvPr>
        </p:nvSpPr>
        <p:spPr>
          <a:xfrm>
            <a:off x="624445" y="3357541"/>
            <a:ext cx="10515600" cy="846323"/>
          </a:xfrm>
        </p:spPr>
        <p:txBody>
          <a:bodyPr>
            <a:normAutofit/>
          </a:bodyPr>
          <a:lstStyle/>
          <a:p>
            <a:r>
              <a:rPr lang="tr-TR" sz="2400" dirty="0" smtClean="0"/>
              <a:t>Mide-barsak kanalından </a:t>
            </a:r>
            <a:r>
              <a:rPr lang="tr-TR" sz="2400" dirty="0" err="1" smtClean="0"/>
              <a:t>absorbe</a:t>
            </a:r>
            <a:r>
              <a:rPr lang="tr-TR" sz="2400" dirty="0" smtClean="0"/>
              <a:t> olmadan etki gösteren ilaçlar </a:t>
            </a:r>
            <a:r>
              <a:rPr lang="tr-TR" sz="2400" dirty="0" smtClean="0">
                <a:solidFill>
                  <a:srgbClr val="FF0000"/>
                </a:solidFill>
              </a:rPr>
              <a:t>( antiasitler, </a:t>
            </a:r>
            <a:r>
              <a:rPr lang="tr-TR" sz="2400" dirty="0" err="1" smtClean="0">
                <a:solidFill>
                  <a:srgbClr val="FF0000"/>
                </a:solidFill>
              </a:rPr>
              <a:t>laksatifler</a:t>
            </a:r>
            <a:r>
              <a:rPr lang="tr-TR" sz="2400" dirty="0" smtClean="0">
                <a:solidFill>
                  <a:srgbClr val="FF0000"/>
                </a:solidFill>
              </a:rPr>
              <a:t>) </a:t>
            </a:r>
            <a:r>
              <a:rPr lang="tr-TR" sz="2400" dirty="0" smtClean="0"/>
              <a:t>uygulanır.</a:t>
            </a:r>
            <a:endParaRPr lang="tr-TR" sz="2400" dirty="0"/>
          </a:p>
        </p:txBody>
      </p:sp>
    </p:spTree>
    <p:extLst>
      <p:ext uri="{BB962C8B-B14F-4D97-AF65-F5344CB8AC3E}">
        <p14:creationId xmlns:p14="http://schemas.microsoft.com/office/powerpoint/2010/main" val="3059791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9457" y="1832672"/>
            <a:ext cx="10515600" cy="966853"/>
          </a:xfrm>
        </p:spPr>
        <p:txBody>
          <a:bodyPr>
            <a:normAutofit/>
          </a:bodyPr>
          <a:lstStyle/>
          <a:p>
            <a:r>
              <a:rPr lang="tr-TR" sz="2800" b="1" dirty="0" smtClean="0">
                <a:solidFill>
                  <a:schemeClr val="accent4">
                    <a:lumMod val="75000"/>
                  </a:schemeClr>
                </a:solidFill>
                <a:latin typeface="+mn-lt"/>
              </a:rPr>
              <a:t>H- </a:t>
            </a:r>
            <a:r>
              <a:rPr lang="tr-TR" sz="2800" b="1" dirty="0" err="1" smtClean="0">
                <a:solidFill>
                  <a:schemeClr val="accent4">
                    <a:lumMod val="75000"/>
                  </a:schemeClr>
                </a:solidFill>
                <a:latin typeface="+mn-lt"/>
              </a:rPr>
              <a:t>İntratekal</a:t>
            </a:r>
            <a:r>
              <a:rPr lang="tr-TR" sz="2800" b="1" dirty="0" smtClean="0">
                <a:solidFill>
                  <a:schemeClr val="accent4">
                    <a:lumMod val="75000"/>
                  </a:schemeClr>
                </a:solidFill>
                <a:latin typeface="+mn-lt"/>
              </a:rPr>
              <a:t> Uygulama</a:t>
            </a:r>
            <a:endParaRPr lang="tr-TR" sz="2800" b="1" dirty="0">
              <a:solidFill>
                <a:schemeClr val="accent4">
                  <a:lumMod val="75000"/>
                </a:schemeClr>
              </a:solidFill>
              <a:latin typeface="+mn-lt"/>
            </a:endParaRPr>
          </a:p>
        </p:txBody>
      </p:sp>
      <p:sp>
        <p:nvSpPr>
          <p:cNvPr id="3" name="İçerik Yer Tutucusu 2"/>
          <p:cNvSpPr>
            <a:spLocks noGrp="1"/>
          </p:cNvSpPr>
          <p:nvPr>
            <p:ph idx="1"/>
          </p:nvPr>
        </p:nvSpPr>
        <p:spPr>
          <a:xfrm>
            <a:off x="1099457" y="3063833"/>
            <a:ext cx="5479473" cy="2766950"/>
          </a:xfrm>
        </p:spPr>
        <p:txBody>
          <a:bodyPr>
            <a:normAutofit/>
          </a:bodyPr>
          <a:lstStyle/>
          <a:p>
            <a:r>
              <a:rPr lang="tr-TR" sz="2600" dirty="0" smtClean="0"/>
              <a:t>İlaçlar </a:t>
            </a:r>
            <a:r>
              <a:rPr lang="tr-TR" sz="2600" dirty="0" smtClean="0">
                <a:solidFill>
                  <a:srgbClr val="FF0000"/>
                </a:solidFill>
              </a:rPr>
              <a:t>3. ve 4. </a:t>
            </a:r>
            <a:r>
              <a:rPr lang="tr-TR" sz="2600" dirty="0" err="1" smtClean="0">
                <a:solidFill>
                  <a:srgbClr val="FF0000"/>
                </a:solidFill>
              </a:rPr>
              <a:t>lomber</a:t>
            </a:r>
            <a:r>
              <a:rPr lang="tr-TR" sz="2600" dirty="0" smtClean="0">
                <a:solidFill>
                  <a:srgbClr val="FF0000"/>
                </a:solidFill>
              </a:rPr>
              <a:t> </a:t>
            </a:r>
            <a:r>
              <a:rPr lang="tr-TR" sz="2600" dirty="0" err="1" smtClean="0">
                <a:solidFill>
                  <a:srgbClr val="FF0000"/>
                </a:solidFill>
              </a:rPr>
              <a:t>vertebralar</a:t>
            </a:r>
            <a:r>
              <a:rPr lang="tr-TR" sz="2600" dirty="0" smtClean="0">
                <a:solidFill>
                  <a:srgbClr val="FF0000"/>
                </a:solidFill>
              </a:rPr>
              <a:t> arasına </a:t>
            </a:r>
            <a:r>
              <a:rPr lang="tr-TR" sz="2600" dirty="0" smtClean="0"/>
              <a:t>enjekte edilerek uygulanır.</a:t>
            </a:r>
          </a:p>
          <a:p>
            <a:r>
              <a:rPr lang="tr-TR" sz="2600" dirty="0" err="1" smtClean="0"/>
              <a:t>Spinal</a:t>
            </a:r>
            <a:r>
              <a:rPr lang="tr-TR" sz="2600" dirty="0" smtClean="0"/>
              <a:t> kökler veya </a:t>
            </a:r>
            <a:r>
              <a:rPr lang="tr-TR" sz="2600" dirty="0" err="1" smtClean="0"/>
              <a:t>meninkslere</a:t>
            </a:r>
            <a:r>
              <a:rPr lang="tr-TR" sz="2600" dirty="0" smtClean="0"/>
              <a:t> lokal </a:t>
            </a:r>
            <a:r>
              <a:rPr lang="tr-TR" sz="2600" dirty="0" err="1" smtClean="0"/>
              <a:t>anestezikler</a:t>
            </a:r>
            <a:r>
              <a:rPr lang="tr-TR" sz="2600" dirty="0" smtClean="0"/>
              <a:t> veya antibiyotikler uygulanır.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576" y="1194026"/>
            <a:ext cx="3515096" cy="211613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351" y="3574472"/>
            <a:ext cx="2612942" cy="2256311"/>
          </a:xfrm>
          <a:prstGeom prst="rect">
            <a:avLst/>
          </a:prstGeom>
        </p:spPr>
      </p:pic>
    </p:spTree>
    <p:extLst>
      <p:ext uri="{BB962C8B-B14F-4D97-AF65-F5344CB8AC3E}">
        <p14:creationId xmlns:p14="http://schemas.microsoft.com/office/powerpoint/2010/main" val="919812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493281"/>
            <a:ext cx="10515600" cy="1325563"/>
          </a:xfrm>
        </p:spPr>
        <p:txBody>
          <a:bodyPr>
            <a:normAutofit/>
          </a:bodyPr>
          <a:lstStyle/>
          <a:p>
            <a:r>
              <a:rPr lang="tr-TR" sz="2800" b="1" dirty="0" smtClean="0">
                <a:solidFill>
                  <a:schemeClr val="accent2">
                    <a:lumMod val="60000"/>
                    <a:lumOff val="40000"/>
                  </a:schemeClr>
                </a:solidFill>
                <a:latin typeface="+mn-lt"/>
              </a:rPr>
              <a:t>I- </a:t>
            </a:r>
            <a:r>
              <a:rPr lang="tr-TR" sz="2800" b="1" dirty="0" err="1" smtClean="0">
                <a:solidFill>
                  <a:schemeClr val="accent2">
                    <a:lumMod val="60000"/>
                    <a:lumOff val="40000"/>
                  </a:schemeClr>
                </a:solidFill>
                <a:latin typeface="+mn-lt"/>
              </a:rPr>
              <a:t>İntraplevral</a:t>
            </a:r>
            <a:r>
              <a:rPr lang="tr-TR" sz="2800" b="1" dirty="0" smtClean="0">
                <a:solidFill>
                  <a:schemeClr val="accent2">
                    <a:lumMod val="60000"/>
                    <a:lumOff val="40000"/>
                  </a:schemeClr>
                </a:solidFill>
                <a:latin typeface="+mn-lt"/>
              </a:rPr>
              <a:t> ve </a:t>
            </a:r>
            <a:r>
              <a:rPr lang="tr-TR" sz="2800" b="1" dirty="0" err="1" smtClean="0">
                <a:solidFill>
                  <a:schemeClr val="accent2">
                    <a:lumMod val="60000"/>
                    <a:lumOff val="40000"/>
                  </a:schemeClr>
                </a:solidFill>
                <a:latin typeface="+mn-lt"/>
              </a:rPr>
              <a:t>İntraperitoneal</a:t>
            </a:r>
            <a:r>
              <a:rPr lang="tr-TR" sz="2800" b="1" dirty="0" smtClean="0">
                <a:solidFill>
                  <a:schemeClr val="accent2">
                    <a:lumMod val="60000"/>
                    <a:lumOff val="40000"/>
                  </a:schemeClr>
                </a:solidFill>
                <a:latin typeface="+mn-lt"/>
              </a:rPr>
              <a:t> Uygulama</a:t>
            </a:r>
            <a:endParaRPr lang="tr-TR" sz="2800" b="1" dirty="0">
              <a:solidFill>
                <a:schemeClr val="accent2">
                  <a:lumMod val="60000"/>
                  <a:lumOff val="40000"/>
                </a:schemeClr>
              </a:solidFill>
              <a:latin typeface="+mn-lt"/>
            </a:endParaRPr>
          </a:p>
        </p:txBody>
      </p:sp>
      <p:sp>
        <p:nvSpPr>
          <p:cNvPr id="3" name="İçerik Yer Tutucusu 2"/>
          <p:cNvSpPr>
            <a:spLocks noGrp="1"/>
          </p:cNvSpPr>
          <p:nvPr>
            <p:ph idx="1"/>
          </p:nvPr>
        </p:nvSpPr>
        <p:spPr>
          <a:xfrm>
            <a:off x="838200" y="2683982"/>
            <a:ext cx="10515600" cy="3028049"/>
          </a:xfrm>
        </p:spPr>
        <p:txBody>
          <a:bodyPr>
            <a:normAutofit/>
          </a:bodyPr>
          <a:lstStyle/>
          <a:p>
            <a:r>
              <a:rPr lang="tr-TR" sz="2400" dirty="0" smtClean="0"/>
              <a:t>Özel enjektör aracılığıyla periton veya plevra sıvısına ilaç uygulamasıdır.</a:t>
            </a:r>
          </a:p>
          <a:p>
            <a:r>
              <a:rPr lang="tr-TR" sz="2400" dirty="0" smtClean="0"/>
              <a:t>Bu ilaçlar vücut boşluklarından hızla emilir.</a:t>
            </a:r>
          </a:p>
          <a:p>
            <a:r>
              <a:rPr lang="tr-TR" sz="2400" dirty="0" smtClean="0"/>
              <a:t>Karın </a:t>
            </a:r>
            <a:r>
              <a:rPr lang="tr-TR" sz="2400" dirty="0"/>
              <a:t>boşluğuna </a:t>
            </a:r>
            <a:r>
              <a:rPr lang="tr-TR" sz="2400" dirty="0" err="1"/>
              <a:t>injeksiyon</a:t>
            </a:r>
            <a:r>
              <a:rPr lang="tr-TR" sz="2400" dirty="0"/>
              <a:t> göbek-</a:t>
            </a:r>
            <a:r>
              <a:rPr lang="tr-TR" sz="2400" dirty="0" err="1"/>
              <a:t>pubis</a:t>
            </a:r>
            <a:r>
              <a:rPr lang="tr-TR" sz="2400" dirty="0"/>
              <a:t> mesafesinin </a:t>
            </a:r>
            <a:r>
              <a:rPr lang="tr-TR" sz="2400" dirty="0">
                <a:solidFill>
                  <a:schemeClr val="accent6">
                    <a:lumMod val="60000"/>
                    <a:lumOff val="40000"/>
                  </a:schemeClr>
                </a:solidFill>
              </a:rPr>
              <a:t>1/3’ü</a:t>
            </a:r>
            <a:r>
              <a:rPr lang="tr-TR" sz="2400" dirty="0"/>
              <a:t> kadar altındaki bir noktadan (</a:t>
            </a:r>
            <a:r>
              <a:rPr lang="tr-TR" sz="2400" dirty="0" err="1"/>
              <a:t>abdominal</a:t>
            </a:r>
            <a:r>
              <a:rPr lang="tr-TR" sz="2400" dirty="0"/>
              <a:t> </a:t>
            </a:r>
            <a:r>
              <a:rPr lang="tr-TR" sz="2400" dirty="0" err="1"/>
              <a:t>parasentez</a:t>
            </a:r>
            <a:r>
              <a:rPr lang="tr-TR" sz="2400" dirty="0"/>
              <a:t>). Bu uygulama öncesinde delinmemesi için mesanenin boşaltılması gerekir.</a:t>
            </a:r>
          </a:p>
          <a:p>
            <a:r>
              <a:rPr lang="tr-TR" sz="2400" dirty="0" smtClean="0"/>
              <a:t>Plevraya </a:t>
            </a:r>
            <a:r>
              <a:rPr lang="tr-TR" sz="2400" dirty="0" err="1"/>
              <a:t>injeksiyon</a:t>
            </a:r>
            <a:r>
              <a:rPr lang="tr-TR" sz="2400" dirty="0"/>
              <a:t> (</a:t>
            </a:r>
            <a:r>
              <a:rPr lang="tr-TR" sz="2400" dirty="0" err="1"/>
              <a:t>torasentez</a:t>
            </a:r>
            <a:r>
              <a:rPr lang="tr-TR" sz="2400" dirty="0"/>
              <a:t>) ise genellikle </a:t>
            </a:r>
            <a:r>
              <a:rPr lang="tr-TR" sz="2400" dirty="0">
                <a:solidFill>
                  <a:schemeClr val="accent4">
                    <a:lumMod val="60000"/>
                    <a:lumOff val="40000"/>
                  </a:schemeClr>
                </a:solidFill>
              </a:rPr>
              <a:t>7. </a:t>
            </a:r>
            <a:r>
              <a:rPr lang="tr-TR" sz="2400" dirty="0" err="1">
                <a:solidFill>
                  <a:schemeClr val="accent4">
                    <a:lumMod val="60000"/>
                    <a:lumOff val="40000"/>
                  </a:schemeClr>
                </a:solidFill>
              </a:rPr>
              <a:t>interkostal</a:t>
            </a:r>
            <a:r>
              <a:rPr lang="tr-TR" sz="2400" dirty="0">
                <a:solidFill>
                  <a:schemeClr val="accent4">
                    <a:lumMod val="60000"/>
                    <a:lumOff val="40000"/>
                  </a:schemeClr>
                </a:solidFill>
              </a:rPr>
              <a:t> aralıktan girilerek </a:t>
            </a:r>
            <a:r>
              <a:rPr lang="tr-TR" sz="2400" dirty="0"/>
              <a:t>yapılır.</a:t>
            </a:r>
            <a:endParaRPr lang="tr-TR" sz="2400" dirty="0" smtClean="0"/>
          </a:p>
        </p:txBody>
      </p:sp>
    </p:spTree>
    <p:extLst>
      <p:ext uri="{BB962C8B-B14F-4D97-AF65-F5344CB8AC3E}">
        <p14:creationId xmlns:p14="http://schemas.microsoft.com/office/powerpoint/2010/main" val="3387607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6870" y="1617659"/>
            <a:ext cx="10515600" cy="1325563"/>
          </a:xfrm>
        </p:spPr>
        <p:txBody>
          <a:bodyPr>
            <a:normAutofit/>
          </a:bodyPr>
          <a:lstStyle/>
          <a:p>
            <a:r>
              <a:rPr lang="tr-TR" sz="2800" b="1" dirty="0" smtClean="0">
                <a:solidFill>
                  <a:schemeClr val="accent1">
                    <a:lumMod val="40000"/>
                    <a:lumOff val="60000"/>
                  </a:schemeClr>
                </a:solidFill>
                <a:latin typeface="+mn-lt"/>
              </a:rPr>
              <a:t>İ- </a:t>
            </a:r>
            <a:r>
              <a:rPr lang="tr-TR" sz="2800" b="1" dirty="0" err="1" smtClean="0">
                <a:solidFill>
                  <a:schemeClr val="accent1">
                    <a:lumMod val="40000"/>
                    <a:lumOff val="60000"/>
                  </a:schemeClr>
                </a:solidFill>
                <a:latin typeface="+mn-lt"/>
              </a:rPr>
              <a:t>İntrakardiyak</a:t>
            </a:r>
            <a:r>
              <a:rPr lang="tr-TR" sz="2800" b="1" dirty="0" smtClean="0">
                <a:solidFill>
                  <a:schemeClr val="accent1">
                    <a:lumMod val="40000"/>
                    <a:lumOff val="60000"/>
                  </a:schemeClr>
                </a:solidFill>
                <a:latin typeface="+mn-lt"/>
              </a:rPr>
              <a:t> Uygulama</a:t>
            </a:r>
            <a:endParaRPr lang="tr-TR" sz="2800" b="1" dirty="0">
              <a:solidFill>
                <a:schemeClr val="accent1">
                  <a:lumMod val="40000"/>
                  <a:lumOff val="60000"/>
                </a:schemeClr>
              </a:solidFill>
              <a:latin typeface="+mn-lt"/>
            </a:endParaRPr>
          </a:p>
        </p:txBody>
      </p:sp>
      <p:sp>
        <p:nvSpPr>
          <p:cNvPr id="3" name="İçerik Yer Tutucusu 2"/>
          <p:cNvSpPr>
            <a:spLocks noGrp="1"/>
          </p:cNvSpPr>
          <p:nvPr>
            <p:ph idx="1"/>
          </p:nvPr>
        </p:nvSpPr>
        <p:spPr>
          <a:xfrm>
            <a:off x="836870" y="2943222"/>
            <a:ext cx="5703345" cy="1631064"/>
          </a:xfrm>
        </p:spPr>
        <p:txBody>
          <a:bodyPr>
            <a:normAutofit/>
          </a:bodyPr>
          <a:lstStyle/>
          <a:p>
            <a:r>
              <a:rPr lang="tr-TR" sz="2400" dirty="0" smtClean="0"/>
              <a:t>Acil durumlarda kalbi uyarmak için adrenalin, atropin gibi ilaçların </a:t>
            </a:r>
            <a:r>
              <a:rPr lang="tr-TR" sz="2400" dirty="0" err="1" smtClean="0"/>
              <a:t>miyokard</a:t>
            </a:r>
            <a:r>
              <a:rPr lang="tr-TR" sz="2400" dirty="0" smtClean="0"/>
              <a:t> içine veya kalp boşluğuna özel enjektör ile uygulanır.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451" y="1037230"/>
            <a:ext cx="3978827" cy="4708477"/>
          </a:xfrm>
          <a:prstGeom prst="rect">
            <a:avLst/>
          </a:prstGeom>
        </p:spPr>
      </p:pic>
    </p:spTree>
    <p:extLst>
      <p:ext uri="{BB962C8B-B14F-4D97-AF65-F5344CB8AC3E}">
        <p14:creationId xmlns:p14="http://schemas.microsoft.com/office/powerpoint/2010/main" val="1327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26048"/>
            <a:ext cx="10515600" cy="1325563"/>
          </a:xfrm>
        </p:spPr>
        <p:txBody>
          <a:bodyPr>
            <a:normAutofit/>
          </a:bodyPr>
          <a:lstStyle/>
          <a:p>
            <a:r>
              <a:rPr lang="tr-TR" sz="2800" b="1" dirty="0" smtClean="0">
                <a:solidFill>
                  <a:srgbClr val="FF0000"/>
                </a:solidFill>
                <a:latin typeface="+mn-lt"/>
              </a:rPr>
              <a:t>J- </a:t>
            </a:r>
            <a:r>
              <a:rPr lang="tr-TR" sz="2800" b="1" dirty="0" err="1" smtClean="0">
                <a:solidFill>
                  <a:srgbClr val="FF0000"/>
                </a:solidFill>
                <a:latin typeface="+mn-lt"/>
              </a:rPr>
              <a:t>İntraartiküler</a:t>
            </a:r>
            <a:r>
              <a:rPr lang="tr-TR" sz="2800" b="1" dirty="0" smtClean="0">
                <a:solidFill>
                  <a:srgbClr val="FF0000"/>
                </a:solidFill>
                <a:latin typeface="+mn-lt"/>
              </a:rPr>
              <a:t> Uygulama </a:t>
            </a:r>
            <a:endParaRPr lang="tr-TR" sz="2800" b="1" dirty="0">
              <a:solidFill>
                <a:srgbClr val="FF0000"/>
              </a:solidFill>
              <a:latin typeface="+mn-lt"/>
            </a:endParaRPr>
          </a:p>
        </p:txBody>
      </p:sp>
      <p:sp>
        <p:nvSpPr>
          <p:cNvPr id="3" name="İçerik Yer Tutucusu 2"/>
          <p:cNvSpPr>
            <a:spLocks noGrp="1"/>
          </p:cNvSpPr>
          <p:nvPr>
            <p:ph idx="1"/>
          </p:nvPr>
        </p:nvSpPr>
        <p:spPr>
          <a:xfrm>
            <a:off x="838200" y="2620370"/>
            <a:ext cx="4825621" cy="3480179"/>
          </a:xfrm>
        </p:spPr>
        <p:txBody>
          <a:bodyPr>
            <a:normAutofit/>
          </a:bodyPr>
          <a:lstStyle/>
          <a:p>
            <a:r>
              <a:rPr lang="tr-TR" sz="2400" dirty="0" smtClean="0"/>
              <a:t>Eklem romatizmasında doğrudan eklem içine enjekte edilir.</a:t>
            </a:r>
          </a:p>
          <a:p>
            <a:r>
              <a:rPr lang="tr-TR" sz="2400" dirty="0" smtClean="0"/>
              <a:t>Eklem iltihaplarında </a:t>
            </a:r>
            <a:r>
              <a:rPr lang="tr-TR" sz="2400" dirty="0" err="1" smtClean="0"/>
              <a:t>kortikosteroid</a:t>
            </a:r>
            <a:r>
              <a:rPr lang="tr-TR" sz="2400" dirty="0" smtClean="0"/>
              <a:t>, </a:t>
            </a:r>
            <a:r>
              <a:rPr lang="tr-TR" sz="2400" dirty="0" err="1" smtClean="0"/>
              <a:t>antibakteriyel</a:t>
            </a:r>
            <a:r>
              <a:rPr lang="tr-TR" sz="2400" dirty="0" smtClean="0"/>
              <a:t> ilaçlarda solüsyon ve süspansiyon olarak eklem içine enjekte edilir.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114" y="459617"/>
            <a:ext cx="2495763" cy="2406413"/>
          </a:xfrm>
          <a:prstGeom prst="rect">
            <a:avLst/>
          </a:prstGeom>
        </p:spPr>
      </p:pic>
      <p:sp>
        <p:nvSpPr>
          <p:cNvPr id="5" name="Metin kutusu 4"/>
          <p:cNvSpPr txBox="1"/>
          <p:nvPr/>
        </p:nvSpPr>
        <p:spPr>
          <a:xfrm>
            <a:off x="9062114" y="2947686"/>
            <a:ext cx="2661314" cy="584775"/>
          </a:xfrm>
          <a:prstGeom prst="rect">
            <a:avLst/>
          </a:prstGeom>
          <a:noFill/>
        </p:spPr>
        <p:txBody>
          <a:bodyPr wrap="square" rtlCol="0">
            <a:spAutoFit/>
          </a:bodyPr>
          <a:lstStyle/>
          <a:p>
            <a:r>
              <a:rPr lang="tr-TR" sz="1600" dirty="0" smtClean="0"/>
              <a:t>Diz eklemine </a:t>
            </a:r>
            <a:r>
              <a:rPr lang="tr-TR" sz="1600" dirty="0" err="1" smtClean="0"/>
              <a:t>intraartiküler</a:t>
            </a:r>
            <a:r>
              <a:rPr lang="tr-TR" sz="1600" dirty="0" smtClean="0"/>
              <a:t> enjeksiyon</a:t>
            </a:r>
            <a:endParaRPr lang="tr-TR" sz="1600" dirty="0"/>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98751"/>
            <a:ext cx="2353003" cy="1838582"/>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9711" y="3805321"/>
            <a:ext cx="2400568" cy="2063216"/>
          </a:xfrm>
          <a:prstGeom prst="rect">
            <a:avLst/>
          </a:prstGeom>
        </p:spPr>
      </p:pic>
      <p:sp>
        <p:nvSpPr>
          <p:cNvPr id="11" name="Metin kutusu 10"/>
          <p:cNvSpPr txBox="1"/>
          <p:nvPr/>
        </p:nvSpPr>
        <p:spPr>
          <a:xfrm>
            <a:off x="6219869" y="4360459"/>
            <a:ext cx="2229134" cy="584775"/>
          </a:xfrm>
          <a:prstGeom prst="rect">
            <a:avLst/>
          </a:prstGeom>
          <a:noFill/>
        </p:spPr>
        <p:txBody>
          <a:bodyPr wrap="square" rtlCol="0">
            <a:spAutoFit/>
          </a:bodyPr>
          <a:lstStyle/>
          <a:p>
            <a:r>
              <a:rPr lang="tr-TR" sz="1600" dirty="0" smtClean="0"/>
              <a:t>Çene eklemine </a:t>
            </a:r>
            <a:r>
              <a:rPr lang="tr-TR" sz="1600" dirty="0" err="1" smtClean="0"/>
              <a:t>intraartiküler</a:t>
            </a:r>
            <a:r>
              <a:rPr lang="tr-TR" sz="1600" dirty="0" smtClean="0"/>
              <a:t> enjeksiyon</a:t>
            </a:r>
            <a:endParaRPr lang="tr-TR" sz="1600" dirty="0"/>
          </a:p>
        </p:txBody>
      </p:sp>
      <p:sp>
        <p:nvSpPr>
          <p:cNvPr id="12" name="Metin kutusu 11"/>
          <p:cNvSpPr txBox="1"/>
          <p:nvPr/>
        </p:nvSpPr>
        <p:spPr>
          <a:xfrm>
            <a:off x="9287946" y="5991367"/>
            <a:ext cx="2209650" cy="584775"/>
          </a:xfrm>
          <a:prstGeom prst="rect">
            <a:avLst/>
          </a:prstGeom>
          <a:noFill/>
        </p:spPr>
        <p:txBody>
          <a:bodyPr wrap="square" rtlCol="0">
            <a:spAutoFit/>
          </a:bodyPr>
          <a:lstStyle/>
          <a:p>
            <a:r>
              <a:rPr lang="tr-TR" sz="1600" dirty="0" smtClean="0"/>
              <a:t>Omuz eklemine </a:t>
            </a:r>
            <a:r>
              <a:rPr lang="tr-TR" sz="1600" dirty="0" err="1" smtClean="0"/>
              <a:t>intraartiküler</a:t>
            </a:r>
            <a:r>
              <a:rPr lang="tr-TR" sz="1600" dirty="0" smtClean="0"/>
              <a:t> enjeksiyon</a:t>
            </a:r>
            <a:endParaRPr lang="tr-TR" sz="1600" dirty="0"/>
          </a:p>
        </p:txBody>
      </p:sp>
    </p:spTree>
    <p:extLst>
      <p:ext uri="{BB962C8B-B14F-4D97-AF65-F5344CB8AC3E}">
        <p14:creationId xmlns:p14="http://schemas.microsoft.com/office/powerpoint/2010/main" val="1149549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33075"/>
            <a:ext cx="10515600" cy="1325563"/>
          </a:xfrm>
        </p:spPr>
        <p:txBody>
          <a:bodyPr>
            <a:normAutofit/>
          </a:bodyPr>
          <a:lstStyle/>
          <a:p>
            <a:r>
              <a:rPr lang="tr-TR" sz="2800" b="1" dirty="0" smtClean="0">
                <a:solidFill>
                  <a:schemeClr val="tx2">
                    <a:lumMod val="50000"/>
                  </a:schemeClr>
                </a:solidFill>
                <a:latin typeface="+mn-lt"/>
              </a:rPr>
              <a:t>K- </a:t>
            </a:r>
            <a:r>
              <a:rPr lang="tr-TR" sz="2800" b="1" dirty="0" err="1" smtClean="0">
                <a:solidFill>
                  <a:schemeClr val="tx2">
                    <a:lumMod val="50000"/>
                  </a:schemeClr>
                </a:solidFill>
                <a:latin typeface="+mn-lt"/>
              </a:rPr>
              <a:t>İntrauterin</a:t>
            </a:r>
            <a:r>
              <a:rPr lang="tr-TR" sz="2800" b="1" dirty="0" smtClean="0">
                <a:solidFill>
                  <a:schemeClr val="tx2">
                    <a:lumMod val="50000"/>
                  </a:schemeClr>
                </a:solidFill>
                <a:latin typeface="+mn-lt"/>
              </a:rPr>
              <a:t> Uygulama</a:t>
            </a:r>
            <a:endParaRPr lang="tr-TR" sz="2800" b="1" dirty="0">
              <a:solidFill>
                <a:schemeClr val="tx2">
                  <a:lumMod val="50000"/>
                </a:schemeClr>
              </a:solidFill>
              <a:latin typeface="+mn-lt"/>
            </a:endParaRPr>
          </a:p>
        </p:txBody>
      </p:sp>
      <p:sp>
        <p:nvSpPr>
          <p:cNvPr id="3" name="İçerik Yer Tutucusu 2"/>
          <p:cNvSpPr>
            <a:spLocks noGrp="1"/>
          </p:cNvSpPr>
          <p:nvPr>
            <p:ph idx="1"/>
          </p:nvPr>
        </p:nvSpPr>
        <p:spPr>
          <a:xfrm>
            <a:off x="838200" y="2558638"/>
            <a:ext cx="5385179" cy="2779657"/>
          </a:xfrm>
        </p:spPr>
        <p:txBody>
          <a:bodyPr>
            <a:normAutofit/>
          </a:bodyPr>
          <a:lstStyle/>
          <a:p>
            <a:r>
              <a:rPr lang="tr-TR" sz="2400" dirty="0" err="1" smtClean="0"/>
              <a:t>Uterusla</a:t>
            </a:r>
            <a:r>
              <a:rPr lang="tr-TR" sz="2400" dirty="0" smtClean="0"/>
              <a:t> ilgili ameliyatlarda kanama azaltmak için </a:t>
            </a:r>
            <a:r>
              <a:rPr lang="tr-TR" sz="2400" dirty="0" err="1" smtClean="0"/>
              <a:t>uterus</a:t>
            </a:r>
            <a:r>
              <a:rPr lang="tr-TR" sz="2400" dirty="0" smtClean="0"/>
              <a:t> kasına </a:t>
            </a:r>
            <a:r>
              <a:rPr lang="tr-TR" sz="2400" dirty="0" err="1" smtClean="0"/>
              <a:t>oksitosin</a:t>
            </a:r>
            <a:r>
              <a:rPr lang="tr-TR" sz="2400" dirty="0" smtClean="0"/>
              <a:t> enjeksiyonu yapılır.</a:t>
            </a:r>
          </a:p>
          <a:p>
            <a:r>
              <a:rPr lang="tr-TR" sz="2400" dirty="0" err="1" smtClean="0"/>
              <a:t>RİA`nın</a:t>
            </a:r>
            <a:r>
              <a:rPr lang="tr-TR" sz="2400" dirty="0" smtClean="0"/>
              <a:t> </a:t>
            </a:r>
            <a:r>
              <a:rPr lang="tr-TR" sz="2400" dirty="0" err="1" smtClean="0"/>
              <a:t>uterusa</a:t>
            </a:r>
            <a:r>
              <a:rPr lang="tr-TR" sz="2400" dirty="0" smtClean="0"/>
              <a:t> yerleştirilmesinde ya da </a:t>
            </a:r>
            <a:r>
              <a:rPr lang="tr-TR" sz="2400" dirty="0" err="1" smtClean="0"/>
              <a:t>uterusa</a:t>
            </a:r>
            <a:r>
              <a:rPr lang="tr-TR" sz="2400" dirty="0" smtClean="0"/>
              <a:t> ilaç uygulamasında kullanılır.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087" y="1787857"/>
            <a:ext cx="3427649" cy="3016155"/>
          </a:xfrm>
          <a:prstGeom prst="rect">
            <a:avLst/>
          </a:prstGeom>
        </p:spPr>
      </p:pic>
    </p:spTree>
    <p:extLst>
      <p:ext uri="{BB962C8B-B14F-4D97-AF65-F5344CB8AC3E}">
        <p14:creationId xmlns:p14="http://schemas.microsoft.com/office/powerpoint/2010/main" val="981780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6018" y="2687782"/>
            <a:ext cx="10515600" cy="1017944"/>
          </a:xfrm>
        </p:spPr>
        <p:txBody>
          <a:bodyPr>
            <a:normAutofit/>
          </a:bodyPr>
          <a:lstStyle/>
          <a:p>
            <a:pPr marL="0" indent="0">
              <a:buNone/>
            </a:pPr>
            <a:r>
              <a:rPr lang="tr-TR" sz="2400" b="1" dirty="0" smtClean="0">
                <a:solidFill>
                  <a:schemeClr val="accent2"/>
                </a:solidFill>
              </a:rPr>
              <a:t>1- Lokal (</a:t>
            </a:r>
            <a:r>
              <a:rPr lang="tr-TR" sz="2400" b="1" dirty="0">
                <a:solidFill>
                  <a:schemeClr val="accent2"/>
                </a:solidFill>
              </a:rPr>
              <a:t> </a:t>
            </a:r>
            <a:r>
              <a:rPr lang="tr-TR" sz="2400" b="1" dirty="0" err="1" smtClean="0">
                <a:solidFill>
                  <a:schemeClr val="accent2"/>
                </a:solidFill>
              </a:rPr>
              <a:t>Topikal</a:t>
            </a:r>
            <a:r>
              <a:rPr lang="tr-TR" sz="2400" b="1" dirty="0" smtClean="0">
                <a:solidFill>
                  <a:schemeClr val="accent2"/>
                </a:solidFill>
              </a:rPr>
              <a:t> ) Uygulama</a:t>
            </a:r>
          </a:p>
          <a:p>
            <a:pPr marL="0" indent="0">
              <a:buNone/>
            </a:pPr>
            <a:r>
              <a:rPr lang="tr-TR" sz="2400" b="1" dirty="0" smtClean="0">
                <a:solidFill>
                  <a:schemeClr val="accent6"/>
                </a:solidFill>
              </a:rPr>
              <a:t>2- </a:t>
            </a:r>
            <a:r>
              <a:rPr lang="tr-TR" sz="2400" b="1" dirty="0">
                <a:solidFill>
                  <a:schemeClr val="accent6"/>
                </a:solidFill>
              </a:rPr>
              <a:t>Sistemik </a:t>
            </a:r>
            <a:r>
              <a:rPr lang="tr-TR" sz="2400" b="1" dirty="0" smtClean="0">
                <a:solidFill>
                  <a:schemeClr val="accent6"/>
                </a:solidFill>
              </a:rPr>
              <a:t>Uygulama</a:t>
            </a:r>
            <a:endParaRPr lang="tr-TR" sz="2400" b="1" dirty="0">
              <a:solidFill>
                <a:schemeClr val="accent6"/>
              </a:solidFill>
            </a:endParaRPr>
          </a:p>
        </p:txBody>
      </p:sp>
    </p:spTree>
    <p:extLst>
      <p:ext uri="{BB962C8B-B14F-4D97-AF65-F5344CB8AC3E}">
        <p14:creationId xmlns:p14="http://schemas.microsoft.com/office/powerpoint/2010/main" val="3943079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61841"/>
            <a:ext cx="10515600" cy="1325563"/>
          </a:xfrm>
        </p:spPr>
        <p:txBody>
          <a:bodyPr>
            <a:normAutofit/>
          </a:bodyPr>
          <a:lstStyle/>
          <a:p>
            <a:r>
              <a:rPr lang="tr-TR" sz="2800" b="1" dirty="0" smtClean="0">
                <a:solidFill>
                  <a:schemeClr val="accent1">
                    <a:lumMod val="75000"/>
                  </a:schemeClr>
                </a:solidFill>
                <a:latin typeface="+mn-lt"/>
              </a:rPr>
              <a:t>L- </a:t>
            </a:r>
            <a:r>
              <a:rPr lang="tr-TR" sz="2800" b="1" dirty="0" err="1" smtClean="0">
                <a:solidFill>
                  <a:schemeClr val="accent1">
                    <a:lumMod val="75000"/>
                  </a:schemeClr>
                </a:solidFill>
                <a:latin typeface="+mn-lt"/>
              </a:rPr>
              <a:t>İntravajinal</a:t>
            </a:r>
            <a:r>
              <a:rPr lang="tr-TR" sz="2800" b="1" dirty="0" smtClean="0">
                <a:solidFill>
                  <a:schemeClr val="accent1">
                    <a:lumMod val="75000"/>
                  </a:schemeClr>
                </a:solidFill>
                <a:latin typeface="+mn-lt"/>
              </a:rPr>
              <a:t> ( Vajina İçine ) Uygulama</a:t>
            </a:r>
            <a:endParaRPr lang="tr-TR" sz="2800" b="1" dirty="0">
              <a:solidFill>
                <a:schemeClr val="accent1">
                  <a:lumMod val="75000"/>
                </a:schemeClr>
              </a:solidFill>
              <a:latin typeface="+mn-lt"/>
            </a:endParaRPr>
          </a:p>
        </p:txBody>
      </p:sp>
      <p:sp>
        <p:nvSpPr>
          <p:cNvPr id="3" name="İçerik Yer Tutucusu 2"/>
          <p:cNvSpPr>
            <a:spLocks noGrp="1"/>
          </p:cNvSpPr>
          <p:nvPr>
            <p:ph idx="1"/>
          </p:nvPr>
        </p:nvSpPr>
        <p:spPr>
          <a:xfrm>
            <a:off x="838200" y="3285456"/>
            <a:ext cx="10515600" cy="1174249"/>
          </a:xfrm>
        </p:spPr>
        <p:txBody>
          <a:bodyPr>
            <a:normAutofit/>
          </a:bodyPr>
          <a:lstStyle/>
          <a:p>
            <a:r>
              <a:rPr lang="tr-TR" sz="2400" dirty="0" err="1" smtClean="0"/>
              <a:t>Süpozituvar</a:t>
            </a:r>
            <a:r>
              <a:rPr lang="tr-TR" sz="2400" dirty="0" smtClean="0"/>
              <a:t>, vajinal krem, jel, köpük gibi ilaçların vajina içine uygulanmasıdır.</a:t>
            </a:r>
          </a:p>
          <a:p>
            <a:r>
              <a:rPr lang="tr-TR" sz="2400" dirty="0" smtClean="0"/>
              <a:t>Vajina mukozası </a:t>
            </a:r>
            <a:r>
              <a:rPr lang="tr-TR" sz="2400" dirty="0" err="1" smtClean="0"/>
              <a:t>absorbsiyonu</a:t>
            </a:r>
            <a:r>
              <a:rPr lang="tr-TR" sz="2400" dirty="0" smtClean="0"/>
              <a:t> hızlıdır.</a:t>
            </a:r>
            <a:endParaRPr lang="tr-TR" sz="2400" dirty="0"/>
          </a:p>
        </p:txBody>
      </p:sp>
    </p:spTree>
    <p:extLst>
      <p:ext uri="{BB962C8B-B14F-4D97-AF65-F5344CB8AC3E}">
        <p14:creationId xmlns:p14="http://schemas.microsoft.com/office/powerpoint/2010/main" val="2362998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49534"/>
            <a:ext cx="10515600" cy="966370"/>
          </a:xfrm>
        </p:spPr>
        <p:txBody>
          <a:bodyPr>
            <a:normAutofit/>
          </a:bodyPr>
          <a:lstStyle/>
          <a:p>
            <a:r>
              <a:rPr lang="tr-TR" sz="2800" b="1" dirty="0" smtClean="0">
                <a:solidFill>
                  <a:schemeClr val="accent4">
                    <a:lumMod val="60000"/>
                    <a:lumOff val="40000"/>
                  </a:schemeClr>
                </a:solidFill>
                <a:latin typeface="+mn-lt"/>
              </a:rPr>
              <a:t>M- Rektum veya Kolona Uygulama</a:t>
            </a:r>
            <a:endParaRPr lang="tr-TR" sz="2800" b="1" dirty="0">
              <a:solidFill>
                <a:schemeClr val="accent4">
                  <a:lumMod val="60000"/>
                  <a:lumOff val="40000"/>
                </a:schemeClr>
              </a:solidFill>
              <a:latin typeface="+mn-lt"/>
            </a:endParaRPr>
          </a:p>
        </p:txBody>
      </p:sp>
      <p:sp>
        <p:nvSpPr>
          <p:cNvPr id="3" name="İçerik Yer Tutucusu 2"/>
          <p:cNvSpPr>
            <a:spLocks noGrp="1"/>
          </p:cNvSpPr>
          <p:nvPr>
            <p:ph idx="1"/>
          </p:nvPr>
        </p:nvSpPr>
        <p:spPr>
          <a:xfrm>
            <a:off x="838200" y="2715904"/>
            <a:ext cx="5453418" cy="3261815"/>
          </a:xfrm>
        </p:spPr>
        <p:txBody>
          <a:bodyPr>
            <a:normAutofit/>
          </a:bodyPr>
          <a:lstStyle/>
          <a:p>
            <a:r>
              <a:rPr lang="tr-TR" sz="2400" dirty="0"/>
              <a:t> Rektum veya kolonun bazı </a:t>
            </a:r>
            <a:r>
              <a:rPr lang="tr-TR" sz="2400" dirty="0" err="1"/>
              <a:t>yüzeyel</a:t>
            </a:r>
            <a:r>
              <a:rPr lang="tr-TR" sz="2400" dirty="0"/>
              <a:t> hastalıklarında (</a:t>
            </a:r>
            <a:r>
              <a:rPr lang="tr-TR" sz="2400" dirty="0" err="1"/>
              <a:t>hemoroid</a:t>
            </a:r>
            <a:r>
              <a:rPr lang="tr-TR" sz="2400" dirty="0"/>
              <a:t>, anal </a:t>
            </a:r>
            <a:r>
              <a:rPr lang="tr-TR" sz="2400" dirty="0" err="1"/>
              <a:t>fissür</a:t>
            </a:r>
            <a:r>
              <a:rPr lang="tr-TR" sz="2400" dirty="0"/>
              <a:t>, polip vb.) lokal etki sağlamak için ilacın </a:t>
            </a:r>
            <a:r>
              <a:rPr lang="tr-TR" sz="2400" dirty="0" err="1"/>
              <a:t>supozituvar</a:t>
            </a:r>
            <a:r>
              <a:rPr lang="tr-TR" sz="2400" dirty="0"/>
              <a:t>, </a:t>
            </a:r>
            <a:r>
              <a:rPr lang="tr-TR" sz="2400" dirty="0" err="1"/>
              <a:t>enema</a:t>
            </a:r>
            <a:r>
              <a:rPr lang="tr-TR" sz="2400" dirty="0"/>
              <a:t>, lavman veya merhem şeklinde uygulanmasıdır.</a:t>
            </a:r>
          </a:p>
          <a:p>
            <a:endParaRPr lang="tr-TR" sz="2400" dirty="0"/>
          </a:p>
        </p:txBody>
      </p:sp>
      <p:pic>
        <p:nvPicPr>
          <p:cNvPr id="6" name="Resim 5"/>
          <p:cNvPicPr>
            <a:picLocks noChangeAspect="1"/>
          </p:cNvPicPr>
          <p:nvPr/>
        </p:nvPicPr>
        <p:blipFill>
          <a:blip r:embed="rId2"/>
          <a:stretch>
            <a:fillRect/>
          </a:stretch>
        </p:blipFill>
        <p:spPr>
          <a:xfrm>
            <a:off x="7014950" y="1497416"/>
            <a:ext cx="4148920" cy="3374836"/>
          </a:xfrm>
          <a:prstGeom prst="rect">
            <a:avLst/>
          </a:prstGeom>
        </p:spPr>
      </p:pic>
      <p:sp>
        <p:nvSpPr>
          <p:cNvPr id="7" name="Metin kutusu 6"/>
          <p:cNvSpPr txBox="1"/>
          <p:nvPr/>
        </p:nvSpPr>
        <p:spPr>
          <a:xfrm>
            <a:off x="7124131" y="5281684"/>
            <a:ext cx="4107976" cy="738664"/>
          </a:xfrm>
          <a:prstGeom prst="rect">
            <a:avLst/>
          </a:prstGeom>
          <a:noFill/>
        </p:spPr>
        <p:txBody>
          <a:bodyPr wrap="square" rtlCol="0">
            <a:spAutoFit/>
          </a:bodyPr>
          <a:lstStyle/>
          <a:p>
            <a:r>
              <a:rPr lang="tr-TR" sz="1400" dirty="0" smtClean="0"/>
              <a:t>Rektuma ilaç uygulama yetişkinlerde 1. veya 2. el parmağı ile uygulanırken çocuklarda 5. el parmağıyla uygulanır.</a:t>
            </a:r>
            <a:endParaRPr lang="tr-TR" sz="1400" dirty="0"/>
          </a:p>
        </p:txBody>
      </p:sp>
    </p:spTree>
    <p:extLst>
      <p:ext uri="{BB962C8B-B14F-4D97-AF65-F5344CB8AC3E}">
        <p14:creationId xmlns:p14="http://schemas.microsoft.com/office/powerpoint/2010/main" val="126039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342147"/>
            <a:ext cx="10515600" cy="886396"/>
          </a:xfrm>
        </p:spPr>
        <p:txBody>
          <a:bodyPr>
            <a:normAutofit/>
          </a:bodyPr>
          <a:lstStyle/>
          <a:p>
            <a:r>
              <a:rPr lang="tr-TR" sz="2800" b="1" dirty="0" smtClean="0">
                <a:solidFill>
                  <a:schemeClr val="accent6"/>
                </a:solidFill>
              </a:rPr>
              <a:t>2- Sistemik Uygulama</a:t>
            </a:r>
            <a:endParaRPr lang="tr-TR" sz="2800" b="1" dirty="0">
              <a:solidFill>
                <a:schemeClr val="accent6"/>
              </a:solidFill>
            </a:endParaRPr>
          </a:p>
        </p:txBody>
      </p:sp>
      <p:sp>
        <p:nvSpPr>
          <p:cNvPr id="3" name="İçerik Yer Tutucusu 2"/>
          <p:cNvSpPr>
            <a:spLocks noGrp="1"/>
          </p:cNvSpPr>
          <p:nvPr>
            <p:ph idx="1"/>
          </p:nvPr>
        </p:nvSpPr>
        <p:spPr>
          <a:xfrm>
            <a:off x="838200" y="3477491"/>
            <a:ext cx="10515600" cy="1078467"/>
          </a:xfrm>
        </p:spPr>
        <p:txBody>
          <a:bodyPr>
            <a:normAutofit/>
          </a:bodyPr>
          <a:lstStyle/>
          <a:p>
            <a:pPr marL="0" indent="0">
              <a:buNone/>
            </a:pPr>
            <a:r>
              <a:rPr lang="tr-TR" sz="2400" dirty="0" smtClean="0"/>
              <a:t>İlacın kolaylıkla ulaşılamayan bir dokuda, organda veya tüm vücutta etki göstermesi isteniyorsa uygulanır.</a:t>
            </a:r>
            <a:endParaRPr lang="tr-TR" sz="2400" dirty="0"/>
          </a:p>
        </p:txBody>
      </p:sp>
    </p:spTree>
    <p:extLst>
      <p:ext uri="{BB962C8B-B14F-4D97-AF65-F5344CB8AC3E}">
        <p14:creationId xmlns:p14="http://schemas.microsoft.com/office/powerpoint/2010/main" val="290057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6637" y="2761961"/>
            <a:ext cx="10515600" cy="1325563"/>
          </a:xfrm>
        </p:spPr>
        <p:txBody>
          <a:bodyPr>
            <a:normAutofit/>
          </a:bodyPr>
          <a:lstStyle/>
          <a:p>
            <a:pPr algn="ctr"/>
            <a:r>
              <a:rPr lang="tr-TR" sz="2800" b="1" dirty="0" smtClean="0"/>
              <a:t>Sistemik Uygulama Yolları</a:t>
            </a:r>
            <a:endParaRPr lang="tr-TR" sz="2800" b="1" dirty="0"/>
          </a:p>
        </p:txBody>
      </p:sp>
    </p:spTree>
    <p:extLst>
      <p:ext uri="{BB962C8B-B14F-4D97-AF65-F5344CB8AC3E}">
        <p14:creationId xmlns:p14="http://schemas.microsoft.com/office/powerpoint/2010/main" val="2969424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537949" y="1647848"/>
            <a:ext cx="5608235" cy="4351338"/>
          </a:xfrm>
        </p:spPr>
        <p:txBody>
          <a:bodyPr>
            <a:normAutofit/>
          </a:bodyPr>
          <a:lstStyle/>
          <a:p>
            <a:pPr marL="0" indent="0">
              <a:buNone/>
            </a:pPr>
            <a:r>
              <a:rPr lang="tr-TR" b="1" dirty="0" smtClean="0">
                <a:solidFill>
                  <a:schemeClr val="accent1">
                    <a:lumMod val="50000"/>
                  </a:schemeClr>
                </a:solidFill>
              </a:rPr>
              <a:t>  A- </a:t>
            </a:r>
            <a:r>
              <a:rPr lang="tr-TR" b="1" dirty="0" err="1" smtClean="0">
                <a:solidFill>
                  <a:schemeClr val="accent1">
                    <a:lumMod val="50000"/>
                  </a:schemeClr>
                </a:solidFill>
              </a:rPr>
              <a:t>Parenteral</a:t>
            </a:r>
            <a:r>
              <a:rPr lang="tr-TR" b="1" dirty="0" smtClean="0">
                <a:solidFill>
                  <a:schemeClr val="accent1">
                    <a:lumMod val="50000"/>
                  </a:schemeClr>
                </a:solidFill>
              </a:rPr>
              <a:t> Uygulama</a:t>
            </a:r>
          </a:p>
          <a:p>
            <a:pPr marL="0" indent="0">
              <a:buNone/>
            </a:pPr>
            <a:r>
              <a:rPr lang="tr-TR" dirty="0" smtClean="0"/>
              <a:t>        </a:t>
            </a:r>
            <a:r>
              <a:rPr lang="tr-TR" dirty="0" smtClean="0">
                <a:solidFill>
                  <a:schemeClr val="accent1">
                    <a:lumMod val="75000"/>
                  </a:schemeClr>
                </a:solidFill>
              </a:rPr>
              <a:t>a) </a:t>
            </a:r>
            <a:r>
              <a:rPr lang="tr-TR" dirty="0" err="1" smtClean="0">
                <a:solidFill>
                  <a:schemeClr val="accent1">
                    <a:lumMod val="75000"/>
                  </a:schemeClr>
                </a:solidFill>
              </a:rPr>
              <a:t>İntravenöz</a:t>
            </a:r>
            <a:r>
              <a:rPr lang="tr-TR" dirty="0" smtClean="0">
                <a:solidFill>
                  <a:schemeClr val="accent1">
                    <a:lumMod val="75000"/>
                  </a:schemeClr>
                </a:solidFill>
              </a:rPr>
              <a:t> (IV) Enjeksiyon</a:t>
            </a:r>
          </a:p>
          <a:p>
            <a:pPr marL="0" indent="0">
              <a:buNone/>
            </a:pPr>
            <a:r>
              <a:rPr lang="tr-TR" dirty="0"/>
              <a:t> </a:t>
            </a:r>
            <a:r>
              <a:rPr lang="tr-TR" dirty="0" smtClean="0"/>
              <a:t>       </a:t>
            </a:r>
            <a:r>
              <a:rPr lang="tr-TR" dirty="0" smtClean="0">
                <a:solidFill>
                  <a:schemeClr val="accent1">
                    <a:lumMod val="60000"/>
                    <a:lumOff val="40000"/>
                  </a:schemeClr>
                </a:solidFill>
              </a:rPr>
              <a:t>b) </a:t>
            </a:r>
            <a:r>
              <a:rPr lang="tr-TR" dirty="0" err="1" smtClean="0">
                <a:solidFill>
                  <a:schemeClr val="accent1">
                    <a:lumMod val="60000"/>
                    <a:lumOff val="40000"/>
                  </a:schemeClr>
                </a:solidFill>
              </a:rPr>
              <a:t>İntramusküler</a:t>
            </a:r>
            <a:r>
              <a:rPr lang="tr-TR" dirty="0" smtClean="0">
                <a:solidFill>
                  <a:schemeClr val="accent1">
                    <a:lumMod val="60000"/>
                    <a:lumOff val="40000"/>
                  </a:schemeClr>
                </a:solidFill>
              </a:rPr>
              <a:t> (IM) Enjeksiyon</a:t>
            </a:r>
          </a:p>
          <a:p>
            <a:pPr marL="0" indent="0">
              <a:buNone/>
            </a:pPr>
            <a:r>
              <a:rPr lang="tr-TR" dirty="0"/>
              <a:t> </a:t>
            </a:r>
            <a:r>
              <a:rPr lang="tr-TR" dirty="0" smtClean="0"/>
              <a:t>       </a:t>
            </a:r>
            <a:r>
              <a:rPr lang="tr-TR" dirty="0" smtClean="0">
                <a:solidFill>
                  <a:schemeClr val="accent1">
                    <a:lumMod val="40000"/>
                    <a:lumOff val="60000"/>
                  </a:schemeClr>
                </a:solidFill>
              </a:rPr>
              <a:t>c) </a:t>
            </a:r>
            <a:r>
              <a:rPr lang="tr-TR" dirty="0" err="1" smtClean="0">
                <a:solidFill>
                  <a:schemeClr val="accent1">
                    <a:lumMod val="40000"/>
                    <a:lumOff val="60000"/>
                  </a:schemeClr>
                </a:solidFill>
              </a:rPr>
              <a:t>Subkütan</a:t>
            </a:r>
            <a:r>
              <a:rPr lang="tr-TR" dirty="0" smtClean="0">
                <a:solidFill>
                  <a:schemeClr val="accent1">
                    <a:lumMod val="40000"/>
                    <a:lumOff val="60000"/>
                  </a:schemeClr>
                </a:solidFill>
              </a:rPr>
              <a:t> (SC)  Enjeksiyon</a:t>
            </a:r>
          </a:p>
          <a:p>
            <a:pPr marL="0" indent="0">
              <a:buNone/>
            </a:pPr>
            <a:r>
              <a:rPr lang="tr-TR" dirty="0"/>
              <a:t> </a:t>
            </a:r>
            <a:r>
              <a:rPr lang="tr-TR" dirty="0" smtClean="0"/>
              <a:t>       </a:t>
            </a:r>
            <a:r>
              <a:rPr lang="tr-TR" b="1" dirty="0" smtClean="0">
                <a:solidFill>
                  <a:schemeClr val="accent1">
                    <a:lumMod val="20000"/>
                    <a:lumOff val="80000"/>
                  </a:schemeClr>
                </a:solidFill>
              </a:rPr>
              <a:t>d) </a:t>
            </a:r>
            <a:r>
              <a:rPr lang="tr-TR" b="1" dirty="0" err="1" smtClean="0">
                <a:solidFill>
                  <a:schemeClr val="accent1">
                    <a:lumMod val="20000"/>
                    <a:lumOff val="80000"/>
                  </a:schemeClr>
                </a:solidFill>
              </a:rPr>
              <a:t>İntraarteriyel</a:t>
            </a:r>
            <a:r>
              <a:rPr lang="tr-TR" b="1" dirty="0" smtClean="0">
                <a:solidFill>
                  <a:schemeClr val="accent1">
                    <a:lumMod val="20000"/>
                    <a:lumOff val="80000"/>
                  </a:schemeClr>
                </a:solidFill>
              </a:rPr>
              <a:t> (IA) Enjeksiyon</a:t>
            </a:r>
          </a:p>
          <a:p>
            <a:pPr marL="0" indent="0">
              <a:buNone/>
            </a:pPr>
            <a:r>
              <a:rPr lang="tr-TR" dirty="0"/>
              <a:t> </a:t>
            </a:r>
            <a:r>
              <a:rPr lang="tr-TR" dirty="0" smtClean="0"/>
              <a:t>       </a:t>
            </a:r>
            <a:r>
              <a:rPr lang="tr-TR" dirty="0" smtClean="0">
                <a:solidFill>
                  <a:schemeClr val="accent1"/>
                </a:solidFill>
              </a:rPr>
              <a:t>e) Kemik İliği İçine Enjeksiyon</a:t>
            </a:r>
          </a:p>
          <a:p>
            <a:pPr marL="0" indent="0">
              <a:buNone/>
            </a:pPr>
            <a:endParaRPr lang="tr-TR" dirty="0" smtClean="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662" y="722336"/>
            <a:ext cx="5276850" cy="5276850"/>
          </a:xfrm>
          <a:prstGeom prst="rect">
            <a:avLst/>
          </a:prstGeom>
        </p:spPr>
      </p:pic>
    </p:spTree>
    <p:extLst>
      <p:ext uri="{BB962C8B-B14F-4D97-AF65-F5344CB8AC3E}">
        <p14:creationId xmlns:p14="http://schemas.microsoft.com/office/powerpoint/2010/main" val="805828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9863" y="2049546"/>
            <a:ext cx="10515600" cy="1325563"/>
          </a:xfrm>
        </p:spPr>
        <p:txBody>
          <a:bodyPr>
            <a:normAutofit/>
          </a:bodyPr>
          <a:lstStyle/>
          <a:p>
            <a:r>
              <a:rPr lang="tr-TR" sz="2800" b="1" dirty="0" smtClean="0">
                <a:solidFill>
                  <a:schemeClr val="accent4">
                    <a:lumMod val="50000"/>
                  </a:schemeClr>
                </a:solidFill>
                <a:latin typeface="+mn-lt"/>
              </a:rPr>
              <a:t>B- </a:t>
            </a:r>
            <a:r>
              <a:rPr lang="tr-TR" sz="2800" b="1" dirty="0" err="1" smtClean="0">
                <a:solidFill>
                  <a:schemeClr val="accent4">
                    <a:lumMod val="50000"/>
                  </a:schemeClr>
                </a:solidFill>
                <a:latin typeface="+mn-lt"/>
              </a:rPr>
              <a:t>Enteral</a:t>
            </a:r>
            <a:r>
              <a:rPr lang="tr-TR" sz="2800" b="1" dirty="0" smtClean="0">
                <a:solidFill>
                  <a:schemeClr val="accent4">
                    <a:lumMod val="50000"/>
                  </a:schemeClr>
                </a:solidFill>
                <a:latin typeface="+mn-lt"/>
              </a:rPr>
              <a:t> Uygulama</a:t>
            </a:r>
            <a:endParaRPr lang="tr-TR" sz="2800" b="1" dirty="0">
              <a:solidFill>
                <a:schemeClr val="accent4">
                  <a:lumMod val="50000"/>
                </a:schemeClr>
              </a:solidFill>
              <a:latin typeface="+mn-lt"/>
            </a:endParaRPr>
          </a:p>
        </p:txBody>
      </p:sp>
      <p:sp>
        <p:nvSpPr>
          <p:cNvPr id="3" name="İçerik Yer Tutucusu 2"/>
          <p:cNvSpPr>
            <a:spLocks noGrp="1"/>
          </p:cNvSpPr>
          <p:nvPr>
            <p:ph idx="1"/>
          </p:nvPr>
        </p:nvSpPr>
        <p:spPr>
          <a:xfrm>
            <a:off x="709863" y="3125036"/>
            <a:ext cx="10515600" cy="1848017"/>
          </a:xfrm>
        </p:spPr>
        <p:txBody>
          <a:bodyPr>
            <a:normAutofit/>
          </a:bodyPr>
          <a:lstStyle/>
          <a:p>
            <a:pPr marL="0" indent="0">
              <a:buNone/>
            </a:pPr>
            <a:r>
              <a:rPr lang="tr-TR" sz="2400" dirty="0" smtClean="0">
                <a:solidFill>
                  <a:schemeClr val="accent4">
                    <a:lumMod val="75000"/>
                  </a:schemeClr>
                </a:solidFill>
              </a:rPr>
              <a:t>     a) Oral Uygulama</a:t>
            </a:r>
          </a:p>
          <a:p>
            <a:pPr marL="0" indent="0">
              <a:buNone/>
            </a:pPr>
            <a:r>
              <a:rPr lang="tr-TR" sz="2400" dirty="0" smtClean="0">
                <a:solidFill>
                  <a:schemeClr val="accent4">
                    <a:lumMod val="60000"/>
                    <a:lumOff val="40000"/>
                  </a:schemeClr>
                </a:solidFill>
              </a:rPr>
              <a:t>     b) </a:t>
            </a:r>
            <a:r>
              <a:rPr lang="tr-TR" sz="2400" dirty="0" err="1" smtClean="0">
                <a:solidFill>
                  <a:schemeClr val="accent4">
                    <a:lumMod val="60000"/>
                    <a:lumOff val="40000"/>
                  </a:schemeClr>
                </a:solidFill>
              </a:rPr>
              <a:t>Sublingual</a:t>
            </a:r>
            <a:r>
              <a:rPr lang="tr-TR" sz="2400" dirty="0" smtClean="0">
                <a:solidFill>
                  <a:schemeClr val="accent4">
                    <a:lumMod val="60000"/>
                    <a:lumOff val="40000"/>
                  </a:schemeClr>
                </a:solidFill>
              </a:rPr>
              <a:t> veya </a:t>
            </a:r>
            <a:r>
              <a:rPr lang="tr-TR" sz="2400" dirty="0" err="1" smtClean="0">
                <a:solidFill>
                  <a:schemeClr val="accent4">
                    <a:lumMod val="60000"/>
                    <a:lumOff val="40000"/>
                  </a:schemeClr>
                </a:solidFill>
              </a:rPr>
              <a:t>Bukkal</a:t>
            </a:r>
            <a:r>
              <a:rPr lang="tr-TR" sz="2400" dirty="0" smtClean="0">
                <a:solidFill>
                  <a:schemeClr val="accent4">
                    <a:lumMod val="60000"/>
                    <a:lumOff val="40000"/>
                  </a:schemeClr>
                </a:solidFill>
              </a:rPr>
              <a:t> Uygulama</a:t>
            </a:r>
          </a:p>
          <a:p>
            <a:pPr marL="0" indent="0">
              <a:buNone/>
            </a:pPr>
            <a:r>
              <a:rPr lang="tr-TR" sz="2400" b="1" dirty="0" smtClean="0">
                <a:solidFill>
                  <a:schemeClr val="accent4">
                    <a:lumMod val="40000"/>
                    <a:lumOff val="60000"/>
                  </a:schemeClr>
                </a:solidFill>
              </a:rPr>
              <a:t>     c) </a:t>
            </a:r>
            <a:r>
              <a:rPr lang="tr-TR" sz="2400" b="1" dirty="0" err="1" smtClean="0">
                <a:solidFill>
                  <a:schemeClr val="accent4">
                    <a:lumMod val="40000"/>
                    <a:lumOff val="60000"/>
                  </a:schemeClr>
                </a:solidFill>
              </a:rPr>
              <a:t>Rektal</a:t>
            </a:r>
            <a:r>
              <a:rPr lang="tr-TR" sz="2400" b="1" dirty="0" smtClean="0">
                <a:solidFill>
                  <a:schemeClr val="accent4">
                    <a:lumMod val="40000"/>
                    <a:lumOff val="60000"/>
                  </a:schemeClr>
                </a:solidFill>
              </a:rPr>
              <a:t> Uygulama</a:t>
            </a:r>
            <a:endParaRPr lang="tr-TR" sz="2400" b="1" dirty="0">
              <a:solidFill>
                <a:schemeClr val="accent4">
                  <a:lumMod val="40000"/>
                  <a:lumOff val="60000"/>
                </a:schemeClr>
              </a:solidFill>
            </a:endParaRPr>
          </a:p>
        </p:txBody>
      </p:sp>
    </p:spTree>
    <p:extLst>
      <p:ext uri="{BB962C8B-B14F-4D97-AF65-F5344CB8AC3E}">
        <p14:creationId xmlns:p14="http://schemas.microsoft.com/office/powerpoint/2010/main" val="2774735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9654" y="2664980"/>
            <a:ext cx="10515600" cy="1325563"/>
          </a:xfrm>
        </p:spPr>
        <p:txBody>
          <a:bodyPr>
            <a:normAutofit/>
          </a:bodyPr>
          <a:lstStyle/>
          <a:p>
            <a:r>
              <a:rPr lang="tr-TR" sz="2800" b="1" dirty="0" smtClean="0">
                <a:solidFill>
                  <a:schemeClr val="accent2">
                    <a:lumMod val="50000"/>
                  </a:schemeClr>
                </a:solidFill>
                <a:latin typeface="+mn-lt"/>
              </a:rPr>
              <a:t>C- </a:t>
            </a:r>
            <a:r>
              <a:rPr lang="tr-TR" sz="2800" b="1" dirty="0" err="1" smtClean="0">
                <a:solidFill>
                  <a:schemeClr val="accent2">
                    <a:lumMod val="50000"/>
                  </a:schemeClr>
                </a:solidFill>
                <a:latin typeface="+mn-lt"/>
              </a:rPr>
              <a:t>Transdermal</a:t>
            </a:r>
            <a:r>
              <a:rPr lang="tr-TR" sz="2800" b="1" dirty="0" smtClean="0">
                <a:solidFill>
                  <a:schemeClr val="accent2">
                    <a:lumMod val="50000"/>
                  </a:schemeClr>
                </a:solidFill>
                <a:latin typeface="+mn-lt"/>
              </a:rPr>
              <a:t> Uygulama</a:t>
            </a:r>
            <a:endParaRPr lang="tr-TR" sz="2800" b="1" dirty="0">
              <a:solidFill>
                <a:schemeClr val="accent2">
                  <a:lumMod val="50000"/>
                </a:schemeClr>
              </a:solidFill>
              <a:latin typeface="+mn-lt"/>
            </a:endParaRPr>
          </a:p>
        </p:txBody>
      </p:sp>
    </p:spTree>
    <p:extLst>
      <p:ext uri="{BB962C8B-B14F-4D97-AF65-F5344CB8AC3E}">
        <p14:creationId xmlns:p14="http://schemas.microsoft.com/office/powerpoint/2010/main" val="1786090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04273"/>
            <a:ext cx="10515600" cy="1325563"/>
          </a:xfrm>
        </p:spPr>
        <p:txBody>
          <a:bodyPr>
            <a:normAutofit/>
          </a:bodyPr>
          <a:lstStyle/>
          <a:p>
            <a:r>
              <a:rPr lang="tr-TR" sz="2800" b="1" dirty="0" smtClean="0">
                <a:solidFill>
                  <a:schemeClr val="accent6">
                    <a:lumMod val="50000"/>
                  </a:schemeClr>
                </a:solidFill>
                <a:latin typeface="+mn-lt"/>
              </a:rPr>
              <a:t>D- </a:t>
            </a:r>
            <a:r>
              <a:rPr lang="tr-TR" sz="2800" b="1" dirty="0" err="1" smtClean="0">
                <a:solidFill>
                  <a:schemeClr val="accent6">
                    <a:lumMod val="50000"/>
                  </a:schemeClr>
                </a:solidFill>
                <a:latin typeface="+mn-lt"/>
              </a:rPr>
              <a:t>İnhalasyon</a:t>
            </a:r>
            <a:r>
              <a:rPr lang="tr-TR" sz="2800" b="1" dirty="0" smtClean="0">
                <a:solidFill>
                  <a:schemeClr val="accent6">
                    <a:lumMod val="50000"/>
                  </a:schemeClr>
                </a:solidFill>
                <a:latin typeface="+mn-lt"/>
              </a:rPr>
              <a:t> Yolu İle Uygulama</a:t>
            </a:r>
            <a:endParaRPr lang="tr-TR" sz="2800" b="1" dirty="0">
              <a:solidFill>
                <a:schemeClr val="accent6">
                  <a:lumMod val="50000"/>
                </a:schemeClr>
              </a:solidFill>
              <a:latin typeface="+mn-lt"/>
            </a:endParaRPr>
          </a:p>
        </p:txBody>
      </p:sp>
      <p:sp>
        <p:nvSpPr>
          <p:cNvPr id="3" name="İçerik Yer Tutucusu 2"/>
          <p:cNvSpPr>
            <a:spLocks noGrp="1"/>
          </p:cNvSpPr>
          <p:nvPr>
            <p:ph idx="1"/>
          </p:nvPr>
        </p:nvSpPr>
        <p:spPr>
          <a:xfrm>
            <a:off x="838200" y="3266063"/>
            <a:ext cx="10515600" cy="1382796"/>
          </a:xfrm>
        </p:spPr>
        <p:txBody>
          <a:bodyPr>
            <a:normAutofit/>
          </a:bodyPr>
          <a:lstStyle/>
          <a:p>
            <a:pPr marL="0" indent="0">
              <a:buNone/>
            </a:pPr>
            <a:r>
              <a:rPr lang="tr-TR" sz="2400" dirty="0" smtClean="0">
                <a:solidFill>
                  <a:schemeClr val="accent6">
                    <a:lumMod val="75000"/>
                  </a:schemeClr>
                </a:solidFill>
              </a:rPr>
              <a:t>    a) Ölçülü Doz </a:t>
            </a:r>
            <a:r>
              <a:rPr lang="tr-TR" sz="2400" dirty="0" err="1" smtClean="0">
                <a:solidFill>
                  <a:schemeClr val="accent6">
                    <a:lumMod val="75000"/>
                  </a:schemeClr>
                </a:solidFill>
              </a:rPr>
              <a:t>İnhaler</a:t>
            </a:r>
            <a:r>
              <a:rPr lang="tr-TR" sz="2400" dirty="0" smtClean="0">
                <a:solidFill>
                  <a:schemeClr val="accent6">
                    <a:lumMod val="75000"/>
                  </a:schemeClr>
                </a:solidFill>
              </a:rPr>
              <a:t> (ÖDİ)</a:t>
            </a:r>
          </a:p>
          <a:p>
            <a:pPr marL="0" indent="0">
              <a:buNone/>
            </a:pPr>
            <a:r>
              <a:rPr lang="tr-TR" sz="2400" dirty="0" smtClean="0">
                <a:solidFill>
                  <a:schemeClr val="accent6">
                    <a:lumMod val="60000"/>
                    <a:lumOff val="40000"/>
                  </a:schemeClr>
                </a:solidFill>
              </a:rPr>
              <a:t>    b) Kuru Toz </a:t>
            </a:r>
            <a:r>
              <a:rPr lang="tr-TR" sz="2400" dirty="0" err="1" smtClean="0">
                <a:solidFill>
                  <a:schemeClr val="accent6">
                    <a:lumMod val="60000"/>
                    <a:lumOff val="40000"/>
                  </a:schemeClr>
                </a:solidFill>
              </a:rPr>
              <a:t>İnhaler</a:t>
            </a:r>
            <a:r>
              <a:rPr lang="tr-TR" sz="2400" dirty="0" smtClean="0">
                <a:solidFill>
                  <a:schemeClr val="accent6">
                    <a:lumMod val="60000"/>
                    <a:lumOff val="40000"/>
                  </a:schemeClr>
                </a:solidFill>
              </a:rPr>
              <a:t> (KTİ)</a:t>
            </a:r>
          </a:p>
          <a:p>
            <a:pPr marL="0" indent="0">
              <a:buNone/>
            </a:pPr>
            <a:r>
              <a:rPr lang="tr-TR" sz="2400" dirty="0" smtClean="0">
                <a:solidFill>
                  <a:schemeClr val="accent6"/>
                </a:solidFill>
              </a:rPr>
              <a:t>    c) </a:t>
            </a:r>
            <a:r>
              <a:rPr lang="tr-TR" sz="2400" dirty="0" err="1" smtClean="0">
                <a:solidFill>
                  <a:schemeClr val="accent6"/>
                </a:solidFill>
              </a:rPr>
              <a:t>Nebülizatör</a:t>
            </a:r>
            <a:r>
              <a:rPr lang="tr-TR" sz="2400" dirty="0" smtClean="0">
                <a:solidFill>
                  <a:schemeClr val="accent6"/>
                </a:solidFill>
              </a:rPr>
              <a:t> </a:t>
            </a:r>
            <a:endParaRPr lang="tr-TR" sz="2400" dirty="0">
              <a:solidFill>
                <a:schemeClr val="accent6"/>
              </a:solidFill>
            </a:endParaRPr>
          </a:p>
        </p:txBody>
      </p:sp>
    </p:spTree>
    <p:extLst>
      <p:ext uri="{BB962C8B-B14F-4D97-AF65-F5344CB8AC3E}">
        <p14:creationId xmlns:p14="http://schemas.microsoft.com/office/powerpoint/2010/main" val="627260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14577"/>
            <a:ext cx="10515600" cy="1325563"/>
          </a:xfrm>
        </p:spPr>
        <p:txBody>
          <a:bodyPr>
            <a:normAutofit/>
          </a:bodyPr>
          <a:lstStyle/>
          <a:p>
            <a:r>
              <a:rPr lang="tr-TR" sz="2800" b="1" dirty="0" smtClean="0">
                <a:solidFill>
                  <a:schemeClr val="accent1">
                    <a:lumMod val="50000"/>
                  </a:schemeClr>
                </a:solidFill>
                <a:latin typeface="+mn-lt"/>
              </a:rPr>
              <a:t>A- </a:t>
            </a:r>
            <a:r>
              <a:rPr lang="tr-TR" sz="2800" b="1" dirty="0" err="1" smtClean="0">
                <a:solidFill>
                  <a:schemeClr val="accent1">
                    <a:lumMod val="50000"/>
                  </a:schemeClr>
                </a:solidFill>
                <a:latin typeface="+mn-lt"/>
              </a:rPr>
              <a:t>Parenteral</a:t>
            </a:r>
            <a:r>
              <a:rPr lang="tr-TR" sz="2800" b="1" dirty="0" smtClean="0">
                <a:solidFill>
                  <a:schemeClr val="accent1">
                    <a:lumMod val="50000"/>
                  </a:schemeClr>
                </a:solidFill>
                <a:latin typeface="+mn-lt"/>
              </a:rPr>
              <a:t> Uygulama</a:t>
            </a:r>
            <a:endParaRPr lang="tr-TR" sz="2800" b="1" dirty="0">
              <a:solidFill>
                <a:schemeClr val="accent1">
                  <a:lumMod val="50000"/>
                </a:schemeClr>
              </a:solidFill>
              <a:latin typeface="+mn-lt"/>
            </a:endParaRPr>
          </a:p>
        </p:txBody>
      </p:sp>
      <p:sp>
        <p:nvSpPr>
          <p:cNvPr id="3" name="İçerik Yer Tutucusu 2"/>
          <p:cNvSpPr>
            <a:spLocks noGrp="1"/>
          </p:cNvSpPr>
          <p:nvPr>
            <p:ph idx="1"/>
          </p:nvPr>
        </p:nvSpPr>
        <p:spPr>
          <a:xfrm>
            <a:off x="838200" y="2780834"/>
            <a:ext cx="10515600" cy="2923931"/>
          </a:xfrm>
        </p:spPr>
        <p:txBody>
          <a:bodyPr>
            <a:normAutofit/>
          </a:bodyPr>
          <a:lstStyle/>
          <a:p>
            <a:r>
              <a:rPr lang="tr-TR" sz="2400" dirty="0" smtClean="0"/>
              <a:t>İlaçlar enjeksiyon ile uygulanır.</a:t>
            </a:r>
          </a:p>
          <a:p>
            <a:r>
              <a:rPr lang="tr-TR" sz="2400" dirty="0" smtClean="0"/>
              <a:t>Ağızdan ilaç alamayan veya hızlı etki edilmesi istenen durumlarda uygulanır.</a:t>
            </a:r>
          </a:p>
          <a:p>
            <a:r>
              <a:rPr lang="tr-TR" sz="2400" dirty="0" smtClean="0"/>
              <a:t>10 ml` ye kadar </a:t>
            </a:r>
            <a:r>
              <a:rPr lang="tr-TR" sz="2400" dirty="0" err="1" smtClean="0">
                <a:solidFill>
                  <a:srgbClr val="FF0000"/>
                </a:solidFill>
              </a:rPr>
              <a:t>bolus</a:t>
            </a:r>
            <a:r>
              <a:rPr lang="tr-TR" sz="2400" dirty="0" smtClean="0">
                <a:solidFill>
                  <a:srgbClr val="FF0000"/>
                </a:solidFill>
              </a:rPr>
              <a:t> enjeksiyon </a:t>
            </a:r>
            <a:r>
              <a:rPr lang="tr-TR" sz="2400" dirty="0" smtClean="0"/>
              <a:t>eğer aşarsa da</a:t>
            </a:r>
            <a:r>
              <a:rPr lang="tr-TR" sz="2400" dirty="0" smtClean="0">
                <a:solidFill>
                  <a:schemeClr val="accent4"/>
                </a:solidFill>
              </a:rPr>
              <a:t> </a:t>
            </a:r>
            <a:r>
              <a:rPr lang="tr-TR" sz="2400" dirty="0" err="1" smtClean="0">
                <a:solidFill>
                  <a:schemeClr val="accent4"/>
                </a:solidFill>
              </a:rPr>
              <a:t>infüzyon</a:t>
            </a:r>
            <a:r>
              <a:rPr lang="tr-TR" sz="2400" dirty="0" smtClean="0">
                <a:solidFill>
                  <a:schemeClr val="accent4"/>
                </a:solidFill>
              </a:rPr>
              <a:t> </a:t>
            </a:r>
            <a:r>
              <a:rPr lang="tr-TR" sz="2400" dirty="0" smtClean="0"/>
              <a:t>şeklinde verilir.</a:t>
            </a:r>
          </a:p>
          <a:p>
            <a:r>
              <a:rPr lang="tr-TR" sz="2400" dirty="0" err="1"/>
              <a:t>Parenteral</a:t>
            </a:r>
            <a:r>
              <a:rPr lang="tr-TR" sz="2400" dirty="0"/>
              <a:t> verilecek preparatlar steril, vücut </a:t>
            </a:r>
            <a:r>
              <a:rPr lang="tr-TR" sz="2400" dirty="0" err="1"/>
              <a:t>pH’sına</a:t>
            </a:r>
            <a:r>
              <a:rPr lang="tr-TR" sz="2400" dirty="0"/>
              <a:t> eşit veya yakın, tercihen </a:t>
            </a:r>
            <a:r>
              <a:rPr lang="tr-TR" sz="2400" dirty="0" err="1"/>
              <a:t>izotonik</a:t>
            </a:r>
            <a:r>
              <a:rPr lang="tr-TR" sz="2400" dirty="0"/>
              <a:t> ve </a:t>
            </a:r>
            <a:r>
              <a:rPr lang="tr-TR" sz="2400" dirty="0" err="1"/>
              <a:t>pirojensiz</a:t>
            </a:r>
            <a:r>
              <a:rPr lang="tr-TR" sz="2400" dirty="0"/>
              <a:t> (</a:t>
            </a:r>
            <a:r>
              <a:rPr lang="tr-TR" sz="2400" dirty="0" err="1"/>
              <a:t>apirojen</a:t>
            </a:r>
            <a:r>
              <a:rPr lang="tr-TR" sz="2400" dirty="0"/>
              <a:t>) olmalıdır. </a:t>
            </a:r>
          </a:p>
          <a:p>
            <a:r>
              <a:rPr lang="tr-TR" sz="2400" dirty="0" smtClean="0"/>
              <a:t>Partikül </a:t>
            </a:r>
            <a:r>
              <a:rPr lang="tr-TR" sz="2400" dirty="0"/>
              <a:t>içermemelidir</a:t>
            </a:r>
          </a:p>
        </p:txBody>
      </p:sp>
    </p:spTree>
    <p:extLst>
      <p:ext uri="{BB962C8B-B14F-4D97-AF65-F5344CB8AC3E}">
        <p14:creationId xmlns:p14="http://schemas.microsoft.com/office/powerpoint/2010/main" val="2395248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613193"/>
            <a:ext cx="10515600" cy="1325563"/>
          </a:xfrm>
        </p:spPr>
        <p:txBody>
          <a:bodyPr>
            <a:normAutofit/>
          </a:bodyPr>
          <a:lstStyle/>
          <a:p>
            <a:r>
              <a:rPr lang="tr-TR" sz="2800" b="1" dirty="0" smtClean="0">
                <a:solidFill>
                  <a:schemeClr val="accent1">
                    <a:lumMod val="75000"/>
                  </a:schemeClr>
                </a:solidFill>
                <a:latin typeface="+mn-lt"/>
              </a:rPr>
              <a:t>a) </a:t>
            </a:r>
            <a:r>
              <a:rPr lang="tr-TR" sz="2800" b="1" dirty="0" err="1" smtClean="0">
                <a:solidFill>
                  <a:schemeClr val="accent1">
                    <a:lumMod val="75000"/>
                  </a:schemeClr>
                </a:solidFill>
                <a:latin typeface="+mn-lt"/>
              </a:rPr>
              <a:t>İntravenöz</a:t>
            </a:r>
            <a:r>
              <a:rPr lang="tr-TR" sz="2800" b="1" dirty="0" smtClean="0">
                <a:solidFill>
                  <a:schemeClr val="accent1">
                    <a:lumMod val="75000"/>
                  </a:schemeClr>
                </a:solidFill>
                <a:latin typeface="+mn-lt"/>
              </a:rPr>
              <a:t> (IV) Enjeksiyon</a:t>
            </a:r>
            <a:endParaRPr lang="tr-TR" sz="2800" b="1" dirty="0">
              <a:solidFill>
                <a:schemeClr val="accent1">
                  <a:lumMod val="75000"/>
                </a:schemeClr>
              </a:solidFill>
              <a:latin typeface="+mn-lt"/>
            </a:endParaRPr>
          </a:p>
        </p:txBody>
      </p:sp>
      <p:sp>
        <p:nvSpPr>
          <p:cNvPr id="3" name="İçerik Yer Tutucusu 2"/>
          <p:cNvSpPr>
            <a:spLocks noGrp="1"/>
          </p:cNvSpPr>
          <p:nvPr>
            <p:ph idx="1"/>
          </p:nvPr>
        </p:nvSpPr>
        <p:spPr>
          <a:xfrm>
            <a:off x="838200" y="2774982"/>
            <a:ext cx="6564037" cy="2192801"/>
          </a:xfrm>
        </p:spPr>
        <p:txBody>
          <a:bodyPr>
            <a:normAutofit/>
          </a:bodyPr>
          <a:lstStyle/>
          <a:p>
            <a:r>
              <a:rPr lang="tr-TR" sz="2400" dirty="0" smtClean="0"/>
              <a:t>30-45°lik açı ile cilde girilir ve 15°lik açı ile devam edilir.</a:t>
            </a:r>
          </a:p>
          <a:p>
            <a:r>
              <a:rPr lang="tr-TR" sz="2400" dirty="0" smtClean="0"/>
              <a:t>Doğrudan </a:t>
            </a:r>
            <a:r>
              <a:rPr lang="tr-TR" sz="2400" dirty="0" err="1" smtClean="0"/>
              <a:t>periferik</a:t>
            </a:r>
            <a:r>
              <a:rPr lang="tr-TR" sz="2400" dirty="0" smtClean="0"/>
              <a:t> bir </a:t>
            </a:r>
            <a:r>
              <a:rPr lang="tr-TR" sz="2400" dirty="0" err="1" smtClean="0"/>
              <a:t>vene</a:t>
            </a:r>
            <a:r>
              <a:rPr lang="tr-TR" sz="2400" dirty="0" smtClean="0"/>
              <a:t> uygulanır.</a:t>
            </a:r>
          </a:p>
          <a:p>
            <a:r>
              <a:rPr lang="tr-TR" sz="2400" dirty="0" smtClean="0"/>
              <a:t>Uygulama hızı ayarlanabilir.</a:t>
            </a:r>
          </a:p>
          <a:p>
            <a:r>
              <a:rPr lang="tr-TR" sz="2400" dirty="0" smtClean="0"/>
              <a:t>Uygulanan ilaç geri alınamaz.</a:t>
            </a:r>
            <a:endParaRPr lang="tr-TR" sz="2400"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421" t="36020" r="421" b="35926"/>
          <a:stretch/>
        </p:blipFill>
        <p:spPr>
          <a:xfrm>
            <a:off x="7261511" y="1869743"/>
            <a:ext cx="4233016" cy="3370997"/>
          </a:xfrm>
          <a:prstGeom prst="rect">
            <a:avLst/>
          </a:prstGeom>
        </p:spPr>
      </p:pic>
    </p:spTree>
    <p:extLst>
      <p:ext uri="{BB962C8B-B14F-4D97-AF65-F5344CB8AC3E}">
        <p14:creationId xmlns:p14="http://schemas.microsoft.com/office/powerpoint/2010/main" val="2711125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27019" y="3297381"/>
            <a:ext cx="9144000" cy="586653"/>
          </a:xfrm>
        </p:spPr>
        <p:txBody>
          <a:bodyPr>
            <a:normAutofit fontScale="90000"/>
          </a:bodyPr>
          <a:lstStyle/>
          <a:p>
            <a:pPr algn="l"/>
            <a:r>
              <a:rPr lang="tr-TR" dirty="0" smtClean="0">
                <a:solidFill>
                  <a:schemeClr val="accent2"/>
                </a:solidFill>
              </a:rPr>
              <a:t/>
            </a:r>
            <a:br>
              <a:rPr lang="tr-TR" dirty="0" smtClean="0">
                <a:solidFill>
                  <a:schemeClr val="accent2"/>
                </a:solidFill>
              </a:rPr>
            </a:br>
            <a:r>
              <a:rPr lang="tr-TR" sz="2700" dirty="0" smtClean="0">
                <a:latin typeface="+mn-lt"/>
              </a:rPr>
              <a:t>İlacın cilt, mukozalar gibi belirli bir yüzeye / dokuya uygulanmasıdır.</a:t>
            </a:r>
            <a:endParaRPr lang="tr-TR" sz="2700" dirty="0">
              <a:latin typeface="+mn-lt"/>
            </a:endParaRPr>
          </a:p>
        </p:txBody>
      </p:sp>
      <p:sp>
        <p:nvSpPr>
          <p:cNvPr id="3" name="Metin kutusu 2"/>
          <p:cNvSpPr txBox="1"/>
          <p:nvPr/>
        </p:nvSpPr>
        <p:spPr>
          <a:xfrm>
            <a:off x="1427019" y="2774162"/>
            <a:ext cx="7716982" cy="523220"/>
          </a:xfrm>
          <a:prstGeom prst="rect">
            <a:avLst/>
          </a:prstGeom>
          <a:noFill/>
        </p:spPr>
        <p:txBody>
          <a:bodyPr wrap="square" rtlCol="0">
            <a:spAutoFit/>
          </a:bodyPr>
          <a:lstStyle/>
          <a:p>
            <a:r>
              <a:rPr lang="tr-TR" sz="2800" b="1" dirty="0" smtClean="0">
                <a:solidFill>
                  <a:schemeClr val="accent2"/>
                </a:solidFill>
              </a:rPr>
              <a:t>1- Lokal (</a:t>
            </a:r>
            <a:r>
              <a:rPr lang="tr-TR" sz="2800" b="1" dirty="0" err="1" smtClean="0">
                <a:solidFill>
                  <a:schemeClr val="accent2"/>
                </a:solidFill>
              </a:rPr>
              <a:t>Topikal</a:t>
            </a:r>
            <a:r>
              <a:rPr lang="tr-TR" sz="2800" b="1" dirty="0" smtClean="0">
                <a:solidFill>
                  <a:schemeClr val="accent2"/>
                </a:solidFill>
              </a:rPr>
              <a:t>) Uygulama</a:t>
            </a:r>
            <a:endParaRPr lang="tr-TR" sz="2800" b="1" dirty="0">
              <a:solidFill>
                <a:schemeClr val="accent2"/>
              </a:solidFill>
            </a:endParaRPr>
          </a:p>
        </p:txBody>
      </p:sp>
    </p:spTree>
    <p:extLst>
      <p:ext uri="{BB962C8B-B14F-4D97-AF65-F5344CB8AC3E}">
        <p14:creationId xmlns:p14="http://schemas.microsoft.com/office/powerpoint/2010/main" val="3524172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483524"/>
            <a:ext cx="10515600" cy="1325563"/>
          </a:xfrm>
        </p:spPr>
        <p:txBody>
          <a:bodyPr>
            <a:normAutofit/>
          </a:bodyPr>
          <a:lstStyle/>
          <a:p>
            <a:r>
              <a:rPr lang="tr-TR" sz="2800" b="1" dirty="0" smtClean="0">
                <a:solidFill>
                  <a:schemeClr val="accent1">
                    <a:lumMod val="60000"/>
                    <a:lumOff val="40000"/>
                  </a:schemeClr>
                </a:solidFill>
                <a:latin typeface="+mn-lt"/>
              </a:rPr>
              <a:t>b) </a:t>
            </a:r>
            <a:r>
              <a:rPr lang="tr-TR" sz="2800" b="1" dirty="0" err="1" smtClean="0">
                <a:solidFill>
                  <a:schemeClr val="accent1">
                    <a:lumMod val="60000"/>
                    <a:lumOff val="40000"/>
                  </a:schemeClr>
                </a:solidFill>
                <a:latin typeface="+mn-lt"/>
              </a:rPr>
              <a:t>İntramüsküler</a:t>
            </a:r>
            <a:r>
              <a:rPr lang="tr-TR" sz="2800" b="1" dirty="0" smtClean="0">
                <a:solidFill>
                  <a:schemeClr val="accent1">
                    <a:lumMod val="60000"/>
                    <a:lumOff val="40000"/>
                  </a:schemeClr>
                </a:solidFill>
                <a:latin typeface="+mn-lt"/>
              </a:rPr>
              <a:t> (IM) Enjeksiyon</a:t>
            </a:r>
            <a:endParaRPr lang="tr-TR" sz="2800" b="1" dirty="0">
              <a:solidFill>
                <a:schemeClr val="accent1">
                  <a:lumMod val="60000"/>
                  <a:lumOff val="40000"/>
                </a:schemeClr>
              </a:solidFill>
              <a:latin typeface="+mn-lt"/>
            </a:endParaRPr>
          </a:p>
        </p:txBody>
      </p:sp>
      <p:sp>
        <p:nvSpPr>
          <p:cNvPr id="3" name="İçerik Yer Tutucusu 2"/>
          <p:cNvSpPr>
            <a:spLocks noGrp="1"/>
          </p:cNvSpPr>
          <p:nvPr>
            <p:ph idx="1"/>
          </p:nvPr>
        </p:nvSpPr>
        <p:spPr>
          <a:xfrm>
            <a:off x="838200" y="2689025"/>
            <a:ext cx="10515600" cy="2715488"/>
          </a:xfrm>
        </p:spPr>
        <p:txBody>
          <a:bodyPr/>
          <a:lstStyle/>
          <a:p>
            <a:r>
              <a:rPr lang="tr-TR" sz="2400" dirty="0" smtClean="0"/>
              <a:t>İlacın uygun bir kas dokusu içine uygulanmasıdır.</a:t>
            </a:r>
          </a:p>
          <a:p>
            <a:r>
              <a:rPr lang="tr-TR" sz="2400" dirty="0" smtClean="0"/>
              <a:t>90°lik açı ile uygulanır.</a:t>
            </a:r>
          </a:p>
          <a:p>
            <a:r>
              <a:rPr lang="tr-TR" sz="2400" dirty="0" smtClean="0"/>
              <a:t>Sulu, yağlı çözeltiler ve süspansiyonlar uygulanır.</a:t>
            </a:r>
          </a:p>
          <a:p>
            <a:r>
              <a:rPr lang="tr-TR" sz="2400" dirty="0" smtClean="0"/>
              <a:t>Uygulanan ilaç miktarı 5 ml’yi geçmemelidir.</a:t>
            </a:r>
          </a:p>
          <a:p>
            <a:r>
              <a:rPr lang="tr-TR" sz="2400" dirty="0"/>
              <a:t>En </a:t>
            </a:r>
            <a:r>
              <a:rPr lang="tr-TR" sz="2400" dirty="0">
                <a:solidFill>
                  <a:srgbClr val="FF0000"/>
                </a:solidFill>
              </a:rPr>
              <a:t>hızlı</a:t>
            </a:r>
            <a:r>
              <a:rPr lang="tr-TR" sz="2400" dirty="0"/>
              <a:t> </a:t>
            </a:r>
            <a:r>
              <a:rPr lang="tr-TR" sz="2400" dirty="0" err="1" smtClean="0"/>
              <a:t>absorbsiyon</a:t>
            </a:r>
            <a:r>
              <a:rPr lang="tr-TR" sz="2400" dirty="0"/>
              <a:t>:  </a:t>
            </a:r>
            <a:r>
              <a:rPr lang="tr-TR" sz="2400" dirty="0" err="1"/>
              <a:t>Deltoid</a:t>
            </a:r>
            <a:r>
              <a:rPr lang="tr-TR" sz="2400" dirty="0"/>
              <a:t> kas </a:t>
            </a:r>
            <a:endParaRPr lang="tr-TR" sz="2400" dirty="0" smtClean="0"/>
          </a:p>
          <a:p>
            <a:r>
              <a:rPr lang="tr-TR" sz="2400" dirty="0" smtClean="0"/>
              <a:t>En </a:t>
            </a:r>
            <a:r>
              <a:rPr lang="tr-TR" sz="2400" dirty="0">
                <a:solidFill>
                  <a:srgbClr val="FFC000"/>
                </a:solidFill>
              </a:rPr>
              <a:t>yavaş </a:t>
            </a:r>
            <a:r>
              <a:rPr lang="tr-TR" sz="2400" dirty="0" err="1" smtClean="0"/>
              <a:t>absorbsiyon</a:t>
            </a:r>
            <a:r>
              <a:rPr lang="tr-TR" sz="2400" dirty="0" smtClean="0"/>
              <a:t>:  </a:t>
            </a:r>
            <a:r>
              <a:rPr lang="tr-TR" sz="2400" dirty="0" err="1"/>
              <a:t>Gluteal</a:t>
            </a:r>
            <a:r>
              <a:rPr lang="tr-TR" sz="2400" dirty="0"/>
              <a:t> bölge</a:t>
            </a:r>
            <a:endParaRPr lang="tr-TR" sz="2400" dirty="0" smtClean="0"/>
          </a:p>
          <a:p>
            <a:pPr marL="0" indent="0">
              <a:buNone/>
            </a:pPr>
            <a:endParaRPr lang="tr-TR" dirty="0" smtClean="0"/>
          </a:p>
        </p:txBody>
      </p:sp>
    </p:spTree>
    <p:extLst>
      <p:ext uri="{BB962C8B-B14F-4D97-AF65-F5344CB8AC3E}">
        <p14:creationId xmlns:p14="http://schemas.microsoft.com/office/powerpoint/2010/main" val="1120960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56" y="101566"/>
            <a:ext cx="4399717" cy="2438747"/>
          </a:xfrm>
          <a:prstGeom prst="rect">
            <a:avLst/>
          </a:prstGeom>
        </p:spPr>
      </p:pic>
      <p:sp>
        <p:nvSpPr>
          <p:cNvPr id="5" name="Dikdörtgen 4"/>
          <p:cNvSpPr/>
          <p:nvPr/>
        </p:nvSpPr>
        <p:spPr>
          <a:xfrm>
            <a:off x="453701" y="2433436"/>
            <a:ext cx="4203395" cy="938719"/>
          </a:xfrm>
          <a:prstGeom prst="rect">
            <a:avLst/>
          </a:prstGeom>
          <a:noFill/>
        </p:spPr>
        <p:txBody>
          <a:bodyPr wrap="none" lIns="91440" tIns="45720" rIns="91440" bIns="45720">
            <a:spAutoFit/>
          </a:bodyPr>
          <a:lstStyle/>
          <a:p>
            <a:pPr algn="ctr"/>
            <a:r>
              <a:rPr lang="tr-TR" sz="3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tr-TR" sz="25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Ventrogluteal</a:t>
            </a:r>
            <a:r>
              <a:rPr lang="tr-TR" sz="2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Enjeksiyon </a:t>
            </a:r>
          </a:p>
          <a:p>
            <a:pPr algn="ctr"/>
            <a:r>
              <a:rPr lang="tr-TR"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Bölgesi</a:t>
            </a:r>
            <a:endParaRPr lang="tr-TR" sz="2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467" y="101566"/>
            <a:ext cx="4128954" cy="2438747"/>
          </a:xfrm>
          <a:prstGeom prst="rect">
            <a:avLst/>
          </a:prstGeom>
        </p:spPr>
      </p:pic>
      <p:sp>
        <p:nvSpPr>
          <p:cNvPr id="7" name="Dikdörtgen 6"/>
          <p:cNvSpPr/>
          <p:nvPr/>
        </p:nvSpPr>
        <p:spPr>
          <a:xfrm>
            <a:off x="6772594" y="2510381"/>
            <a:ext cx="4153701" cy="861774"/>
          </a:xfrm>
          <a:prstGeom prst="rect">
            <a:avLst/>
          </a:prstGeom>
          <a:noFill/>
        </p:spPr>
        <p:txBody>
          <a:bodyPr wrap="none" lIns="91440" tIns="45720" rIns="91440" bIns="45720">
            <a:spAutoFit/>
          </a:bodyPr>
          <a:lstStyle/>
          <a:p>
            <a:pPr algn="ctr"/>
            <a:r>
              <a:rPr lang="tr-TR" sz="25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Laterofemoral</a:t>
            </a:r>
            <a:r>
              <a:rPr lang="tr-TR" sz="2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Enjeksiyon </a:t>
            </a:r>
          </a:p>
          <a:p>
            <a:pPr algn="ctr"/>
            <a:r>
              <a:rPr lang="tr-TR" sz="2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Bölgesi</a:t>
            </a:r>
            <a:endParaRPr lang="tr-TR" sz="2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55" y="3372155"/>
            <a:ext cx="4399717" cy="2820390"/>
          </a:xfrm>
          <a:prstGeom prst="rect">
            <a:avLst/>
          </a:prstGeom>
        </p:spPr>
      </p:pic>
      <p:sp>
        <p:nvSpPr>
          <p:cNvPr id="9" name="Dikdörtgen 8"/>
          <p:cNvSpPr/>
          <p:nvPr/>
        </p:nvSpPr>
        <p:spPr>
          <a:xfrm>
            <a:off x="594765" y="5996603"/>
            <a:ext cx="3921266" cy="938719"/>
          </a:xfrm>
          <a:prstGeom prst="rect">
            <a:avLst/>
          </a:prstGeom>
          <a:noFill/>
        </p:spPr>
        <p:txBody>
          <a:bodyPr wrap="none" lIns="91440" tIns="45720" rIns="91440" bIns="45720">
            <a:spAutoFit/>
          </a:bodyPr>
          <a:lstStyle/>
          <a:p>
            <a:pPr algn="ctr"/>
            <a:r>
              <a:rPr lang="tr-TR" sz="3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tr-TR" sz="25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Deltoid</a:t>
            </a:r>
            <a:r>
              <a:rPr lang="tr-TR" sz="2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Kası Enjeksiyon </a:t>
            </a:r>
          </a:p>
          <a:p>
            <a:pPr algn="ctr"/>
            <a:r>
              <a:rPr lang="tr-TR" sz="2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Bölgesi</a:t>
            </a:r>
            <a:endParaRPr lang="tr-TR" sz="2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467" y="3372155"/>
            <a:ext cx="4128954" cy="2820389"/>
          </a:xfrm>
          <a:prstGeom prst="rect">
            <a:avLst/>
          </a:prstGeom>
        </p:spPr>
      </p:pic>
      <p:sp>
        <p:nvSpPr>
          <p:cNvPr id="12" name="Dikdörtgen 11"/>
          <p:cNvSpPr/>
          <p:nvPr/>
        </p:nvSpPr>
        <p:spPr>
          <a:xfrm>
            <a:off x="6972969" y="5989442"/>
            <a:ext cx="3752950" cy="907941"/>
          </a:xfrm>
          <a:prstGeom prst="rect">
            <a:avLst/>
          </a:prstGeom>
          <a:noFill/>
        </p:spPr>
        <p:txBody>
          <a:bodyPr wrap="none" lIns="91440" tIns="45720" rIns="91440" bIns="45720">
            <a:spAutoFit/>
          </a:bodyPr>
          <a:lstStyle/>
          <a:p>
            <a:pPr algn="ctr"/>
            <a:r>
              <a:rPr lang="tr-TR" sz="3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tr-TR" sz="23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Dorso</a:t>
            </a:r>
            <a:r>
              <a:rPr lang="tr-TR" sz="23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gluteal</a:t>
            </a:r>
            <a:r>
              <a:rPr lang="tr-TR" sz="23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Enjeksiyon </a:t>
            </a:r>
          </a:p>
          <a:p>
            <a:pPr algn="ctr"/>
            <a:r>
              <a:rPr lang="tr-TR" sz="23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Bölgesi</a:t>
            </a:r>
            <a:endParaRPr lang="tr-TR" sz="23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39433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17462"/>
            <a:ext cx="10515600" cy="1325563"/>
          </a:xfrm>
        </p:spPr>
        <p:txBody>
          <a:bodyPr>
            <a:normAutofit/>
          </a:bodyPr>
          <a:lstStyle/>
          <a:p>
            <a:r>
              <a:rPr lang="tr-TR" sz="2800" b="1" dirty="0" smtClean="0">
                <a:solidFill>
                  <a:schemeClr val="accent1">
                    <a:lumMod val="40000"/>
                    <a:lumOff val="60000"/>
                  </a:schemeClr>
                </a:solidFill>
                <a:latin typeface="+mn-lt"/>
              </a:rPr>
              <a:t>c) </a:t>
            </a:r>
            <a:r>
              <a:rPr lang="tr-TR" sz="2800" b="1" dirty="0" err="1" smtClean="0">
                <a:solidFill>
                  <a:schemeClr val="accent1">
                    <a:lumMod val="40000"/>
                    <a:lumOff val="60000"/>
                  </a:schemeClr>
                </a:solidFill>
                <a:latin typeface="+mn-lt"/>
              </a:rPr>
              <a:t>Subkütan</a:t>
            </a:r>
            <a:r>
              <a:rPr lang="tr-TR" sz="2800" b="1" dirty="0" smtClean="0">
                <a:solidFill>
                  <a:schemeClr val="accent1">
                    <a:lumMod val="40000"/>
                    <a:lumOff val="60000"/>
                  </a:schemeClr>
                </a:solidFill>
                <a:latin typeface="+mn-lt"/>
              </a:rPr>
              <a:t> (SC) Enjeksiyon</a:t>
            </a:r>
            <a:endParaRPr lang="tr-TR" sz="2800" b="1" dirty="0">
              <a:solidFill>
                <a:schemeClr val="accent1">
                  <a:lumMod val="40000"/>
                  <a:lumOff val="60000"/>
                </a:schemeClr>
              </a:solidFill>
              <a:latin typeface="+mn-lt"/>
            </a:endParaRPr>
          </a:p>
        </p:txBody>
      </p:sp>
      <p:sp>
        <p:nvSpPr>
          <p:cNvPr id="3" name="İçerik Yer Tutucusu 2"/>
          <p:cNvSpPr>
            <a:spLocks noGrp="1"/>
          </p:cNvSpPr>
          <p:nvPr>
            <p:ph idx="1"/>
          </p:nvPr>
        </p:nvSpPr>
        <p:spPr>
          <a:xfrm>
            <a:off x="838200" y="3092952"/>
            <a:ext cx="10515600" cy="1997664"/>
          </a:xfrm>
        </p:spPr>
        <p:txBody>
          <a:bodyPr>
            <a:normAutofit/>
          </a:bodyPr>
          <a:lstStyle/>
          <a:p>
            <a:r>
              <a:rPr lang="tr-TR" sz="2400" dirty="0" smtClean="0"/>
              <a:t>Cilt altına yapılan enjeksiyondur.</a:t>
            </a:r>
          </a:p>
          <a:p>
            <a:r>
              <a:rPr lang="tr-TR" sz="2400" dirty="0" smtClean="0"/>
              <a:t>45 veya 90°lik açı ile uygulanır.</a:t>
            </a:r>
          </a:p>
          <a:p>
            <a:r>
              <a:rPr lang="tr-TR" sz="2400" dirty="0" smtClean="0"/>
              <a:t>Uygulanan ilaç miktarı 2 ml’ </a:t>
            </a:r>
            <a:r>
              <a:rPr lang="tr-TR" sz="2400" dirty="0" err="1" smtClean="0"/>
              <a:t>yi</a:t>
            </a:r>
            <a:r>
              <a:rPr lang="tr-TR" sz="2400" dirty="0" smtClean="0"/>
              <a:t> geçmemelidir.</a:t>
            </a:r>
          </a:p>
          <a:p>
            <a:r>
              <a:rPr lang="tr-TR" sz="2400" dirty="0" err="1"/>
              <a:t>İrritan</a:t>
            </a:r>
            <a:r>
              <a:rPr lang="tr-TR" sz="2400" dirty="0"/>
              <a:t> ilaçlar bu yolla uygulanmamalıdır. </a:t>
            </a:r>
            <a:endParaRPr lang="tr-TR" sz="2400" dirty="0" smtClean="0"/>
          </a:p>
          <a:p>
            <a:pPr marL="0" indent="0">
              <a:buNone/>
            </a:pPr>
            <a:endParaRPr lang="tr-TR" dirty="0"/>
          </a:p>
        </p:txBody>
      </p:sp>
    </p:spTree>
    <p:extLst>
      <p:ext uri="{BB962C8B-B14F-4D97-AF65-F5344CB8AC3E}">
        <p14:creationId xmlns:p14="http://schemas.microsoft.com/office/powerpoint/2010/main" val="2025299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hatsApp Video 2020-03-09 at 15.11.06">
            <a:hlinkClick r:id="" action="ppaction://media"/>
          </p:cNvPr>
          <p:cNvPicPr>
            <a:picLocks noGrp="1" noChangeAspect="1"/>
          </p:cNvPicPr>
          <p:nvPr>
            <p:ph idx="1"/>
            <a:videoFile r:link="rId1"/>
            <p:extLst>
              <p:ext uri="{DAA4B4D4-6D71-4841-9C94-3DE7FCFB9230}">
                <p14:media xmlns:p14="http://schemas.microsoft.com/office/powerpoint/2010/main" r:embed="rId2">
                  <p14:trim st="4552" end="7570"/>
                </p14:media>
              </p:ext>
            </p:extLst>
          </p:nvPr>
        </p:nvPicPr>
        <p:blipFill>
          <a:blip r:embed="rId4"/>
          <a:stretch>
            <a:fillRect/>
          </a:stretch>
        </p:blipFill>
        <p:spPr>
          <a:xfrm>
            <a:off x="2037782" y="679214"/>
            <a:ext cx="7735888" cy="4351338"/>
          </a:xfrm>
        </p:spPr>
      </p:pic>
      <p:sp>
        <p:nvSpPr>
          <p:cNvPr id="5" name="Metin kutusu 4"/>
          <p:cNvSpPr txBox="1"/>
          <p:nvPr/>
        </p:nvSpPr>
        <p:spPr>
          <a:xfrm>
            <a:off x="4299045" y="5554638"/>
            <a:ext cx="6073253" cy="369332"/>
          </a:xfrm>
          <a:prstGeom prst="rect">
            <a:avLst/>
          </a:prstGeom>
          <a:noFill/>
        </p:spPr>
        <p:txBody>
          <a:bodyPr wrap="square" rtlCol="0">
            <a:spAutoFit/>
          </a:bodyPr>
          <a:lstStyle/>
          <a:p>
            <a:r>
              <a:rPr lang="tr-TR" dirty="0" err="1" smtClean="0"/>
              <a:t>Subkutan</a:t>
            </a:r>
            <a:r>
              <a:rPr lang="tr-TR" dirty="0" smtClean="0"/>
              <a:t> enjeksiyon uygulaması</a:t>
            </a:r>
            <a:endParaRPr lang="tr-TR" dirty="0"/>
          </a:p>
        </p:txBody>
      </p:sp>
    </p:spTree>
    <p:extLst>
      <p:ext uri="{BB962C8B-B14F-4D97-AF65-F5344CB8AC3E}">
        <p14:creationId xmlns:p14="http://schemas.microsoft.com/office/powerpoint/2010/main" val="2467911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414327"/>
            <a:ext cx="10515600" cy="1325563"/>
          </a:xfrm>
        </p:spPr>
        <p:txBody>
          <a:bodyPr>
            <a:normAutofit/>
          </a:bodyPr>
          <a:lstStyle/>
          <a:p>
            <a:r>
              <a:rPr lang="tr-TR" sz="2800" b="1" dirty="0" smtClean="0">
                <a:solidFill>
                  <a:schemeClr val="accent1">
                    <a:lumMod val="20000"/>
                    <a:lumOff val="80000"/>
                  </a:schemeClr>
                </a:solidFill>
                <a:latin typeface="+mn-lt"/>
              </a:rPr>
              <a:t>d) </a:t>
            </a:r>
            <a:r>
              <a:rPr lang="tr-TR" sz="2800" b="1" dirty="0" err="1" smtClean="0">
                <a:solidFill>
                  <a:schemeClr val="accent1">
                    <a:lumMod val="20000"/>
                    <a:lumOff val="80000"/>
                  </a:schemeClr>
                </a:solidFill>
                <a:latin typeface="+mn-lt"/>
              </a:rPr>
              <a:t>İntraarteriyel</a:t>
            </a:r>
            <a:r>
              <a:rPr lang="tr-TR" sz="2800" b="1" dirty="0" smtClean="0">
                <a:solidFill>
                  <a:schemeClr val="accent1">
                    <a:lumMod val="20000"/>
                    <a:lumOff val="80000"/>
                  </a:schemeClr>
                </a:solidFill>
                <a:latin typeface="+mn-lt"/>
              </a:rPr>
              <a:t> (IA) Enjeksiyon</a:t>
            </a:r>
            <a:endParaRPr lang="tr-TR" sz="2800" b="1" dirty="0">
              <a:solidFill>
                <a:schemeClr val="accent1">
                  <a:lumMod val="20000"/>
                  <a:lumOff val="80000"/>
                </a:schemeClr>
              </a:solidFill>
              <a:latin typeface="+mn-lt"/>
            </a:endParaRPr>
          </a:p>
        </p:txBody>
      </p:sp>
      <p:sp>
        <p:nvSpPr>
          <p:cNvPr id="3" name="İçerik Yer Tutucusu 2"/>
          <p:cNvSpPr>
            <a:spLocks noGrp="1"/>
          </p:cNvSpPr>
          <p:nvPr>
            <p:ph idx="1"/>
          </p:nvPr>
        </p:nvSpPr>
        <p:spPr>
          <a:xfrm>
            <a:off x="838200" y="2524836"/>
            <a:ext cx="10515600" cy="2483891"/>
          </a:xfrm>
        </p:spPr>
        <p:txBody>
          <a:bodyPr>
            <a:normAutofit/>
          </a:bodyPr>
          <a:lstStyle/>
          <a:p>
            <a:r>
              <a:rPr lang="tr-TR" sz="2400" dirty="0"/>
              <a:t>Özel durumlarda uygulanır. </a:t>
            </a:r>
            <a:endParaRPr lang="tr-TR" sz="2400" dirty="0" smtClean="0"/>
          </a:p>
          <a:p>
            <a:r>
              <a:rPr lang="tr-TR" sz="2400" dirty="0" smtClean="0"/>
              <a:t>Anjiyografi </a:t>
            </a:r>
            <a:r>
              <a:rPr lang="tr-TR" sz="2400" dirty="0"/>
              <a:t>gibi bazı radyolojik muayeneler için </a:t>
            </a:r>
            <a:r>
              <a:rPr lang="tr-TR" sz="2400" dirty="0" err="1">
                <a:solidFill>
                  <a:srgbClr val="C00000"/>
                </a:solidFill>
              </a:rPr>
              <a:t>radyoopak</a:t>
            </a:r>
            <a:r>
              <a:rPr lang="tr-TR" sz="2400" dirty="0">
                <a:solidFill>
                  <a:srgbClr val="C00000"/>
                </a:solidFill>
              </a:rPr>
              <a:t> madde, k</a:t>
            </a:r>
            <a:r>
              <a:rPr lang="tr-TR" sz="2400" dirty="0" smtClean="0">
                <a:solidFill>
                  <a:srgbClr val="C00000"/>
                </a:solidFill>
              </a:rPr>
              <a:t>anser </a:t>
            </a:r>
            <a:r>
              <a:rPr lang="tr-TR" sz="2400" dirty="0">
                <a:solidFill>
                  <a:srgbClr val="C00000"/>
                </a:solidFill>
              </a:rPr>
              <a:t>kemoterapisinde tümör bulunan organa giden arter içine uygulama </a:t>
            </a:r>
            <a:r>
              <a:rPr lang="tr-TR" sz="2400" dirty="0"/>
              <a:t>yapılabilir.</a:t>
            </a:r>
          </a:p>
          <a:p>
            <a:r>
              <a:rPr lang="tr-TR" sz="2400" dirty="0"/>
              <a:t>Bu şekilde ilacın diğer dokulardaki  istenmeyen etkileri en aza indirilmiş olur.</a:t>
            </a:r>
          </a:p>
        </p:txBody>
      </p:sp>
    </p:spTree>
    <p:extLst>
      <p:ext uri="{BB962C8B-B14F-4D97-AF65-F5344CB8AC3E}">
        <p14:creationId xmlns:p14="http://schemas.microsoft.com/office/powerpoint/2010/main" val="2177790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386552"/>
            <a:ext cx="10515600" cy="1325563"/>
          </a:xfrm>
        </p:spPr>
        <p:txBody>
          <a:bodyPr>
            <a:normAutofit/>
          </a:bodyPr>
          <a:lstStyle/>
          <a:p>
            <a:r>
              <a:rPr lang="tr-TR" sz="2800" b="1" dirty="0" smtClean="0">
                <a:solidFill>
                  <a:schemeClr val="accent1"/>
                </a:solidFill>
                <a:latin typeface="+mn-lt"/>
              </a:rPr>
              <a:t>e) Kemik İliği İçine Enjeksiyon</a:t>
            </a:r>
            <a:endParaRPr lang="tr-TR" sz="2800" b="1" dirty="0">
              <a:solidFill>
                <a:schemeClr val="accent1"/>
              </a:solidFill>
              <a:latin typeface="+mn-lt"/>
            </a:endParaRPr>
          </a:p>
        </p:txBody>
      </p:sp>
      <p:sp>
        <p:nvSpPr>
          <p:cNvPr id="3" name="İçerik Yer Tutucusu 2"/>
          <p:cNvSpPr>
            <a:spLocks noGrp="1"/>
          </p:cNvSpPr>
          <p:nvPr>
            <p:ph idx="1"/>
          </p:nvPr>
        </p:nvSpPr>
        <p:spPr>
          <a:xfrm>
            <a:off x="838200" y="2712115"/>
            <a:ext cx="10515600" cy="2212811"/>
          </a:xfrm>
        </p:spPr>
        <p:txBody>
          <a:bodyPr>
            <a:normAutofit/>
          </a:bodyPr>
          <a:lstStyle/>
          <a:p>
            <a:r>
              <a:rPr lang="tr-TR" dirty="0"/>
              <a:t>Bebeklerde, bazen de yetişkinlerde damarların bulunamaması halinde ilaç uygun bir </a:t>
            </a:r>
            <a:r>
              <a:rPr lang="tr-TR" dirty="0">
                <a:solidFill>
                  <a:srgbClr val="C00000"/>
                </a:solidFill>
              </a:rPr>
              <a:t>kemik </a:t>
            </a:r>
            <a:r>
              <a:rPr lang="tr-TR" dirty="0" smtClean="0">
                <a:solidFill>
                  <a:srgbClr val="C00000"/>
                </a:solidFill>
              </a:rPr>
              <a:t>iliği içine (</a:t>
            </a:r>
            <a:r>
              <a:rPr lang="tr-TR" dirty="0" err="1" smtClean="0">
                <a:solidFill>
                  <a:srgbClr val="C00000"/>
                </a:solidFill>
              </a:rPr>
              <a:t>intraosseöz</a:t>
            </a:r>
            <a:r>
              <a:rPr lang="tr-TR" dirty="0" smtClean="0">
                <a:solidFill>
                  <a:srgbClr val="C00000"/>
                </a:solidFill>
              </a:rPr>
              <a:t>) </a:t>
            </a:r>
            <a:r>
              <a:rPr lang="tr-TR" dirty="0"/>
              <a:t>enjekte</a:t>
            </a:r>
            <a:r>
              <a:rPr lang="tr-TR" dirty="0">
                <a:solidFill>
                  <a:srgbClr val="C00000"/>
                </a:solidFill>
              </a:rPr>
              <a:t> </a:t>
            </a:r>
            <a:r>
              <a:rPr lang="tr-TR" dirty="0"/>
              <a:t>edilir ve buradan hızla kana geçer. </a:t>
            </a:r>
            <a:endParaRPr lang="tr-TR" dirty="0" smtClean="0"/>
          </a:p>
          <a:p>
            <a:r>
              <a:rPr lang="tr-TR" dirty="0" smtClean="0"/>
              <a:t>Çok </a:t>
            </a:r>
            <a:r>
              <a:rPr lang="tr-TR" dirty="0"/>
              <a:t>nadir başvurulan bir </a:t>
            </a:r>
            <a:r>
              <a:rPr lang="tr-TR" dirty="0" smtClean="0"/>
              <a:t>yöntemdir.</a:t>
            </a:r>
            <a:endParaRPr lang="tr-TR" dirty="0"/>
          </a:p>
        </p:txBody>
      </p:sp>
    </p:spTree>
    <p:extLst>
      <p:ext uri="{BB962C8B-B14F-4D97-AF65-F5344CB8AC3E}">
        <p14:creationId xmlns:p14="http://schemas.microsoft.com/office/powerpoint/2010/main" val="3571689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33662"/>
            <a:ext cx="10515600" cy="1325563"/>
          </a:xfrm>
        </p:spPr>
        <p:txBody>
          <a:bodyPr>
            <a:normAutofit/>
          </a:bodyPr>
          <a:lstStyle/>
          <a:p>
            <a:r>
              <a:rPr lang="tr-TR" sz="2800" b="1" dirty="0" smtClean="0">
                <a:solidFill>
                  <a:schemeClr val="accent4">
                    <a:lumMod val="50000"/>
                  </a:schemeClr>
                </a:solidFill>
                <a:latin typeface="+mn-lt"/>
              </a:rPr>
              <a:t>B- </a:t>
            </a:r>
            <a:r>
              <a:rPr lang="tr-TR" sz="2800" b="1" dirty="0" err="1" smtClean="0">
                <a:solidFill>
                  <a:schemeClr val="accent4">
                    <a:lumMod val="50000"/>
                  </a:schemeClr>
                </a:solidFill>
                <a:latin typeface="+mn-lt"/>
              </a:rPr>
              <a:t>Enteral</a:t>
            </a:r>
            <a:r>
              <a:rPr lang="tr-TR" sz="2800" b="1" dirty="0" smtClean="0">
                <a:solidFill>
                  <a:schemeClr val="accent4">
                    <a:lumMod val="50000"/>
                  </a:schemeClr>
                </a:solidFill>
                <a:latin typeface="+mn-lt"/>
              </a:rPr>
              <a:t> Uygulama</a:t>
            </a:r>
            <a:endParaRPr lang="tr-TR" sz="2800" b="1" dirty="0">
              <a:solidFill>
                <a:schemeClr val="accent4">
                  <a:lumMod val="50000"/>
                </a:schemeClr>
              </a:solidFill>
              <a:latin typeface="+mn-lt"/>
            </a:endParaRPr>
          </a:p>
        </p:txBody>
      </p:sp>
      <p:sp>
        <p:nvSpPr>
          <p:cNvPr id="3" name="İçerik Yer Tutucusu 2"/>
          <p:cNvSpPr>
            <a:spLocks noGrp="1"/>
          </p:cNvSpPr>
          <p:nvPr>
            <p:ph idx="1"/>
          </p:nvPr>
        </p:nvSpPr>
        <p:spPr>
          <a:xfrm>
            <a:off x="838200" y="3959225"/>
            <a:ext cx="10515600" cy="965701"/>
          </a:xfrm>
        </p:spPr>
        <p:txBody>
          <a:bodyPr>
            <a:normAutofit/>
          </a:bodyPr>
          <a:lstStyle/>
          <a:p>
            <a:r>
              <a:rPr lang="tr-TR" sz="2400" dirty="0" smtClean="0"/>
              <a:t>İlacın sindirim kanalına uygulanması ve </a:t>
            </a:r>
            <a:r>
              <a:rPr lang="tr-TR" sz="2400" dirty="0" err="1" smtClean="0"/>
              <a:t>absorbsiyona</a:t>
            </a:r>
            <a:r>
              <a:rPr lang="tr-TR" sz="2400" dirty="0" smtClean="0"/>
              <a:t> bırakılması için uygulanır.</a:t>
            </a:r>
            <a:endParaRPr lang="tr-TR" sz="2400" dirty="0"/>
          </a:p>
        </p:txBody>
      </p:sp>
    </p:spTree>
    <p:extLst>
      <p:ext uri="{BB962C8B-B14F-4D97-AF65-F5344CB8AC3E}">
        <p14:creationId xmlns:p14="http://schemas.microsoft.com/office/powerpoint/2010/main" val="2189172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76703"/>
            <a:ext cx="10515600" cy="1325563"/>
          </a:xfrm>
        </p:spPr>
        <p:txBody>
          <a:bodyPr>
            <a:normAutofit/>
          </a:bodyPr>
          <a:lstStyle/>
          <a:p>
            <a:r>
              <a:rPr lang="tr-TR" sz="2800" b="1" dirty="0" smtClean="0">
                <a:solidFill>
                  <a:schemeClr val="accent4">
                    <a:lumMod val="75000"/>
                  </a:schemeClr>
                </a:solidFill>
                <a:latin typeface="+mn-lt"/>
              </a:rPr>
              <a:t>a) Oral Uygulama</a:t>
            </a:r>
            <a:endParaRPr lang="tr-TR" sz="2800" b="1" dirty="0">
              <a:solidFill>
                <a:schemeClr val="accent4">
                  <a:lumMod val="75000"/>
                </a:schemeClr>
              </a:solidFill>
              <a:latin typeface="+mn-lt"/>
            </a:endParaRPr>
          </a:p>
        </p:txBody>
      </p:sp>
      <p:sp>
        <p:nvSpPr>
          <p:cNvPr id="3" name="İçerik Yer Tutucusu 2"/>
          <p:cNvSpPr>
            <a:spLocks noGrp="1"/>
          </p:cNvSpPr>
          <p:nvPr>
            <p:ph idx="1"/>
          </p:nvPr>
        </p:nvSpPr>
        <p:spPr>
          <a:xfrm>
            <a:off x="838200" y="3359685"/>
            <a:ext cx="10515600" cy="1334670"/>
          </a:xfrm>
        </p:spPr>
        <p:txBody>
          <a:bodyPr>
            <a:normAutofit/>
          </a:bodyPr>
          <a:lstStyle/>
          <a:p>
            <a:r>
              <a:rPr lang="tr-TR" sz="2400" dirty="0" smtClean="0"/>
              <a:t>İlaç ağızdan yutularak alınır.</a:t>
            </a:r>
          </a:p>
          <a:p>
            <a:r>
              <a:rPr lang="tr-TR" sz="2400" dirty="0" smtClean="0"/>
              <a:t>Uzun süreli ilaç kullanımına uygundur.</a:t>
            </a:r>
          </a:p>
          <a:p>
            <a:r>
              <a:rPr lang="tr-TR" sz="2400" dirty="0" err="1" smtClean="0"/>
              <a:t>Absorbsiyon</a:t>
            </a:r>
            <a:r>
              <a:rPr lang="tr-TR" sz="2400" dirty="0" smtClean="0"/>
              <a:t> yeri ince </a:t>
            </a:r>
            <a:r>
              <a:rPr lang="tr-TR" sz="2400" dirty="0" err="1" smtClean="0"/>
              <a:t>barsaklardır</a:t>
            </a:r>
            <a:r>
              <a:rPr lang="tr-TR" sz="2400" dirty="0" smtClean="0"/>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507" y="3629354"/>
            <a:ext cx="2764100" cy="213000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495" y="1657560"/>
            <a:ext cx="2806748" cy="1489824"/>
          </a:xfrm>
          <a:prstGeom prst="rect">
            <a:avLst/>
          </a:prstGeom>
        </p:spPr>
      </p:pic>
    </p:spTree>
    <p:extLst>
      <p:ext uri="{BB962C8B-B14F-4D97-AF65-F5344CB8AC3E}">
        <p14:creationId xmlns:p14="http://schemas.microsoft.com/office/powerpoint/2010/main" val="659022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9863" y="958683"/>
            <a:ext cx="10515600" cy="1325563"/>
          </a:xfrm>
        </p:spPr>
        <p:txBody>
          <a:bodyPr>
            <a:normAutofit/>
          </a:bodyPr>
          <a:lstStyle/>
          <a:p>
            <a:r>
              <a:rPr lang="tr-TR" sz="2800" b="1" dirty="0" smtClean="0">
                <a:latin typeface="+mn-lt"/>
              </a:rPr>
              <a:t>Oral Uygulamada Kullanılan </a:t>
            </a:r>
            <a:r>
              <a:rPr lang="tr-TR" sz="2800" b="1" dirty="0" err="1" smtClean="0">
                <a:latin typeface="+mn-lt"/>
              </a:rPr>
              <a:t>Farmasötik</a:t>
            </a:r>
            <a:r>
              <a:rPr lang="tr-TR" sz="2800" b="1" dirty="0" smtClean="0">
                <a:latin typeface="+mn-lt"/>
              </a:rPr>
              <a:t> İlaç Şekilleri</a:t>
            </a:r>
            <a:endParaRPr lang="tr-TR" sz="2800" b="1" dirty="0">
              <a:latin typeface="+mn-lt"/>
            </a:endParaRPr>
          </a:p>
        </p:txBody>
      </p:sp>
      <p:sp>
        <p:nvSpPr>
          <p:cNvPr id="3" name="İçerik Yer Tutucusu 2"/>
          <p:cNvSpPr>
            <a:spLocks noGrp="1"/>
          </p:cNvSpPr>
          <p:nvPr>
            <p:ph idx="1"/>
          </p:nvPr>
        </p:nvSpPr>
        <p:spPr>
          <a:xfrm>
            <a:off x="709863" y="2419183"/>
            <a:ext cx="10515600" cy="3307849"/>
          </a:xfrm>
        </p:spPr>
        <p:txBody>
          <a:bodyPr/>
          <a:lstStyle/>
          <a:p>
            <a:r>
              <a:rPr lang="tr-TR" sz="2400" dirty="0" smtClean="0"/>
              <a:t>Tablet</a:t>
            </a:r>
          </a:p>
          <a:p>
            <a:r>
              <a:rPr lang="tr-TR" sz="2400" dirty="0" smtClean="0"/>
              <a:t>Kapsül</a:t>
            </a:r>
          </a:p>
          <a:p>
            <a:r>
              <a:rPr lang="tr-TR" sz="2400" dirty="0" smtClean="0"/>
              <a:t>Draje</a:t>
            </a:r>
          </a:p>
          <a:p>
            <a:r>
              <a:rPr lang="tr-TR" sz="2400" dirty="0" smtClean="0"/>
              <a:t>Çiğneme tableti</a:t>
            </a:r>
          </a:p>
          <a:p>
            <a:r>
              <a:rPr lang="tr-TR" sz="2400" dirty="0" smtClean="0"/>
              <a:t>Granül</a:t>
            </a:r>
          </a:p>
          <a:p>
            <a:r>
              <a:rPr lang="tr-TR" sz="2400" dirty="0" smtClean="0"/>
              <a:t>Şase</a:t>
            </a:r>
          </a:p>
          <a:p>
            <a:r>
              <a:rPr lang="tr-TR" sz="2400" dirty="0" smtClean="0"/>
              <a:t>Şurup</a:t>
            </a:r>
          </a:p>
          <a:p>
            <a:endParaRPr lang="tr-TR" dirty="0"/>
          </a:p>
        </p:txBody>
      </p:sp>
    </p:spTree>
    <p:extLst>
      <p:ext uri="{BB962C8B-B14F-4D97-AF65-F5344CB8AC3E}">
        <p14:creationId xmlns:p14="http://schemas.microsoft.com/office/powerpoint/2010/main" val="866442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158" y="2441156"/>
            <a:ext cx="10515600" cy="1325563"/>
          </a:xfrm>
        </p:spPr>
        <p:txBody>
          <a:bodyPr>
            <a:normAutofit/>
          </a:bodyPr>
          <a:lstStyle/>
          <a:p>
            <a:r>
              <a:rPr lang="tr-TR" sz="2800" b="1" dirty="0" smtClean="0">
                <a:solidFill>
                  <a:schemeClr val="accent4">
                    <a:lumMod val="60000"/>
                    <a:lumOff val="40000"/>
                  </a:schemeClr>
                </a:solidFill>
                <a:latin typeface="+mn-lt"/>
              </a:rPr>
              <a:t>b) </a:t>
            </a:r>
            <a:r>
              <a:rPr lang="tr-TR" sz="2800" b="1" dirty="0" err="1" smtClean="0">
                <a:solidFill>
                  <a:schemeClr val="accent4">
                    <a:lumMod val="60000"/>
                    <a:lumOff val="40000"/>
                  </a:schemeClr>
                </a:solidFill>
                <a:latin typeface="+mn-lt"/>
              </a:rPr>
              <a:t>Sublingual</a:t>
            </a:r>
            <a:r>
              <a:rPr lang="tr-TR" sz="2800" b="1" dirty="0" smtClean="0">
                <a:solidFill>
                  <a:schemeClr val="accent4">
                    <a:lumMod val="60000"/>
                    <a:lumOff val="40000"/>
                  </a:schemeClr>
                </a:solidFill>
                <a:latin typeface="+mn-lt"/>
              </a:rPr>
              <a:t> veya </a:t>
            </a:r>
            <a:r>
              <a:rPr lang="tr-TR" sz="2800" b="1" dirty="0" err="1" smtClean="0">
                <a:solidFill>
                  <a:schemeClr val="accent4">
                    <a:lumMod val="60000"/>
                    <a:lumOff val="40000"/>
                  </a:schemeClr>
                </a:solidFill>
                <a:latin typeface="+mn-lt"/>
              </a:rPr>
              <a:t>Bukkal</a:t>
            </a:r>
            <a:r>
              <a:rPr lang="tr-TR" sz="2800" b="1" dirty="0" smtClean="0">
                <a:solidFill>
                  <a:schemeClr val="accent4">
                    <a:lumMod val="60000"/>
                    <a:lumOff val="40000"/>
                  </a:schemeClr>
                </a:solidFill>
                <a:latin typeface="+mn-lt"/>
              </a:rPr>
              <a:t> Uygulama</a:t>
            </a:r>
            <a:endParaRPr lang="tr-TR" sz="2800" b="1" dirty="0">
              <a:solidFill>
                <a:schemeClr val="accent4">
                  <a:lumMod val="60000"/>
                  <a:lumOff val="40000"/>
                </a:schemeClr>
              </a:solidFill>
              <a:latin typeface="+mn-lt"/>
            </a:endParaRPr>
          </a:p>
        </p:txBody>
      </p:sp>
      <p:sp>
        <p:nvSpPr>
          <p:cNvPr id="3" name="İçerik Yer Tutucusu 2"/>
          <p:cNvSpPr>
            <a:spLocks noGrp="1"/>
          </p:cNvSpPr>
          <p:nvPr>
            <p:ph idx="1"/>
          </p:nvPr>
        </p:nvSpPr>
        <p:spPr>
          <a:xfrm>
            <a:off x="822158" y="3766719"/>
            <a:ext cx="5360278" cy="1078236"/>
          </a:xfrm>
        </p:spPr>
        <p:txBody>
          <a:bodyPr>
            <a:normAutofit lnSpcReduction="10000"/>
          </a:bodyPr>
          <a:lstStyle/>
          <a:p>
            <a:r>
              <a:rPr lang="tr-TR" sz="2400" dirty="0" smtClean="0"/>
              <a:t>Dil altı, diş eti, yanaklara uygulanan ve hızlıca kan dolaşımına geçen uygulamadır.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664" y="2251880"/>
            <a:ext cx="3739191" cy="2688609"/>
          </a:xfrm>
          <a:prstGeom prst="rect">
            <a:avLst/>
          </a:prstGeom>
        </p:spPr>
      </p:pic>
    </p:spTree>
    <p:extLst>
      <p:ext uri="{BB962C8B-B14F-4D97-AF65-F5344CB8AC3E}">
        <p14:creationId xmlns:p14="http://schemas.microsoft.com/office/powerpoint/2010/main" val="3398298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3610" y="2611021"/>
            <a:ext cx="10515600" cy="1325563"/>
          </a:xfrm>
        </p:spPr>
        <p:txBody>
          <a:bodyPr>
            <a:normAutofit/>
          </a:bodyPr>
          <a:lstStyle/>
          <a:p>
            <a:pPr algn="ctr"/>
            <a:r>
              <a:rPr lang="tr-TR" sz="3200" b="1" dirty="0" smtClean="0"/>
              <a:t>Lokal İlaç Uygulama Yolları</a:t>
            </a:r>
            <a:endParaRPr lang="tr-TR" sz="3200" b="1" dirty="0"/>
          </a:p>
        </p:txBody>
      </p:sp>
    </p:spTree>
    <p:extLst>
      <p:ext uri="{BB962C8B-B14F-4D97-AF65-F5344CB8AC3E}">
        <p14:creationId xmlns:p14="http://schemas.microsoft.com/office/powerpoint/2010/main" val="1926826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61840"/>
            <a:ext cx="10515600" cy="1325563"/>
          </a:xfrm>
        </p:spPr>
        <p:txBody>
          <a:bodyPr>
            <a:normAutofit/>
          </a:bodyPr>
          <a:lstStyle/>
          <a:p>
            <a:r>
              <a:rPr lang="tr-TR" sz="2800" b="1" dirty="0" smtClean="0">
                <a:solidFill>
                  <a:schemeClr val="accent4">
                    <a:lumMod val="40000"/>
                    <a:lumOff val="60000"/>
                  </a:schemeClr>
                </a:solidFill>
                <a:latin typeface="+mn-lt"/>
              </a:rPr>
              <a:t>c) </a:t>
            </a:r>
            <a:r>
              <a:rPr lang="tr-TR" sz="2800" b="1" dirty="0" err="1" smtClean="0">
                <a:solidFill>
                  <a:schemeClr val="accent4">
                    <a:lumMod val="40000"/>
                    <a:lumOff val="60000"/>
                  </a:schemeClr>
                </a:solidFill>
                <a:latin typeface="+mn-lt"/>
              </a:rPr>
              <a:t>Rektal</a:t>
            </a:r>
            <a:r>
              <a:rPr lang="tr-TR" sz="2800" b="1" dirty="0" smtClean="0">
                <a:solidFill>
                  <a:schemeClr val="accent4">
                    <a:lumMod val="40000"/>
                    <a:lumOff val="60000"/>
                  </a:schemeClr>
                </a:solidFill>
                <a:latin typeface="+mn-lt"/>
              </a:rPr>
              <a:t> Uygulama</a:t>
            </a:r>
            <a:endParaRPr lang="tr-TR" sz="2800" b="1" dirty="0">
              <a:solidFill>
                <a:schemeClr val="accent4">
                  <a:lumMod val="40000"/>
                  <a:lumOff val="60000"/>
                </a:schemeClr>
              </a:solidFill>
              <a:latin typeface="+mn-lt"/>
            </a:endParaRPr>
          </a:p>
        </p:txBody>
      </p:sp>
      <p:sp>
        <p:nvSpPr>
          <p:cNvPr id="3" name="İçerik Yer Tutucusu 2"/>
          <p:cNvSpPr>
            <a:spLocks noGrp="1"/>
          </p:cNvSpPr>
          <p:nvPr>
            <p:ph idx="1"/>
          </p:nvPr>
        </p:nvSpPr>
        <p:spPr>
          <a:xfrm>
            <a:off x="838200" y="3173162"/>
            <a:ext cx="10515600" cy="1270501"/>
          </a:xfrm>
        </p:spPr>
        <p:txBody>
          <a:bodyPr>
            <a:normAutofit/>
          </a:bodyPr>
          <a:lstStyle/>
          <a:p>
            <a:r>
              <a:rPr lang="tr-TR" sz="2400" dirty="0" smtClean="0"/>
              <a:t>İlaç mideyi tahriş ediyor, oral yol </a:t>
            </a:r>
            <a:r>
              <a:rPr lang="tr-TR" sz="2400" dirty="0" err="1" smtClean="0"/>
              <a:t>kontrendike</a:t>
            </a:r>
            <a:r>
              <a:rPr lang="tr-TR" sz="2400" dirty="0" smtClean="0"/>
              <a:t>, bilinç kapalı ve küçük çocuklarda izlenilen uygulamadır.</a:t>
            </a:r>
          </a:p>
          <a:p>
            <a:r>
              <a:rPr lang="tr-TR" sz="2400" dirty="0" err="1" smtClean="0"/>
              <a:t>Süpozituvar</a:t>
            </a:r>
            <a:r>
              <a:rPr lang="tr-TR" sz="2400" dirty="0" smtClean="0"/>
              <a:t>, lavman, merhem gibi ilaçların kullanımına uygundur.</a:t>
            </a:r>
            <a:endParaRPr lang="tr-TR" sz="2400" dirty="0"/>
          </a:p>
        </p:txBody>
      </p:sp>
    </p:spTree>
    <p:extLst>
      <p:ext uri="{BB962C8B-B14F-4D97-AF65-F5344CB8AC3E}">
        <p14:creationId xmlns:p14="http://schemas.microsoft.com/office/powerpoint/2010/main" val="3810988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306220"/>
            <a:ext cx="10515600" cy="1325563"/>
          </a:xfrm>
        </p:spPr>
        <p:txBody>
          <a:bodyPr>
            <a:normAutofit/>
          </a:bodyPr>
          <a:lstStyle/>
          <a:p>
            <a:r>
              <a:rPr lang="tr-TR" sz="2800" b="1" dirty="0" smtClean="0">
                <a:solidFill>
                  <a:schemeClr val="accent2">
                    <a:lumMod val="50000"/>
                  </a:schemeClr>
                </a:solidFill>
                <a:latin typeface="+mn-lt"/>
              </a:rPr>
              <a:t>C- </a:t>
            </a:r>
            <a:r>
              <a:rPr lang="tr-TR" sz="2800" b="1" dirty="0" err="1" smtClean="0">
                <a:solidFill>
                  <a:schemeClr val="accent2">
                    <a:lumMod val="50000"/>
                  </a:schemeClr>
                </a:solidFill>
                <a:latin typeface="+mn-lt"/>
              </a:rPr>
              <a:t>Transdermal</a:t>
            </a:r>
            <a:r>
              <a:rPr lang="tr-TR" sz="2800" b="1" dirty="0" smtClean="0">
                <a:solidFill>
                  <a:schemeClr val="accent2">
                    <a:lumMod val="50000"/>
                  </a:schemeClr>
                </a:solidFill>
                <a:latin typeface="+mn-lt"/>
              </a:rPr>
              <a:t> Uygulama</a:t>
            </a:r>
            <a:endParaRPr lang="tr-TR" sz="2800" b="1" dirty="0">
              <a:solidFill>
                <a:schemeClr val="accent2">
                  <a:lumMod val="50000"/>
                </a:schemeClr>
              </a:solidFill>
              <a:latin typeface="+mn-lt"/>
            </a:endParaRPr>
          </a:p>
        </p:txBody>
      </p:sp>
      <p:sp>
        <p:nvSpPr>
          <p:cNvPr id="3" name="İçerik Yer Tutucusu 2"/>
          <p:cNvSpPr>
            <a:spLocks noGrp="1"/>
          </p:cNvSpPr>
          <p:nvPr>
            <p:ph idx="1"/>
          </p:nvPr>
        </p:nvSpPr>
        <p:spPr>
          <a:xfrm>
            <a:off x="838200" y="3381709"/>
            <a:ext cx="10515600" cy="1430922"/>
          </a:xfrm>
        </p:spPr>
        <p:txBody>
          <a:bodyPr>
            <a:normAutofit/>
          </a:bodyPr>
          <a:lstStyle/>
          <a:p>
            <a:r>
              <a:rPr lang="tr-TR" sz="2400" dirty="0" smtClean="0"/>
              <a:t>Deri üzerine uygulamadır.</a:t>
            </a:r>
          </a:p>
          <a:p>
            <a:r>
              <a:rPr lang="tr-TR" sz="2400" dirty="0" smtClean="0"/>
              <a:t>İlacın etkinliği yüksek olmalıdır.</a:t>
            </a:r>
          </a:p>
          <a:p>
            <a:r>
              <a:rPr lang="tr-TR" sz="2400" dirty="0" smtClean="0"/>
              <a:t>Merhem veya TTS şeklindedirler.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529" y="2306220"/>
            <a:ext cx="3810000" cy="2777746"/>
          </a:xfrm>
          <a:prstGeom prst="rect">
            <a:avLst/>
          </a:prstGeom>
        </p:spPr>
      </p:pic>
      <p:sp>
        <p:nvSpPr>
          <p:cNvPr id="5" name="Metin kutusu 4"/>
          <p:cNvSpPr txBox="1"/>
          <p:nvPr/>
        </p:nvSpPr>
        <p:spPr>
          <a:xfrm>
            <a:off x="6755642" y="5445457"/>
            <a:ext cx="3220871" cy="584775"/>
          </a:xfrm>
          <a:prstGeom prst="rect">
            <a:avLst/>
          </a:prstGeom>
          <a:noFill/>
        </p:spPr>
        <p:txBody>
          <a:bodyPr wrap="square" rtlCol="0">
            <a:spAutoFit/>
          </a:bodyPr>
          <a:lstStyle/>
          <a:p>
            <a:r>
              <a:rPr lang="tr-TR" sz="1600" dirty="0" smtClean="0"/>
              <a:t>TTS ( </a:t>
            </a:r>
            <a:r>
              <a:rPr lang="tr-TR" sz="1600" dirty="0" err="1" smtClean="0"/>
              <a:t>Transdermal</a:t>
            </a:r>
            <a:r>
              <a:rPr lang="tr-TR" sz="1600" dirty="0" smtClean="0"/>
              <a:t> </a:t>
            </a:r>
            <a:r>
              <a:rPr lang="tr-TR" sz="1600" dirty="0" err="1" smtClean="0"/>
              <a:t>terapötik</a:t>
            </a:r>
            <a:r>
              <a:rPr lang="tr-TR" sz="1600" dirty="0" smtClean="0"/>
              <a:t> sistem) ilaç uygulanması</a:t>
            </a:r>
            <a:endParaRPr lang="tr-TR" sz="1600" dirty="0"/>
          </a:p>
        </p:txBody>
      </p:sp>
    </p:spTree>
    <p:extLst>
      <p:ext uri="{BB962C8B-B14F-4D97-AF65-F5344CB8AC3E}">
        <p14:creationId xmlns:p14="http://schemas.microsoft.com/office/powerpoint/2010/main" val="538754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61497"/>
            <a:ext cx="10515600" cy="1325563"/>
          </a:xfrm>
        </p:spPr>
        <p:txBody>
          <a:bodyPr>
            <a:normAutofit/>
          </a:bodyPr>
          <a:lstStyle/>
          <a:p>
            <a:r>
              <a:rPr lang="tr-TR" sz="2800" b="1" dirty="0" smtClean="0">
                <a:solidFill>
                  <a:schemeClr val="accent6">
                    <a:lumMod val="50000"/>
                  </a:schemeClr>
                </a:solidFill>
                <a:latin typeface="+mn-lt"/>
              </a:rPr>
              <a:t>D- </a:t>
            </a:r>
            <a:r>
              <a:rPr lang="tr-TR" sz="2800" b="1" dirty="0" err="1" smtClean="0">
                <a:solidFill>
                  <a:schemeClr val="accent6">
                    <a:lumMod val="50000"/>
                  </a:schemeClr>
                </a:solidFill>
                <a:latin typeface="+mn-lt"/>
              </a:rPr>
              <a:t>İnhalasyon</a:t>
            </a:r>
            <a:r>
              <a:rPr lang="tr-TR" sz="2800" b="1" dirty="0" smtClean="0">
                <a:solidFill>
                  <a:schemeClr val="accent6">
                    <a:lumMod val="50000"/>
                  </a:schemeClr>
                </a:solidFill>
                <a:latin typeface="+mn-lt"/>
              </a:rPr>
              <a:t> Yolu İle Uygulama</a:t>
            </a:r>
            <a:endParaRPr lang="tr-TR" sz="2800" b="1" dirty="0">
              <a:solidFill>
                <a:schemeClr val="accent6">
                  <a:lumMod val="50000"/>
                </a:schemeClr>
              </a:solidFill>
              <a:latin typeface="+mn-lt"/>
            </a:endParaRPr>
          </a:p>
        </p:txBody>
      </p:sp>
      <p:sp>
        <p:nvSpPr>
          <p:cNvPr id="3" name="İçerik Yer Tutucusu 2"/>
          <p:cNvSpPr>
            <a:spLocks noGrp="1"/>
          </p:cNvSpPr>
          <p:nvPr>
            <p:ph idx="1"/>
          </p:nvPr>
        </p:nvSpPr>
        <p:spPr>
          <a:xfrm>
            <a:off x="838200" y="3582595"/>
            <a:ext cx="10515600" cy="805280"/>
          </a:xfrm>
        </p:spPr>
        <p:txBody>
          <a:bodyPr>
            <a:normAutofit/>
          </a:bodyPr>
          <a:lstStyle/>
          <a:p>
            <a:r>
              <a:rPr lang="tr-TR" sz="2400" dirty="0" smtClean="0"/>
              <a:t>Alveollerin geniş bir yüzey alanına sahip olması ve geçirgen </a:t>
            </a:r>
            <a:r>
              <a:rPr lang="tr-TR" sz="2400" dirty="0" err="1" smtClean="0"/>
              <a:t>epitel</a:t>
            </a:r>
            <a:r>
              <a:rPr lang="tr-TR" sz="2400" dirty="0" smtClean="0"/>
              <a:t> </a:t>
            </a:r>
            <a:r>
              <a:rPr lang="tr-TR" sz="2400" dirty="0" err="1" smtClean="0"/>
              <a:t>membran</a:t>
            </a:r>
            <a:r>
              <a:rPr lang="tr-TR" sz="2400" dirty="0" smtClean="0"/>
              <a:t> olması </a:t>
            </a:r>
            <a:r>
              <a:rPr lang="tr-TR" sz="2400" dirty="0" err="1" smtClean="0"/>
              <a:t>absorbsiyon</a:t>
            </a:r>
            <a:r>
              <a:rPr lang="tr-TR" sz="2400" dirty="0" smtClean="0"/>
              <a:t> için uygundur.</a:t>
            </a:r>
            <a:endParaRPr lang="tr-TR" sz="2400" dirty="0"/>
          </a:p>
        </p:txBody>
      </p:sp>
    </p:spTree>
    <p:extLst>
      <p:ext uri="{BB962C8B-B14F-4D97-AF65-F5344CB8AC3E}">
        <p14:creationId xmlns:p14="http://schemas.microsoft.com/office/powerpoint/2010/main" val="3271231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661662"/>
            <a:ext cx="10515600" cy="1325563"/>
          </a:xfrm>
        </p:spPr>
        <p:txBody>
          <a:bodyPr/>
          <a:lstStyle/>
          <a:p>
            <a:r>
              <a:rPr lang="tr-TR" sz="2800" b="1" dirty="0" err="1">
                <a:solidFill>
                  <a:srgbClr val="92D050"/>
                </a:solidFill>
              </a:rPr>
              <a:t>İnhalasyon</a:t>
            </a:r>
            <a:r>
              <a:rPr lang="tr-TR" sz="2800" b="1" dirty="0">
                <a:solidFill>
                  <a:srgbClr val="92D050"/>
                </a:solidFill>
              </a:rPr>
              <a:t> Tedavisinin Üstünlükleri</a:t>
            </a:r>
            <a:r>
              <a:rPr lang="tr-TR" dirty="0"/>
              <a:t/>
            </a:r>
            <a:br>
              <a:rPr lang="tr-TR" dirty="0"/>
            </a:br>
            <a:endParaRPr lang="tr-TR" dirty="0"/>
          </a:p>
        </p:txBody>
      </p:sp>
      <p:sp>
        <p:nvSpPr>
          <p:cNvPr id="3" name="İçerik Yer Tutucusu 2"/>
          <p:cNvSpPr>
            <a:spLocks noGrp="1"/>
          </p:cNvSpPr>
          <p:nvPr>
            <p:ph idx="1"/>
          </p:nvPr>
        </p:nvSpPr>
        <p:spPr>
          <a:xfrm>
            <a:off x="1124803" y="2506662"/>
            <a:ext cx="10515600" cy="4351338"/>
          </a:xfrm>
        </p:spPr>
        <p:txBody>
          <a:bodyPr>
            <a:normAutofit/>
          </a:bodyPr>
          <a:lstStyle/>
          <a:p>
            <a:pPr marL="0" indent="0">
              <a:buNone/>
            </a:pPr>
            <a:r>
              <a:rPr lang="tr-TR" sz="2400" dirty="0" smtClean="0"/>
              <a:t>1</a:t>
            </a:r>
            <a:r>
              <a:rPr lang="tr-TR" sz="2400" dirty="0"/>
              <a:t>. İlacın doğrudan hedef organa ulaştırılması</a:t>
            </a:r>
          </a:p>
          <a:p>
            <a:pPr marL="0" indent="0">
              <a:buNone/>
            </a:pPr>
            <a:r>
              <a:rPr lang="tr-TR" sz="2400" dirty="0"/>
              <a:t>2. Daha hızlı etki</a:t>
            </a:r>
          </a:p>
          <a:p>
            <a:pPr marL="0" indent="0">
              <a:buNone/>
            </a:pPr>
            <a:r>
              <a:rPr lang="tr-TR" sz="2400" dirty="0"/>
              <a:t>3. Düşük doz ilaç</a:t>
            </a:r>
          </a:p>
          <a:p>
            <a:pPr marL="0" indent="0">
              <a:buNone/>
            </a:pPr>
            <a:r>
              <a:rPr lang="tr-TR" sz="2400" dirty="0"/>
              <a:t>4. Daha az yan etki</a:t>
            </a:r>
          </a:p>
        </p:txBody>
      </p:sp>
    </p:spTree>
    <p:extLst>
      <p:ext uri="{BB962C8B-B14F-4D97-AF65-F5344CB8AC3E}">
        <p14:creationId xmlns:p14="http://schemas.microsoft.com/office/powerpoint/2010/main" val="3751541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836" y="1813360"/>
            <a:ext cx="10515600" cy="1325563"/>
          </a:xfrm>
        </p:spPr>
        <p:txBody>
          <a:bodyPr>
            <a:normAutofit/>
          </a:bodyPr>
          <a:lstStyle/>
          <a:p>
            <a:r>
              <a:rPr lang="tr-TR" sz="2800" b="1" dirty="0" smtClean="0">
                <a:solidFill>
                  <a:schemeClr val="accent6">
                    <a:lumMod val="75000"/>
                  </a:schemeClr>
                </a:solidFill>
                <a:latin typeface="+mn-lt"/>
              </a:rPr>
              <a:t>a) Ölçülü Doz </a:t>
            </a:r>
            <a:r>
              <a:rPr lang="tr-TR" sz="2800" b="1" dirty="0" err="1" smtClean="0">
                <a:solidFill>
                  <a:schemeClr val="accent6">
                    <a:lumMod val="75000"/>
                  </a:schemeClr>
                </a:solidFill>
                <a:latin typeface="+mn-lt"/>
              </a:rPr>
              <a:t>İnhaler</a:t>
            </a:r>
            <a:r>
              <a:rPr lang="tr-TR" sz="2800" b="1" dirty="0" smtClean="0">
                <a:solidFill>
                  <a:schemeClr val="accent6">
                    <a:lumMod val="75000"/>
                  </a:schemeClr>
                </a:solidFill>
                <a:latin typeface="+mn-lt"/>
              </a:rPr>
              <a:t> (ÖDİ)</a:t>
            </a:r>
            <a:endParaRPr lang="tr-TR" sz="2800" b="1" dirty="0">
              <a:solidFill>
                <a:schemeClr val="accent6">
                  <a:lumMod val="75000"/>
                </a:schemeClr>
              </a:solidFill>
              <a:latin typeface="+mn-lt"/>
            </a:endParaRPr>
          </a:p>
        </p:txBody>
      </p:sp>
      <p:sp>
        <p:nvSpPr>
          <p:cNvPr id="3" name="İçerik Yer Tutucusu 2"/>
          <p:cNvSpPr>
            <a:spLocks noGrp="1"/>
          </p:cNvSpPr>
          <p:nvPr>
            <p:ph idx="1"/>
          </p:nvPr>
        </p:nvSpPr>
        <p:spPr>
          <a:xfrm>
            <a:off x="838200" y="2906848"/>
            <a:ext cx="4675496" cy="2538546"/>
          </a:xfrm>
        </p:spPr>
        <p:txBody>
          <a:bodyPr>
            <a:noAutofit/>
          </a:bodyPr>
          <a:lstStyle/>
          <a:p>
            <a:r>
              <a:rPr lang="tr-TR" sz="2400" dirty="0" smtClean="0"/>
              <a:t>Genellikle astım hastalarının kullandığı ilaçtır.</a:t>
            </a:r>
          </a:p>
          <a:p>
            <a:r>
              <a:rPr lang="tr-TR" sz="2400" dirty="0" smtClean="0"/>
              <a:t>ÖDİ püskürtme yeri aşağıda kalacak şekilde dik tutulur, dudaklar arasına alınır. Soluk almaya başlandığında püskürtülür, 10 saniye tutulur ve soluk verilir.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322" y="2162886"/>
            <a:ext cx="4708478" cy="3268923"/>
          </a:xfrm>
          <a:prstGeom prst="rect">
            <a:avLst/>
          </a:prstGeom>
        </p:spPr>
      </p:pic>
    </p:spTree>
    <p:extLst>
      <p:ext uri="{BB962C8B-B14F-4D97-AF65-F5344CB8AC3E}">
        <p14:creationId xmlns:p14="http://schemas.microsoft.com/office/powerpoint/2010/main" val="1668432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3821" y="2379803"/>
            <a:ext cx="10515600" cy="1325563"/>
          </a:xfrm>
        </p:spPr>
        <p:txBody>
          <a:bodyPr>
            <a:normAutofit/>
          </a:bodyPr>
          <a:lstStyle/>
          <a:p>
            <a:r>
              <a:rPr lang="tr-TR" sz="2800" b="1" dirty="0" smtClean="0">
                <a:solidFill>
                  <a:schemeClr val="accent6">
                    <a:lumMod val="60000"/>
                    <a:lumOff val="40000"/>
                  </a:schemeClr>
                </a:solidFill>
                <a:latin typeface="+mn-lt"/>
              </a:rPr>
              <a:t>b) Kuru Toz </a:t>
            </a:r>
            <a:r>
              <a:rPr lang="tr-TR" sz="2800" b="1" dirty="0" err="1" smtClean="0">
                <a:solidFill>
                  <a:schemeClr val="accent6">
                    <a:lumMod val="60000"/>
                    <a:lumOff val="40000"/>
                  </a:schemeClr>
                </a:solidFill>
                <a:latin typeface="+mn-lt"/>
              </a:rPr>
              <a:t>İnhaler</a:t>
            </a:r>
            <a:r>
              <a:rPr lang="tr-TR" sz="2800" b="1" dirty="0" smtClean="0">
                <a:solidFill>
                  <a:schemeClr val="accent6">
                    <a:lumMod val="60000"/>
                    <a:lumOff val="40000"/>
                  </a:schemeClr>
                </a:solidFill>
                <a:latin typeface="+mn-lt"/>
              </a:rPr>
              <a:t> (KTİ)</a:t>
            </a:r>
            <a:endParaRPr lang="tr-TR" sz="2800" b="1" dirty="0">
              <a:solidFill>
                <a:schemeClr val="accent6">
                  <a:lumMod val="60000"/>
                  <a:lumOff val="40000"/>
                </a:schemeClr>
              </a:solidFill>
              <a:latin typeface="+mn-lt"/>
            </a:endParaRPr>
          </a:p>
        </p:txBody>
      </p:sp>
      <p:sp>
        <p:nvSpPr>
          <p:cNvPr id="3" name="İçerik Yer Tutucusu 2"/>
          <p:cNvSpPr>
            <a:spLocks noGrp="1"/>
          </p:cNvSpPr>
          <p:nvPr>
            <p:ph idx="1"/>
          </p:nvPr>
        </p:nvSpPr>
        <p:spPr>
          <a:xfrm>
            <a:off x="843947" y="3266157"/>
            <a:ext cx="10515600" cy="997786"/>
          </a:xfrm>
        </p:spPr>
        <p:txBody>
          <a:bodyPr>
            <a:normAutofit/>
          </a:bodyPr>
          <a:lstStyle/>
          <a:p>
            <a:r>
              <a:rPr lang="tr-TR" sz="2400" dirty="0" err="1" smtClean="0"/>
              <a:t>İnspirasyon</a:t>
            </a:r>
            <a:r>
              <a:rPr lang="tr-TR" sz="2400" dirty="0" smtClean="0"/>
              <a:t> akımı ile çalışan sistemlerdir.</a:t>
            </a:r>
          </a:p>
          <a:p>
            <a:r>
              <a:rPr lang="tr-TR" sz="2400" dirty="0" smtClean="0"/>
              <a:t>Akciğere ulaşan ilaç miktarı </a:t>
            </a:r>
            <a:r>
              <a:rPr lang="tr-TR" sz="2400" dirty="0" err="1" smtClean="0"/>
              <a:t>ÖDİ’den</a:t>
            </a:r>
            <a:r>
              <a:rPr lang="tr-TR" sz="2400" dirty="0" smtClean="0"/>
              <a:t> fazladır.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597" y="2320119"/>
            <a:ext cx="3987421" cy="2770495"/>
          </a:xfrm>
          <a:prstGeom prst="rect">
            <a:avLst/>
          </a:prstGeom>
        </p:spPr>
      </p:pic>
    </p:spTree>
    <p:extLst>
      <p:ext uri="{BB962C8B-B14F-4D97-AF65-F5344CB8AC3E}">
        <p14:creationId xmlns:p14="http://schemas.microsoft.com/office/powerpoint/2010/main" val="128456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145799"/>
            <a:ext cx="10515600" cy="1325563"/>
          </a:xfrm>
        </p:spPr>
        <p:txBody>
          <a:bodyPr>
            <a:normAutofit/>
          </a:bodyPr>
          <a:lstStyle/>
          <a:p>
            <a:r>
              <a:rPr lang="tr-TR" sz="2800" b="1" dirty="0" smtClean="0">
                <a:solidFill>
                  <a:schemeClr val="accent6"/>
                </a:solidFill>
                <a:latin typeface="+mn-lt"/>
              </a:rPr>
              <a:t>c) </a:t>
            </a:r>
            <a:r>
              <a:rPr lang="tr-TR" sz="2800" b="1" dirty="0" err="1" smtClean="0">
                <a:solidFill>
                  <a:schemeClr val="accent6"/>
                </a:solidFill>
                <a:latin typeface="+mn-lt"/>
              </a:rPr>
              <a:t>Nebülizatör</a:t>
            </a:r>
            <a:endParaRPr lang="tr-TR" sz="2800" b="1" dirty="0">
              <a:solidFill>
                <a:schemeClr val="accent6"/>
              </a:solidFill>
              <a:latin typeface="+mn-lt"/>
            </a:endParaRPr>
          </a:p>
        </p:txBody>
      </p:sp>
      <p:sp>
        <p:nvSpPr>
          <p:cNvPr id="3" name="İçerik Yer Tutucusu 2"/>
          <p:cNvSpPr>
            <a:spLocks noGrp="1"/>
          </p:cNvSpPr>
          <p:nvPr>
            <p:ph idx="1"/>
          </p:nvPr>
        </p:nvSpPr>
        <p:spPr>
          <a:xfrm>
            <a:off x="838200" y="3301499"/>
            <a:ext cx="10515600" cy="1527175"/>
          </a:xfrm>
        </p:spPr>
        <p:txBody>
          <a:bodyPr>
            <a:normAutofit/>
          </a:bodyPr>
          <a:lstStyle/>
          <a:p>
            <a:r>
              <a:rPr lang="tr-TR" sz="2400" dirty="0" smtClean="0"/>
              <a:t>Fazla ilaç dozlarında, akut ağır ataklarda kullanılır.</a:t>
            </a:r>
          </a:p>
          <a:p>
            <a:r>
              <a:rPr lang="tr-TR" sz="2400" dirty="0" smtClean="0"/>
              <a:t>Kombine ilaç verilebilir.</a:t>
            </a:r>
          </a:p>
          <a:p>
            <a:r>
              <a:rPr lang="tr-TR" sz="2400" dirty="0" smtClean="0"/>
              <a:t>İlaçlar uzun dönemde dağılır.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098" y="2191573"/>
            <a:ext cx="3603578" cy="3024969"/>
          </a:xfrm>
          <a:prstGeom prst="rect">
            <a:avLst/>
          </a:prstGeom>
        </p:spPr>
      </p:pic>
    </p:spTree>
    <p:extLst>
      <p:ext uri="{BB962C8B-B14F-4D97-AF65-F5344CB8AC3E}">
        <p14:creationId xmlns:p14="http://schemas.microsoft.com/office/powerpoint/2010/main" val="866084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52241"/>
            <a:ext cx="10515600" cy="1325563"/>
          </a:xfrm>
        </p:spPr>
        <p:txBody>
          <a:bodyPr>
            <a:normAutofit/>
          </a:bodyPr>
          <a:lstStyle/>
          <a:p>
            <a:r>
              <a:rPr lang="tr-TR" sz="2800" b="1" dirty="0" smtClean="0">
                <a:latin typeface="+mn-lt"/>
              </a:rPr>
              <a:t>İlaç Uygulamalarında Dikkat Edilecek Noktalar</a:t>
            </a:r>
            <a:endParaRPr lang="tr-TR" sz="2800" b="1" dirty="0">
              <a:latin typeface="+mn-lt"/>
            </a:endParaRPr>
          </a:p>
        </p:txBody>
      </p:sp>
      <p:sp>
        <p:nvSpPr>
          <p:cNvPr id="3" name="İçerik Yer Tutucusu 2"/>
          <p:cNvSpPr>
            <a:spLocks noGrp="1"/>
          </p:cNvSpPr>
          <p:nvPr>
            <p:ph idx="1"/>
          </p:nvPr>
        </p:nvSpPr>
        <p:spPr>
          <a:xfrm>
            <a:off x="838200" y="2877804"/>
            <a:ext cx="10515600" cy="2521786"/>
          </a:xfrm>
        </p:spPr>
        <p:txBody>
          <a:bodyPr>
            <a:normAutofit/>
          </a:bodyPr>
          <a:lstStyle/>
          <a:p>
            <a:r>
              <a:rPr lang="tr-TR" sz="2400" dirty="0" smtClean="0"/>
              <a:t>Hasta / Yaralının ilaç uygulama yolu iyi tespit edilmelidir.</a:t>
            </a:r>
          </a:p>
          <a:p>
            <a:r>
              <a:rPr lang="tr-TR" sz="2400" dirty="0" smtClean="0"/>
              <a:t>Sterilliğe dikkat edilmelidir.</a:t>
            </a:r>
          </a:p>
          <a:p>
            <a:r>
              <a:rPr lang="tr-TR" sz="2400" dirty="0" smtClean="0"/>
              <a:t>İlacın son kullanma tarihi kontrol edilmelidir.</a:t>
            </a:r>
          </a:p>
          <a:p>
            <a:r>
              <a:rPr lang="tr-TR" sz="2400" dirty="0" smtClean="0"/>
              <a:t>İşi bilen kişiler yapmalıdır.</a:t>
            </a:r>
          </a:p>
          <a:p>
            <a:r>
              <a:rPr lang="tr-TR" sz="2400" dirty="0" smtClean="0"/>
              <a:t>Mahremiyet sağlanmalıdır. </a:t>
            </a:r>
            <a:endParaRPr lang="tr-TR" sz="2400" dirty="0"/>
          </a:p>
        </p:txBody>
      </p:sp>
    </p:spTree>
    <p:extLst>
      <p:ext uri="{BB962C8B-B14F-4D97-AF65-F5344CB8AC3E}">
        <p14:creationId xmlns:p14="http://schemas.microsoft.com/office/powerpoint/2010/main" val="4117369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576180"/>
          </a:xfrm>
        </p:spPr>
        <p:txBody>
          <a:bodyPr>
            <a:normAutofit/>
          </a:bodyPr>
          <a:lstStyle/>
          <a:p>
            <a:r>
              <a:rPr lang="tr-TR" sz="2800" b="1" dirty="0" smtClean="0">
                <a:latin typeface="+mn-lt"/>
              </a:rPr>
              <a:t>ANESTEZİK VE ANTİTÜBERKÜLOZ İLAÇLAR</a:t>
            </a:r>
            <a:endParaRPr lang="tr-TR" sz="2800" b="1" dirty="0">
              <a:latin typeface="+mn-lt"/>
            </a:endParaRPr>
          </a:p>
        </p:txBody>
      </p:sp>
    </p:spTree>
    <p:extLst>
      <p:ext uri="{BB962C8B-B14F-4D97-AF65-F5344CB8AC3E}">
        <p14:creationId xmlns:p14="http://schemas.microsoft.com/office/powerpoint/2010/main" val="2370610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a:bodyPr>
          <a:lstStyle/>
          <a:p>
            <a:r>
              <a:rPr lang="tr-TR" sz="2800" dirty="0" err="1" smtClean="0"/>
              <a:t>Anestezikler</a:t>
            </a:r>
            <a:endParaRPr lang="tr-TR" sz="2800" dirty="0"/>
          </a:p>
        </p:txBody>
      </p:sp>
    </p:spTree>
    <p:extLst>
      <p:ext uri="{BB962C8B-B14F-4D97-AF65-F5344CB8AC3E}">
        <p14:creationId xmlns:p14="http://schemas.microsoft.com/office/powerpoint/2010/main" val="2807487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838199" y="1883193"/>
            <a:ext cx="10311063" cy="4486275"/>
          </a:xfrm>
        </p:spPr>
        <p:txBody>
          <a:bodyPr>
            <a:normAutofit/>
          </a:bodyPr>
          <a:lstStyle/>
          <a:p>
            <a:pPr marL="0" indent="0">
              <a:buNone/>
            </a:pPr>
            <a:r>
              <a:rPr lang="tr-TR" sz="2400" b="1" dirty="0" smtClean="0"/>
              <a:t>A- Deriye Uygulama ( </a:t>
            </a:r>
            <a:r>
              <a:rPr lang="tr-TR" sz="2400" b="1" dirty="0" err="1" smtClean="0"/>
              <a:t>Epidermal</a:t>
            </a:r>
            <a:r>
              <a:rPr lang="tr-TR" sz="2400" b="1" dirty="0" smtClean="0"/>
              <a:t> –</a:t>
            </a:r>
            <a:r>
              <a:rPr lang="tr-TR" sz="2400" b="1" dirty="0" err="1" smtClean="0"/>
              <a:t>Perkütan</a:t>
            </a:r>
            <a:r>
              <a:rPr lang="tr-TR" sz="2400" b="1" dirty="0" smtClean="0"/>
              <a:t> )</a:t>
            </a:r>
          </a:p>
          <a:p>
            <a:pPr marL="0" indent="0">
              <a:buNone/>
            </a:pPr>
            <a:r>
              <a:rPr lang="tr-TR" sz="2400" b="1" dirty="0" smtClean="0"/>
              <a:t>B- Deri İçine ( </a:t>
            </a:r>
            <a:r>
              <a:rPr lang="tr-TR" sz="2400" b="1" dirty="0" err="1" smtClean="0"/>
              <a:t>İntrakütan</a:t>
            </a:r>
            <a:r>
              <a:rPr lang="tr-TR" sz="2400" b="1" dirty="0" smtClean="0"/>
              <a:t> – </a:t>
            </a:r>
            <a:r>
              <a:rPr lang="tr-TR" sz="2400" b="1" dirty="0" err="1" smtClean="0"/>
              <a:t>İntradermik</a:t>
            </a:r>
            <a:r>
              <a:rPr lang="tr-TR" sz="2400" b="1" dirty="0" smtClean="0"/>
              <a:t>) Enjeksiyon</a:t>
            </a:r>
          </a:p>
          <a:p>
            <a:pPr marL="0" indent="0">
              <a:buNone/>
            </a:pPr>
            <a:r>
              <a:rPr lang="tr-TR" sz="2400" b="1" dirty="0" smtClean="0"/>
              <a:t>C- Göze ( </a:t>
            </a:r>
            <a:r>
              <a:rPr lang="tr-TR" sz="2400" b="1" dirty="0" err="1" smtClean="0"/>
              <a:t>Konjonktivaya</a:t>
            </a:r>
            <a:r>
              <a:rPr lang="tr-TR" sz="2400" b="1" dirty="0" smtClean="0"/>
              <a:t> ) Uygulama / </a:t>
            </a:r>
            <a:r>
              <a:rPr lang="tr-TR" sz="2400" b="1" dirty="0" err="1" smtClean="0"/>
              <a:t>Oftalmik</a:t>
            </a:r>
            <a:endParaRPr lang="tr-TR" sz="2400" b="1" dirty="0" smtClean="0"/>
          </a:p>
          <a:p>
            <a:pPr marL="0" indent="0">
              <a:buNone/>
            </a:pPr>
            <a:r>
              <a:rPr lang="tr-TR" sz="2400" b="1" dirty="0" smtClean="0"/>
              <a:t>D- </a:t>
            </a:r>
            <a:r>
              <a:rPr lang="tr-TR" sz="2400" b="1" dirty="0" err="1" smtClean="0"/>
              <a:t>İntranazal</a:t>
            </a:r>
            <a:r>
              <a:rPr lang="tr-TR" sz="2400" b="1" dirty="0" smtClean="0"/>
              <a:t> Uygulama</a:t>
            </a:r>
          </a:p>
          <a:p>
            <a:pPr marL="0" indent="0">
              <a:buNone/>
            </a:pPr>
            <a:r>
              <a:rPr lang="tr-TR" sz="2400" b="1" dirty="0" smtClean="0"/>
              <a:t>E- Kulak İçine Uygulama ( </a:t>
            </a:r>
            <a:r>
              <a:rPr lang="tr-TR" sz="2400" b="1" dirty="0" err="1" smtClean="0"/>
              <a:t>Otik</a:t>
            </a:r>
            <a:r>
              <a:rPr lang="tr-TR" sz="2400" b="1" dirty="0" smtClean="0"/>
              <a:t> )</a:t>
            </a:r>
          </a:p>
          <a:p>
            <a:pPr marL="0" indent="0">
              <a:buNone/>
            </a:pPr>
            <a:r>
              <a:rPr lang="tr-TR" sz="2400" b="1" dirty="0" smtClean="0"/>
              <a:t>F- Ağız İçi ( </a:t>
            </a:r>
            <a:r>
              <a:rPr lang="tr-TR" sz="2400" b="1" dirty="0" err="1" smtClean="0"/>
              <a:t>Bukkal</a:t>
            </a:r>
            <a:r>
              <a:rPr lang="tr-TR" sz="2400" b="1" dirty="0" smtClean="0"/>
              <a:t> ) Uygulama</a:t>
            </a:r>
          </a:p>
          <a:p>
            <a:pPr marL="0" indent="0">
              <a:buNone/>
            </a:pPr>
            <a:r>
              <a:rPr lang="tr-TR" sz="2400" b="1" dirty="0" smtClean="0"/>
              <a:t>G- Mide-Barsak Kanalına Uygulama</a:t>
            </a:r>
          </a:p>
          <a:p>
            <a:endParaRPr lang="tr-TR" dirty="0"/>
          </a:p>
        </p:txBody>
      </p:sp>
    </p:spTree>
    <p:extLst>
      <p:ext uri="{BB962C8B-B14F-4D97-AF65-F5344CB8AC3E}">
        <p14:creationId xmlns:p14="http://schemas.microsoft.com/office/powerpoint/2010/main" val="41735595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1219200" y="2358167"/>
            <a:ext cx="9753600" cy="3914000"/>
          </a:xfrm>
          <a:prstGeom prst="rect">
            <a:avLst/>
          </a:prstGeom>
          <a:noFill/>
          <a:ln>
            <a:noFill/>
          </a:ln>
        </p:spPr>
        <p:txBody>
          <a:bodyPr spcFirstLastPara="1" wrap="square" lIns="121900" tIns="121900" rIns="121900" bIns="121900" anchor="t" anchorCtr="0">
            <a:noAutofit/>
          </a:bodyPr>
          <a:lstStyle/>
          <a:p>
            <a:pPr marL="342900" indent="-342900">
              <a:buFont typeface="Arial" panose="020B0604020202020204" pitchFamily="34" charset="0"/>
              <a:buChar char="•"/>
            </a:pPr>
            <a:r>
              <a:rPr lang="tr" sz="2400" dirty="0"/>
              <a:t>Yüzyıllar boyunca insanoğlu cerrahi ağrıyı kontrol etmek için</a:t>
            </a:r>
            <a:endParaRPr sz="2400" dirty="0"/>
          </a:p>
          <a:p>
            <a:r>
              <a:rPr lang="tr" sz="2400" dirty="0"/>
              <a:t>doğal ilaçlara ve fiziksel metotlara güvenmiştir.Tarihi belgeler</a:t>
            </a:r>
            <a:endParaRPr sz="2400" dirty="0"/>
          </a:p>
          <a:p>
            <a:r>
              <a:rPr lang="tr" sz="2400" dirty="0"/>
              <a:t>kenevir, banotu, adamotu ve haşhaşın sedatif etkilerini tarif</a:t>
            </a:r>
            <a:endParaRPr sz="2400" dirty="0"/>
          </a:p>
          <a:p>
            <a:r>
              <a:rPr lang="tr" sz="2400" dirty="0"/>
              <a:t>etmektedir. Soğuk, sinir kompresyonu, karotid arter oklüz-</a:t>
            </a:r>
            <a:endParaRPr sz="2400" dirty="0"/>
          </a:p>
          <a:p>
            <a:r>
              <a:rPr lang="tr" sz="2400" dirty="0"/>
              <a:t>yonu ve beyin sarsıntısı gibi değişken etkileri olan, fiziksel</a:t>
            </a:r>
            <a:endParaRPr sz="2400" dirty="0"/>
          </a:p>
          <a:p>
            <a:r>
              <a:rPr lang="tr" sz="2400" dirty="0"/>
              <a:t>metotlar da uygulanmıştır. </a:t>
            </a:r>
            <a:endParaRPr sz="2400" dirty="0"/>
          </a:p>
          <a:p>
            <a:endParaRPr sz="2400" dirty="0"/>
          </a:p>
        </p:txBody>
      </p:sp>
    </p:spTree>
    <p:extLst>
      <p:ext uri="{BB962C8B-B14F-4D97-AF65-F5344CB8AC3E}">
        <p14:creationId xmlns:p14="http://schemas.microsoft.com/office/powerpoint/2010/main" val="3577698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p:nvPr/>
        </p:nvSpPr>
        <p:spPr>
          <a:xfrm>
            <a:off x="1225276" y="2871056"/>
            <a:ext cx="10634627" cy="2983834"/>
          </a:xfrm>
          <a:prstGeom prst="rect">
            <a:avLst/>
          </a:prstGeom>
          <a:noFill/>
          <a:ln>
            <a:noFill/>
          </a:ln>
        </p:spPr>
        <p:txBody>
          <a:bodyPr spcFirstLastPara="1" wrap="square" lIns="121900" tIns="121900" rIns="121900" bIns="121900" anchor="t" anchorCtr="0">
            <a:noAutofit/>
          </a:bodyPr>
          <a:lstStyle/>
          <a:p>
            <a:pPr marL="342900" indent="-342900">
              <a:buFont typeface="Arial" panose="020B0604020202020204" pitchFamily="34" charset="0"/>
              <a:buChar char="•"/>
            </a:pPr>
            <a:r>
              <a:rPr lang="tr" sz="2400" dirty="0">
                <a:latin typeface="Calibri" panose="020F0502020204030204" pitchFamily="34" charset="0"/>
                <a:cs typeface="Calibri" panose="020F0502020204030204" pitchFamily="34" charset="0"/>
              </a:rPr>
              <a:t>Eter anestezisi ilk kez </a:t>
            </a:r>
            <a:r>
              <a:rPr lang="tr" sz="2400" dirty="0" smtClean="0">
                <a:latin typeface="Calibri" panose="020F0502020204030204" pitchFamily="34" charset="0"/>
                <a:cs typeface="Calibri" panose="020F0502020204030204" pitchFamily="34" charset="0"/>
              </a:rPr>
              <a:t>1842</a:t>
            </a:r>
            <a:r>
              <a:rPr lang="tr" sz="2400" dirty="0">
                <a:latin typeface="Calibri" panose="020F0502020204030204" pitchFamily="34" charset="0"/>
                <a:cs typeface="Calibri" panose="020F0502020204030204" pitchFamily="34" charset="0"/>
              </a:rPr>
              <a:t> </a:t>
            </a:r>
            <a:r>
              <a:rPr lang="tr" sz="2400" dirty="0" smtClean="0">
                <a:latin typeface="Calibri" panose="020F0502020204030204" pitchFamily="34" charset="0"/>
                <a:cs typeface="Calibri" panose="020F0502020204030204" pitchFamily="34" charset="0"/>
              </a:rPr>
              <a:t>yılında </a:t>
            </a:r>
            <a:r>
              <a:rPr lang="tr" sz="2400" dirty="0">
                <a:latin typeface="Calibri" panose="020F0502020204030204" pitchFamily="34" charset="0"/>
                <a:cs typeface="Calibri" panose="020F0502020204030204" pitchFamily="34" charset="0"/>
              </a:rPr>
              <a:t>yapılmış olmasına karşın, cerrahi </a:t>
            </a:r>
            <a:r>
              <a:rPr lang="tr" sz="2400" dirty="0" smtClean="0">
                <a:latin typeface="Calibri" panose="020F0502020204030204" pitchFamily="34" charset="0"/>
                <a:cs typeface="Calibri" panose="020F0502020204030204" pitchFamily="34" charset="0"/>
              </a:rPr>
              <a:t>genel</a:t>
            </a:r>
            <a:endParaRPr lang="tr" sz="2400" dirty="0">
              <a:latin typeface="Calibri" panose="020F0502020204030204" pitchFamily="34" charset="0"/>
              <a:cs typeface="Calibri" panose="020F0502020204030204" pitchFamily="34" charset="0"/>
            </a:endParaRPr>
          </a:p>
          <a:p>
            <a:r>
              <a:rPr lang="tr" sz="2400" dirty="0" smtClean="0">
                <a:latin typeface="Calibri" panose="020F0502020204030204" pitchFamily="34" charset="0"/>
                <a:cs typeface="Calibri" panose="020F0502020204030204" pitchFamily="34" charset="0"/>
              </a:rPr>
              <a:t>anestezinin </a:t>
            </a:r>
            <a:r>
              <a:rPr lang="tr" sz="2400" dirty="0">
                <a:latin typeface="Calibri" panose="020F0502020204030204" pitchFamily="34" charset="0"/>
                <a:cs typeface="Calibri" panose="020F0502020204030204" pitchFamily="34" charset="0"/>
              </a:rPr>
              <a:t>halka açık ilk demonstrasyonunun yapıldığı </a:t>
            </a:r>
            <a:r>
              <a:rPr lang="tr" sz="2400" dirty="0" smtClean="0">
                <a:latin typeface="Calibri" panose="020F0502020204030204" pitchFamily="34" charset="0"/>
                <a:cs typeface="Calibri" panose="020F0502020204030204" pitchFamily="34" charset="0"/>
              </a:rPr>
              <a:t>1846</a:t>
            </a:r>
            <a:r>
              <a:rPr lang="tr" sz="2400" dirty="0">
                <a:latin typeface="Calibri" panose="020F0502020204030204" pitchFamily="34" charset="0"/>
                <a:cs typeface="Calibri" panose="020F0502020204030204" pitchFamily="34" charset="0"/>
              </a:rPr>
              <a:t> </a:t>
            </a:r>
            <a:r>
              <a:rPr lang="tr" sz="2400" dirty="0" smtClean="0">
                <a:latin typeface="Calibri" panose="020F0502020204030204" pitchFamily="34" charset="0"/>
                <a:cs typeface="Calibri" panose="020F0502020204030204" pitchFamily="34" charset="0"/>
              </a:rPr>
              <a:t>yılı </a:t>
            </a:r>
            <a:r>
              <a:rPr lang="tr" sz="2400" dirty="0">
                <a:latin typeface="Calibri" panose="020F0502020204030204" pitchFamily="34" charset="0"/>
                <a:cs typeface="Calibri" panose="020F0502020204030204" pitchFamily="34" charset="0"/>
              </a:rPr>
              <a:t>yeni anestezi çağının </a:t>
            </a:r>
            <a:r>
              <a:rPr lang="tr" sz="2400" dirty="0" smtClean="0">
                <a:latin typeface="Calibri" panose="020F0502020204030204" pitchFamily="34" charset="0"/>
                <a:cs typeface="Calibri" panose="020F0502020204030204" pitchFamily="34" charset="0"/>
              </a:rPr>
              <a:t>başlangıcı </a:t>
            </a:r>
            <a:r>
              <a:rPr lang="tr" sz="2400" dirty="0">
                <a:latin typeface="Calibri" panose="020F0502020204030204" pitchFamily="34" charset="0"/>
                <a:cs typeface="Calibri" panose="020F0502020204030204" pitchFamily="34" charset="0"/>
              </a:rPr>
              <a:t>sayılır.</a:t>
            </a:r>
            <a:endParaRPr sz="2400" dirty="0">
              <a:latin typeface="Calibri" panose="020F0502020204030204" pitchFamily="34" charset="0"/>
              <a:cs typeface="Calibri" panose="020F0502020204030204" pitchFamily="34" charset="0"/>
            </a:endParaRPr>
          </a:p>
          <a:p>
            <a:endParaRPr sz="2400" dirty="0"/>
          </a:p>
        </p:txBody>
      </p:sp>
    </p:spTree>
    <p:extLst>
      <p:ext uri="{BB962C8B-B14F-4D97-AF65-F5344CB8AC3E}">
        <p14:creationId xmlns:p14="http://schemas.microsoft.com/office/powerpoint/2010/main" val="21808768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1848" y="2548956"/>
            <a:ext cx="10515600" cy="1900214"/>
          </a:xfrm>
        </p:spPr>
        <p:txBody>
          <a:bodyPr/>
          <a:lstStyle/>
          <a:p>
            <a:pPr>
              <a:spcBef>
                <a:spcPts val="0"/>
              </a:spcBef>
            </a:pPr>
            <a:r>
              <a:rPr lang="tr-TR" sz="2400" dirty="0" smtClean="0"/>
              <a:t>Genel </a:t>
            </a:r>
            <a:r>
              <a:rPr lang="tr-TR" sz="2400" dirty="0" err="1"/>
              <a:t>anestezikler</a:t>
            </a:r>
            <a:r>
              <a:rPr lang="tr-TR" sz="2400" dirty="0"/>
              <a:t> tarafından oluşturulan </a:t>
            </a:r>
            <a:r>
              <a:rPr lang="tr-TR" sz="2400" dirty="0" err="1" smtClean="0"/>
              <a:t>nörofizyolojik</a:t>
            </a:r>
            <a:r>
              <a:rPr lang="tr-TR" sz="2400" dirty="0" smtClean="0"/>
              <a:t> durum </a:t>
            </a:r>
            <a:r>
              <a:rPr lang="tr-TR" sz="2400" dirty="0"/>
              <a:t>beş ana etki </a:t>
            </a:r>
            <a:r>
              <a:rPr lang="tr-TR" sz="2400" dirty="0" smtClean="0"/>
              <a:t>ile</a:t>
            </a:r>
          </a:p>
          <a:p>
            <a:pPr marL="0" indent="0">
              <a:spcBef>
                <a:spcPts val="0"/>
              </a:spcBef>
              <a:buNone/>
            </a:pPr>
            <a:r>
              <a:rPr lang="tr-TR" sz="2400" dirty="0" smtClean="0"/>
              <a:t>karakterize </a:t>
            </a:r>
            <a:r>
              <a:rPr lang="tr-TR" sz="2400" dirty="0"/>
              <a:t>edilmektedir: </a:t>
            </a:r>
            <a:r>
              <a:rPr lang="tr-TR" sz="2400" dirty="0">
                <a:solidFill>
                  <a:srgbClr val="FF0000"/>
                </a:solidFill>
              </a:rPr>
              <a:t>bilinç </a:t>
            </a:r>
            <a:r>
              <a:rPr lang="tr-TR" sz="2400" dirty="0" smtClean="0">
                <a:solidFill>
                  <a:srgbClr val="FF0000"/>
                </a:solidFill>
              </a:rPr>
              <a:t>kaybı</a:t>
            </a:r>
            <a:r>
              <a:rPr lang="tr-TR" sz="2400" dirty="0" smtClean="0"/>
              <a:t>, </a:t>
            </a:r>
            <a:r>
              <a:rPr lang="tr-TR" sz="2400" dirty="0" smtClean="0">
                <a:solidFill>
                  <a:srgbClr val="FF0000"/>
                </a:solidFill>
              </a:rPr>
              <a:t>amnezi</a:t>
            </a:r>
            <a:r>
              <a:rPr lang="tr-TR" sz="2400" dirty="0" smtClean="0"/>
              <a:t> </a:t>
            </a:r>
            <a:r>
              <a:rPr lang="tr-TR" sz="2400" dirty="0"/>
              <a:t>(bellek yitimi), </a:t>
            </a:r>
            <a:r>
              <a:rPr lang="tr-TR" sz="2400" dirty="0">
                <a:solidFill>
                  <a:srgbClr val="FF0000"/>
                </a:solidFill>
              </a:rPr>
              <a:t>analjezi</a:t>
            </a:r>
            <a:r>
              <a:rPr lang="tr-TR" sz="2400" dirty="0"/>
              <a:t> (acı yitimi), </a:t>
            </a:r>
            <a:r>
              <a:rPr lang="tr-TR" sz="2400" dirty="0" err="1" smtClean="0">
                <a:solidFill>
                  <a:srgbClr val="FF0000"/>
                </a:solidFill>
              </a:rPr>
              <a:t>otonomik</a:t>
            </a:r>
            <a:r>
              <a:rPr lang="tr-TR" sz="2400" dirty="0" smtClean="0">
                <a:solidFill>
                  <a:srgbClr val="FF0000"/>
                </a:solidFill>
              </a:rPr>
              <a:t> </a:t>
            </a:r>
            <a:r>
              <a:rPr lang="tr-TR" sz="2400" dirty="0">
                <a:solidFill>
                  <a:srgbClr val="FF0000"/>
                </a:solidFill>
              </a:rPr>
              <a:t>reflekslerin </a:t>
            </a:r>
            <a:r>
              <a:rPr lang="tr-TR" sz="2400" dirty="0" err="1">
                <a:solidFill>
                  <a:srgbClr val="FF0000"/>
                </a:solidFill>
              </a:rPr>
              <a:t>inhibisyonu</a:t>
            </a:r>
            <a:r>
              <a:rPr lang="tr-TR" sz="2400" dirty="0">
                <a:solidFill>
                  <a:srgbClr val="FF0000"/>
                </a:solidFill>
              </a:rPr>
              <a:t> </a:t>
            </a:r>
            <a:r>
              <a:rPr lang="tr-TR" sz="2400" dirty="0"/>
              <a:t>(durdurulması, önlenmesi) ve </a:t>
            </a:r>
            <a:r>
              <a:rPr lang="tr-TR" sz="2400" dirty="0" smtClean="0">
                <a:solidFill>
                  <a:srgbClr val="FF0000"/>
                </a:solidFill>
              </a:rPr>
              <a:t>iskelet kas </a:t>
            </a:r>
            <a:r>
              <a:rPr lang="tr-TR" sz="2400" dirty="0">
                <a:solidFill>
                  <a:srgbClr val="FF0000"/>
                </a:solidFill>
              </a:rPr>
              <a:t>gevşemesi.</a:t>
            </a:r>
          </a:p>
          <a:p>
            <a:endParaRPr lang="tr-TR" dirty="0"/>
          </a:p>
        </p:txBody>
      </p:sp>
    </p:spTree>
    <p:extLst>
      <p:ext uri="{BB962C8B-B14F-4D97-AF65-F5344CB8AC3E}">
        <p14:creationId xmlns:p14="http://schemas.microsoft.com/office/powerpoint/2010/main" val="1495257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p:nvPr/>
        </p:nvSpPr>
        <p:spPr>
          <a:xfrm>
            <a:off x="1146412" y="2871056"/>
            <a:ext cx="9832465" cy="1482580"/>
          </a:xfrm>
          <a:prstGeom prst="rect">
            <a:avLst/>
          </a:prstGeom>
          <a:noFill/>
          <a:ln>
            <a:noFill/>
          </a:ln>
        </p:spPr>
        <p:txBody>
          <a:bodyPr spcFirstLastPara="1" wrap="square" lIns="121900" tIns="121900" rIns="121900" bIns="121900" anchor="t" anchorCtr="0">
            <a:noAutofit/>
          </a:bodyPr>
          <a:lstStyle/>
          <a:p>
            <a:pPr marL="342900" indent="-342900">
              <a:buFont typeface="Arial" panose="020B0604020202020204" pitchFamily="34" charset="0"/>
              <a:buChar char="•"/>
            </a:pPr>
            <a:r>
              <a:rPr lang="tr" sz="2400" dirty="0"/>
              <a:t>İdeal bir anestezik ilaç bilinç kaybını </a:t>
            </a:r>
            <a:r>
              <a:rPr lang="tr" sz="2400" dirty="0" smtClean="0"/>
              <a:t>hızla</a:t>
            </a:r>
            <a:r>
              <a:rPr lang="tr" sz="2400" dirty="0"/>
              <a:t> </a:t>
            </a:r>
            <a:r>
              <a:rPr lang="tr" sz="2400" dirty="0" smtClean="0"/>
              <a:t>ve </a:t>
            </a:r>
            <a:r>
              <a:rPr lang="tr" sz="2400" dirty="0"/>
              <a:t>yumuşak bir </a:t>
            </a:r>
            <a:r>
              <a:rPr lang="tr" sz="2400" dirty="0" smtClean="0"/>
              <a:t>şekilde</a:t>
            </a:r>
          </a:p>
          <a:p>
            <a:r>
              <a:rPr lang="tr" sz="2400" dirty="0" smtClean="0"/>
              <a:t>oluşturmak</a:t>
            </a:r>
            <a:r>
              <a:rPr lang="tr" sz="2400" dirty="0"/>
              <a:t>, kesildiğinde etkileri </a:t>
            </a:r>
            <a:r>
              <a:rPr lang="tr" sz="2400" dirty="0" smtClean="0"/>
              <a:t>hızla</a:t>
            </a:r>
            <a:r>
              <a:rPr lang="tr" sz="2400" dirty="0"/>
              <a:t> </a:t>
            </a:r>
            <a:r>
              <a:rPr lang="tr" sz="2400" dirty="0" smtClean="0"/>
              <a:t>geri </a:t>
            </a:r>
            <a:r>
              <a:rPr lang="tr" sz="2400" dirty="0"/>
              <a:t>dönüşebilir olmalı ve güvenlik aralığı geniş olmalıdır.</a:t>
            </a:r>
            <a:endParaRPr sz="2400" dirty="0"/>
          </a:p>
          <a:p>
            <a:endParaRPr sz="2400" dirty="0"/>
          </a:p>
        </p:txBody>
      </p:sp>
    </p:spTree>
    <p:extLst>
      <p:ext uri="{BB962C8B-B14F-4D97-AF65-F5344CB8AC3E}">
        <p14:creationId xmlns:p14="http://schemas.microsoft.com/office/powerpoint/2010/main" val="24120965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74668" y="1143980"/>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tr-TR" sz="2400" dirty="0" err="1" smtClean="0">
                <a:latin typeface="+mn-lt"/>
              </a:rPr>
              <a:t>Antitüberküloz</a:t>
            </a:r>
            <a:r>
              <a:rPr lang="tr-TR" sz="2400" dirty="0" smtClean="0">
                <a:latin typeface="+mn-lt"/>
              </a:rPr>
              <a:t> İlaçlar</a:t>
            </a:r>
            <a:endParaRPr lang="tr-TR" sz="2400" dirty="0">
              <a:latin typeface="+mn-lt"/>
            </a:endParaRPr>
          </a:p>
        </p:txBody>
      </p:sp>
      <p:sp>
        <p:nvSpPr>
          <p:cNvPr id="55" name="Google Shape;55;p13"/>
          <p:cNvSpPr txBox="1">
            <a:spLocks noGrp="1"/>
          </p:cNvSpPr>
          <p:nvPr>
            <p:ph type="subTitle" idx="1"/>
          </p:nvPr>
        </p:nvSpPr>
        <p:spPr>
          <a:xfrm>
            <a:off x="-1050000" y="13673221"/>
            <a:ext cx="11540400" cy="3405200"/>
          </a:xfrm>
          <a:prstGeom prst="rect">
            <a:avLst/>
          </a:prstGeom>
        </p:spPr>
        <p:txBody>
          <a:bodyPr spcFirstLastPara="1" vert="horz" wrap="square" lIns="121900" tIns="121900" rIns="121900" bIns="121900" rtlCol="0" anchor="t" anchorCtr="0">
            <a:noAutofit/>
          </a:bodyPr>
          <a:lstStyle/>
          <a:p>
            <a:pPr>
              <a:spcBef>
                <a:spcPts val="0"/>
              </a:spcBef>
            </a:pPr>
            <a:endParaRPr b="1"/>
          </a:p>
        </p:txBody>
      </p:sp>
    </p:spTree>
    <p:extLst>
      <p:ext uri="{BB962C8B-B14F-4D97-AF65-F5344CB8AC3E}">
        <p14:creationId xmlns:p14="http://schemas.microsoft.com/office/powerpoint/2010/main" val="40625628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1225277" y="2871056"/>
            <a:ext cx="9753600" cy="1250568"/>
          </a:xfrm>
          <a:prstGeom prst="rect">
            <a:avLst/>
          </a:prstGeom>
          <a:noFill/>
          <a:ln>
            <a:noFill/>
          </a:ln>
        </p:spPr>
        <p:txBody>
          <a:bodyPr spcFirstLastPara="1" wrap="square" lIns="121900" tIns="121900" rIns="121900" bIns="121900" anchor="t" anchorCtr="0">
            <a:noAutofit/>
          </a:bodyPr>
          <a:lstStyle/>
          <a:p>
            <a:pPr marL="342900" indent="-342900">
              <a:buFont typeface="Arial" panose="020B0604020202020204" pitchFamily="34" charset="0"/>
              <a:buChar char="•"/>
            </a:pPr>
            <a:r>
              <a:rPr lang="tr-TR" sz="2400" dirty="0"/>
              <a:t>Tüberküloz, esas itibariyle </a:t>
            </a:r>
            <a:r>
              <a:rPr lang="tr-TR" sz="2400" dirty="0" err="1"/>
              <a:t>inhalasyon</a:t>
            </a:r>
            <a:r>
              <a:rPr lang="tr-TR" sz="2400" dirty="0"/>
              <a:t> yoluyla vücuda </a:t>
            </a:r>
            <a:r>
              <a:rPr lang="tr-TR" sz="2400" dirty="0" smtClean="0"/>
              <a:t>giren</a:t>
            </a:r>
          </a:p>
          <a:p>
            <a:r>
              <a:rPr lang="tr-TR" sz="2400" i="1" dirty="0" err="1" smtClean="0"/>
              <a:t>Mycobakterium</a:t>
            </a:r>
            <a:r>
              <a:rPr lang="tr-TR" sz="2400" i="1" dirty="0" smtClean="0"/>
              <a:t> </a:t>
            </a:r>
            <a:r>
              <a:rPr lang="tr-TR" sz="2400" i="1" dirty="0" err="1"/>
              <a:t>tuberculosis</a:t>
            </a:r>
            <a:r>
              <a:rPr lang="tr-TR" sz="2400" i="1" dirty="0"/>
              <a:t> </a:t>
            </a:r>
            <a:r>
              <a:rPr lang="tr-TR" sz="2400" dirty="0"/>
              <a:t>ve seyrek olarak diğer </a:t>
            </a:r>
            <a:r>
              <a:rPr lang="tr-TR" sz="2400" dirty="0" err="1"/>
              <a:t>mikrobakterilere</a:t>
            </a:r>
            <a:r>
              <a:rPr lang="tr-TR" sz="2400" dirty="0"/>
              <a:t> bağlı ve genellikle akciğerleri tutan bir </a:t>
            </a:r>
            <a:r>
              <a:rPr lang="tr-TR" sz="2400" dirty="0" err="1"/>
              <a:t>infeksiyondur</a:t>
            </a:r>
            <a:r>
              <a:rPr lang="tr-TR" sz="2400" dirty="0"/>
              <a:t>. </a:t>
            </a:r>
            <a:endParaRPr sz="2400" dirty="0"/>
          </a:p>
        </p:txBody>
      </p:sp>
    </p:spTree>
    <p:extLst>
      <p:ext uri="{BB962C8B-B14F-4D97-AF65-F5344CB8AC3E}">
        <p14:creationId xmlns:p14="http://schemas.microsoft.com/office/powerpoint/2010/main" val="24740970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p:nvPr/>
        </p:nvSpPr>
        <p:spPr>
          <a:xfrm>
            <a:off x="1225277" y="2871056"/>
            <a:ext cx="9753600" cy="1823774"/>
          </a:xfrm>
          <a:prstGeom prst="rect">
            <a:avLst/>
          </a:prstGeom>
          <a:noFill/>
          <a:ln>
            <a:noFill/>
          </a:ln>
        </p:spPr>
        <p:txBody>
          <a:bodyPr spcFirstLastPara="1" wrap="square" lIns="121900" tIns="121900" rIns="121900" bIns="121900" anchor="t" anchorCtr="0">
            <a:noAutofit/>
          </a:bodyPr>
          <a:lstStyle/>
          <a:p>
            <a:pPr marL="342900" indent="-342900">
              <a:buFont typeface="Arial" panose="020B0604020202020204" pitchFamily="34" charset="0"/>
              <a:buChar char="•"/>
            </a:pPr>
            <a:r>
              <a:rPr lang="tr-TR" sz="2400" dirty="0"/>
              <a:t>Tüberküloz basilinin akciğerleri tutabilmesi için çevredeki </a:t>
            </a:r>
            <a:r>
              <a:rPr lang="tr-TR" sz="2400" dirty="0" smtClean="0"/>
              <a:t>aktif</a:t>
            </a:r>
          </a:p>
          <a:p>
            <a:r>
              <a:rPr lang="tr-TR" sz="2400" dirty="0" smtClean="0"/>
              <a:t>tüberkülozlu </a:t>
            </a:r>
            <a:r>
              <a:rPr lang="tr-TR" sz="2400" dirty="0"/>
              <a:t>olguların öksürme, aksırma sonucu havaya saçtıkları, havada asılı </a:t>
            </a:r>
            <a:r>
              <a:rPr lang="tr-TR" sz="2400" dirty="0" err="1"/>
              <a:t>aerosol</a:t>
            </a:r>
            <a:r>
              <a:rPr lang="tr-TR" sz="2400" dirty="0"/>
              <a:t> taneciği büyüklüğündeki çok ufak balgam taneciklerinin alveol boşluğuna ulaşması gerekir.</a:t>
            </a:r>
            <a:endParaRPr sz="2400" dirty="0"/>
          </a:p>
        </p:txBody>
      </p:sp>
    </p:spTree>
    <p:extLst>
      <p:ext uri="{BB962C8B-B14F-4D97-AF65-F5344CB8AC3E}">
        <p14:creationId xmlns:p14="http://schemas.microsoft.com/office/powerpoint/2010/main" val="31636212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1287438" y="2486874"/>
            <a:ext cx="9753600" cy="1533200"/>
          </a:xfrm>
          <a:prstGeom prst="rect">
            <a:avLst/>
          </a:prstGeom>
          <a:noFill/>
          <a:ln>
            <a:noFill/>
          </a:ln>
        </p:spPr>
        <p:txBody>
          <a:bodyPr spcFirstLastPara="1" wrap="square" lIns="121900" tIns="121900" rIns="121900" bIns="121900" anchor="t" anchorCtr="0">
            <a:noAutofit/>
          </a:bodyPr>
          <a:lstStyle/>
          <a:p>
            <a:pPr marL="342900" indent="-342900">
              <a:buFont typeface="Arial" panose="020B0604020202020204" pitchFamily="34" charset="0"/>
              <a:buChar char="•"/>
            </a:pPr>
            <a:r>
              <a:rPr lang="tr-TR" sz="2400" i="1" dirty="0" err="1"/>
              <a:t>Mycobakterium</a:t>
            </a:r>
            <a:r>
              <a:rPr lang="tr-TR" sz="2400" i="1" dirty="0"/>
              <a:t> </a:t>
            </a:r>
            <a:r>
              <a:rPr lang="tr-TR" sz="2400" i="1" dirty="0" err="1"/>
              <a:t>tuberculosis</a:t>
            </a:r>
            <a:r>
              <a:rPr lang="tr-TR" sz="2400" i="1" dirty="0"/>
              <a:t> </a:t>
            </a:r>
            <a:r>
              <a:rPr lang="tr-TR" sz="2400" dirty="0"/>
              <a:t>yavaş çoğala, duruma göre uzun </a:t>
            </a:r>
            <a:r>
              <a:rPr lang="tr-TR" sz="2400" dirty="0" smtClean="0"/>
              <a:t>süre</a:t>
            </a:r>
          </a:p>
          <a:p>
            <a:r>
              <a:rPr lang="tr-TR" sz="2400" dirty="0" smtClean="0"/>
              <a:t>çoğalmaksızın </a:t>
            </a:r>
            <a:r>
              <a:rPr lang="tr-TR" sz="2400" dirty="0"/>
              <a:t>canlı (</a:t>
            </a:r>
            <a:r>
              <a:rPr lang="tr-TR" sz="2400" dirty="0" err="1"/>
              <a:t>dormant</a:t>
            </a:r>
            <a:r>
              <a:rPr lang="tr-TR" sz="2400" dirty="0"/>
              <a:t>) kalabilen, hücre içine yerleşme eğilimi gösteren ve tedavi sorunu yaratan bir bakteridir. Yaptığı </a:t>
            </a:r>
            <a:r>
              <a:rPr lang="tr-TR" sz="2400" dirty="0" err="1"/>
              <a:t>infeksiyon</a:t>
            </a:r>
            <a:r>
              <a:rPr lang="tr-TR" sz="2400" dirty="0"/>
              <a:t> genellikle kronik bir hastalık olduğundan tedavisi de uzun sürer </a:t>
            </a:r>
            <a:endParaRPr sz="2400" dirty="0"/>
          </a:p>
        </p:txBody>
      </p:sp>
    </p:spTree>
    <p:extLst>
      <p:ext uri="{BB962C8B-B14F-4D97-AF65-F5344CB8AC3E}">
        <p14:creationId xmlns:p14="http://schemas.microsoft.com/office/powerpoint/2010/main" val="36194587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2800" b="1" dirty="0" err="1" smtClean="0">
                <a:solidFill>
                  <a:schemeClr val="accent1">
                    <a:lumMod val="50000"/>
                  </a:schemeClr>
                </a:solidFill>
                <a:latin typeface="+mn-lt"/>
              </a:rPr>
              <a:t>Anestezik</a:t>
            </a:r>
            <a:r>
              <a:rPr lang="tr-TR" sz="2800" b="1" dirty="0" smtClean="0">
                <a:solidFill>
                  <a:schemeClr val="accent1">
                    <a:lumMod val="50000"/>
                  </a:schemeClr>
                </a:solidFill>
                <a:latin typeface="+mn-lt"/>
              </a:rPr>
              <a:t> İlaçların Gruplandırılması</a:t>
            </a:r>
            <a:endParaRPr lang="tr-TR" sz="2800" b="1" dirty="0">
              <a:solidFill>
                <a:schemeClr val="accent1">
                  <a:lumMod val="50000"/>
                </a:schemeClr>
              </a:solidFill>
              <a:latin typeface="+mn-lt"/>
            </a:endParaRPr>
          </a:p>
        </p:txBody>
      </p:sp>
    </p:spTree>
    <p:extLst>
      <p:ext uri="{BB962C8B-B14F-4D97-AF65-F5344CB8AC3E}">
        <p14:creationId xmlns:p14="http://schemas.microsoft.com/office/powerpoint/2010/main" val="39462151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553951" cy="7411065"/>
        </p:xfrm>
        <a:graphic>
          <a:graphicData uri="http://schemas.openxmlformats.org/drawingml/2006/table">
            <a:tbl>
              <a:tblPr firstRow="1" bandRow="1">
                <a:tableStyleId>{5C22544A-7EE6-4342-B048-85BDC9FD1C3A}</a:tableStyleId>
              </a:tblPr>
              <a:tblGrid>
                <a:gridCol w="888608">
                  <a:extLst>
                    <a:ext uri="{9D8B030D-6E8A-4147-A177-3AD203B41FA5}">
                      <a16:colId xmlns="" xmlns:a16="http://schemas.microsoft.com/office/drawing/2014/main" val="3909889876"/>
                    </a:ext>
                  </a:extLst>
                </a:gridCol>
                <a:gridCol w="1283092">
                  <a:extLst>
                    <a:ext uri="{9D8B030D-6E8A-4147-A177-3AD203B41FA5}">
                      <a16:colId xmlns="" xmlns:a16="http://schemas.microsoft.com/office/drawing/2014/main" val="410436076"/>
                    </a:ext>
                  </a:extLst>
                </a:gridCol>
                <a:gridCol w="2438400">
                  <a:extLst>
                    <a:ext uri="{9D8B030D-6E8A-4147-A177-3AD203B41FA5}">
                      <a16:colId xmlns="" xmlns:a16="http://schemas.microsoft.com/office/drawing/2014/main" val="1020422449"/>
                    </a:ext>
                  </a:extLst>
                </a:gridCol>
                <a:gridCol w="2590800">
                  <a:extLst>
                    <a:ext uri="{9D8B030D-6E8A-4147-A177-3AD203B41FA5}">
                      <a16:colId xmlns="" xmlns:a16="http://schemas.microsoft.com/office/drawing/2014/main" val="3608664567"/>
                    </a:ext>
                  </a:extLst>
                </a:gridCol>
                <a:gridCol w="2266950">
                  <a:extLst>
                    <a:ext uri="{9D8B030D-6E8A-4147-A177-3AD203B41FA5}">
                      <a16:colId xmlns="" xmlns:a16="http://schemas.microsoft.com/office/drawing/2014/main" val="331153104"/>
                    </a:ext>
                  </a:extLst>
                </a:gridCol>
                <a:gridCol w="3086101">
                  <a:extLst>
                    <a:ext uri="{9D8B030D-6E8A-4147-A177-3AD203B41FA5}">
                      <a16:colId xmlns="" xmlns:a16="http://schemas.microsoft.com/office/drawing/2014/main" val="164935935"/>
                    </a:ext>
                  </a:extLst>
                </a:gridCol>
              </a:tblGrid>
              <a:tr h="647117">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763948">
                <a:tc>
                  <a:txBody>
                    <a:bodyPr/>
                    <a:lstStyle/>
                    <a:p>
                      <a:pPr algn="ctr"/>
                      <a:r>
                        <a:rPr lang="tr-TR" sz="1700" dirty="0" smtClean="0"/>
                        <a:t>GENEL ANESTEZİKLER</a:t>
                      </a:r>
                    </a:p>
                    <a:p>
                      <a:pPr algn="l"/>
                      <a:endParaRPr lang="tr-TR" dirty="0"/>
                    </a:p>
                  </a:txBody>
                  <a:tcPr marL="360000" vert="wordArtVert" anchor="ctr"/>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PROPOFOL</a:t>
                      </a:r>
                    </a:p>
                  </a:txBody>
                  <a:tcPr/>
                </a:tc>
                <a:tc>
                  <a:txBody>
                    <a:bodyPr/>
                    <a:lstStyle/>
                    <a:p>
                      <a:r>
                        <a:rPr lang="tr-TR" dirty="0"/>
                        <a:t> </a:t>
                      </a:r>
                      <a:r>
                        <a:rPr lang="tr-TR" sz="1200" dirty="0"/>
                        <a:t>Erişkinlerde ve 3 yaşında olan çocuklarda yapılan ameliyatlarda uygulanan dengeli anestezi tekniğinin bir parçası olan anestezi indüksiyon/idamede kullanılan </a:t>
                      </a:r>
                      <a:r>
                        <a:rPr lang="tr-TR" sz="1200" dirty="0" err="1"/>
                        <a:t>intravenöz</a:t>
                      </a:r>
                      <a:r>
                        <a:rPr lang="tr-TR" sz="1200" dirty="0"/>
                        <a:t> </a:t>
                      </a:r>
                      <a:r>
                        <a:rPr lang="tr-TR" sz="1200" dirty="0" err="1"/>
                        <a:t>anesteziktir</a:t>
                      </a:r>
                      <a:r>
                        <a:rPr lang="tr-TR" sz="1200" dirty="0"/>
                        <a:t>.</a:t>
                      </a:r>
                    </a:p>
                  </a:txBody>
                  <a:tcPr/>
                </a:tc>
                <a:tc>
                  <a:txBody>
                    <a:bodyPr/>
                    <a:lstStyle/>
                    <a:p>
                      <a:r>
                        <a:rPr lang="tr-TR" sz="1200" dirty="0" err="1"/>
                        <a:t>Propofole</a:t>
                      </a:r>
                      <a:r>
                        <a:rPr lang="tr-TR" sz="1200" dirty="0"/>
                        <a:t> karşı aşırı duyarlı hastalar, </a:t>
                      </a:r>
                    </a:p>
                    <a:p>
                      <a:r>
                        <a:rPr lang="tr-TR" sz="1200" dirty="0"/>
                        <a:t> Hamilelik,  </a:t>
                      </a:r>
                    </a:p>
                    <a:p>
                      <a:r>
                        <a:rPr lang="tr-TR" sz="1200" dirty="0"/>
                        <a:t>  Emziren annelerde,  </a:t>
                      </a:r>
                    </a:p>
                    <a:p>
                      <a:r>
                        <a:rPr lang="tr-TR" sz="1200" dirty="0"/>
                        <a:t>  3 yaşından küçük çocuklar,                                                                                                                                 </a:t>
                      </a:r>
                    </a:p>
                    <a:p>
                      <a:r>
                        <a:rPr lang="tr-TR" sz="1200" dirty="0"/>
                        <a:t>  </a:t>
                      </a:r>
                      <a:r>
                        <a:rPr lang="tr-TR" sz="1200" dirty="0" err="1"/>
                        <a:t>Obstetrik</a:t>
                      </a:r>
                      <a:r>
                        <a:rPr lang="tr-TR" sz="1200" dirty="0"/>
                        <a:t> anestezi </a:t>
                      </a:r>
                    </a:p>
                    <a:p>
                      <a:r>
                        <a:rPr lang="tr-TR" sz="1200" dirty="0"/>
                        <a:t>  16 yaşından küçük çocuklardaki </a:t>
                      </a:r>
                      <a:r>
                        <a:rPr lang="tr-TR" sz="1200" dirty="0" err="1"/>
                        <a:t>sedasyonda</a:t>
                      </a:r>
                      <a:r>
                        <a:rPr lang="tr-TR" sz="1200" dirty="0"/>
                        <a:t>,  </a:t>
                      </a:r>
                    </a:p>
                    <a:p>
                      <a:r>
                        <a:rPr lang="tr-TR" sz="1200" dirty="0"/>
                        <a:t>  Yumurta, yumurta ürünleri, soya fasulyesi veya soya ürünlerine karşı alerjisi olanlara </a:t>
                      </a:r>
                      <a:r>
                        <a:rPr lang="tr-TR" sz="1200" dirty="0" err="1"/>
                        <a:t>kontrendikedir</a:t>
                      </a:r>
                      <a:r>
                        <a:rPr lang="tr-TR" sz="1200" dirty="0"/>
                        <a:t>. </a:t>
                      </a:r>
                    </a:p>
                  </a:txBody>
                  <a:tcPr/>
                </a:tc>
                <a:tc>
                  <a:txBody>
                    <a:bodyPr/>
                    <a:lstStyle/>
                    <a:p>
                      <a:r>
                        <a:rPr lang="tr-TR" sz="1200" dirty="0"/>
                        <a:t> Vücut ağırlığına, hassasiyet durumuna, yaşına göre dozajı belirlenir. </a:t>
                      </a:r>
                      <a:r>
                        <a:rPr lang="tr-TR" sz="1200" dirty="0" err="1"/>
                        <a:t>Propofol</a:t>
                      </a:r>
                      <a:r>
                        <a:rPr lang="tr-TR" sz="1200" dirty="0"/>
                        <a:t> anestezi başlangıcının klinik belirtileri görülünceye kadar hastanın vermiş olduğu cevaba göre titre edilerek verilmelidir.  Genel Anestezinin Başlatılması: Erişkinler;  her 10 saniyede yaklaşık 20-40 mg) titre edilerek uygulanır. 55 yaşın altındaki yetişkin hastaların çoğunluğunda 1.5-2.5 mg/kg yeterlidir. 55 yaşın altındaki yetişkin hastaların çoğunluğunda 1.5-2.5 mg/kg yeterlidir. </a:t>
                      </a:r>
                    </a:p>
                    <a:p>
                      <a:r>
                        <a:rPr lang="tr-TR" sz="1200" dirty="0" smtClean="0"/>
                        <a:t>Çocuklarda </a:t>
                      </a:r>
                      <a:r>
                        <a:rPr lang="tr-TR" sz="1200" dirty="0"/>
                        <a:t>kullanılırken anestezinin başladığı klinik belirtiler izlenerek saptanmalı ve yavaş yavaş uygulanmalıdır. Sekiz yaşından büyüklere 2.5 mg/kg doz indüksiyon için yeterlidir. 9-15 mg/kg/saat </a:t>
                      </a:r>
                      <a:r>
                        <a:rPr lang="tr-TR" sz="1200" dirty="0" err="1"/>
                        <a:t>infüzyonla</a:t>
                      </a:r>
                      <a:r>
                        <a:rPr lang="tr-TR" sz="1200" dirty="0"/>
                        <a:t> </a:t>
                      </a:r>
                      <a:r>
                        <a:rPr lang="tr-TR" sz="1200" dirty="0" err="1"/>
                        <a:t>propofol</a:t>
                      </a:r>
                      <a:r>
                        <a:rPr lang="tr-TR" sz="1200" dirty="0"/>
                        <a:t> verilerek anestezi idame ettirilebilir. </a:t>
                      </a:r>
                    </a:p>
                    <a:p>
                      <a:r>
                        <a:rPr lang="tr-TR" sz="1200" dirty="0"/>
                        <a:t>Yaşlı hastalarda </a:t>
                      </a:r>
                      <a:r>
                        <a:rPr lang="tr-TR" sz="1200" dirty="0" err="1"/>
                        <a:t>hipovolemik</a:t>
                      </a:r>
                      <a:r>
                        <a:rPr lang="tr-TR" sz="1200" dirty="0"/>
                        <a:t> veya genel durumları stabil olmayan hastalarda dozun 4 mg/kg/</a:t>
                      </a:r>
                      <a:r>
                        <a:rPr lang="tr-TR" sz="1200" dirty="0" err="1"/>
                        <a:t>saat’e</a:t>
                      </a:r>
                      <a:r>
                        <a:rPr lang="tr-TR" sz="1200" dirty="0"/>
                        <a:t> indirilmesi önerilir. </a:t>
                      </a:r>
                    </a:p>
                    <a:p>
                      <a:endParaRPr lang="tr-TR" sz="1200" dirty="0"/>
                    </a:p>
                  </a:txBody>
                  <a:tcPr/>
                </a:tc>
                <a:tc>
                  <a:txBody>
                    <a:bodyPr/>
                    <a:lstStyle/>
                    <a:p>
                      <a:r>
                        <a:rPr lang="tr-TR" sz="1200" dirty="0"/>
                        <a:t>Enjeksiyon yerinde ağrı, yanlışlıkla ilacın damar dışına çıkmazı doku reaksiyonuna neden olabilir. Bazı hastalarda hıçkırık, öksürük görülebilir. Dozaja bağlı </a:t>
                      </a:r>
                      <a:r>
                        <a:rPr lang="tr-TR" sz="1200" dirty="0" err="1"/>
                        <a:t>apne</a:t>
                      </a:r>
                      <a:r>
                        <a:rPr lang="tr-TR" sz="1200" dirty="0"/>
                        <a:t>, görülebilir. Az sayıda hastada öksürük, </a:t>
                      </a:r>
                      <a:r>
                        <a:rPr lang="tr-TR" sz="1200" dirty="0" err="1"/>
                        <a:t>regürjitasyon</a:t>
                      </a:r>
                      <a:r>
                        <a:rPr lang="tr-TR" sz="1200" dirty="0"/>
                        <a:t> ve kusma; kullanım sonrası çok ender olarak </a:t>
                      </a:r>
                      <a:r>
                        <a:rPr lang="tr-TR" sz="1200" dirty="0" err="1"/>
                        <a:t>bronkospazm</a:t>
                      </a:r>
                      <a:r>
                        <a:rPr lang="tr-TR" sz="1200" dirty="0"/>
                        <a:t>, </a:t>
                      </a:r>
                      <a:r>
                        <a:rPr lang="tr-TR" sz="1200" dirty="0" err="1"/>
                        <a:t>eritem</a:t>
                      </a:r>
                      <a:r>
                        <a:rPr lang="tr-TR" sz="1200" dirty="0"/>
                        <a:t> ve hipotansiyon dahil anafilaksi bildirilmiş olduğundan, hava yolu her zaman için yakından izlenmelidir. </a:t>
                      </a:r>
                      <a:r>
                        <a:rPr lang="tr-TR" sz="1200" dirty="0" err="1"/>
                        <a:t>Propofol</a:t>
                      </a:r>
                      <a:r>
                        <a:rPr lang="tr-TR" sz="1200" dirty="0"/>
                        <a:t> ile derlenme döneminde hastaların küçük bir bölümünde bulantı, kusma ve baş ağrısı görülebilir.  Ameliyat sonrası ateş yükselmesi bildirilmiştir. Gövde ağrısı, aritmi, </a:t>
                      </a:r>
                      <a:r>
                        <a:rPr lang="tr-TR" sz="1200" dirty="0" err="1"/>
                        <a:t>atriyal</a:t>
                      </a:r>
                      <a:r>
                        <a:rPr lang="tr-TR" sz="1200" dirty="0"/>
                        <a:t> </a:t>
                      </a:r>
                      <a:r>
                        <a:rPr lang="tr-TR" sz="1200" dirty="0" err="1"/>
                        <a:t>fibrilasyon</a:t>
                      </a:r>
                      <a:r>
                        <a:rPr lang="tr-TR" sz="1200" dirty="0"/>
                        <a:t>, </a:t>
                      </a:r>
                      <a:r>
                        <a:rPr lang="tr-TR" sz="1200" dirty="0" err="1"/>
                        <a:t>atriyoventriküler</a:t>
                      </a:r>
                      <a:r>
                        <a:rPr lang="tr-TR" sz="1200" dirty="0"/>
                        <a:t> kalp bloku, </a:t>
                      </a:r>
                      <a:r>
                        <a:rPr lang="tr-TR" sz="1200" dirty="0" err="1"/>
                        <a:t>bigemine</a:t>
                      </a:r>
                      <a:r>
                        <a:rPr lang="tr-TR" sz="1200" dirty="0"/>
                        <a:t> vurumlar, kanama, dal bloku, dolaşım durması, anormal EKG, ödem, hipertansiyon, </a:t>
                      </a:r>
                      <a:r>
                        <a:rPr lang="tr-TR" sz="1200" dirty="0" err="1"/>
                        <a:t>miyokard</a:t>
                      </a:r>
                      <a:r>
                        <a:rPr lang="tr-TR" sz="1200" dirty="0"/>
                        <a:t> enfarktüsü, </a:t>
                      </a:r>
                      <a:r>
                        <a:rPr lang="tr-TR" sz="1200" dirty="0" err="1"/>
                        <a:t>miyokard</a:t>
                      </a:r>
                      <a:r>
                        <a:rPr lang="tr-TR" sz="1200" dirty="0"/>
                        <a:t> </a:t>
                      </a:r>
                      <a:r>
                        <a:rPr lang="tr-TR" sz="1200" dirty="0" err="1"/>
                        <a:t>iskemisi</a:t>
                      </a:r>
                      <a:r>
                        <a:rPr lang="tr-TR" sz="1200" dirty="0"/>
                        <a:t>, prematüre </a:t>
                      </a:r>
                      <a:r>
                        <a:rPr lang="tr-TR" sz="1200" dirty="0" err="1"/>
                        <a:t>atriyal</a:t>
                      </a:r>
                      <a:r>
                        <a:rPr lang="tr-TR" sz="1200" dirty="0"/>
                        <a:t> vurumlar, prematüre </a:t>
                      </a:r>
                      <a:r>
                        <a:rPr lang="tr-TR" sz="1200" dirty="0" err="1"/>
                        <a:t>ventriküler</a:t>
                      </a:r>
                      <a:r>
                        <a:rPr lang="tr-TR" sz="1200" dirty="0"/>
                        <a:t> vurumlar, ST </a:t>
                      </a:r>
                      <a:r>
                        <a:rPr lang="tr-TR" sz="1200" dirty="0" err="1"/>
                        <a:t>segmentinde</a:t>
                      </a:r>
                      <a:r>
                        <a:rPr lang="tr-TR" sz="1200" dirty="0"/>
                        <a:t> depresyon, </a:t>
                      </a:r>
                      <a:r>
                        <a:rPr lang="tr-TR" sz="1200" dirty="0" err="1"/>
                        <a:t>supraventriküler</a:t>
                      </a:r>
                      <a:r>
                        <a:rPr lang="tr-TR" sz="1200" dirty="0"/>
                        <a:t> taşikardi, </a:t>
                      </a:r>
                      <a:r>
                        <a:rPr lang="tr-TR" sz="1200" dirty="0" err="1"/>
                        <a:t>senkop</a:t>
                      </a:r>
                      <a:r>
                        <a:rPr lang="tr-TR" sz="1200" dirty="0"/>
                        <a:t>, </a:t>
                      </a:r>
                      <a:r>
                        <a:rPr lang="tr-TR" sz="1200" dirty="0" err="1"/>
                        <a:t>ventrikül</a:t>
                      </a:r>
                      <a:r>
                        <a:rPr lang="tr-TR" sz="1200" dirty="0"/>
                        <a:t> </a:t>
                      </a:r>
                      <a:r>
                        <a:rPr lang="tr-TR" sz="1200" dirty="0" err="1"/>
                        <a:t>fibrilasyonu</a:t>
                      </a:r>
                      <a:r>
                        <a:rPr lang="tr-TR" sz="1200" dirty="0"/>
                        <a:t> KVC sistemi ile ilgili yan etkilerdir. </a:t>
                      </a:r>
                    </a:p>
                    <a:p>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1713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normAutofit/>
          </a:bodyPr>
          <a:lstStyle/>
          <a:p>
            <a:pPr marL="0" indent="0">
              <a:buNone/>
            </a:pPr>
            <a:r>
              <a:rPr lang="tr-TR" sz="2400" b="1" dirty="0" smtClean="0"/>
              <a:t>H- </a:t>
            </a:r>
            <a:r>
              <a:rPr lang="tr-TR" sz="2400" b="1" dirty="0" err="1" smtClean="0"/>
              <a:t>İntratekal</a:t>
            </a:r>
            <a:r>
              <a:rPr lang="tr-TR" sz="2400" b="1" dirty="0" smtClean="0"/>
              <a:t> Uygulama</a:t>
            </a:r>
          </a:p>
          <a:p>
            <a:pPr marL="0" indent="0">
              <a:buNone/>
            </a:pPr>
            <a:r>
              <a:rPr lang="tr-TR" sz="2400" b="1" dirty="0" smtClean="0"/>
              <a:t>I- </a:t>
            </a:r>
            <a:r>
              <a:rPr lang="tr-TR" sz="2400" b="1" dirty="0" err="1" smtClean="0"/>
              <a:t>İntraplevral</a:t>
            </a:r>
            <a:r>
              <a:rPr lang="tr-TR" sz="2400" b="1" dirty="0" smtClean="0"/>
              <a:t> ve </a:t>
            </a:r>
            <a:r>
              <a:rPr lang="tr-TR" sz="2400" b="1" dirty="0" err="1" smtClean="0"/>
              <a:t>İntraperitoneal</a:t>
            </a:r>
            <a:r>
              <a:rPr lang="tr-TR" sz="2400" b="1" dirty="0" smtClean="0"/>
              <a:t> Uygulama</a:t>
            </a:r>
          </a:p>
          <a:p>
            <a:pPr marL="0" indent="0">
              <a:buNone/>
            </a:pPr>
            <a:r>
              <a:rPr lang="tr-TR" sz="2400" b="1" dirty="0" smtClean="0"/>
              <a:t>İ- </a:t>
            </a:r>
            <a:r>
              <a:rPr lang="tr-TR" sz="2400" b="1" dirty="0" err="1" smtClean="0"/>
              <a:t>İntrakardiyak</a:t>
            </a:r>
            <a:r>
              <a:rPr lang="tr-TR" sz="2400" b="1" dirty="0" smtClean="0"/>
              <a:t> Uygulama</a:t>
            </a:r>
          </a:p>
          <a:p>
            <a:pPr marL="0" indent="0">
              <a:buNone/>
            </a:pPr>
            <a:r>
              <a:rPr lang="tr-TR" sz="2400" b="1" dirty="0" smtClean="0"/>
              <a:t>J- </a:t>
            </a:r>
            <a:r>
              <a:rPr lang="tr-TR" sz="2400" b="1" dirty="0" err="1" smtClean="0"/>
              <a:t>İntraartiküler</a:t>
            </a:r>
            <a:r>
              <a:rPr lang="tr-TR" sz="2400" b="1" dirty="0" smtClean="0"/>
              <a:t> Uygulama</a:t>
            </a:r>
          </a:p>
          <a:p>
            <a:pPr marL="0" indent="0">
              <a:buNone/>
            </a:pPr>
            <a:r>
              <a:rPr lang="tr-TR" sz="2400" b="1" dirty="0" smtClean="0"/>
              <a:t>K- </a:t>
            </a:r>
            <a:r>
              <a:rPr lang="tr-TR" sz="2400" b="1" dirty="0" err="1" smtClean="0"/>
              <a:t>İntrauterin</a:t>
            </a:r>
            <a:r>
              <a:rPr lang="tr-TR" sz="2400" b="1" dirty="0" smtClean="0"/>
              <a:t> Uygulama</a:t>
            </a:r>
          </a:p>
          <a:p>
            <a:pPr marL="0" indent="0">
              <a:buNone/>
            </a:pPr>
            <a:r>
              <a:rPr lang="tr-TR" sz="2400" b="1" dirty="0" smtClean="0"/>
              <a:t>L- </a:t>
            </a:r>
            <a:r>
              <a:rPr lang="tr-TR" sz="2400" b="1" dirty="0" err="1" smtClean="0"/>
              <a:t>İntravajinal</a:t>
            </a:r>
            <a:r>
              <a:rPr lang="tr-TR" sz="2400" b="1" dirty="0" smtClean="0"/>
              <a:t> ( Vajina İçine ) Uygulama</a:t>
            </a:r>
          </a:p>
          <a:p>
            <a:pPr marL="0" indent="0">
              <a:buNone/>
            </a:pPr>
            <a:r>
              <a:rPr lang="tr-TR" sz="2400" b="1" dirty="0" smtClean="0"/>
              <a:t>M- Rektum veya Kolona Uygulama</a:t>
            </a:r>
            <a:endParaRPr lang="tr-TR" sz="2400" b="1" dirty="0"/>
          </a:p>
        </p:txBody>
      </p:sp>
    </p:spTree>
    <p:extLst>
      <p:ext uri="{BB962C8B-B14F-4D97-AF65-F5344CB8AC3E}">
        <p14:creationId xmlns:p14="http://schemas.microsoft.com/office/powerpoint/2010/main" val="19543034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r>
                        <a:rPr lang="tr-TR" dirty="0" smtClean="0"/>
                        <a:t>GENEL ANESTEZİKLER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FOSPROFAL</a:t>
                      </a:r>
                    </a:p>
                  </a:txBody>
                  <a:tcPr/>
                </a:tc>
                <a:tc>
                  <a:txBody>
                    <a:bodyPr/>
                    <a:lstStyle/>
                    <a:p>
                      <a:r>
                        <a:rPr lang="tr-TR" sz="1200" dirty="0" err="1"/>
                        <a:t>Propofal</a:t>
                      </a:r>
                      <a:r>
                        <a:rPr lang="tr-TR" sz="1200" dirty="0"/>
                        <a:t> uygulamasında enjeksiyon ağrısını azaltmak için kullanılır. </a:t>
                      </a:r>
                      <a:r>
                        <a:rPr lang="tr-TR" sz="1200" dirty="0" err="1"/>
                        <a:t>Moniterize</a:t>
                      </a:r>
                      <a:r>
                        <a:rPr lang="tr-TR" sz="1200" dirty="0"/>
                        <a:t> anestezi bakımı sırasında yetişkin hastalarda </a:t>
                      </a:r>
                      <a:r>
                        <a:rPr lang="tr-TR" sz="1200" dirty="0" err="1"/>
                        <a:t>sedatif</a:t>
                      </a:r>
                      <a:r>
                        <a:rPr lang="tr-TR" sz="1200" dirty="0"/>
                        <a:t> ajan olarak kullanılır.</a:t>
                      </a:r>
                    </a:p>
                  </a:txBody>
                  <a:tcPr/>
                </a:tc>
                <a:tc>
                  <a:txBody>
                    <a:bodyPr/>
                    <a:lstStyle/>
                    <a:p>
                      <a:r>
                        <a:rPr lang="tr-TR" sz="1200" dirty="0" err="1"/>
                        <a:t>Propofol</a:t>
                      </a:r>
                      <a:r>
                        <a:rPr lang="tr-TR" sz="1200" dirty="0"/>
                        <a:t> veya </a:t>
                      </a:r>
                      <a:r>
                        <a:rPr lang="tr-TR" sz="1200" dirty="0" smtClean="0"/>
                        <a:t>benzeri ilaçlara</a:t>
                      </a:r>
                      <a:r>
                        <a:rPr lang="tr-TR" sz="1200" dirty="0"/>
                        <a:t>, ve  </a:t>
                      </a:r>
                      <a:r>
                        <a:rPr lang="tr-TR" sz="1200" dirty="0" err="1"/>
                        <a:t>fosfopropofal</a:t>
                      </a:r>
                      <a:r>
                        <a:rPr lang="tr-TR" sz="1200" dirty="0"/>
                        <a:t> bileşenlerine karşı aşırı duyarlı hastalarda </a:t>
                      </a:r>
                      <a:r>
                        <a:rPr lang="tr-TR" sz="1200" dirty="0" err="1"/>
                        <a:t>kontrendikedir</a:t>
                      </a:r>
                      <a:r>
                        <a:rPr lang="tr-TR" sz="1200" dirty="0"/>
                        <a:t>.  </a:t>
                      </a:r>
                    </a:p>
                    <a:p>
                      <a:endParaRPr lang="tr-TR" sz="1200" dirty="0"/>
                    </a:p>
                  </a:txBody>
                  <a:tcPr/>
                </a:tc>
                <a:tc>
                  <a:txBody>
                    <a:bodyPr/>
                    <a:lstStyle/>
                    <a:p>
                      <a:r>
                        <a:rPr lang="tr-TR" sz="1200" dirty="0"/>
                        <a:t>Önerilen standart doz </a:t>
                      </a:r>
                      <a:r>
                        <a:rPr lang="tr-TR" sz="1200" dirty="0" err="1"/>
                        <a:t>başlagıç</a:t>
                      </a:r>
                      <a:r>
                        <a:rPr lang="tr-TR" sz="1200" dirty="0"/>
                        <a:t> olarak 6.5 mg/kg </a:t>
                      </a:r>
                      <a:r>
                        <a:rPr lang="tr-TR" sz="1200" dirty="0" smtClean="0"/>
                        <a:t>IV </a:t>
                      </a:r>
                      <a:r>
                        <a:rPr lang="tr-TR" sz="1200" dirty="0" err="1"/>
                        <a:t>bolus</a:t>
                      </a:r>
                      <a:r>
                        <a:rPr lang="tr-TR" sz="1200" dirty="0"/>
                        <a:t> doz gerektikçe 1.6 mg/kg ilave </a:t>
                      </a:r>
                      <a:r>
                        <a:rPr lang="tr-TR" sz="1200" dirty="0" smtClean="0"/>
                        <a:t>IV </a:t>
                      </a:r>
                      <a:r>
                        <a:rPr lang="tr-TR" sz="1200" dirty="0"/>
                        <a:t>doz ilave edilir. Vücut ağırlığı 90 kilodan fazla, 60 kilodan az olan hastalarda doz hesabı için sırasıyla 90 ve 60 kullanılır. Altmış beş yaş üzeri hastalarda genellikle doz %25 oranında azaltılır. </a:t>
                      </a:r>
                    </a:p>
                  </a:txBody>
                  <a:tcPr/>
                </a:tc>
                <a:tc>
                  <a:txBody>
                    <a:bodyPr/>
                    <a:lstStyle/>
                    <a:p>
                      <a:r>
                        <a:rPr lang="tr-TR" sz="1200" dirty="0"/>
                        <a:t>Solunum yollarında </a:t>
                      </a:r>
                      <a:r>
                        <a:rPr lang="tr-TR" sz="1200" dirty="0" err="1"/>
                        <a:t>depresan</a:t>
                      </a:r>
                      <a:r>
                        <a:rPr lang="tr-TR" sz="1200" dirty="0"/>
                        <a:t> etki. </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1947188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829733">
                  <a:extLst>
                    <a:ext uri="{9D8B030D-6E8A-4147-A177-3AD203B41FA5}">
                      <a16:colId xmlns="" xmlns:a16="http://schemas.microsoft.com/office/drawing/2014/main" val="3909889876"/>
                    </a:ext>
                  </a:extLst>
                </a:gridCol>
                <a:gridCol w="1444532">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GENEL ANESTEZİKLER</a:t>
                      </a:r>
                    </a:p>
                    <a:p>
                      <a:pPr algn="ctr"/>
                      <a:r>
                        <a:rPr lang="tr-TR" dirty="0" smtClean="0"/>
                        <a:t>BARBİTÜRATLAR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TİAPENTAL</a:t>
                      </a:r>
                    </a:p>
                  </a:txBody>
                  <a:tcPr/>
                </a:tc>
                <a:tc>
                  <a:txBody>
                    <a:bodyPr/>
                    <a:lstStyle/>
                    <a:p>
                      <a:r>
                        <a:rPr lang="tr-TR" sz="1200" dirty="0"/>
                        <a:t>Anestezide indüksiyon ajanı olarak ve ağır </a:t>
                      </a:r>
                      <a:r>
                        <a:rPr lang="tr-TR" sz="1200" dirty="0" err="1"/>
                        <a:t>konvülsif</a:t>
                      </a:r>
                      <a:r>
                        <a:rPr lang="tr-TR" sz="1200" dirty="0"/>
                        <a:t> nöbetlerde kullanılır.</a:t>
                      </a:r>
                    </a:p>
                  </a:txBody>
                  <a:tcPr/>
                </a:tc>
                <a:tc>
                  <a:txBody>
                    <a:bodyPr/>
                    <a:lstStyle/>
                    <a:p>
                      <a:r>
                        <a:rPr lang="tr-TR" sz="1200" dirty="0"/>
                        <a:t>İlaca veya bileşenlerine karşı aşırı duyarlı hastalarda, ciddi böbrek yetmezliği ve ciddi solunum  bozukluğu, astım atağı, ağır karaciğer yetmezliğinde ve 6 aylıktan küçük çocuklarda, Emziren annelerde </a:t>
                      </a:r>
                      <a:r>
                        <a:rPr lang="tr-TR" sz="1200" dirty="0" err="1"/>
                        <a:t>kontrendikedir</a:t>
                      </a:r>
                      <a:r>
                        <a:rPr lang="tr-TR" sz="1200" dirty="0"/>
                        <a:t> . </a:t>
                      </a:r>
                    </a:p>
                  </a:txBody>
                  <a:tcPr/>
                </a:tc>
                <a:tc>
                  <a:txBody>
                    <a:bodyPr/>
                    <a:lstStyle/>
                    <a:p>
                      <a:r>
                        <a:rPr lang="tr-TR" sz="1200" dirty="0"/>
                        <a:t>Çocuk dozu </a:t>
                      </a:r>
                      <a:r>
                        <a:rPr lang="tr-TR" sz="1200" dirty="0" err="1"/>
                        <a:t>intravenöz</a:t>
                      </a:r>
                      <a:r>
                        <a:rPr lang="tr-TR" sz="1200" dirty="0"/>
                        <a:t> olarak 30 saniyede tek doz olacak şekilde 2-7 mg/kg şeklinde uygulanır. </a:t>
                      </a:r>
                    </a:p>
                    <a:p>
                      <a:r>
                        <a:rPr lang="tr-TR" sz="1200" dirty="0"/>
                        <a:t>İndüksiyon için </a:t>
                      </a:r>
                      <a:r>
                        <a:rPr lang="tr-TR" sz="1200" dirty="0" err="1"/>
                        <a:t>intravenöz</a:t>
                      </a:r>
                      <a:r>
                        <a:rPr lang="tr-TR" sz="1200" dirty="0"/>
                        <a:t> olarak 30 saniyede tek doz olarak 2-5mg/kg kullanılır. 200-400mg genellikle anestezi sağlamada yeterlidir. İdame anestezide 800mg’a kadar kullanılır. </a:t>
                      </a:r>
                      <a:r>
                        <a:rPr lang="tr-TR" sz="1200" dirty="0" err="1"/>
                        <a:t>Konvülsiyon</a:t>
                      </a:r>
                      <a:r>
                        <a:rPr lang="tr-TR" sz="1200" dirty="0"/>
                        <a:t> geçiren hastaya 10 dakikada </a:t>
                      </a:r>
                      <a:r>
                        <a:rPr lang="tr-TR" sz="1200" dirty="0" smtClean="0"/>
                        <a:t>125-250 </a:t>
                      </a:r>
                      <a:r>
                        <a:rPr lang="tr-TR" sz="1200" dirty="0"/>
                        <a:t>mg’a kadar uygulanır. </a:t>
                      </a:r>
                    </a:p>
                    <a:p>
                      <a:endParaRPr lang="tr-TR" sz="1200" dirty="0"/>
                    </a:p>
                  </a:txBody>
                  <a:tcPr/>
                </a:tc>
                <a:tc>
                  <a:txBody>
                    <a:bodyPr/>
                    <a:lstStyle/>
                    <a:p>
                      <a:r>
                        <a:rPr lang="tr-TR" sz="1200" dirty="0"/>
                        <a:t>Baş ağrısı, </a:t>
                      </a:r>
                      <a:r>
                        <a:rPr lang="tr-TR" sz="1200" dirty="0" err="1"/>
                        <a:t>emezis</a:t>
                      </a:r>
                      <a:r>
                        <a:rPr lang="tr-TR" sz="1200" dirty="0"/>
                        <a:t>, kusma, geçici </a:t>
                      </a:r>
                      <a:r>
                        <a:rPr lang="tr-TR" sz="1200" dirty="0" err="1"/>
                        <a:t>apne</a:t>
                      </a:r>
                      <a:r>
                        <a:rPr lang="tr-TR" sz="1200" dirty="0" smtClean="0"/>
                        <a:t>, </a:t>
                      </a:r>
                      <a:r>
                        <a:rPr lang="tr-TR" sz="1200" dirty="0" err="1" smtClean="0"/>
                        <a:t>bradikardi</a:t>
                      </a:r>
                      <a:r>
                        <a:rPr lang="tr-TR" sz="1200" dirty="0"/>
                        <a:t>, hipotansiyon, hipertansiyon, </a:t>
                      </a:r>
                      <a:r>
                        <a:rPr lang="tr-TR" sz="1200" dirty="0" err="1"/>
                        <a:t>anksiyete</a:t>
                      </a:r>
                      <a:r>
                        <a:rPr lang="tr-TR" sz="1200" dirty="0"/>
                        <a:t>, ajitasyon, solunum depresyonu, </a:t>
                      </a:r>
                      <a:r>
                        <a:rPr lang="tr-TR" sz="1200" dirty="0" err="1"/>
                        <a:t>konvülsiyon</a:t>
                      </a:r>
                      <a:r>
                        <a:rPr lang="tr-TR" sz="1200" dirty="0"/>
                        <a:t>, halsizlik, </a:t>
                      </a:r>
                      <a:r>
                        <a:rPr lang="tr-TR" sz="1200" dirty="0" err="1"/>
                        <a:t>sedasyon</a:t>
                      </a:r>
                      <a:r>
                        <a:rPr lang="tr-TR" sz="1200" dirty="0"/>
                        <a:t>, anormal rüyalar. </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1802938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GENEL ANESTEZİKLER</a:t>
                      </a:r>
                    </a:p>
                    <a:p>
                      <a:pPr algn="ctr"/>
                      <a:r>
                        <a:rPr lang="tr-TR" dirty="0" smtClean="0"/>
                        <a:t>BARBİTÜRATLAR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sz="1600" dirty="0"/>
                        <a:t>METOHEKSİTAL </a:t>
                      </a:r>
                    </a:p>
                  </a:txBody>
                  <a:tcPr/>
                </a:tc>
                <a:tc>
                  <a:txBody>
                    <a:bodyPr/>
                    <a:lstStyle/>
                    <a:p>
                      <a:r>
                        <a:rPr lang="tr-TR" sz="1200" dirty="0"/>
                        <a:t> Ampul formu anestezi sırasında iskelet kasının gevşetilmesinde kullanılır. </a:t>
                      </a:r>
                      <a:r>
                        <a:rPr lang="tr-TR" sz="1200" dirty="0" err="1"/>
                        <a:t>Flakon</a:t>
                      </a:r>
                      <a:r>
                        <a:rPr lang="tr-TR" sz="1200" dirty="0"/>
                        <a:t> formu genel anestezide </a:t>
                      </a:r>
                      <a:r>
                        <a:rPr lang="tr-TR" sz="1200" dirty="0" err="1"/>
                        <a:t>endotrakeal</a:t>
                      </a:r>
                      <a:r>
                        <a:rPr lang="tr-TR" sz="1200" dirty="0"/>
                        <a:t> </a:t>
                      </a:r>
                      <a:r>
                        <a:rPr lang="tr-TR" sz="1200" dirty="0" err="1"/>
                        <a:t>entübasyonu</a:t>
                      </a:r>
                      <a:r>
                        <a:rPr lang="tr-TR" sz="1200" dirty="0"/>
                        <a:t> </a:t>
                      </a:r>
                      <a:r>
                        <a:rPr lang="tr-TR" sz="1200" dirty="0" err="1"/>
                        <a:t>kolaylastırmak</a:t>
                      </a:r>
                      <a:r>
                        <a:rPr lang="tr-TR" sz="1200" dirty="0"/>
                        <a:t> ve ameliyat sırasında iskelet kası gevşemesini sağlamak için kullanılır. </a:t>
                      </a:r>
                    </a:p>
                    <a:p>
                      <a:endParaRPr lang="tr-TR" sz="1200" dirty="0"/>
                    </a:p>
                  </a:txBody>
                  <a:tcPr/>
                </a:tc>
                <a:tc>
                  <a:txBody>
                    <a:bodyPr/>
                    <a:lstStyle/>
                    <a:p>
                      <a:r>
                        <a:rPr lang="tr-TR" sz="1200" dirty="0"/>
                        <a:t> İlaca ve bileşenlerine karşı aşırı duyarlı hastalarda, daha önce </a:t>
                      </a:r>
                      <a:r>
                        <a:rPr lang="tr-TR" sz="1200" dirty="0" err="1"/>
                        <a:t>anafilaktik</a:t>
                      </a:r>
                      <a:r>
                        <a:rPr lang="tr-TR" sz="1200" dirty="0"/>
                        <a:t> reaksiyon gösteren hastalarda  6 aylıktan küçük çocuklarda </a:t>
                      </a:r>
                      <a:r>
                        <a:rPr lang="tr-TR" sz="1200" dirty="0" err="1"/>
                        <a:t>kontrendikedir</a:t>
                      </a:r>
                      <a:endParaRPr lang="tr-TR" sz="1200" dirty="0"/>
                    </a:p>
                  </a:txBody>
                  <a:tcPr/>
                </a:tc>
                <a:tc>
                  <a:txBody>
                    <a:bodyPr/>
                    <a:lstStyle/>
                    <a:p>
                      <a:r>
                        <a:rPr lang="tr-TR" sz="1200" dirty="0"/>
                        <a:t>1-1,5 mg/kg </a:t>
                      </a:r>
                      <a:r>
                        <a:rPr lang="tr-TR" sz="1200" dirty="0" err="1"/>
                        <a:t>intravenöz</a:t>
                      </a:r>
                      <a:r>
                        <a:rPr lang="tr-TR" sz="1200" dirty="0"/>
                        <a:t> olarak verilir. </a:t>
                      </a:r>
                    </a:p>
                    <a:p>
                      <a:r>
                        <a:rPr lang="tr-TR" sz="1200" dirty="0"/>
                        <a:t>Zihinsel engelli ve kooperatif olmayan çocuk hastalarda </a:t>
                      </a:r>
                      <a:r>
                        <a:rPr lang="tr-TR" sz="1200" dirty="0" err="1"/>
                        <a:t>Metoheksital</a:t>
                      </a:r>
                      <a:r>
                        <a:rPr lang="tr-TR" sz="1200" dirty="0"/>
                        <a:t> 20-30 mg/kg gibi </a:t>
                      </a:r>
                      <a:r>
                        <a:rPr lang="tr-TR" sz="1200" dirty="0" err="1"/>
                        <a:t>Barbitüratlar</a:t>
                      </a:r>
                      <a:r>
                        <a:rPr lang="tr-TR" sz="1200" dirty="0"/>
                        <a:t> </a:t>
                      </a:r>
                      <a:r>
                        <a:rPr lang="tr-TR" sz="1200" dirty="0" err="1"/>
                        <a:t>anestezik</a:t>
                      </a:r>
                      <a:r>
                        <a:rPr lang="tr-TR" sz="1200" dirty="0"/>
                        <a:t> reaksiyonu kolaylaştırmak için rektumdan uygulanabilir. </a:t>
                      </a:r>
                    </a:p>
                  </a:txBody>
                  <a:tcPr/>
                </a:tc>
                <a:tc>
                  <a:txBody>
                    <a:bodyPr/>
                    <a:lstStyle/>
                    <a:p>
                      <a:pPr algn="l"/>
                      <a:r>
                        <a:rPr lang="tr-TR" sz="1200" dirty="0"/>
                        <a:t> Kazara arter içine verilmesi ağrı ve </a:t>
                      </a:r>
                      <a:r>
                        <a:rPr lang="tr-TR" sz="1200" dirty="0" smtClean="0"/>
                        <a:t> </a:t>
                      </a:r>
                      <a:r>
                        <a:rPr lang="tr-TR" sz="1200" dirty="0"/>
                        <a:t>şiddetli </a:t>
                      </a:r>
                      <a:r>
                        <a:rPr lang="tr-TR" sz="1200" dirty="0" err="1"/>
                        <a:t>vazokonstriksiyona</a:t>
                      </a:r>
                      <a:r>
                        <a:rPr lang="tr-TR" sz="1200" dirty="0"/>
                        <a:t> neden olur. İleri durumlarda kangrene yol açar. Doku zedelenmesi,  zaman zaman </a:t>
                      </a:r>
                      <a:r>
                        <a:rPr lang="tr-TR" sz="1200" dirty="0" err="1"/>
                        <a:t>histamin</a:t>
                      </a:r>
                      <a:r>
                        <a:rPr lang="tr-TR" sz="1200" dirty="0"/>
                        <a:t> salınımı görülebilir</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41336587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579867">
                  <a:extLst>
                    <a:ext uri="{9D8B030D-6E8A-4147-A177-3AD203B41FA5}">
                      <a16:colId xmlns="" xmlns:a16="http://schemas.microsoft.com/office/drawing/2014/main" val="3608664567"/>
                    </a:ext>
                  </a:extLst>
                </a:gridCol>
                <a:gridCol w="2726140">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GENEL ANESTEZİKLER</a:t>
                      </a:r>
                    </a:p>
                    <a:p>
                      <a:pPr algn="ctr"/>
                      <a:r>
                        <a:rPr lang="tr-TR" dirty="0" smtClean="0"/>
                        <a:t>BENZODİAZEPİNLER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MİDOZOLAM</a:t>
                      </a:r>
                    </a:p>
                  </a:txBody>
                  <a:tcPr/>
                </a:tc>
                <a:tc>
                  <a:txBody>
                    <a:bodyPr/>
                    <a:lstStyle/>
                    <a:p>
                      <a:r>
                        <a:rPr lang="tr-TR" sz="1200" dirty="0"/>
                        <a:t>Anestezi öncesi </a:t>
                      </a:r>
                      <a:r>
                        <a:rPr lang="tr-TR" sz="1200" dirty="0" err="1"/>
                        <a:t>premedikasyon</a:t>
                      </a:r>
                      <a:r>
                        <a:rPr lang="tr-TR" sz="1200" dirty="0"/>
                        <a:t>, anestezi altında gerçekleştirilen </a:t>
                      </a:r>
                      <a:r>
                        <a:rPr lang="tr-TR" sz="1200" dirty="0" err="1" smtClean="0"/>
                        <a:t>diagnostik</a:t>
                      </a:r>
                      <a:r>
                        <a:rPr lang="tr-TR" sz="1200" dirty="0" smtClean="0"/>
                        <a:t> </a:t>
                      </a:r>
                      <a:r>
                        <a:rPr lang="tr-TR" sz="1200" dirty="0"/>
                        <a:t>veya cerrahi girişimlerden önce bazal </a:t>
                      </a:r>
                      <a:r>
                        <a:rPr lang="tr-TR" sz="1200" dirty="0" err="1"/>
                        <a:t>sedasyon</a:t>
                      </a:r>
                      <a:r>
                        <a:rPr lang="tr-TR" sz="1200" dirty="0"/>
                        <a:t> oluşturmak, yoğun bakım ünitelerinde uzun süreli </a:t>
                      </a:r>
                      <a:r>
                        <a:rPr lang="tr-TR" sz="1200" dirty="0" err="1"/>
                        <a:t>sedasyon</a:t>
                      </a:r>
                      <a:r>
                        <a:rPr lang="tr-TR" sz="1200" dirty="0"/>
                        <a:t> oluşturmak, anestezinin başlatılması ve devamlılığını sağlamak, anestezinin de dahil olduğu kombine anestezide uyku başlatmak. </a:t>
                      </a:r>
                    </a:p>
                  </a:txBody>
                  <a:tcPr/>
                </a:tc>
                <a:tc>
                  <a:txBody>
                    <a:bodyPr/>
                    <a:lstStyle/>
                    <a:p>
                      <a:r>
                        <a:rPr lang="tr-TR" sz="1200" dirty="0"/>
                        <a:t> </a:t>
                      </a:r>
                      <a:r>
                        <a:rPr lang="tr-TR" sz="1200" dirty="0" err="1"/>
                        <a:t>Midazolam</a:t>
                      </a:r>
                      <a:r>
                        <a:rPr lang="tr-TR" sz="1200" dirty="0"/>
                        <a:t> ve ilacın içerdiği diğer bileşenlere karşı aşırı duyarlı hastalarda </a:t>
                      </a:r>
                      <a:r>
                        <a:rPr lang="tr-TR" sz="1200" dirty="0" err="1"/>
                        <a:t>kontrendikedir</a:t>
                      </a:r>
                      <a:r>
                        <a:rPr lang="tr-TR" sz="1200" dirty="0"/>
                        <a:t>. </a:t>
                      </a:r>
                    </a:p>
                  </a:txBody>
                  <a:tcPr/>
                </a:tc>
                <a:tc>
                  <a:txBody>
                    <a:bodyPr/>
                    <a:lstStyle/>
                    <a:p>
                      <a:r>
                        <a:rPr lang="tr-TR" sz="1200" dirty="0" err="1"/>
                        <a:t>İntravenöz</a:t>
                      </a:r>
                      <a:r>
                        <a:rPr lang="tr-TR" sz="1200" dirty="0"/>
                        <a:t> enjeksiyonu hızı yaklaşık 1 mg/30 saniye olacak şekilde yavaş uygulanmalıdır. 60 yaşın altındaki erişkinlerde ilk doz işleme başlanmadan 5-10 dakika önce uygulanan 2.5 mg’dır. Maksimum doz miktarı 3,5-7,5 mg arasındadır. </a:t>
                      </a:r>
                    </a:p>
                    <a:p>
                      <a:r>
                        <a:rPr lang="tr-TR" sz="1200" dirty="0"/>
                        <a:t>60 yaşın üzerindeki erişkinlerde, güçsüz düşmüş veya kronik hastalığı olanlarda ilk doz, işleme başlanmadan 5-10 dakika önce uygulanmalı ve 1 mg civarında olmalıdır. </a:t>
                      </a:r>
                    </a:p>
                    <a:p>
                      <a:r>
                        <a:rPr lang="tr-TR" sz="1200" dirty="0"/>
                        <a:t>Çocuklar: </a:t>
                      </a:r>
                      <a:r>
                        <a:rPr lang="tr-TR" sz="1200" dirty="0" err="1"/>
                        <a:t>İntramüsküler</a:t>
                      </a:r>
                      <a:r>
                        <a:rPr lang="tr-TR" sz="1200" dirty="0"/>
                        <a:t>: Çocuklarda işleme başlanmadan 5-10 dakika önce 0.1-0.15 mg/kg’lık doz uygulanır. </a:t>
                      </a:r>
                    </a:p>
                    <a:p>
                      <a:r>
                        <a:rPr lang="tr-TR" sz="1200" dirty="0" err="1"/>
                        <a:t>İntravenöz</a:t>
                      </a:r>
                      <a:r>
                        <a:rPr lang="tr-TR" sz="1200" dirty="0"/>
                        <a:t> : İstenen klinik etkiye ulaşılana kadar yavaş titre edilmelidir. İlk doz 2-3 dakika içinde uygulanmalıdır. İşleme başlamadan veya dozu tekrarlamadan önce </a:t>
                      </a:r>
                      <a:r>
                        <a:rPr lang="tr-TR" sz="1200" dirty="0" err="1"/>
                        <a:t>sedatif</a:t>
                      </a:r>
                      <a:r>
                        <a:rPr lang="tr-TR" sz="1200" dirty="0"/>
                        <a:t> etkinin tam anlamıyla değerlendirilmesi için 2-3 dakika beklenmesi uygundur. </a:t>
                      </a:r>
                    </a:p>
                    <a:p>
                      <a:r>
                        <a:rPr lang="tr-TR" sz="1200" dirty="0"/>
                        <a:t>Altı aylık ile 5 yaş arasındaki </a:t>
                      </a:r>
                      <a:r>
                        <a:rPr lang="tr-TR" sz="1200" dirty="0" smtClean="0"/>
                        <a:t>pediatrik </a:t>
                      </a:r>
                      <a:r>
                        <a:rPr lang="tr-TR" sz="1200" dirty="0"/>
                        <a:t>hastalarda; ilk doz 0.05-0.1 mg/kg’dır. </a:t>
                      </a:r>
                    </a:p>
                  </a:txBody>
                  <a:tcPr/>
                </a:tc>
                <a:tc>
                  <a:txBody>
                    <a:bodyPr/>
                    <a:lstStyle/>
                    <a:p>
                      <a:r>
                        <a:rPr lang="tr-TR" sz="1200" dirty="0"/>
                        <a:t> Psikiyatrik, merkezi ve </a:t>
                      </a:r>
                      <a:r>
                        <a:rPr lang="tr-TR" sz="1200" dirty="0" err="1"/>
                        <a:t>periferik</a:t>
                      </a:r>
                      <a:r>
                        <a:rPr lang="tr-TR" sz="1200" dirty="0"/>
                        <a:t> sinir sistemiyle ilgili bozukluklar: Uyuklama ve uzun süreli </a:t>
                      </a:r>
                      <a:r>
                        <a:rPr lang="tr-TR" sz="1200" dirty="0" err="1"/>
                        <a:t>sedasyon</a:t>
                      </a:r>
                      <a:r>
                        <a:rPr lang="tr-TR" sz="1200" dirty="0"/>
                        <a:t>, dikkat azalması, baş ağrısı, </a:t>
                      </a:r>
                      <a:r>
                        <a:rPr lang="tr-TR" sz="1200" dirty="0" err="1"/>
                        <a:t>vertigo</a:t>
                      </a:r>
                      <a:r>
                        <a:rPr lang="tr-TR" sz="1200" dirty="0"/>
                        <a:t>, amnezi(ilacın dozunda bağlı olarak değişiklik gösterir), ajitasyon </a:t>
                      </a:r>
                    </a:p>
                    <a:p>
                      <a:r>
                        <a:rPr lang="tr-TR" sz="1200" dirty="0" err="1"/>
                        <a:t>Gastrointestinal</a:t>
                      </a:r>
                      <a:r>
                        <a:rPr lang="tr-TR" sz="1200" dirty="0"/>
                        <a:t> sistem bozuklukları: </a:t>
                      </a:r>
                      <a:r>
                        <a:rPr lang="tr-TR" sz="1200" dirty="0" err="1"/>
                        <a:t>Emezis</a:t>
                      </a:r>
                      <a:r>
                        <a:rPr lang="tr-TR" sz="1200" dirty="0"/>
                        <a:t>, kusma, hıçkırık, </a:t>
                      </a:r>
                      <a:r>
                        <a:rPr lang="tr-TR" sz="1200" dirty="0" err="1"/>
                        <a:t>konstipasyon</a:t>
                      </a:r>
                      <a:r>
                        <a:rPr lang="tr-TR" sz="1200" dirty="0"/>
                        <a:t>, ağız kuruması.  </a:t>
                      </a:r>
                    </a:p>
                    <a:p>
                      <a:r>
                        <a:rPr lang="tr-TR" sz="1200" dirty="0" err="1"/>
                        <a:t>Kardiyovasküler</a:t>
                      </a:r>
                      <a:r>
                        <a:rPr lang="tr-TR" sz="1200" dirty="0"/>
                        <a:t> sistem bozuklukları: Solunum depresyonu, </a:t>
                      </a:r>
                      <a:r>
                        <a:rPr lang="tr-TR" sz="1200" dirty="0" err="1"/>
                        <a:t>apne</a:t>
                      </a:r>
                      <a:r>
                        <a:rPr lang="tr-TR" sz="1200" dirty="0"/>
                        <a:t>, solunum durması. 60 yaşın üzerindeki erişkinlerde, önceden solunum yetmezliği olanlarda veya kardiyak işlevleri bozulmuş </a:t>
                      </a:r>
                      <a:r>
                        <a:rPr lang="tr-TR" sz="1200" dirty="0" smtClean="0"/>
                        <a:t>hastalarda özellikle </a:t>
                      </a:r>
                      <a:r>
                        <a:rPr lang="tr-TR" sz="1200" dirty="0"/>
                        <a:t>de enjeksiyon çok hızlı yapıldığında veya yüksek doz uygulandığında daha sık </a:t>
                      </a:r>
                      <a:r>
                        <a:rPr lang="tr-TR" sz="1200" dirty="0" smtClean="0"/>
                        <a:t>görülür.</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2015437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GENEL ANESTEZİKLER</a:t>
                      </a:r>
                    </a:p>
                    <a:p>
                      <a:pPr algn="ctr"/>
                      <a:r>
                        <a:rPr lang="tr-TR" dirty="0" smtClean="0"/>
                        <a:t>BENZODİAZEPİNLER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LORAZEPAM</a:t>
                      </a:r>
                    </a:p>
                  </a:txBody>
                  <a:tcPr/>
                </a:tc>
                <a:tc>
                  <a:txBody>
                    <a:bodyPr/>
                    <a:lstStyle/>
                    <a:p>
                      <a:r>
                        <a:rPr lang="tr-TR" sz="1200" dirty="0" err="1"/>
                        <a:t>Anksiyete</a:t>
                      </a:r>
                      <a:r>
                        <a:rPr lang="tr-TR" sz="1200" dirty="0"/>
                        <a:t> şikayetlerinin giderilmesi veya </a:t>
                      </a:r>
                      <a:r>
                        <a:rPr lang="tr-TR" sz="1200" dirty="0" err="1"/>
                        <a:t>anksiyete</a:t>
                      </a:r>
                      <a:r>
                        <a:rPr lang="tr-TR" sz="1200" dirty="0"/>
                        <a:t> semptomları veya depresif semptomlara bağlı </a:t>
                      </a:r>
                      <a:r>
                        <a:rPr lang="tr-TR" sz="1200" dirty="0" err="1"/>
                        <a:t>anksiyetenin</a:t>
                      </a:r>
                      <a:r>
                        <a:rPr lang="tr-TR" sz="1200" dirty="0"/>
                        <a:t> kısa süreli rahatlatılmasında, cerrahi </a:t>
                      </a:r>
                      <a:r>
                        <a:rPr lang="tr-TR" sz="1200" dirty="0" err="1"/>
                        <a:t>premedikasyon</a:t>
                      </a:r>
                      <a:r>
                        <a:rPr lang="tr-TR" sz="1200" dirty="0"/>
                        <a:t>, kanser kemoterapisine bağlı mide bulantısı ve kusmanın tedavisi için </a:t>
                      </a:r>
                      <a:r>
                        <a:rPr lang="tr-TR" sz="1200" dirty="0" err="1"/>
                        <a:t>antiemetik</a:t>
                      </a:r>
                      <a:r>
                        <a:rPr lang="tr-TR" sz="1200" dirty="0"/>
                        <a:t> ilaçlarla kombine olacak şekilde kullanılır. </a:t>
                      </a:r>
                    </a:p>
                    <a:p>
                      <a:endParaRPr lang="tr-TR" sz="1200" dirty="0"/>
                    </a:p>
                  </a:txBody>
                  <a:tcPr/>
                </a:tc>
                <a:tc>
                  <a:txBody>
                    <a:bodyPr/>
                    <a:lstStyle/>
                    <a:p>
                      <a:r>
                        <a:rPr lang="tr-TR" sz="1200" dirty="0"/>
                        <a:t>Uykuda geçici solunum kesilmesi, ciddi solunum yetmezliği, </a:t>
                      </a:r>
                      <a:r>
                        <a:rPr lang="tr-TR" sz="1200" dirty="0" err="1"/>
                        <a:t>benzodiazepinlere</a:t>
                      </a:r>
                      <a:r>
                        <a:rPr lang="tr-TR" sz="1200" dirty="0"/>
                        <a:t> veya ilacın içerdiği diğer maddelere karşı aşırı hassasiyet, ciddi karaciğer yetmezliği ve akut dar açılı glokomda </a:t>
                      </a:r>
                      <a:r>
                        <a:rPr lang="tr-TR" sz="1200" dirty="0" err="1"/>
                        <a:t>kontrendikedir</a:t>
                      </a:r>
                      <a:r>
                        <a:rPr lang="tr-TR" sz="1200" dirty="0"/>
                        <a:t>. </a:t>
                      </a:r>
                    </a:p>
                  </a:txBody>
                  <a:tcPr/>
                </a:tc>
                <a:tc>
                  <a:txBody>
                    <a:bodyPr/>
                    <a:lstStyle/>
                    <a:p>
                      <a:r>
                        <a:rPr lang="tr-TR" sz="1200" dirty="0"/>
                        <a:t>Tablet veya kapsül yapılı.  </a:t>
                      </a:r>
                    </a:p>
                    <a:p>
                      <a:r>
                        <a:rPr lang="tr-TR" sz="1200" dirty="0" err="1"/>
                        <a:t>Anksiyete</a:t>
                      </a:r>
                      <a:r>
                        <a:rPr lang="tr-TR" sz="1200" dirty="0"/>
                        <a:t> tedavisi için ortalama günlük doz, 2-3 kez bölünerek verilen 2-3 mg’dır; ancak günlük doz 1-10 mg arasında değişebilir. </a:t>
                      </a:r>
                    </a:p>
                    <a:p>
                      <a:r>
                        <a:rPr lang="tr-TR" sz="1200" dirty="0"/>
                        <a:t>Cerrahi  </a:t>
                      </a:r>
                      <a:r>
                        <a:rPr lang="tr-TR" sz="1200" dirty="0" err="1"/>
                        <a:t>premedikasyon</a:t>
                      </a:r>
                      <a:r>
                        <a:rPr lang="tr-TR" sz="1200" dirty="0"/>
                        <a:t> için, 2-4 mg dozun cerrahi işlemden bir gece önce ve/veya 1-2 saat önce verilmesi önerilir. </a:t>
                      </a:r>
                    </a:p>
                    <a:p>
                      <a:endParaRPr lang="tr-TR" sz="1200" dirty="0"/>
                    </a:p>
                  </a:txBody>
                  <a:tcPr/>
                </a:tc>
                <a:tc>
                  <a:txBody>
                    <a:bodyPr/>
                    <a:lstStyle/>
                    <a:p>
                      <a:r>
                        <a:rPr lang="tr-TR" sz="1200" dirty="0" err="1"/>
                        <a:t>Benzodiazepinlere</a:t>
                      </a:r>
                      <a:r>
                        <a:rPr lang="tr-TR" sz="1200" dirty="0"/>
                        <a:t> bağlı olarak en sık bildirilen </a:t>
                      </a:r>
                      <a:r>
                        <a:rPr lang="tr-TR" sz="1200" dirty="0" err="1"/>
                        <a:t>advers</a:t>
                      </a:r>
                      <a:r>
                        <a:rPr lang="tr-TR" sz="1200" dirty="0"/>
                        <a:t> reaksiyonlar; gündüz uykusu, </a:t>
                      </a:r>
                      <a:r>
                        <a:rPr lang="tr-TR" sz="1200" dirty="0" err="1"/>
                        <a:t>vertigo</a:t>
                      </a:r>
                      <a:r>
                        <a:rPr lang="tr-TR" sz="1200" dirty="0"/>
                        <a:t>, kas zayıflığı ve </a:t>
                      </a:r>
                      <a:r>
                        <a:rPr lang="tr-TR" sz="1200" dirty="0" err="1"/>
                        <a:t>ataksidir</a:t>
                      </a:r>
                      <a:r>
                        <a:rPr lang="tr-TR" sz="1200" dirty="0"/>
                        <a:t>. </a:t>
                      </a:r>
                    </a:p>
                    <a:p>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9172828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GENEL ANESTEZİKLER</a:t>
                      </a:r>
                    </a:p>
                    <a:p>
                      <a:pPr algn="ctr"/>
                      <a:r>
                        <a:rPr lang="tr-TR" dirty="0" smtClean="0"/>
                        <a:t>BENZODİAZEPİNLER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DİAZEPAM</a:t>
                      </a:r>
                    </a:p>
                  </a:txBody>
                  <a:tcPr/>
                </a:tc>
                <a:tc>
                  <a:txBody>
                    <a:bodyPr/>
                    <a:lstStyle/>
                    <a:p>
                      <a:r>
                        <a:rPr lang="tr-TR" sz="1200" dirty="0"/>
                        <a:t>Lokal patolojik nedenlere bağlı (mafsal ve kas </a:t>
                      </a:r>
                      <a:r>
                        <a:rPr lang="tr-TR" sz="1200" dirty="0" err="1"/>
                        <a:t>enflamasyon</a:t>
                      </a:r>
                      <a:r>
                        <a:rPr lang="tr-TR" sz="1200" dirty="0"/>
                        <a:t> veya travmaları) iskelet kas spazmları, üst motor nöron hastalıkları (</a:t>
                      </a:r>
                      <a:r>
                        <a:rPr lang="tr-TR" sz="1200" dirty="0" err="1"/>
                        <a:t>serebral</a:t>
                      </a:r>
                      <a:r>
                        <a:rPr lang="tr-TR" sz="1200" dirty="0"/>
                        <a:t> felç ve </a:t>
                      </a:r>
                      <a:r>
                        <a:rPr lang="tr-TR" sz="1200" dirty="0" err="1"/>
                        <a:t>paraplejiler</a:t>
                      </a:r>
                      <a:r>
                        <a:rPr lang="tr-TR" sz="1200" dirty="0"/>
                        <a:t>)  gibi durumlarda ve çeşitli </a:t>
                      </a:r>
                      <a:r>
                        <a:rPr lang="tr-TR" sz="1200" dirty="0" err="1"/>
                        <a:t>konvülsif</a:t>
                      </a:r>
                      <a:r>
                        <a:rPr lang="tr-TR" sz="1200" dirty="0"/>
                        <a:t> hastalıklarda tedavi amacıyla kullanılır. </a:t>
                      </a:r>
                    </a:p>
                    <a:p>
                      <a:r>
                        <a:rPr lang="tr-TR" sz="1200" dirty="0" err="1"/>
                        <a:t>Anksiyete</a:t>
                      </a:r>
                      <a:r>
                        <a:rPr lang="tr-TR" sz="1200" dirty="0"/>
                        <a:t> hastalıklarıyla </a:t>
                      </a:r>
                      <a:r>
                        <a:rPr lang="tr-TR" sz="1200" dirty="0" err="1"/>
                        <a:t>anksiyeteye</a:t>
                      </a:r>
                      <a:r>
                        <a:rPr lang="tr-TR" sz="1200" dirty="0"/>
                        <a:t> bağlı semptomların kısa süreli tedavilerinde kullanılır.</a:t>
                      </a:r>
                    </a:p>
                  </a:txBody>
                  <a:tcPr/>
                </a:tc>
                <a:tc>
                  <a:txBody>
                    <a:bodyPr/>
                    <a:lstStyle/>
                    <a:p>
                      <a:r>
                        <a:rPr lang="tr-TR" sz="1200" dirty="0" err="1"/>
                        <a:t>Diazepama</a:t>
                      </a:r>
                      <a:r>
                        <a:rPr lang="tr-TR" sz="1200" dirty="0"/>
                        <a:t> karşı aşırı duyarlılığı olan hastalarda, 6 yaşından küçük çocuklarda, dar açılı glokom, </a:t>
                      </a:r>
                      <a:r>
                        <a:rPr lang="tr-TR" sz="1200" dirty="0" err="1"/>
                        <a:t>miyastenia</a:t>
                      </a:r>
                      <a:r>
                        <a:rPr lang="tr-TR" sz="1200" dirty="0"/>
                        <a:t> </a:t>
                      </a:r>
                      <a:r>
                        <a:rPr lang="tr-TR" sz="1200" dirty="0" err="1"/>
                        <a:t>gravis</a:t>
                      </a:r>
                      <a:r>
                        <a:rPr lang="tr-TR" sz="1200" dirty="0"/>
                        <a:t> ve depresif durumlarda </a:t>
                      </a:r>
                      <a:r>
                        <a:rPr lang="tr-TR" sz="1200" dirty="0" err="1"/>
                        <a:t>kontrendikedir</a:t>
                      </a:r>
                      <a:r>
                        <a:rPr lang="tr-TR" sz="1200" dirty="0"/>
                        <a:t>.</a:t>
                      </a:r>
                    </a:p>
                  </a:txBody>
                  <a:tcPr/>
                </a:tc>
                <a:tc>
                  <a:txBody>
                    <a:bodyPr/>
                    <a:lstStyle/>
                    <a:p>
                      <a:r>
                        <a:rPr lang="tr-TR" sz="1200" dirty="0" err="1"/>
                        <a:t>Anksiyolitik</a:t>
                      </a:r>
                      <a:r>
                        <a:rPr lang="tr-TR" sz="1200" dirty="0"/>
                        <a:t>: </a:t>
                      </a:r>
                      <a:r>
                        <a:rPr lang="tr-TR" sz="1200" dirty="0" err="1"/>
                        <a:t>Preoperatif</a:t>
                      </a:r>
                      <a:r>
                        <a:rPr lang="tr-TR" sz="1200" dirty="0"/>
                        <a:t> hastalarda </a:t>
                      </a:r>
                      <a:r>
                        <a:rPr lang="tr-TR" sz="1200" dirty="0" err="1"/>
                        <a:t>intravenöz</a:t>
                      </a:r>
                      <a:r>
                        <a:rPr lang="tr-TR" sz="1200" dirty="0"/>
                        <a:t> veya </a:t>
                      </a:r>
                      <a:r>
                        <a:rPr lang="tr-TR" sz="1200" dirty="0" err="1"/>
                        <a:t>İntramüsküler</a:t>
                      </a:r>
                      <a:r>
                        <a:rPr lang="tr-TR" sz="1200" dirty="0"/>
                        <a:t> olarak ameliyattan önce 10 mg verilir. </a:t>
                      </a:r>
                    </a:p>
                    <a:p>
                      <a:r>
                        <a:rPr lang="tr-TR" sz="1200" dirty="0" err="1"/>
                        <a:t>Kardiyoversiyon</a:t>
                      </a:r>
                      <a:r>
                        <a:rPr lang="tr-TR" sz="1200" dirty="0"/>
                        <a:t>: Müdahaleden 5-10 dakika önce </a:t>
                      </a:r>
                      <a:r>
                        <a:rPr lang="tr-TR" sz="1200" dirty="0" err="1"/>
                        <a:t>intravenöz</a:t>
                      </a:r>
                      <a:r>
                        <a:rPr lang="tr-TR" sz="1200" dirty="0"/>
                        <a:t> olarak 5-15 mg verilir. </a:t>
                      </a:r>
                    </a:p>
                    <a:p>
                      <a:r>
                        <a:rPr lang="tr-TR" sz="1200" dirty="0" err="1"/>
                        <a:t>Geriatrik</a:t>
                      </a:r>
                      <a:r>
                        <a:rPr lang="tr-TR" sz="1200" dirty="0"/>
                        <a:t> Hastalar: Başlıca </a:t>
                      </a:r>
                      <a:r>
                        <a:rPr lang="tr-TR" sz="1200" dirty="0" err="1"/>
                        <a:t>İntramüsküler</a:t>
                      </a:r>
                      <a:r>
                        <a:rPr lang="tr-TR" sz="1200" dirty="0"/>
                        <a:t> veya </a:t>
                      </a:r>
                      <a:r>
                        <a:rPr lang="tr-TR" sz="1200" dirty="0" err="1"/>
                        <a:t>intravenöz</a:t>
                      </a:r>
                      <a:r>
                        <a:rPr lang="tr-TR" sz="1200" dirty="0"/>
                        <a:t> olarak 2-5 mg, doz ihtiyaca göre </a:t>
                      </a:r>
                      <a:r>
                        <a:rPr lang="tr-TR" sz="1200" dirty="0" smtClean="0"/>
                        <a:t>tercihen </a:t>
                      </a:r>
                      <a:r>
                        <a:rPr lang="tr-TR" sz="1200" dirty="0"/>
                        <a:t>arttırılır. </a:t>
                      </a:r>
                    </a:p>
                    <a:p>
                      <a:r>
                        <a:rPr lang="tr-TR" sz="1200" dirty="0" err="1"/>
                        <a:t>Pediyatrik</a:t>
                      </a:r>
                      <a:r>
                        <a:rPr lang="tr-TR" sz="1200" dirty="0"/>
                        <a:t> Hastalar:5 yaşına kadar çocuklarda: </a:t>
                      </a:r>
                      <a:r>
                        <a:rPr lang="tr-TR" sz="1200" dirty="0" err="1"/>
                        <a:t>İntravenöz</a:t>
                      </a:r>
                      <a:r>
                        <a:rPr lang="tr-TR" sz="1200" dirty="0"/>
                        <a:t>; 2-5 dakikada bir 0.2-0.5 mg, en fazla total 5 mg’a kadar uygulanır. </a:t>
                      </a:r>
                    </a:p>
                    <a:p>
                      <a:r>
                        <a:rPr lang="tr-TR" sz="1200" dirty="0"/>
                        <a:t>5 Yaşından Büyük Çocuklarda: </a:t>
                      </a:r>
                      <a:r>
                        <a:rPr lang="tr-TR" sz="1200" dirty="0" err="1"/>
                        <a:t>İntravenöz</a:t>
                      </a:r>
                      <a:r>
                        <a:rPr lang="tr-TR" sz="1200" dirty="0"/>
                        <a:t> 2-5 dakikada bir 1 mg, en fazla total 10 mg’a kadar uygulanır.</a:t>
                      </a:r>
                    </a:p>
                  </a:txBody>
                  <a:tcPr/>
                </a:tc>
                <a:tc>
                  <a:txBody>
                    <a:bodyPr/>
                    <a:lstStyle/>
                    <a:p>
                      <a:r>
                        <a:rPr lang="tr-TR" sz="1200" dirty="0"/>
                        <a:t>En çok görülen yan etkiler uyuklama, bitkinlik ve </a:t>
                      </a:r>
                      <a:r>
                        <a:rPr lang="tr-TR" sz="1200" dirty="0" err="1"/>
                        <a:t>ataksidir</a:t>
                      </a:r>
                      <a:r>
                        <a:rPr lang="tr-TR" sz="1200" dirty="0"/>
                        <a:t>. </a:t>
                      </a:r>
                    </a:p>
                    <a:p>
                      <a:r>
                        <a:rPr lang="tr-TR" sz="1200" dirty="0" err="1"/>
                        <a:t>Paradoksik</a:t>
                      </a:r>
                      <a:r>
                        <a:rPr lang="tr-TR" sz="1200" dirty="0"/>
                        <a:t> olarak </a:t>
                      </a:r>
                      <a:r>
                        <a:rPr lang="tr-TR" sz="1200" dirty="0" err="1"/>
                        <a:t>anksiyete</a:t>
                      </a:r>
                      <a:r>
                        <a:rPr lang="tr-TR" sz="1200" dirty="0"/>
                        <a:t>, </a:t>
                      </a:r>
                      <a:r>
                        <a:rPr lang="tr-TR" sz="1200" dirty="0" err="1"/>
                        <a:t>halusinasyon</a:t>
                      </a:r>
                      <a:r>
                        <a:rPr lang="tr-TR" sz="1200" dirty="0"/>
                        <a:t>, uyku bozuklukları, saldırganlık oluşabilir. </a:t>
                      </a:r>
                    </a:p>
                    <a:p>
                      <a:r>
                        <a:rPr lang="tr-TR" sz="1200" dirty="0"/>
                        <a:t>Baş ağrısı, hipotansiyon, </a:t>
                      </a:r>
                      <a:r>
                        <a:rPr lang="tr-TR" sz="1200" dirty="0" err="1"/>
                        <a:t>vertigo</a:t>
                      </a:r>
                      <a:r>
                        <a:rPr lang="tr-TR" sz="1200" dirty="0"/>
                        <a:t> ve görme bozuklukları </a:t>
                      </a:r>
                      <a:r>
                        <a:rPr lang="tr-TR" sz="1200" dirty="0" smtClean="0"/>
                        <a:t>oluşabilir.</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40040136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545708">
                  <a:extLst>
                    <a:ext uri="{9D8B030D-6E8A-4147-A177-3AD203B41FA5}">
                      <a16:colId xmlns="" xmlns:a16="http://schemas.microsoft.com/office/drawing/2014/main" val="1020422449"/>
                    </a:ext>
                  </a:extLst>
                </a:gridCol>
                <a:gridCol w="2913681">
                  <a:extLst>
                    <a:ext uri="{9D8B030D-6E8A-4147-A177-3AD203B41FA5}">
                      <a16:colId xmlns="" xmlns:a16="http://schemas.microsoft.com/office/drawing/2014/main" val="3608664567"/>
                    </a:ext>
                  </a:extLst>
                </a:gridCol>
                <a:gridCol w="2433234">
                  <a:extLst>
                    <a:ext uri="{9D8B030D-6E8A-4147-A177-3AD203B41FA5}">
                      <a16:colId xmlns="" xmlns:a16="http://schemas.microsoft.com/office/drawing/2014/main" val="331153104"/>
                    </a:ext>
                  </a:extLst>
                </a:gridCol>
                <a:gridCol w="2184437">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GENEL</a:t>
                      </a:r>
                      <a:r>
                        <a:rPr lang="tr-TR" baseline="0" dirty="0" smtClean="0"/>
                        <a:t> ANESTEZİKLER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ETOMİTAD</a:t>
                      </a:r>
                    </a:p>
                  </a:txBody>
                  <a:tcPr/>
                </a:tc>
                <a:tc>
                  <a:txBody>
                    <a:bodyPr/>
                    <a:lstStyle/>
                    <a:p>
                      <a:r>
                        <a:rPr lang="tr-TR" sz="1200" dirty="0"/>
                        <a:t>Genel anestezinin indüksiyonunda kullanılır. Kardiyak cerrahide ve </a:t>
                      </a:r>
                      <a:r>
                        <a:rPr lang="tr-TR" sz="1200" dirty="0" err="1"/>
                        <a:t>kardiyovasküler</a:t>
                      </a:r>
                      <a:r>
                        <a:rPr lang="tr-TR" sz="1200" dirty="0"/>
                        <a:t> sistem hastalarında kullanım açısından uygundur.</a:t>
                      </a:r>
                    </a:p>
                  </a:txBody>
                  <a:tcPr/>
                </a:tc>
                <a:tc>
                  <a:txBody>
                    <a:bodyPr/>
                    <a:lstStyle/>
                    <a:p>
                      <a:r>
                        <a:rPr lang="tr-TR" sz="1200" dirty="0" err="1"/>
                        <a:t>Etomidata</a:t>
                      </a:r>
                      <a:r>
                        <a:rPr lang="tr-TR" sz="1200" dirty="0"/>
                        <a:t> bilinen aşırı duyarlılığı olan hastalarda </a:t>
                      </a:r>
                      <a:r>
                        <a:rPr lang="tr-TR" sz="1200" dirty="0" err="1"/>
                        <a:t>kontrendikedir</a:t>
                      </a:r>
                      <a:r>
                        <a:rPr lang="tr-TR" sz="1200" dirty="0"/>
                        <a:t>.</a:t>
                      </a:r>
                    </a:p>
                  </a:txBody>
                  <a:tcPr/>
                </a:tc>
                <a:tc>
                  <a:txBody>
                    <a:bodyPr/>
                    <a:lstStyle/>
                    <a:p>
                      <a:r>
                        <a:rPr lang="tr-TR" sz="1200" dirty="0"/>
                        <a:t>Genellikle, etkin </a:t>
                      </a:r>
                      <a:r>
                        <a:rPr lang="tr-TR" sz="1200" dirty="0" err="1"/>
                        <a:t>hipnotik</a:t>
                      </a:r>
                      <a:r>
                        <a:rPr lang="tr-TR" sz="1200" dirty="0"/>
                        <a:t> doz, 0.15-0.3 mg/kg </a:t>
                      </a:r>
                      <a:r>
                        <a:rPr lang="tr-TR" sz="1200" dirty="0" err="1"/>
                        <a:t>etomidattır</a:t>
                      </a:r>
                      <a:r>
                        <a:rPr lang="tr-TR" sz="1200" dirty="0"/>
                        <a:t>.  </a:t>
                      </a:r>
                    </a:p>
                    <a:p>
                      <a:r>
                        <a:rPr lang="tr-TR" sz="1200" dirty="0"/>
                        <a:t>15 yaşına kadar çocuklara ve yaşlı hastalara tek doz 0.15-0.2 mg/kg </a:t>
                      </a:r>
                      <a:r>
                        <a:rPr lang="tr-TR" sz="1200" dirty="0" err="1"/>
                        <a:t>etomidat</a:t>
                      </a:r>
                      <a:r>
                        <a:rPr lang="tr-TR" sz="1200" dirty="0"/>
                        <a:t> verilir. Bu yaş grubundaki hastalarda, asıl doz klinik etkiye göre ayarlanmalıdır.  </a:t>
                      </a:r>
                    </a:p>
                    <a:p>
                      <a:r>
                        <a:rPr lang="tr-TR" sz="1200" dirty="0"/>
                        <a:t>Karaciğer sirozu olanlarda ve </a:t>
                      </a:r>
                      <a:r>
                        <a:rPr lang="tr-TR" sz="1200" dirty="0" err="1"/>
                        <a:t>nöroleptik</a:t>
                      </a:r>
                      <a:r>
                        <a:rPr lang="tr-TR" sz="1200" dirty="0"/>
                        <a:t> </a:t>
                      </a:r>
                      <a:r>
                        <a:rPr lang="tr-TR" sz="1200" dirty="0" err="1"/>
                        <a:t>opioidler</a:t>
                      </a:r>
                      <a:r>
                        <a:rPr lang="tr-TR" sz="1200" dirty="0"/>
                        <a:t> ya da </a:t>
                      </a:r>
                      <a:r>
                        <a:rPr lang="tr-TR" sz="1200" dirty="0" err="1"/>
                        <a:t>sedatifler</a:t>
                      </a:r>
                      <a:r>
                        <a:rPr lang="tr-TR" sz="1200" dirty="0"/>
                        <a:t> ile </a:t>
                      </a:r>
                      <a:r>
                        <a:rPr lang="tr-TR" sz="1200" dirty="0" err="1"/>
                        <a:t>premedikasyon</a:t>
                      </a:r>
                      <a:r>
                        <a:rPr lang="tr-TR" sz="1200" dirty="0"/>
                        <a:t> uygulanmış hastalarda doz düşürülmelidir.</a:t>
                      </a:r>
                    </a:p>
                  </a:txBody>
                  <a:tcPr/>
                </a:tc>
                <a:tc>
                  <a:txBody>
                    <a:bodyPr/>
                    <a:lstStyle/>
                    <a:p>
                      <a:r>
                        <a:rPr lang="tr-TR" sz="1200" dirty="0" err="1"/>
                        <a:t>Etomidat</a:t>
                      </a:r>
                      <a:r>
                        <a:rPr lang="tr-TR" sz="1200" dirty="0"/>
                        <a:t> verdikten sonra hastada bulantı ve/veya kusma (çoğunlukla </a:t>
                      </a:r>
                      <a:r>
                        <a:rPr lang="tr-TR" sz="1200" dirty="0" err="1"/>
                        <a:t>opioidlerle</a:t>
                      </a:r>
                      <a:r>
                        <a:rPr lang="tr-TR" sz="1200" dirty="0"/>
                        <a:t> birlikte kullanım sonucunda) veya öksürük, hıçkırık ve/veya titremeler görülebilir. </a:t>
                      </a:r>
                    </a:p>
                    <a:p>
                      <a:r>
                        <a:rPr lang="tr-TR" sz="1200" dirty="0"/>
                        <a:t>Solunum depresyonu, </a:t>
                      </a:r>
                      <a:r>
                        <a:rPr lang="tr-TR" sz="1200" dirty="0" err="1"/>
                        <a:t>apne</a:t>
                      </a:r>
                      <a:r>
                        <a:rPr lang="tr-TR" sz="1200" dirty="0"/>
                        <a:t> görülebilir. </a:t>
                      </a:r>
                    </a:p>
                    <a:p>
                      <a:r>
                        <a:rPr lang="tr-TR" sz="1200" dirty="0"/>
                        <a:t>Enjeksiyonu sırasında bazen özellikle ince bir damara enjekte edildiğinde </a:t>
                      </a:r>
                      <a:r>
                        <a:rPr lang="tr-TR" sz="1200" dirty="0" err="1"/>
                        <a:t>venöz</a:t>
                      </a:r>
                      <a:r>
                        <a:rPr lang="tr-TR" sz="1200" dirty="0"/>
                        <a:t> ağrı gözlemlenebilir.</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18499354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530210">
                  <a:extLst>
                    <a:ext uri="{9D8B030D-6E8A-4147-A177-3AD203B41FA5}">
                      <a16:colId xmlns="" xmlns:a16="http://schemas.microsoft.com/office/drawing/2014/main" val="1020422449"/>
                    </a:ext>
                  </a:extLst>
                </a:gridCol>
                <a:gridCol w="2898183">
                  <a:extLst>
                    <a:ext uri="{9D8B030D-6E8A-4147-A177-3AD203B41FA5}">
                      <a16:colId xmlns="" xmlns:a16="http://schemas.microsoft.com/office/drawing/2014/main" val="3608664567"/>
                    </a:ext>
                  </a:extLst>
                </a:gridCol>
                <a:gridCol w="2386739">
                  <a:extLst>
                    <a:ext uri="{9D8B030D-6E8A-4147-A177-3AD203B41FA5}">
                      <a16:colId xmlns="" xmlns:a16="http://schemas.microsoft.com/office/drawing/2014/main" val="331153104"/>
                    </a:ext>
                  </a:extLst>
                </a:gridCol>
                <a:gridCol w="2261928">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GENEL</a:t>
                      </a:r>
                      <a:r>
                        <a:rPr lang="tr-TR" baseline="0" dirty="0" smtClean="0"/>
                        <a:t> ANESTEZİKLER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KETAMİN</a:t>
                      </a:r>
                    </a:p>
                  </a:txBody>
                  <a:tcPr/>
                </a:tc>
                <a:tc>
                  <a:txBody>
                    <a:bodyPr/>
                    <a:lstStyle/>
                    <a:p>
                      <a:r>
                        <a:rPr lang="tr-TR" sz="1200" dirty="0"/>
                        <a:t>Ameliyatlarda ve teşhis için yapılacak müdahalelerde tek başına kullanılabilecek bir </a:t>
                      </a:r>
                      <a:r>
                        <a:rPr lang="tr-TR" sz="1200" dirty="0" err="1"/>
                        <a:t>anesteziktir</a:t>
                      </a:r>
                      <a:r>
                        <a:rPr lang="tr-TR" sz="1200" dirty="0"/>
                        <a:t>.  </a:t>
                      </a:r>
                    </a:p>
                    <a:p>
                      <a:r>
                        <a:rPr lang="tr-TR" sz="1200" dirty="0"/>
                        <a:t>Kısa süreli işlemler için uygun olmakla beraber, ek dozlar kullanarak altı saat ya da daha uzun süreli anestezi gerektiren müdahalelerde uygulanabilir. </a:t>
                      </a:r>
                    </a:p>
                    <a:p>
                      <a:r>
                        <a:rPr lang="tr-TR" sz="1200" dirty="0"/>
                        <a:t>Diğer genel </a:t>
                      </a:r>
                      <a:r>
                        <a:rPr lang="tr-TR" sz="1200" dirty="0" err="1"/>
                        <a:t>anesteziklerin</a:t>
                      </a:r>
                      <a:r>
                        <a:rPr lang="tr-TR" sz="1200" dirty="0"/>
                        <a:t> kullanımından önce anestezi </a:t>
                      </a:r>
                      <a:r>
                        <a:rPr lang="tr-TR" sz="1200" dirty="0" err="1"/>
                        <a:t>ketamin</a:t>
                      </a:r>
                      <a:r>
                        <a:rPr lang="tr-TR" sz="1200" dirty="0"/>
                        <a:t> ile başlatılabilir.</a:t>
                      </a:r>
                    </a:p>
                  </a:txBody>
                  <a:tcPr/>
                </a:tc>
                <a:tc>
                  <a:txBody>
                    <a:bodyPr/>
                    <a:lstStyle/>
                    <a:p>
                      <a:r>
                        <a:rPr lang="tr-TR" sz="1200" dirty="0" err="1"/>
                        <a:t>Anamnezinde</a:t>
                      </a:r>
                      <a:r>
                        <a:rPr lang="tr-TR" sz="1200" dirty="0"/>
                        <a:t> </a:t>
                      </a:r>
                      <a:r>
                        <a:rPr lang="tr-TR" sz="1200" dirty="0" err="1"/>
                        <a:t>apopleksi</a:t>
                      </a:r>
                      <a:r>
                        <a:rPr lang="tr-TR" sz="1200" dirty="0"/>
                        <a:t> ya da bu </a:t>
                      </a:r>
                      <a:r>
                        <a:rPr lang="tr-TR" sz="1200" dirty="0" err="1"/>
                        <a:t>preperata</a:t>
                      </a:r>
                      <a:r>
                        <a:rPr lang="tr-TR" sz="1200" dirty="0"/>
                        <a:t> karşı aşırı duyarlılığı olduğu bilinen hastalarda, </a:t>
                      </a:r>
                      <a:r>
                        <a:rPr lang="tr-TR" sz="1200" dirty="0" err="1"/>
                        <a:t>eklampsi</a:t>
                      </a:r>
                      <a:r>
                        <a:rPr lang="tr-TR" sz="1200" dirty="0"/>
                        <a:t> ve </a:t>
                      </a:r>
                      <a:r>
                        <a:rPr lang="tr-TR" sz="1200" dirty="0" err="1"/>
                        <a:t>preeklampsi</a:t>
                      </a:r>
                      <a:r>
                        <a:rPr lang="tr-TR" sz="1200" dirty="0"/>
                        <a:t> vakalarında kullanılması </a:t>
                      </a:r>
                      <a:r>
                        <a:rPr lang="tr-TR" sz="1200" dirty="0" err="1"/>
                        <a:t>kontrendikedir</a:t>
                      </a:r>
                      <a:r>
                        <a:rPr lang="tr-TR" sz="1200" dirty="0"/>
                        <a:t>. </a:t>
                      </a:r>
                    </a:p>
                  </a:txBody>
                  <a:tcPr/>
                </a:tc>
                <a:tc>
                  <a:txBody>
                    <a:bodyPr/>
                    <a:lstStyle/>
                    <a:p>
                      <a:r>
                        <a:rPr lang="tr-TR" sz="1200" dirty="0"/>
                        <a:t>Diğer genel </a:t>
                      </a:r>
                      <a:r>
                        <a:rPr lang="tr-TR" sz="1200" dirty="0" err="1"/>
                        <a:t>anesteziklerde</a:t>
                      </a:r>
                      <a:r>
                        <a:rPr lang="tr-TR" sz="1200" dirty="0"/>
                        <a:t> olduğu gibi, doz hastanın ihtiyacına göre düzenlenmelidir. </a:t>
                      </a:r>
                    </a:p>
                    <a:p>
                      <a:r>
                        <a:rPr lang="tr-TR" sz="1200" dirty="0"/>
                        <a:t> Etkisi hızla başlar; kilo başına 2 </a:t>
                      </a:r>
                      <a:r>
                        <a:rPr lang="tr-TR" sz="1200" dirty="0" err="1"/>
                        <a:t>mg’lık</a:t>
                      </a:r>
                      <a:r>
                        <a:rPr lang="tr-TR" sz="1200" dirty="0"/>
                        <a:t> </a:t>
                      </a:r>
                      <a:r>
                        <a:rPr lang="tr-TR" sz="1200" dirty="0" err="1"/>
                        <a:t>intravenöz</a:t>
                      </a:r>
                      <a:r>
                        <a:rPr lang="tr-TR" sz="1200" dirty="0"/>
                        <a:t> doz genellikle enjeksiyondan 30 saniye sonra başlayan ve 5-10 dakika süren cerrahi anestezi sağlar. Daha uzun etki isteniyorsa ek dozlar kullanılır. Özellikle çocuklarda yapılan denemeler, kilo başına 9-13 </a:t>
                      </a:r>
                      <a:r>
                        <a:rPr lang="tr-TR" sz="1200" dirty="0" err="1"/>
                        <a:t>mg’lık</a:t>
                      </a:r>
                      <a:r>
                        <a:rPr lang="tr-TR" sz="1200" dirty="0"/>
                        <a:t> </a:t>
                      </a:r>
                      <a:r>
                        <a:rPr lang="tr-TR" sz="1200" dirty="0" err="1"/>
                        <a:t>intramüsküler</a:t>
                      </a:r>
                      <a:r>
                        <a:rPr lang="tr-TR" sz="1200" dirty="0"/>
                        <a:t> dozların, genel olarak enjeksiyondan 3-4 dakika sonra başlayan ve 12-25 dakika süren cerrahi anestezi sağladığını göstermiştir. </a:t>
                      </a:r>
                    </a:p>
                    <a:p>
                      <a:r>
                        <a:rPr lang="tr-TR" sz="1200" dirty="0" err="1"/>
                        <a:t>İntravenöz</a:t>
                      </a:r>
                      <a:r>
                        <a:rPr lang="tr-TR" sz="1200" dirty="0"/>
                        <a:t> başlangıç dozu kilo başına 1-4,5 mg’dır. Yavaş uygulanması (ortalama 60 saniyede) önerilir. </a:t>
                      </a:r>
                    </a:p>
                    <a:p>
                      <a:r>
                        <a:rPr lang="tr-TR" sz="1200" dirty="0"/>
                        <a:t>Başlangıç </a:t>
                      </a:r>
                      <a:r>
                        <a:rPr lang="tr-TR" sz="1200" dirty="0" err="1"/>
                        <a:t>intramüsküler</a:t>
                      </a:r>
                      <a:r>
                        <a:rPr lang="tr-TR" sz="1200" dirty="0"/>
                        <a:t> dozu, kilo başına 6.5-13 mg arasında değişebilir.</a:t>
                      </a:r>
                    </a:p>
                  </a:txBody>
                  <a:tcPr/>
                </a:tc>
                <a:tc>
                  <a:txBody>
                    <a:bodyPr/>
                    <a:lstStyle/>
                    <a:p>
                      <a:r>
                        <a:rPr lang="tr-TR" sz="1200" dirty="0"/>
                        <a:t>Hızlı bir uygulama solunum depresyonuna ve kan basıncının yükselmesine yol açabilir. Kan basıncındaki artış enjeksiyondan hemen sonra başlar, birkaç dakika içinde en yüksek düzeye ulaşır ve enjeksiyondan 15 dakika sonra anesteziden önceki değere iner.  </a:t>
                      </a:r>
                    </a:p>
                    <a:p>
                      <a:r>
                        <a:rPr lang="tr-TR" sz="1200" dirty="0"/>
                        <a:t>Anesteziden çıkış döneminde hasta, ruhsal </a:t>
                      </a:r>
                      <a:r>
                        <a:rPr lang="tr-TR" sz="1200" dirty="0" err="1"/>
                        <a:t>konfüzyon</a:t>
                      </a:r>
                      <a:r>
                        <a:rPr lang="tr-TR" sz="1200" dirty="0"/>
                        <a:t> ve mantıksız davranışlarla kendini gösteren, bazen </a:t>
                      </a:r>
                      <a:r>
                        <a:rPr lang="tr-TR" sz="1200" dirty="0" err="1"/>
                        <a:t>psikomotor</a:t>
                      </a:r>
                      <a:r>
                        <a:rPr lang="tr-TR" sz="1200" dirty="0"/>
                        <a:t> aktivite ile birlikte bulunabilen bir halüsinasyon durumu gösterebilir. </a:t>
                      </a:r>
                    </a:p>
                    <a:p>
                      <a:r>
                        <a:rPr lang="tr-TR" sz="1200" dirty="0" err="1"/>
                        <a:t>Ketamin</a:t>
                      </a:r>
                      <a:r>
                        <a:rPr lang="tr-TR" sz="1200" dirty="0"/>
                        <a:t> uygulanan az sayıda hastada epilepsi nöbetine benzer tonik ve </a:t>
                      </a:r>
                      <a:r>
                        <a:rPr lang="tr-TR" sz="1200" dirty="0" err="1"/>
                        <a:t>idonik</a:t>
                      </a:r>
                      <a:r>
                        <a:rPr lang="tr-TR" sz="1200" dirty="0"/>
                        <a:t> kasılmalar görülmüştür. </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9977299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359728">
                  <a:extLst>
                    <a:ext uri="{9D8B030D-6E8A-4147-A177-3AD203B41FA5}">
                      <a16:colId xmlns="" xmlns:a16="http://schemas.microsoft.com/office/drawing/2014/main" val="1020422449"/>
                    </a:ext>
                  </a:extLst>
                </a:gridCol>
                <a:gridCol w="2929180">
                  <a:extLst>
                    <a:ext uri="{9D8B030D-6E8A-4147-A177-3AD203B41FA5}">
                      <a16:colId xmlns="" xmlns:a16="http://schemas.microsoft.com/office/drawing/2014/main" val="3608664567"/>
                    </a:ext>
                  </a:extLst>
                </a:gridCol>
                <a:gridCol w="2741638">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GENEL ANESTEZİKLER</a:t>
                      </a:r>
                    </a:p>
                    <a:p>
                      <a:pPr algn="ctr"/>
                      <a:r>
                        <a:rPr lang="tr-TR" dirty="0" smtClean="0"/>
                        <a:t>OPİOİD </a:t>
                      </a:r>
                      <a:r>
                        <a:rPr lang="tr-TR" dirty="0"/>
                        <a:t>ANELJEZİK</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FENTANİL</a:t>
                      </a:r>
                    </a:p>
                  </a:txBody>
                  <a:tcPr/>
                </a:tc>
                <a:tc>
                  <a:txBody>
                    <a:bodyPr/>
                    <a:lstStyle/>
                    <a:p>
                      <a:r>
                        <a:rPr lang="tr-TR" sz="1200" dirty="0"/>
                        <a:t>Anestezide indüksiyon ajanı olarak, Kanser ağrısı, </a:t>
                      </a:r>
                      <a:r>
                        <a:rPr lang="tr-TR" sz="1200" dirty="0" err="1"/>
                        <a:t>Rejyonel</a:t>
                      </a:r>
                      <a:r>
                        <a:rPr lang="tr-TR" sz="1200" dirty="0"/>
                        <a:t> anestezide narkozun derinliğini sağlamak için kullanılır. </a:t>
                      </a:r>
                    </a:p>
                  </a:txBody>
                  <a:tcPr/>
                </a:tc>
                <a:tc>
                  <a:txBody>
                    <a:bodyPr/>
                    <a:lstStyle/>
                    <a:p>
                      <a:r>
                        <a:rPr lang="tr-TR" sz="1200" dirty="0"/>
                        <a:t>Aşırı duyarlılık, kafa içi basınç artışı ( KİBAS ), karaciğer yetmezliği ( </a:t>
                      </a:r>
                      <a:r>
                        <a:rPr lang="tr-TR" sz="1200" dirty="0" err="1"/>
                        <a:t>Hepatik</a:t>
                      </a:r>
                      <a:r>
                        <a:rPr lang="tr-TR" sz="1200" dirty="0"/>
                        <a:t> yetmezlik ), ciddi böbrek yetmezliği, emziren annelerde, gebelik ve solunum depresyonu </a:t>
                      </a:r>
                      <a:r>
                        <a:rPr lang="tr-TR" sz="1200" dirty="0" err="1"/>
                        <a:t>kontrendikedir</a:t>
                      </a:r>
                      <a:r>
                        <a:rPr lang="tr-TR" sz="1200" dirty="0"/>
                        <a:t>. </a:t>
                      </a:r>
                    </a:p>
                  </a:txBody>
                  <a:tcPr/>
                </a:tc>
                <a:tc>
                  <a:txBody>
                    <a:bodyPr/>
                    <a:lstStyle/>
                    <a:p>
                      <a:r>
                        <a:rPr lang="tr-TR" sz="1200" dirty="0"/>
                        <a:t> Doz hastanın ihtiyacına göre düzenlenmelidir. </a:t>
                      </a:r>
                    </a:p>
                    <a:p>
                      <a:r>
                        <a:rPr lang="tr-TR" sz="1200" dirty="0"/>
                        <a:t>Pastil olarak günde  tek seferde 200 – 800mcg kullanılır. Gerekli tedavi sağlanamadığında 15 dakika içerisine doz tekrarlanır. </a:t>
                      </a:r>
                    </a:p>
                    <a:p>
                      <a:r>
                        <a:rPr lang="tr-TR" sz="1200" dirty="0" err="1"/>
                        <a:t>İntravenöz</a:t>
                      </a:r>
                      <a:r>
                        <a:rPr lang="tr-TR" sz="1200" dirty="0"/>
                        <a:t> olarak 2mcg/kg dozunda uygulanır. Anestezinin derinliğini artırmak için gerekli durumlarda 50mcg/kg dozunda uygulanır. 25-250mcg’lık ek dozlar uygulanabilir. </a:t>
                      </a:r>
                    </a:p>
                    <a:p>
                      <a:r>
                        <a:rPr lang="tr-TR" sz="1200" dirty="0" err="1"/>
                        <a:t>Transdermal</a:t>
                      </a:r>
                      <a:r>
                        <a:rPr lang="tr-TR" sz="1200" dirty="0"/>
                        <a:t> </a:t>
                      </a:r>
                      <a:r>
                        <a:rPr lang="tr-TR" sz="1200" dirty="0" err="1"/>
                        <a:t>flaster</a:t>
                      </a:r>
                      <a:r>
                        <a:rPr lang="tr-TR" sz="1200" dirty="0"/>
                        <a:t> olarak günde 1 </a:t>
                      </a:r>
                      <a:r>
                        <a:rPr lang="tr-TR" sz="1200" dirty="0" err="1"/>
                        <a:t>flaster</a:t>
                      </a:r>
                      <a:r>
                        <a:rPr lang="tr-TR" sz="1200" dirty="0"/>
                        <a:t> kullanılır. </a:t>
                      </a:r>
                    </a:p>
                    <a:p>
                      <a:r>
                        <a:rPr lang="tr-TR" sz="1200" dirty="0"/>
                        <a:t>Çocuk dozu 2-3mcg/kg dozunda kullanılır. </a:t>
                      </a:r>
                    </a:p>
                  </a:txBody>
                  <a:tcPr/>
                </a:tc>
                <a:tc>
                  <a:txBody>
                    <a:bodyPr/>
                    <a:lstStyle/>
                    <a:p>
                      <a:r>
                        <a:rPr lang="tr-TR" sz="1200" dirty="0" err="1"/>
                        <a:t>Kardiyoversiyon</a:t>
                      </a:r>
                      <a:r>
                        <a:rPr lang="tr-TR" sz="1200" dirty="0"/>
                        <a:t>: Taşikardi, hipotansiyon, aritmi, </a:t>
                      </a:r>
                      <a:r>
                        <a:rPr lang="tr-TR" sz="1200" dirty="0" err="1"/>
                        <a:t>bronkospazm</a:t>
                      </a:r>
                      <a:r>
                        <a:rPr lang="tr-TR" sz="1200" dirty="0"/>
                        <a:t>, </a:t>
                      </a:r>
                      <a:r>
                        <a:rPr lang="tr-TR" sz="1200" dirty="0" err="1"/>
                        <a:t>bradikardi</a:t>
                      </a:r>
                      <a:r>
                        <a:rPr lang="tr-TR" sz="1200" dirty="0"/>
                        <a:t>, kardiyak </a:t>
                      </a:r>
                      <a:r>
                        <a:rPr lang="tr-TR" sz="1200" dirty="0" err="1"/>
                        <a:t>arrest</a:t>
                      </a:r>
                      <a:r>
                        <a:rPr lang="tr-TR" sz="1200" dirty="0"/>
                        <a:t>, solunum durması, solunum depresyonu. </a:t>
                      </a:r>
                    </a:p>
                    <a:p>
                      <a:r>
                        <a:rPr lang="tr-TR" sz="1200" dirty="0" err="1"/>
                        <a:t>Gastrointestinal</a:t>
                      </a:r>
                      <a:r>
                        <a:rPr lang="tr-TR" sz="1200" dirty="0"/>
                        <a:t> sistem: </a:t>
                      </a:r>
                      <a:r>
                        <a:rPr lang="tr-TR" sz="1200" dirty="0" err="1"/>
                        <a:t>Emezis</a:t>
                      </a:r>
                      <a:r>
                        <a:rPr lang="tr-TR" sz="1200" dirty="0"/>
                        <a:t>, kusma, kabızlık(</a:t>
                      </a:r>
                      <a:r>
                        <a:rPr lang="tr-TR" sz="1200" dirty="0" err="1"/>
                        <a:t>konstipasyon</a:t>
                      </a:r>
                      <a:r>
                        <a:rPr lang="tr-TR" sz="1200" dirty="0"/>
                        <a:t>).  </a:t>
                      </a:r>
                    </a:p>
                    <a:p>
                      <a:r>
                        <a:rPr lang="tr-TR" sz="1200" dirty="0"/>
                        <a:t>Diğerleri: Bulanık görme, KİBAS, oryantasyon bozukluğu, bilinç kaybı, göz bebeklerinin küçülmesi(</a:t>
                      </a:r>
                      <a:r>
                        <a:rPr lang="tr-TR" sz="1200" dirty="0" err="1"/>
                        <a:t>miyozis</a:t>
                      </a:r>
                      <a:r>
                        <a:rPr lang="tr-TR" sz="1200" dirty="0"/>
                        <a:t>). </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14643298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375227">
                  <a:extLst>
                    <a:ext uri="{9D8B030D-6E8A-4147-A177-3AD203B41FA5}">
                      <a16:colId xmlns="" xmlns:a16="http://schemas.microsoft.com/office/drawing/2014/main" val="1020422449"/>
                    </a:ext>
                  </a:extLst>
                </a:gridCol>
                <a:gridCol w="2851688">
                  <a:extLst>
                    <a:ext uri="{9D8B030D-6E8A-4147-A177-3AD203B41FA5}">
                      <a16:colId xmlns="" xmlns:a16="http://schemas.microsoft.com/office/drawing/2014/main" val="3608664567"/>
                    </a:ext>
                  </a:extLst>
                </a:gridCol>
                <a:gridCol w="2803631">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LOKAL ANESTEZİKLER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ARTİKAİN</a:t>
                      </a:r>
                    </a:p>
                  </a:txBody>
                  <a:tcPr/>
                </a:tc>
                <a:tc>
                  <a:txBody>
                    <a:bodyPr/>
                    <a:lstStyle/>
                    <a:p>
                      <a:r>
                        <a:rPr lang="tr-TR" sz="1200" dirty="0"/>
                        <a:t>Cerrahi ve </a:t>
                      </a:r>
                      <a:r>
                        <a:rPr lang="tr-TR" sz="1200" dirty="0" err="1"/>
                        <a:t>diagnostik</a:t>
                      </a:r>
                      <a:r>
                        <a:rPr lang="tr-TR" sz="1200" dirty="0"/>
                        <a:t> girişimlerde kullanılan bütün </a:t>
                      </a:r>
                      <a:r>
                        <a:rPr lang="tr-TR" sz="1200" dirty="0" err="1"/>
                        <a:t>mutad</a:t>
                      </a:r>
                      <a:r>
                        <a:rPr lang="tr-TR" sz="1200" dirty="0"/>
                        <a:t> tekniklerde </a:t>
                      </a:r>
                      <a:r>
                        <a:rPr lang="tr-TR" sz="1200" dirty="0" err="1"/>
                        <a:t>enfiltrasyon</a:t>
                      </a:r>
                      <a:r>
                        <a:rPr lang="tr-TR" sz="1200" dirty="0"/>
                        <a:t> anestezisi ve </a:t>
                      </a:r>
                      <a:r>
                        <a:rPr lang="tr-TR" sz="1200" dirty="0" err="1"/>
                        <a:t>rejyonel</a:t>
                      </a:r>
                      <a:r>
                        <a:rPr lang="tr-TR" sz="1200" dirty="0"/>
                        <a:t> anestezi için, doğuma yardımcı analjezi için, ağrı sendromlarının tedavisi için kullanılır.</a:t>
                      </a:r>
                    </a:p>
                  </a:txBody>
                  <a:tcPr/>
                </a:tc>
                <a:tc>
                  <a:txBody>
                    <a:bodyPr/>
                    <a:lstStyle/>
                    <a:p>
                      <a:r>
                        <a:rPr lang="tr-TR" sz="1200" dirty="0" err="1"/>
                        <a:t>Artikaine</a:t>
                      </a:r>
                      <a:r>
                        <a:rPr lang="tr-TR" sz="1200" dirty="0"/>
                        <a:t> karşı aşırı duyarlılık durumunda, Adams-</a:t>
                      </a:r>
                      <a:r>
                        <a:rPr lang="tr-TR" sz="1200" dirty="0" err="1"/>
                        <a:t>Stokes</a:t>
                      </a:r>
                      <a:r>
                        <a:rPr lang="tr-TR" sz="1200" dirty="0"/>
                        <a:t> sendromu olan ve akut </a:t>
                      </a:r>
                      <a:r>
                        <a:rPr lang="tr-TR" sz="1200" dirty="0" err="1"/>
                        <a:t>dekompanse</a:t>
                      </a:r>
                      <a:r>
                        <a:rPr lang="tr-TR" sz="1200" dirty="0"/>
                        <a:t> kalp yetersizliği olan hastalarda </a:t>
                      </a:r>
                      <a:r>
                        <a:rPr lang="tr-TR" sz="1200" dirty="0" err="1"/>
                        <a:t>intravenöz</a:t>
                      </a:r>
                      <a:r>
                        <a:rPr lang="tr-TR" sz="1200" dirty="0"/>
                        <a:t> kullanımı </a:t>
                      </a:r>
                      <a:r>
                        <a:rPr lang="tr-TR" sz="1200" dirty="0" err="1"/>
                        <a:t>kontrendikedir</a:t>
                      </a:r>
                      <a:r>
                        <a:rPr lang="tr-TR" sz="1200" dirty="0"/>
                        <a:t>.</a:t>
                      </a:r>
                    </a:p>
                  </a:txBody>
                  <a:tcPr/>
                </a:tc>
                <a:tc>
                  <a:txBody>
                    <a:bodyPr/>
                    <a:lstStyle/>
                    <a:p>
                      <a:r>
                        <a:rPr lang="tr-TR" sz="1200" dirty="0" err="1"/>
                        <a:t>Enfiltrasyon</a:t>
                      </a:r>
                      <a:r>
                        <a:rPr lang="tr-TR" sz="1200" dirty="0"/>
                        <a:t> anestezisi: </a:t>
                      </a:r>
                      <a:r>
                        <a:rPr lang="tr-TR" sz="1200" dirty="0" err="1"/>
                        <a:t>Fraktür</a:t>
                      </a:r>
                      <a:r>
                        <a:rPr lang="tr-TR" sz="1200" dirty="0"/>
                        <a:t> </a:t>
                      </a:r>
                      <a:r>
                        <a:rPr lang="tr-TR" sz="1200" dirty="0" err="1"/>
                        <a:t>repozisyonu</a:t>
                      </a:r>
                      <a:r>
                        <a:rPr lang="tr-TR" sz="1200" dirty="0"/>
                        <a:t> 5-10 ml, Perine dikişi 5-10 ml. </a:t>
                      </a:r>
                    </a:p>
                    <a:p>
                      <a:r>
                        <a:rPr lang="tr-TR" sz="1200" dirty="0"/>
                        <a:t>Omuriliğe yakın </a:t>
                      </a:r>
                      <a:r>
                        <a:rPr lang="tr-TR" sz="1200" dirty="0" err="1"/>
                        <a:t>rejyonel</a:t>
                      </a:r>
                      <a:r>
                        <a:rPr lang="tr-TR" sz="1200" dirty="0"/>
                        <a:t> anestezi: </a:t>
                      </a:r>
                      <a:r>
                        <a:rPr lang="tr-TR" sz="1200" dirty="0" err="1"/>
                        <a:t>Peridural</a:t>
                      </a:r>
                      <a:r>
                        <a:rPr lang="tr-TR" sz="1200" dirty="0"/>
                        <a:t> (</a:t>
                      </a:r>
                      <a:r>
                        <a:rPr lang="tr-TR" sz="1200" dirty="0" err="1"/>
                        <a:t>Epidural</a:t>
                      </a:r>
                      <a:r>
                        <a:rPr lang="tr-TR" sz="1200" dirty="0"/>
                        <a:t>) anestezi 10-15 ml, </a:t>
                      </a:r>
                      <a:r>
                        <a:rPr lang="tr-TR" sz="1200" dirty="0" err="1"/>
                        <a:t>Sakral</a:t>
                      </a:r>
                      <a:r>
                        <a:rPr lang="tr-TR" sz="1200" dirty="0"/>
                        <a:t> anestezi 10-15 ml. Kullanım başına önerilen en yüksek doz; 5-6 mg/kg ve toplam 400 mg’dır.</a:t>
                      </a:r>
                    </a:p>
                  </a:txBody>
                  <a:tcPr/>
                </a:tc>
                <a:tc>
                  <a:txBody>
                    <a:bodyPr/>
                    <a:lstStyle/>
                    <a:p>
                      <a:r>
                        <a:rPr lang="tr-TR" sz="1200" dirty="0"/>
                        <a:t>Doza bağlı olarak santral sinir sistemine ait bilinç kaybına varabilen uyku hali, solunum bozuklukları ve solunum durması, kas </a:t>
                      </a:r>
                      <a:r>
                        <a:rPr lang="tr-TR" sz="1200" dirty="0" err="1"/>
                        <a:t>seyirmesi</a:t>
                      </a:r>
                      <a:r>
                        <a:rPr lang="tr-TR" sz="1200" dirty="0"/>
                        <a:t>, </a:t>
                      </a:r>
                      <a:r>
                        <a:rPr lang="tr-TR" sz="1200" dirty="0" err="1"/>
                        <a:t>jeneralize</a:t>
                      </a:r>
                      <a:r>
                        <a:rPr lang="tr-TR" sz="1200" dirty="0"/>
                        <a:t> kramplar halini alabilen kas </a:t>
                      </a:r>
                      <a:r>
                        <a:rPr lang="tr-TR" sz="1200" dirty="0" err="1"/>
                        <a:t>kontraksiyonları</a:t>
                      </a:r>
                      <a:r>
                        <a:rPr lang="tr-TR" sz="1200" dirty="0"/>
                        <a:t>, bulantı ve kusma, kan basıncı düşüklüğü ve bazı durumlarda yaşamı tehdit edici olan şok ve kalp durması gibi bir çok duruma yol açabilir. Tahammülsüzlük reaksiyonları da (</a:t>
                      </a:r>
                      <a:r>
                        <a:rPr lang="tr-TR" sz="1200" dirty="0" err="1"/>
                        <a:t>allerjik</a:t>
                      </a:r>
                      <a:r>
                        <a:rPr lang="tr-TR" sz="1200" dirty="0"/>
                        <a:t> ya da </a:t>
                      </a:r>
                      <a:r>
                        <a:rPr lang="tr-TR" sz="1200" dirty="0" err="1"/>
                        <a:t>psödoallerjik</a:t>
                      </a:r>
                      <a:r>
                        <a:rPr lang="tr-TR" sz="1200" dirty="0"/>
                        <a:t> karakterde) dikkate alınmalıdır. </a:t>
                      </a:r>
                    </a:p>
                    <a:p>
                      <a:r>
                        <a:rPr lang="tr-TR" sz="1200" dirty="0"/>
                        <a:t>Doğuma yardımcı analjezide, özellikle </a:t>
                      </a:r>
                      <a:r>
                        <a:rPr lang="tr-TR" sz="1200" dirty="0" err="1"/>
                        <a:t>paraservikal</a:t>
                      </a:r>
                      <a:r>
                        <a:rPr lang="tr-TR" sz="1200" dirty="0"/>
                        <a:t> blokajlarda (PBC) </a:t>
                      </a:r>
                      <a:r>
                        <a:rPr lang="tr-TR" sz="1200" dirty="0" err="1"/>
                        <a:t>fetusta</a:t>
                      </a:r>
                      <a:r>
                        <a:rPr lang="tr-TR" sz="1200" dirty="0"/>
                        <a:t> </a:t>
                      </a:r>
                      <a:r>
                        <a:rPr lang="tr-TR" sz="1200" dirty="0" err="1"/>
                        <a:t>bradikardi</a:t>
                      </a:r>
                      <a:r>
                        <a:rPr lang="tr-TR" sz="1200" dirty="0"/>
                        <a:t> oluşabilir. Çocuğun kalp seslerinin dikkatle kontrol edilmelidir.</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937237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9447" y="1307860"/>
            <a:ext cx="10515600" cy="966370"/>
          </a:xfrm>
        </p:spPr>
        <p:txBody>
          <a:bodyPr>
            <a:normAutofit/>
          </a:bodyPr>
          <a:lstStyle/>
          <a:p>
            <a:r>
              <a:rPr lang="tr-TR" sz="2800" dirty="0" smtClean="0">
                <a:solidFill>
                  <a:srgbClr val="7030A0"/>
                </a:solidFill>
                <a:latin typeface="+mn-lt"/>
              </a:rPr>
              <a:t>A- Deriye Uygulama ( </a:t>
            </a:r>
            <a:r>
              <a:rPr lang="tr-TR" sz="2800" dirty="0" err="1" smtClean="0">
                <a:solidFill>
                  <a:srgbClr val="7030A0"/>
                </a:solidFill>
                <a:latin typeface="+mn-lt"/>
              </a:rPr>
              <a:t>Epidermal-Perkütan</a:t>
            </a:r>
            <a:r>
              <a:rPr lang="tr-TR" sz="2800" dirty="0" smtClean="0">
                <a:solidFill>
                  <a:srgbClr val="7030A0"/>
                </a:solidFill>
                <a:latin typeface="+mn-lt"/>
              </a:rPr>
              <a:t> )</a:t>
            </a:r>
            <a:endParaRPr lang="tr-TR" sz="2800" dirty="0">
              <a:solidFill>
                <a:srgbClr val="7030A0"/>
              </a:solidFill>
              <a:latin typeface="+mn-lt"/>
            </a:endParaRPr>
          </a:p>
        </p:txBody>
      </p:sp>
      <p:sp>
        <p:nvSpPr>
          <p:cNvPr id="3" name="İçerik Yer Tutucusu 2"/>
          <p:cNvSpPr>
            <a:spLocks noGrp="1"/>
          </p:cNvSpPr>
          <p:nvPr>
            <p:ph idx="1"/>
          </p:nvPr>
        </p:nvSpPr>
        <p:spPr>
          <a:xfrm>
            <a:off x="719447" y="2274230"/>
            <a:ext cx="7237021" cy="2719450"/>
          </a:xfrm>
        </p:spPr>
        <p:txBody>
          <a:bodyPr>
            <a:normAutofit fontScale="92500" lnSpcReduction="10000"/>
          </a:bodyPr>
          <a:lstStyle/>
          <a:p>
            <a:r>
              <a:rPr lang="tr-TR" sz="2600" dirty="0" smtClean="0"/>
              <a:t>Deriden </a:t>
            </a:r>
            <a:r>
              <a:rPr lang="tr-TR" sz="2600" dirty="0" err="1" smtClean="0"/>
              <a:t>absorbsiyon</a:t>
            </a:r>
            <a:r>
              <a:rPr lang="tr-TR" sz="2600" dirty="0" smtClean="0"/>
              <a:t> uygulama alanı genişliğine, yağda çözünürlüğe bağlıdır.</a:t>
            </a:r>
          </a:p>
          <a:p>
            <a:r>
              <a:rPr lang="tr-TR" sz="2600" dirty="0" smtClean="0"/>
              <a:t>Yağda çözünen ilaçlar daha kolay emilir </a:t>
            </a:r>
            <a:r>
              <a:rPr lang="tr-TR" sz="2600" dirty="0" smtClean="0">
                <a:solidFill>
                  <a:schemeClr val="accent6"/>
                </a:solidFill>
              </a:rPr>
              <a:t>( Organik fosfatlar ).</a:t>
            </a:r>
          </a:p>
          <a:p>
            <a:r>
              <a:rPr lang="tr-TR" sz="2600" dirty="0" err="1" smtClean="0">
                <a:solidFill>
                  <a:schemeClr val="accent6"/>
                </a:solidFill>
              </a:rPr>
              <a:t>Stratum</a:t>
            </a:r>
            <a:r>
              <a:rPr lang="tr-TR" sz="2600" dirty="0" smtClean="0">
                <a:solidFill>
                  <a:schemeClr val="accent6"/>
                </a:solidFill>
              </a:rPr>
              <a:t> </a:t>
            </a:r>
            <a:r>
              <a:rPr lang="tr-TR" sz="2600" dirty="0" err="1" smtClean="0">
                <a:solidFill>
                  <a:schemeClr val="accent6"/>
                </a:solidFill>
              </a:rPr>
              <a:t>korneum</a:t>
            </a:r>
            <a:r>
              <a:rPr lang="tr-TR" sz="2600" dirty="0" smtClean="0">
                <a:solidFill>
                  <a:schemeClr val="accent6"/>
                </a:solidFill>
              </a:rPr>
              <a:t> </a:t>
            </a:r>
            <a:r>
              <a:rPr lang="tr-TR" sz="2600" dirty="0" smtClean="0"/>
              <a:t>ciltteki </a:t>
            </a:r>
            <a:r>
              <a:rPr lang="tr-TR" sz="2600" dirty="0" err="1" smtClean="0"/>
              <a:t>absorbsiyonu</a:t>
            </a:r>
            <a:r>
              <a:rPr lang="tr-TR" sz="2600" dirty="0" smtClean="0"/>
              <a:t> azaltır.</a:t>
            </a:r>
          </a:p>
          <a:p>
            <a:r>
              <a:rPr lang="tr-TR" sz="2600" dirty="0" smtClean="0"/>
              <a:t>Sıyrık, yara gibi olaylarda </a:t>
            </a:r>
            <a:r>
              <a:rPr lang="tr-TR" sz="2600" dirty="0" err="1" smtClean="0"/>
              <a:t>epidermis</a:t>
            </a:r>
            <a:r>
              <a:rPr lang="tr-TR" sz="2600" dirty="0" smtClean="0"/>
              <a:t> kalkmışsa </a:t>
            </a:r>
            <a:r>
              <a:rPr lang="tr-TR" sz="2600" dirty="0" err="1" smtClean="0"/>
              <a:t>absorbsiyon</a:t>
            </a:r>
            <a:r>
              <a:rPr lang="tr-TR" sz="2600" dirty="0" smtClean="0"/>
              <a:t> artar.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934" y="1307860"/>
            <a:ext cx="2668113" cy="195785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933" y="3531239"/>
            <a:ext cx="2668113" cy="1990787"/>
          </a:xfrm>
          <a:prstGeom prst="rect">
            <a:avLst/>
          </a:prstGeom>
        </p:spPr>
      </p:pic>
    </p:spTree>
    <p:extLst>
      <p:ext uri="{BB962C8B-B14F-4D97-AF65-F5344CB8AC3E}">
        <p14:creationId xmlns:p14="http://schemas.microsoft.com/office/powerpoint/2010/main" val="14333474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1516019">
                  <a:extLst>
                    <a:ext uri="{9D8B030D-6E8A-4147-A177-3AD203B41FA5}">
                      <a16:colId xmlns="" xmlns:a16="http://schemas.microsoft.com/office/drawing/2014/main" val="331153104"/>
                    </a:ext>
                  </a:extLst>
                </a:gridCol>
                <a:gridCol w="2897359">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LOKAL ANESTEZİKLER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BENZOKAİN</a:t>
                      </a:r>
                    </a:p>
                  </a:txBody>
                  <a:tcPr/>
                </a:tc>
                <a:tc>
                  <a:txBody>
                    <a:bodyPr/>
                    <a:lstStyle/>
                    <a:p>
                      <a:r>
                        <a:rPr lang="tr-TR" sz="1200" dirty="0"/>
                        <a:t>Vücutta  kızarıklığa, şişliğe ve iltihaba neden olan kimyasalların etkilerini azaltan,  hücre zarındaki sinirsel uyarıların oluşumunu ve iletimini engelleyerek bölgesel uyuşma sağlayan (lokal </a:t>
                      </a:r>
                      <a:r>
                        <a:rPr lang="tr-TR" sz="1200" dirty="0" err="1"/>
                        <a:t>anestezik</a:t>
                      </a:r>
                      <a:r>
                        <a:rPr lang="tr-TR" sz="1200" dirty="0"/>
                        <a:t>); iltihabı iyileştiren, kaşıntı önleyici, mikrop öldürücü  durumlarda kullanılır.</a:t>
                      </a:r>
                    </a:p>
                  </a:txBody>
                  <a:tcPr/>
                </a:tc>
                <a:tc>
                  <a:txBody>
                    <a:bodyPr/>
                    <a:lstStyle/>
                    <a:p>
                      <a:r>
                        <a:rPr lang="tr-TR" sz="1200" dirty="0"/>
                        <a:t>İlaca ve bileşenlerine karşı aşırı duyarlı hastalarda </a:t>
                      </a:r>
                      <a:r>
                        <a:rPr lang="tr-TR" sz="1200" dirty="0" err="1"/>
                        <a:t>kontrendikedir</a:t>
                      </a:r>
                      <a:r>
                        <a:rPr lang="tr-TR" sz="1200" dirty="0"/>
                        <a:t>. </a:t>
                      </a:r>
                    </a:p>
                  </a:txBody>
                  <a:tcPr/>
                </a:tc>
                <a:tc>
                  <a:txBody>
                    <a:bodyPr/>
                    <a:lstStyle/>
                    <a:p>
                      <a:r>
                        <a:rPr lang="tr-TR" sz="1200" dirty="0" smtClean="0"/>
                        <a:t>Krem formatını uygularken uygulanacak</a:t>
                      </a:r>
                      <a:r>
                        <a:rPr lang="tr-TR" sz="1200" baseline="0" dirty="0" smtClean="0"/>
                        <a:t> bölge temizlenir. İlaç parmak ucuyla veya steril gazlı bezle anüs bölgesine uygulanır.</a:t>
                      </a:r>
                    </a:p>
                    <a:p>
                      <a:r>
                        <a:rPr lang="tr-TR" sz="1200" baseline="0" dirty="0" err="1" smtClean="0"/>
                        <a:t>Süpozituvar</a:t>
                      </a:r>
                      <a:r>
                        <a:rPr lang="tr-TR" sz="1200" baseline="0" dirty="0" smtClean="0"/>
                        <a:t> formatını uygularken dışkılamadan sonra ilaç uygulanacak bölge temizlenir. İlaç baş ve işaret parmağıyla tutularak makata uygulanır.</a:t>
                      </a:r>
                      <a:endParaRPr lang="tr-TR" sz="1200" dirty="0"/>
                    </a:p>
                  </a:txBody>
                  <a:tcPr/>
                </a:tc>
                <a:tc>
                  <a:txBody>
                    <a:bodyPr/>
                    <a:lstStyle/>
                    <a:p>
                      <a:r>
                        <a:rPr lang="tr-TR" sz="1200" dirty="0"/>
                        <a:t>Solunum yollarında </a:t>
                      </a:r>
                      <a:r>
                        <a:rPr lang="tr-TR" sz="1200" dirty="0" err="1"/>
                        <a:t>depresan</a:t>
                      </a:r>
                      <a:r>
                        <a:rPr lang="tr-TR" sz="1200" dirty="0"/>
                        <a:t> etki, deride kaşıntı, kızarıklık, döküntü.</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527579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213443">
                  <a:extLst>
                    <a:ext uri="{9D8B030D-6E8A-4147-A177-3AD203B41FA5}">
                      <a16:colId xmlns="" xmlns:a16="http://schemas.microsoft.com/office/drawing/2014/main" val="331153104"/>
                    </a:ext>
                  </a:extLst>
                </a:gridCol>
                <a:gridCol w="2199935">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LOKAL ANESTEZİKLER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BUPİVAKAİN</a:t>
                      </a:r>
                    </a:p>
                  </a:txBody>
                  <a:tcPr/>
                </a:tc>
                <a:tc>
                  <a:txBody>
                    <a:bodyPr/>
                    <a:lstStyle/>
                    <a:p>
                      <a:r>
                        <a:rPr lang="tr-TR" sz="1200" dirty="0"/>
                        <a:t>Derin kas gevşemesinin gerekmediği uzun süreli sinir iletim (</a:t>
                      </a:r>
                      <a:r>
                        <a:rPr lang="tr-TR" sz="1200" dirty="0" err="1"/>
                        <a:t>kondüksiyon</a:t>
                      </a:r>
                      <a:r>
                        <a:rPr lang="tr-TR" sz="1200" dirty="0"/>
                        <a:t>) blokları ve </a:t>
                      </a:r>
                      <a:r>
                        <a:rPr lang="tr-TR" sz="1200" dirty="0" err="1"/>
                        <a:t>epidural</a:t>
                      </a:r>
                      <a:r>
                        <a:rPr lang="tr-TR" sz="1200" dirty="0"/>
                        <a:t> anestezi ve </a:t>
                      </a:r>
                      <a:r>
                        <a:rPr lang="tr-TR" sz="1200" dirty="0" err="1"/>
                        <a:t>obstetrik</a:t>
                      </a:r>
                      <a:r>
                        <a:rPr lang="tr-TR" sz="1200" dirty="0"/>
                        <a:t> anestezi için kullanılır.</a:t>
                      </a:r>
                    </a:p>
                  </a:txBody>
                  <a:tcPr/>
                </a:tc>
                <a:tc>
                  <a:txBody>
                    <a:bodyPr/>
                    <a:lstStyle/>
                    <a:p>
                      <a:r>
                        <a:rPr lang="tr-TR" sz="1200" dirty="0"/>
                        <a:t>Aşırı duyarlı olanlarda </a:t>
                      </a:r>
                      <a:r>
                        <a:rPr lang="tr-TR" sz="1200" dirty="0" err="1"/>
                        <a:t>kontrendikedir</a:t>
                      </a:r>
                      <a:r>
                        <a:rPr lang="tr-TR" sz="1200" dirty="0"/>
                        <a:t>. </a:t>
                      </a:r>
                    </a:p>
                    <a:p>
                      <a:r>
                        <a:rPr lang="tr-TR" sz="1200" dirty="0"/>
                        <a:t>Uygulanan turnikenin gevşemesine bağlı olarak, genel dolaşıma geçebilecek olan </a:t>
                      </a:r>
                      <a:r>
                        <a:rPr lang="tr-TR" sz="1200" dirty="0" err="1"/>
                        <a:t>bupivakain</a:t>
                      </a:r>
                      <a:r>
                        <a:rPr lang="tr-TR" sz="1200" dirty="0"/>
                        <a:t>, sistemik </a:t>
                      </a:r>
                      <a:r>
                        <a:rPr lang="tr-TR" sz="1200" dirty="0" err="1"/>
                        <a:t>toksik</a:t>
                      </a:r>
                      <a:r>
                        <a:rPr lang="tr-TR" sz="1200" dirty="0"/>
                        <a:t> etkilere neden olabileceğinden, </a:t>
                      </a:r>
                      <a:r>
                        <a:rPr lang="tr-TR" sz="1200" dirty="0" err="1"/>
                        <a:t>intravenöz</a:t>
                      </a:r>
                      <a:r>
                        <a:rPr lang="tr-TR" sz="1200" dirty="0"/>
                        <a:t> </a:t>
                      </a:r>
                      <a:r>
                        <a:rPr lang="tr-TR" sz="1200" dirty="0" err="1"/>
                        <a:t>regional</a:t>
                      </a:r>
                      <a:r>
                        <a:rPr lang="tr-TR" sz="1200" dirty="0"/>
                        <a:t> anestezide  </a:t>
                      </a:r>
                      <a:r>
                        <a:rPr lang="tr-TR" sz="1200" dirty="0" err="1"/>
                        <a:t>kontrendikedir</a:t>
                      </a:r>
                      <a:r>
                        <a:rPr lang="tr-TR" sz="1200" dirty="0"/>
                        <a:t>. </a:t>
                      </a:r>
                    </a:p>
                  </a:txBody>
                  <a:tcPr/>
                </a:tc>
                <a:tc>
                  <a:txBody>
                    <a:bodyPr/>
                    <a:lstStyle/>
                    <a:p>
                      <a:r>
                        <a:rPr lang="tr-TR" sz="1200" dirty="0"/>
                        <a:t>Lokal </a:t>
                      </a:r>
                      <a:r>
                        <a:rPr lang="tr-TR" sz="1200" dirty="0" err="1"/>
                        <a:t>infiltrasyon</a:t>
                      </a:r>
                      <a:r>
                        <a:rPr lang="tr-TR" sz="1200" dirty="0"/>
                        <a:t> (cerrahi girişimler ve </a:t>
                      </a:r>
                      <a:r>
                        <a:rPr lang="tr-TR" sz="1200" dirty="0" err="1"/>
                        <a:t>postoperatif</a:t>
                      </a:r>
                      <a:r>
                        <a:rPr lang="tr-TR" sz="1200" dirty="0"/>
                        <a:t> analjezi) 150 mg’dan az kullanılır. </a:t>
                      </a:r>
                    </a:p>
                    <a:p>
                      <a:r>
                        <a:rPr lang="tr-TR" sz="1200" dirty="0"/>
                        <a:t>Cerrahi girişimler, </a:t>
                      </a:r>
                      <a:r>
                        <a:rPr lang="tr-TR" sz="1200" dirty="0" err="1"/>
                        <a:t>postoperatif</a:t>
                      </a:r>
                      <a:r>
                        <a:rPr lang="tr-TR" sz="1200" dirty="0"/>
                        <a:t> ve travma sonrası ağrı tedavisi) 10-15 mg kullanılır. </a:t>
                      </a:r>
                    </a:p>
                    <a:p>
                      <a:r>
                        <a:rPr lang="tr-TR" sz="1200" dirty="0"/>
                        <a:t>Siyatik (cerrahi girişimler) 50-100 mg kullanılır. </a:t>
                      </a:r>
                    </a:p>
                    <a:p>
                      <a:r>
                        <a:rPr lang="tr-TR" sz="1200" dirty="0" err="1"/>
                        <a:t>Kaudal</a:t>
                      </a:r>
                      <a:r>
                        <a:rPr lang="tr-TR" sz="1200" dirty="0"/>
                        <a:t> </a:t>
                      </a:r>
                      <a:r>
                        <a:rPr lang="tr-TR" sz="1200" dirty="0" err="1"/>
                        <a:t>epidural</a:t>
                      </a:r>
                      <a:r>
                        <a:rPr lang="tr-TR" sz="1200" dirty="0"/>
                        <a:t> erişkinler (cerrahi girişimler ve </a:t>
                      </a:r>
                      <a:r>
                        <a:rPr lang="tr-TR" sz="1200" dirty="0" err="1"/>
                        <a:t>postoperatif</a:t>
                      </a:r>
                      <a:r>
                        <a:rPr lang="tr-TR" sz="1200" dirty="0"/>
                        <a:t> analjezi) 100-150 mg olacak şekilde kullanılır. </a:t>
                      </a:r>
                    </a:p>
                  </a:txBody>
                  <a:tcPr/>
                </a:tc>
                <a:tc>
                  <a:txBody>
                    <a:bodyPr/>
                    <a:lstStyle/>
                    <a:p>
                      <a:r>
                        <a:rPr lang="tr-TR" sz="1200" dirty="0"/>
                        <a:t>Aşırı dozun neden olduğu yüksek plazma yoğunlukları, hızlı </a:t>
                      </a:r>
                      <a:r>
                        <a:rPr lang="tr-TR" sz="1200" dirty="0" err="1"/>
                        <a:t>absorbsiyon</a:t>
                      </a:r>
                      <a:r>
                        <a:rPr lang="tr-TR" sz="1200" dirty="0"/>
                        <a:t> ve en yaygın olarak dikkatsiz damar içi enjeksiyonu sonucunda ortaya çıkar. </a:t>
                      </a:r>
                    </a:p>
                    <a:p>
                      <a:r>
                        <a:rPr lang="tr-TR" sz="1200" dirty="0"/>
                        <a:t>Sinir sistemi bozuklukları; dilde uyuşma, sersemlik, baş dönmesi, bulanık görme, tremor ve bunları izleyen uyku hali, </a:t>
                      </a:r>
                      <a:r>
                        <a:rPr lang="tr-TR" sz="1200" dirty="0" err="1"/>
                        <a:t>konvülziyonlar</a:t>
                      </a:r>
                      <a:r>
                        <a:rPr lang="tr-TR" sz="1200" dirty="0"/>
                        <a:t>, bilinç kaybı ve olasılıkla solunum durmasıdır. </a:t>
                      </a:r>
                    </a:p>
                    <a:p>
                      <a:r>
                        <a:rPr lang="tr-TR" sz="1200" dirty="0" err="1"/>
                        <a:t>Kardiyoversiyon;Hipotansiyon</a:t>
                      </a:r>
                      <a:r>
                        <a:rPr lang="tr-TR" sz="1200" dirty="0"/>
                        <a:t> ve </a:t>
                      </a:r>
                      <a:r>
                        <a:rPr lang="tr-TR" sz="1200" dirty="0" err="1"/>
                        <a:t>miyokard</a:t>
                      </a:r>
                      <a:r>
                        <a:rPr lang="tr-TR" sz="1200" dirty="0"/>
                        <a:t> depresyonu şeklinde görülür</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7672880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1763992">
                  <a:extLst>
                    <a:ext uri="{9D8B030D-6E8A-4147-A177-3AD203B41FA5}">
                      <a16:colId xmlns="" xmlns:a16="http://schemas.microsoft.com/office/drawing/2014/main" val="331153104"/>
                    </a:ext>
                  </a:extLst>
                </a:gridCol>
                <a:gridCol w="2649386">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LOKAL ANESTEZİKLER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sz="1400" dirty="0"/>
                        <a:t>LEVOBUPİVAKAİN</a:t>
                      </a:r>
                    </a:p>
                  </a:txBody>
                  <a:tcPr/>
                </a:tc>
                <a:tc>
                  <a:txBody>
                    <a:bodyPr/>
                    <a:lstStyle/>
                    <a:p>
                      <a:r>
                        <a:rPr lang="tr-TR" sz="1200" dirty="0" err="1"/>
                        <a:t>Erşkin</a:t>
                      </a:r>
                      <a:r>
                        <a:rPr lang="tr-TR" sz="1200" dirty="0"/>
                        <a:t> hastalarda </a:t>
                      </a:r>
                      <a:r>
                        <a:rPr lang="tr-TR" sz="1200" dirty="0" err="1"/>
                        <a:t>epidural,intratekal,periferik</a:t>
                      </a:r>
                      <a:r>
                        <a:rPr lang="tr-TR" sz="1200" dirty="0"/>
                        <a:t> sinir bloğu ,</a:t>
                      </a:r>
                      <a:r>
                        <a:rPr lang="tr-TR" sz="1200" dirty="0" err="1"/>
                        <a:t>periburbel</a:t>
                      </a:r>
                      <a:r>
                        <a:rPr lang="tr-TR" sz="1200" dirty="0"/>
                        <a:t> ve cerrahi anestezi için lokal </a:t>
                      </a:r>
                      <a:r>
                        <a:rPr lang="tr-TR" sz="1200" dirty="0" err="1"/>
                        <a:t>infiltrasyon</a:t>
                      </a:r>
                      <a:r>
                        <a:rPr lang="tr-TR" sz="1200" dirty="0"/>
                        <a:t> şeklinde veriliş yollarını </a:t>
                      </a:r>
                      <a:r>
                        <a:rPr lang="tr-TR" sz="1200" dirty="0" err="1"/>
                        <a:t>içerir.Aynı</a:t>
                      </a:r>
                      <a:r>
                        <a:rPr lang="tr-TR" sz="1200" dirty="0"/>
                        <a:t> zamanda erişkinlerde doğum </a:t>
                      </a:r>
                      <a:r>
                        <a:rPr lang="tr-TR" sz="1200" dirty="0" err="1"/>
                        <a:t>aneljezisi</a:t>
                      </a:r>
                      <a:r>
                        <a:rPr lang="tr-TR" sz="1200" dirty="0"/>
                        <a:t> ve post-</a:t>
                      </a:r>
                      <a:r>
                        <a:rPr lang="tr-TR" sz="1200" dirty="0" err="1"/>
                        <a:t>operatif</a:t>
                      </a:r>
                      <a:r>
                        <a:rPr lang="tr-TR" sz="1200" dirty="0"/>
                        <a:t> ağrı tedavisi için </a:t>
                      </a:r>
                      <a:r>
                        <a:rPr lang="tr-TR" sz="1200" dirty="0" err="1"/>
                        <a:t>epidural</a:t>
                      </a:r>
                      <a:r>
                        <a:rPr lang="tr-TR" sz="1200" dirty="0"/>
                        <a:t> yoldan kullanılır.</a:t>
                      </a:r>
                    </a:p>
                  </a:txBody>
                  <a:tcPr/>
                </a:tc>
                <a:tc>
                  <a:txBody>
                    <a:bodyPr/>
                    <a:lstStyle/>
                    <a:p>
                      <a:r>
                        <a:rPr lang="tr-TR" sz="1200" dirty="0"/>
                        <a:t>Bölgesel anestezi ile ilgili genel </a:t>
                      </a:r>
                      <a:r>
                        <a:rPr lang="tr-TR" sz="1200" dirty="0" err="1"/>
                        <a:t>kontrendikasyonlar</a:t>
                      </a:r>
                      <a:r>
                        <a:rPr lang="tr-TR" sz="1200" dirty="0"/>
                        <a:t> kullanılan lokal </a:t>
                      </a:r>
                      <a:r>
                        <a:rPr lang="tr-TR" sz="1200" dirty="0" err="1"/>
                        <a:t>anesteziklere</a:t>
                      </a:r>
                      <a:r>
                        <a:rPr lang="tr-TR" sz="1200" dirty="0"/>
                        <a:t> bakılmaksızın dikkate </a:t>
                      </a:r>
                      <a:r>
                        <a:rPr lang="tr-TR" sz="1200" dirty="0" err="1"/>
                        <a:t>alınmalıdır.Levobupivakain</a:t>
                      </a:r>
                      <a:r>
                        <a:rPr lang="tr-TR" sz="1200" dirty="0"/>
                        <a:t> çözeltisi </a:t>
                      </a:r>
                      <a:r>
                        <a:rPr lang="tr-TR" sz="1200" dirty="0" err="1"/>
                        <a:t>levobupivakain</a:t>
                      </a:r>
                      <a:r>
                        <a:rPr lang="tr-TR" sz="1200" dirty="0"/>
                        <a:t>, </a:t>
                      </a:r>
                      <a:r>
                        <a:rPr lang="tr-TR" sz="1200" dirty="0" err="1"/>
                        <a:t>amid</a:t>
                      </a:r>
                      <a:r>
                        <a:rPr lang="tr-TR" sz="1200" dirty="0"/>
                        <a:t> tipindeki lokal </a:t>
                      </a:r>
                      <a:r>
                        <a:rPr lang="tr-TR" sz="1200" dirty="0" err="1"/>
                        <a:t>anestezikler</a:t>
                      </a:r>
                      <a:r>
                        <a:rPr lang="tr-TR" sz="1200" dirty="0"/>
                        <a:t> veya yardımcı maddelerden herhangi birine karşı bilinen bir aşırı duyarlılığı olan hastalarda </a:t>
                      </a:r>
                      <a:r>
                        <a:rPr lang="tr-TR" sz="1200" dirty="0" err="1"/>
                        <a:t>kontrendikedir</a:t>
                      </a:r>
                      <a:r>
                        <a:rPr lang="tr-TR" sz="1200" dirty="0"/>
                        <a:t>.</a:t>
                      </a:r>
                    </a:p>
                  </a:txBody>
                  <a:tcPr/>
                </a:tc>
                <a:tc>
                  <a:txBody>
                    <a:bodyPr/>
                    <a:lstStyle/>
                    <a:p>
                      <a:r>
                        <a:rPr lang="tr-TR" sz="1200" dirty="0" err="1"/>
                        <a:t>Epidural</a:t>
                      </a:r>
                      <a:r>
                        <a:rPr lang="tr-TR" sz="1200" dirty="0"/>
                        <a:t> olarak ve sinir çevresinde uygulanır.</a:t>
                      </a:r>
                    </a:p>
                  </a:txBody>
                  <a:tcPr/>
                </a:tc>
                <a:tc>
                  <a:txBody>
                    <a:bodyPr/>
                    <a:lstStyle/>
                    <a:p>
                      <a:r>
                        <a:rPr lang="tr-TR" sz="1200" dirty="0" smtClean="0"/>
                        <a:t>Solunum</a:t>
                      </a:r>
                      <a:r>
                        <a:rPr lang="tr-TR" sz="1200" baseline="0" dirty="0" smtClean="0"/>
                        <a:t> depresyonu, </a:t>
                      </a:r>
                      <a:r>
                        <a:rPr lang="tr-TR" sz="1200" baseline="0" dirty="0" err="1" smtClean="0"/>
                        <a:t>miyozis</a:t>
                      </a:r>
                      <a:r>
                        <a:rPr lang="tr-TR" sz="1200" baseline="0" dirty="0" smtClean="0"/>
                        <a:t>, </a:t>
                      </a:r>
                      <a:r>
                        <a:rPr lang="tr-TR" sz="1200" baseline="0" dirty="0" err="1" smtClean="0"/>
                        <a:t>diplopi</a:t>
                      </a:r>
                      <a:r>
                        <a:rPr lang="tr-TR" sz="1200" baseline="0" dirty="0" smtClean="0"/>
                        <a:t>, </a:t>
                      </a:r>
                      <a:r>
                        <a:rPr lang="tr-TR" sz="1200" baseline="0" dirty="0" err="1" smtClean="0"/>
                        <a:t>vertigo</a:t>
                      </a:r>
                      <a:r>
                        <a:rPr lang="tr-TR" sz="1200" baseline="0" dirty="0" smtClean="0"/>
                        <a:t>, </a:t>
                      </a:r>
                      <a:r>
                        <a:rPr lang="tr-TR" sz="1200" baseline="0" dirty="0" err="1" smtClean="0"/>
                        <a:t>emezis</a:t>
                      </a:r>
                      <a:r>
                        <a:rPr lang="tr-TR" sz="1200" baseline="0" dirty="0" smtClean="0"/>
                        <a:t>, baş ağrısı , bulanık görme, kardiyak </a:t>
                      </a:r>
                      <a:r>
                        <a:rPr lang="tr-TR" sz="1200" baseline="0" dirty="0" err="1" smtClean="0"/>
                        <a:t>arrest</a:t>
                      </a:r>
                      <a:r>
                        <a:rPr lang="tr-TR" sz="1200" baseline="0" dirty="0" smtClean="0"/>
                        <a:t>, hipertansiyon </a:t>
                      </a:r>
                      <a:r>
                        <a:rPr lang="tr-TR" sz="1200" baseline="0" dirty="0" err="1" smtClean="0"/>
                        <a:t>bradikardi</a:t>
                      </a:r>
                      <a:r>
                        <a:rPr lang="tr-TR" sz="1200" baseline="0" dirty="0" smtClean="0"/>
                        <a:t>, idrar </a:t>
                      </a:r>
                      <a:r>
                        <a:rPr lang="tr-TR" sz="1200" baseline="0" dirty="0" err="1" smtClean="0"/>
                        <a:t>retansiyonu</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1468568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LOKAL ANESTEZİKLER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LİDOKAİN</a:t>
                      </a:r>
                    </a:p>
                  </a:txBody>
                  <a:tcPr/>
                </a:tc>
                <a:tc>
                  <a:txBody>
                    <a:bodyPr/>
                    <a:lstStyle/>
                    <a:p>
                      <a:r>
                        <a:rPr lang="tr-TR" sz="1200" dirty="0" err="1"/>
                        <a:t>Lidokain</a:t>
                      </a:r>
                      <a:r>
                        <a:rPr lang="tr-TR" sz="1200" dirty="0"/>
                        <a:t> lokal </a:t>
                      </a:r>
                      <a:r>
                        <a:rPr lang="tr-TR" sz="1200" dirty="0" err="1"/>
                        <a:t>anestezik</a:t>
                      </a:r>
                      <a:r>
                        <a:rPr lang="tr-TR" sz="1200" dirty="0"/>
                        <a:t> ve </a:t>
                      </a:r>
                      <a:r>
                        <a:rPr lang="tr-TR" sz="1200" dirty="0" err="1"/>
                        <a:t>antiaritmik</a:t>
                      </a:r>
                      <a:r>
                        <a:rPr lang="tr-TR" sz="1200" dirty="0"/>
                        <a:t> etkileri olan sentetik </a:t>
                      </a:r>
                      <a:r>
                        <a:rPr lang="tr-TR" sz="1200" dirty="0" err="1"/>
                        <a:t>aminoetilomid</a:t>
                      </a:r>
                      <a:r>
                        <a:rPr lang="tr-TR" sz="1200" dirty="0"/>
                        <a:t> yapısında bir </a:t>
                      </a:r>
                      <a:r>
                        <a:rPr lang="tr-TR" sz="1200" dirty="0" err="1"/>
                        <a:t>ilaçtıt.Voltaj</a:t>
                      </a:r>
                      <a:r>
                        <a:rPr lang="tr-TR" sz="1200" dirty="0"/>
                        <a:t> kapalı sodyum kanallarını bloke ederek </a:t>
                      </a:r>
                      <a:r>
                        <a:rPr lang="tr-TR" sz="1200" dirty="0" err="1"/>
                        <a:t>membran</a:t>
                      </a:r>
                      <a:r>
                        <a:rPr lang="tr-TR" sz="1200" dirty="0"/>
                        <a:t> stabilizasyonunu </a:t>
                      </a:r>
                      <a:r>
                        <a:rPr lang="tr-TR" sz="1200" dirty="0" err="1"/>
                        <a:t>sağlar.Kornea</a:t>
                      </a:r>
                      <a:r>
                        <a:rPr lang="tr-TR" sz="1200" dirty="0"/>
                        <a:t>, </a:t>
                      </a:r>
                      <a:r>
                        <a:rPr lang="tr-TR" sz="1200" dirty="0" err="1"/>
                        <a:t>infiltrasyon</a:t>
                      </a:r>
                      <a:r>
                        <a:rPr lang="tr-TR" sz="1200" dirty="0"/>
                        <a:t> ve </a:t>
                      </a:r>
                      <a:r>
                        <a:rPr lang="tr-TR" sz="1200" dirty="0" err="1"/>
                        <a:t>epidural</a:t>
                      </a:r>
                      <a:r>
                        <a:rPr lang="tr-TR" sz="1200" dirty="0"/>
                        <a:t> anestezi, sinir </a:t>
                      </a:r>
                      <a:r>
                        <a:rPr lang="tr-TR" sz="1200" dirty="0" err="1"/>
                        <a:t>bloklarında,antikonvulsif</a:t>
                      </a:r>
                      <a:r>
                        <a:rPr lang="tr-TR" sz="1200" dirty="0"/>
                        <a:t> ve genel </a:t>
                      </a:r>
                      <a:r>
                        <a:rPr lang="tr-TR" sz="1200" dirty="0" err="1"/>
                        <a:t>anesteziklerle</a:t>
                      </a:r>
                      <a:r>
                        <a:rPr lang="tr-TR" sz="1200" dirty="0"/>
                        <a:t> beraber dengeli </a:t>
                      </a:r>
                      <a:r>
                        <a:rPr lang="tr-TR" sz="1200" dirty="0" err="1"/>
                        <a:t>aneljezi</a:t>
                      </a:r>
                      <a:r>
                        <a:rPr lang="tr-TR" sz="1200" dirty="0"/>
                        <a:t> ve anestezi sağlamak amacıyla kullanılır.</a:t>
                      </a:r>
                    </a:p>
                  </a:txBody>
                  <a:tcPr/>
                </a:tc>
                <a:tc>
                  <a:txBody>
                    <a:bodyPr/>
                    <a:lstStyle/>
                    <a:p>
                      <a:r>
                        <a:rPr lang="tr-TR" sz="1200" dirty="0"/>
                        <a:t>Amin tipi lokal </a:t>
                      </a:r>
                      <a:r>
                        <a:rPr lang="tr-TR" sz="1200" dirty="0" err="1"/>
                        <a:t>anesteziklere</a:t>
                      </a:r>
                      <a:r>
                        <a:rPr lang="tr-TR" sz="1200" dirty="0"/>
                        <a:t> karşı aşırı duyarlılığı olduğu bilinenlerde, </a:t>
                      </a:r>
                      <a:r>
                        <a:rPr lang="tr-TR" sz="1200" dirty="0" err="1"/>
                        <a:t>stokes-adams</a:t>
                      </a:r>
                      <a:r>
                        <a:rPr lang="tr-TR" sz="1200" dirty="0"/>
                        <a:t> ve </a:t>
                      </a:r>
                      <a:r>
                        <a:rPr lang="tr-TR" sz="1200" dirty="0" err="1"/>
                        <a:t>wolf</a:t>
                      </a:r>
                      <a:r>
                        <a:rPr lang="tr-TR" sz="1200" dirty="0"/>
                        <a:t>-Parkinson-White sendromlarında , şiddetli </a:t>
                      </a:r>
                      <a:r>
                        <a:rPr lang="tr-TR" sz="1200" dirty="0" err="1"/>
                        <a:t>sinoatriyal</a:t>
                      </a:r>
                      <a:r>
                        <a:rPr lang="tr-TR" sz="1200" dirty="0"/>
                        <a:t> </a:t>
                      </a:r>
                      <a:r>
                        <a:rPr lang="tr-TR" sz="1200" dirty="0" err="1"/>
                        <a:t>atriyoventriküler</a:t>
                      </a:r>
                      <a:r>
                        <a:rPr lang="tr-TR" sz="1200" dirty="0"/>
                        <a:t> ve </a:t>
                      </a:r>
                      <a:r>
                        <a:rPr lang="tr-TR" sz="1200" dirty="0" err="1"/>
                        <a:t>intraventriküler</a:t>
                      </a:r>
                      <a:r>
                        <a:rPr lang="tr-TR" sz="1200" dirty="0"/>
                        <a:t> bloklarında kullanılmamaktadır.</a:t>
                      </a:r>
                    </a:p>
                  </a:txBody>
                  <a:tcPr/>
                </a:tc>
                <a:tc>
                  <a:txBody>
                    <a:bodyPr/>
                    <a:lstStyle/>
                    <a:p>
                      <a:r>
                        <a:rPr lang="tr-TR" sz="1200" dirty="0" err="1"/>
                        <a:t>Topikal</a:t>
                      </a:r>
                      <a:r>
                        <a:rPr lang="tr-TR" sz="1200" dirty="0"/>
                        <a:t> amaçlı olarak temiz cilde ince tabaka halinde sürülebilir. 8-10 cm uzaktan sprey olarak sıkılabilir. Aritmi için kullanımında </a:t>
                      </a:r>
                      <a:r>
                        <a:rPr lang="tr-TR" sz="1200" dirty="0" err="1"/>
                        <a:t>intravenöz</a:t>
                      </a:r>
                      <a:r>
                        <a:rPr lang="tr-TR" sz="1200" dirty="0"/>
                        <a:t> olarak EKG gözetiminde yapılır. Enjeksiyon çok yavaş yapılmalıdır. </a:t>
                      </a:r>
                    </a:p>
                  </a:txBody>
                  <a:tcPr/>
                </a:tc>
                <a:tc>
                  <a:txBody>
                    <a:bodyPr/>
                    <a:lstStyle/>
                    <a:p>
                      <a:r>
                        <a:rPr lang="tr-TR" sz="1200" dirty="0"/>
                        <a:t>Uyuşukluk, baş dönmesi, </a:t>
                      </a:r>
                      <a:r>
                        <a:rPr lang="tr-TR" sz="1200" dirty="0" err="1"/>
                        <a:t>öföri</a:t>
                      </a:r>
                      <a:r>
                        <a:rPr lang="tr-TR" sz="1200" dirty="0"/>
                        <a:t>, kulak çınlaması, bulanık veya çift görme, </a:t>
                      </a:r>
                      <a:r>
                        <a:rPr lang="tr-TR" sz="1200" dirty="0" smtClean="0"/>
                        <a:t>tremorlar</a:t>
                      </a:r>
                      <a:r>
                        <a:rPr lang="tr-TR" sz="1200" dirty="0"/>
                        <a:t>, kaslarda </a:t>
                      </a:r>
                      <a:r>
                        <a:rPr lang="tr-TR" sz="1200" dirty="0" err="1"/>
                        <a:t>seyirmeler</a:t>
                      </a:r>
                      <a:r>
                        <a:rPr lang="tr-TR" sz="1200" dirty="0"/>
                        <a:t>, kusma, </a:t>
                      </a:r>
                      <a:r>
                        <a:rPr lang="tr-TR" sz="1200" dirty="0" err="1"/>
                        <a:t>bradikardi</a:t>
                      </a:r>
                      <a:r>
                        <a:rPr lang="tr-TR" sz="1200" dirty="0"/>
                        <a:t>, hipotansiyon ve </a:t>
                      </a:r>
                      <a:r>
                        <a:rPr lang="tr-TR" sz="1200" dirty="0" err="1"/>
                        <a:t>kardiyovasküler</a:t>
                      </a:r>
                      <a:r>
                        <a:rPr lang="tr-TR" sz="1200" dirty="0"/>
                        <a:t> </a:t>
                      </a:r>
                      <a:r>
                        <a:rPr lang="tr-TR" sz="1200" dirty="0" err="1"/>
                        <a:t>kollaps</a:t>
                      </a:r>
                      <a:r>
                        <a:rPr lang="tr-TR" sz="1200" dirty="0"/>
                        <a:t> hassasiyet reaksiyonları</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2268482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LOKAL ANESTEZİKLER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MEPİVAKAİN</a:t>
                      </a:r>
                    </a:p>
                  </a:txBody>
                  <a:tcPr/>
                </a:tc>
                <a:tc>
                  <a:txBody>
                    <a:bodyPr/>
                    <a:lstStyle/>
                    <a:p>
                      <a:r>
                        <a:rPr lang="tr-TR" sz="1200" dirty="0"/>
                        <a:t>Yetişkinlerde ve pediatrik hastalarda gerçekleştirilecek </a:t>
                      </a:r>
                      <a:r>
                        <a:rPr lang="tr-TR" sz="1200" dirty="0" err="1"/>
                        <a:t>dental</a:t>
                      </a:r>
                      <a:r>
                        <a:rPr lang="tr-TR" sz="1200" dirty="0"/>
                        <a:t> prosedürler için lokal ve bölgesel sinir bloğu oluşturmak için kullanılır</a:t>
                      </a:r>
                      <a:r>
                        <a:rPr lang="tr-TR" sz="1200" dirty="0" smtClean="0"/>
                        <a:t>. Diş </a:t>
                      </a:r>
                      <a:r>
                        <a:rPr lang="tr-TR" sz="1200" dirty="0"/>
                        <a:t>operasyonları öncesinde veya sonrasında his kaybı oluşturmak için kullanılır.</a:t>
                      </a:r>
                    </a:p>
                  </a:txBody>
                  <a:tcPr/>
                </a:tc>
                <a:tc>
                  <a:txBody>
                    <a:bodyPr/>
                    <a:lstStyle/>
                    <a:p>
                      <a:r>
                        <a:rPr lang="tr-TR" sz="1200" dirty="0"/>
                        <a:t>Kalp pili ile </a:t>
                      </a:r>
                      <a:r>
                        <a:rPr lang="tr-TR" sz="1200" dirty="0" err="1"/>
                        <a:t>kompanse</a:t>
                      </a:r>
                      <a:r>
                        <a:rPr lang="tr-TR" sz="1200" dirty="0"/>
                        <a:t> edilemeyen ciddi </a:t>
                      </a:r>
                      <a:r>
                        <a:rPr lang="tr-TR" sz="1200" dirty="0" err="1"/>
                        <a:t>atries</a:t>
                      </a:r>
                      <a:r>
                        <a:rPr lang="tr-TR" sz="1200" dirty="0"/>
                        <a:t> </a:t>
                      </a:r>
                      <a:r>
                        <a:rPr lang="tr-TR" sz="1200" dirty="0" err="1"/>
                        <a:t>ventriküler</a:t>
                      </a:r>
                      <a:r>
                        <a:rPr lang="tr-TR" sz="1200" dirty="0"/>
                        <a:t> iletim bozukluğu olanlarda, tedavi ile kontrol </a:t>
                      </a:r>
                      <a:r>
                        <a:rPr lang="tr-TR" sz="1200" dirty="0" err="1"/>
                        <a:t>edilemyen</a:t>
                      </a:r>
                      <a:r>
                        <a:rPr lang="tr-TR" sz="1200" dirty="0"/>
                        <a:t> </a:t>
                      </a:r>
                      <a:r>
                        <a:rPr lang="tr-TR" sz="1200" dirty="0" err="1"/>
                        <a:t>epilepsi,akut</a:t>
                      </a:r>
                      <a:r>
                        <a:rPr lang="tr-TR" sz="1200" dirty="0"/>
                        <a:t> </a:t>
                      </a:r>
                      <a:r>
                        <a:rPr lang="tr-TR" sz="1200" dirty="0" err="1"/>
                        <a:t>intermitan</a:t>
                      </a:r>
                      <a:r>
                        <a:rPr lang="tr-TR" sz="1200" dirty="0"/>
                        <a:t> </a:t>
                      </a:r>
                      <a:r>
                        <a:rPr lang="tr-TR" sz="1200" dirty="0" err="1"/>
                        <a:t>porfri</a:t>
                      </a:r>
                      <a:r>
                        <a:rPr lang="tr-TR" sz="1200" dirty="0"/>
                        <a:t>.</a:t>
                      </a:r>
                    </a:p>
                  </a:txBody>
                  <a:tcPr/>
                </a:tc>
                <a:tc>
                  <a:txBody>
                    <a:bodyPr/>
                    <a:lstStyle/>
                    <a:p>
                      <a:r>
                        <a:rPr lang="tr-TR" sz="1200" dirty="0"/>
                        <a:t>Sadece diş işlemlerinde enjeksiyon şeklinde uygulanır</a:t>
                      </a:r>
                      <a:r>
                        <a:rPr lang="tr-TR" sz="1200" dirty="0" smtClean="0"/>
                        <a:t>. Enjeksiyon </a:t>
                      </a:r>
                      <a:r>
                        <a:rPr lang="tr-TR" sz="1200" dirty="0"/>
                        <a:t>damar içine yapılmamalıdır.</a:t>
                      </a:r>
                    </a:p>
                  </a:txBody>
                  <a:tcPr/>
                </a:tc>
                <a:tc>
                  <a:txBody>
                    <a:bodyPr/>
                    <a:lstStyle/>
                    <a:p>
                      <a:r>
                        <a:rPr lang="tr-TR" sz="1200" dirty="0" err="1"/>
                        <a:t>Allerjik</a:t>
                      </a:r>
                      <a:r>
                        <a:rPr lang="tr-TR" sz="1200" dirty="0"/>
                        <a:t> </a:t>
                      </a:r>
                      <a:r>
                        <a:rPr lang="tr-TR" sz="1200" dirty="0" err="1"/>
                        <a:t>reaksiyon,yüz</a:t>
                      </a:r>
                      <a:r>
                        <a:rPr lang="tr-TR" sz="1200" dirty="0"/>
                        <a:t> dudak dil veya boğazın </a:t>
                      </a:r>
                      <a:r>
                        <a:rPr lang="tr-TR" sz="1200" dirty="0" err="1"/>
                        <a:t>şişmesi,el</a:t>
                      </a:r>
                      <a:r>
                        <a:rPr lang="tr-TR" sz="1200" dirty="0"/>
                        <a:t> ayak bileklerinin ciddi veya ani terlemesi ,soluma zorluğu ,cildin ciddi şekilde kaşınması.</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3855072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058460">
                  <a:extLst>
                    <a:ext uri="{9D8B030D-6E8A-4147-A177-3AD203B41FA5}">
                      <a16:colId xmlns="" xmlns:a16="http://schemas.microsoft.com/office/drawing/2014/main" val="331153104"/>
                    </a:ext>
                  </a:extLst>
                </a:gridCol>
                <a:gridCol w="2354918">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LOKAL ANESTEZİKLER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PRİLOKAİN</a:t>
                      </a:r>
                    </a:p>
                  </a:txBody>
                  <a:tcPr/>
                </a:tc>
                <a:tc>
                  <a:txBody>
                    <a:bodyPr/>
                    <a:lstStyle/>
                    <a:p>
                      <a:r>
                        <a:rPr lang="tr-TR" sz="1200" dirty="0"/>
                        <a:t>Lokal </a:t>
                      </a:r>
                      <a:r>
                        <a:rPr lang="tr-TR" sz="1200" dirty="0" err="1"/>
                        <a:t>anestezik</a:t>
                      </a:r>
                      <a:r>
                        <a:rPr lang="tr-TR" sz="1200" dirty="0"/>
                        <a:t> olarak kullanılan bir ilaçtır. Cerrahi operasyonlar için vücudun bir bölümünde anestezi yaratmak ve aynı zamanda ağrının duyulmamasını sağlamak amacı ile kullanılır.</a:t>
                      </a:r>
                    </a:p>
                  </a:txBody>
                  <a:tcPr/>
                </a:tc>
                <a:tc>
                  <a:txBody>
                    <a:bodyPr/>
                    <a:lstStyle/>
                    <a:p>
                      <a:r>
                        <a:rPr lang="tr-TR" sz="1200" dirty="0"/>
                        <a:t>Anemi hastalığı olanlarda, kandaki </a:t>
                      </a:r>
                      <a:r>
                        <a:rPr lang="tr-TR" sz="1200" dirty="0" err="1"/>
                        <a:t>methemoglobin</a:t>
                      </a:r>
                      <a:r>
                        <a:rPr lang="tr-TR" sz="1200" dirty="0"/>
                        <a:t> miktarının yüksek olmasından dolayı bir hastalık varsa </a:t>
                      </a:r>
                      <a:r>
                        <a:rPr lang="tr-TR" sz="1200" dirty="0" err="1"/>
                        <a:t>kontrendikedir</a:t>
                      </a:r>
                      <a:r>
                        <a:rPr lang="tr-TR" sz="1200" dirty="0"/>
                        <a:t>.</a:t>
                      </a:r>
                    </a:p>
                  </a:txBody>
                  <a:tcPr/>
                </a:tc>
                <a:tc>
                  <a:txBody>
                    <a:bodyPr/>
                    <a:lstStyle/>
                    <a:p>
                      <a:r>
                        <a:rPr lang="tr-TR" sz="1200" dirty="0"/>
                        <a:t>Mutlaka doktor tarafından enjeksiyon yoluyla uygulanır.</a:t>
                      </a:r>
                    </a:p>
                  </a:txBody>
                  <a:tcPr/>
                </a:tc>
                <a:tc>
                  <a:txBody>
                    <a:bodyPr/>
                    <a:lstStyle/>
                    <a:p>
                      <a:r>
                        <a:rPr lang="tr-TR" sz="1200" dirty="0"/>
                        <a:t>Kan basıncının düşmesi, kusma, sersemlik, uyuşma, kalp atımında yavaşlama, zehirlenme </a:t>
                      </a:r>
                      <a:r>
                        <a:rPr lang="tr-TR" sz="1200" dirty="0" smtClean="0"/>
                        <a:t>belirtileri gösterir.</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572668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LOKAL ANESTEZİKLER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ROPİVAKAİN</a:t>
                      </a:r>
                    </a:p>
                  </a:txBody>
                  <a:tcPr/>
                </a:tc>
                <a:tc>
                  <a:txBody>
                    <a:bodyPr/>
                    <a:lstStyle/>
                    <a:p>
                      <a:r>
                        <a:rPr lang="tr-TR" sz="1200" dirty="0"/>
                        <a:t>Cerrahi anestezi; </a:t>
                      </a:r>
                      <a:r>
                        <a:rPr lang="tr-TR" sz="1200" dirty="0" err="1"/>
                        <a:t>sezeryan</a:t>
                      </a:r>
                      <a:r>
                        <a:rPr lang="tr-TR" sz="1200" dirty="0"/>
                        <a:t> girişimi dahil cerrahi amaçlı </a:t>
                      </a:r>
                      <a:r>
                        <a:rPr lang="tr-TR" sz="1200" dirty="0" err="1"/>
                        <a:t>epidural</a:t>
                      </a:r>
                      <a:r>
                        <a:rPr lang="tr-TR" sz="1200" dirty="0"/>
                        <a:t> anestezi, </a:t>
                      </a:r>
                      <a:r>
                        <a:rPr lang="tr-TR" sz="1200" dirty="0" err="1"/>
                        <a:t>pleksus</a:t>
                      </a:r>
                      <a:r>
                        <a:rPr lang="tr-TR" sz="1200" dirty="0"/>
                        <a:t> bloğu, </a:t>
                      </a:r>
                      <a:r>
                        <a:rPr lang="tr-TR" sz="1200" dirty="0" err="1"/>
                        <a:t>periferik</a:t>
                      </a:r>
                      <a:r>
                        <a:rPr lang="tr-TR" sz="1200" dirty="0"/>
                        <a:t> sinir bloğu ve </a:t>
                      </a:r>
                      <a:r>
                        <a:rPr lang="tr-TR" sz="1200" dirty="0" err="1"/>
                        <a:t>infiltrasyon</a:t>
                      </a:r>
                      <a:r>
                        <a:rPr lang="tr-TR" sz="1200" dirty="0"/>
                        <a:t> anestezisi. Akut ağrı tedavisi; sürekli </a:t>
                      </a:r>
                      <a:r>
                        <a:rPr lang="tr-TR" sz="1200" dirty="0" err="1"/>
                        <a:t>epidural</a:t>
                      </a:r>
                      <a:r>
                        <a:rPr lang="tr-TR" sz="1200" dirty="0"/>
                        <a:t> </a:t>
                      </a:r>
                      <a:r>
                        <a:rPr lang="tr-TR" sz="1200" dirty="0" err="1"/>
                        <a:t>infizyon</a:t>
                      </a:r>
                      <a:r>
                        <a:rPr lang="tr-TR" sz="1200" dirty="0"/>
                        <a:t> veya aralıklı </a:t>
                      </a:r>
                      <a:r>
                        <a:rPr lang="tr-TR" sz="1200" dirty="0" err="1"/>
                        <a:t>bolus</a:t>
                      </a:r>
                      <a:r>
                        <a:rPr lang="tr-TR" sz="1200" dirty="0"/>
                        <a:t> tarzı uygulama, </a:t>
                      </a:r>
                      <a:r>
                        <a:rPr lang="tr-TR" sz="1200" dirty="0" err="1"/>
                        <a:t>postoperatif</a:t>
                      </a:r>
                      <a:r>
                        <a:rPr lang="tr-TR" sz="1200" dirty="0"/>
                        <a:t> ağrı veya doğum ağrılarında kullanılır.</a:t>
                      </a:r>
                    </a:p>
                  </a:txBody>
                  <a:tcPr/>
                </a:tc>
                <a:tc>
                  <a:txBody>
                    <a:bodyPr/>
                    <a:lstStyle/>
                    <a:p>
                      <a:r>
                        <a:rPr lang="tr-TR" sz="1200" dirty="0" err="1"/>
                        <a:t>Naropin</a:t>
                      </a:r>
                      <a:r>
                        <a:rPr lang="tr-TR" sz="1200" dirty="0"/>
                        <a:t>, </a:t>
                      </a:r>
                      <a:r>
                        <a:rPr lang="tr-TR" sz="1200" dirty="0" err="1"/>
                        <a:t>amid</a:t>
                      </a:r>
                      <a:r>
                        <a:rPr lang="tr-TR" sz="1200" dirty="0"/>
                        <a:t> grubu lokal </a:t>
                      </a:r>
                      <a:r>
                        <a:rPr lang="tr-TR" sz="1200" dirty="0" err="1"/>
                        <a:t>anesteziklere</a:t>
                      </a:r>
                      <a:r>
                        <a:rPr lang="tr-TR" sz="1200" dirty="0"/>
                        <a:t> duyarlı olduğu bilinen hastalarda </a:t>
                      </a:r>
                      <a:r>
                        <a:rPr lang="tr-TR" sz="1200" dirty="0" smtClean="0"/>
                        <a:t>kullanılmamalıdır</a:t>
                      </a:r>
                      <a:r>
                        <a:rPr lang="tr-TR" sz="1200" dirty="0"/>
                        <a:t>.</a:t>
                      </a:r>
                    </a:p>
                  </a:txBody>
                  <a:tcPr/>
                </a:tc>
                <a:tc>
                  <a:txBody>
                    <a:bodyPr/>
                    <a:lstStyle/>
                    <a:p>
                      <a:r>
                        <a:rPr lang="tr-TR" sz="1200" dirty="0"/>
                        <a:t>Doktor tarafından enjeksiyon yolu ile uygulanır.</a:t>
                      </a:r>
                    </a:p>
                  </a:txBody>
                  <a:tcPr/>
                </a:tc>
                <a:tc>
                  <a:txBody>
                    <a:bodyPr/>
                    <a:lstStyle/>
                    <a:p>
                      <a:r>
                        <a:rPr lang="tr-TR" sz="1200" dirty="0"/>
                        <a:t>Kan basıncında düşme, </a:t>
                      </a:r>
                      <a:r>
                        <a:rPr lang="tr-TR" sz="1200" dirty="0" err="1"/>
                        <a:t>bradikardi</a:t>
                      </a:r>
                      <a:r>
                        <a:rPr lang="tr-TR" sz="1200" dirty="0"/>
                        <a:t>, bulantı, kusma, </a:t>
                      </a:r>
                      <a:r>
                        <a:rPr lang="tr-TR" sz="1200" dirty="0" err="1"/>
                        <a:t>parestezi</a:t>
                      </a:r>
                      <a:r>
                        <a:rPr lang="tr-TR" sz="1200" dirty="0"/>
                        <a:t>, ateş, titreme, idrar </a:t>
                      </a:r>
                      <a:r>
                        <a:rPr lang="tr-TR" sz="1200" dirty="0" err="1"/>
                        <a:t>retansiyonu</a:t>
                      </a:r>
                      <a:r>
                        <a:rPr lang="tr-TR" sz="1200" dirty="0"/>
                        <a:t>, taşikardi, </a:t>
                      </a:r>
                      <a:r>
                        <a:rPr lang="tr-TR" sz="1200" dirty="0" err="1"/>
                        <a:t>anksiyete</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6148412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LOKAL ANESTEZİKLER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smtClean="0"/>
                        <a:t>EMLA</a:t>
                      </a:r>
                      <a:endParaRPr lang="tr-TR" dirty="0"/>
                    </a:p>
                  </a:txBody>
                  <a:tcPr/>
                </a:tc>
                <a:tc>
                  <a:txBody>
                    <a:bodyPr/>
                    <a:lstStyle/>
                    <a:p>
                      <a:r>
                        <a:rPr lang="tr-TR" sz="1200" dirty="0" err="1"/>
                        <a:t>Emia</a:t>
                      </a:r>
                      <a:r>
                        <a:rPr lang="tr-TR" sz="1200" dirty="0"/>
                        <a:t> krem formdadır. Deri üzerine uygulanan bir lokal </a:t>
                      </a:r>
                      <a:r>
                        <a:rPr lang="tr-TR" sz="1200" dirty="0" err="1"/>
                        <a:t>anesteziktir</a:t>
                      </a:r>
                      <a:r>
                        <a:rPr lang="tr-TR" sz="1200" dirty="0"/>
                        <a:t>. Uygulandığı bölgede geçici hissizlik ile duyu kaybını sağlar. İğne uygulaması ve küçük deri cerrahisinde, girişimden önce deri üzerinde ağrının azaltılmasında kullanılır.</a:t>
                      </a:r>
                    </a:p>
                  </a:txBody>
                  <a:tcPr/>
                </a:tc>
                <a:tc>
                  <a:txBody>
                    <a:bodyPr/>
                    <a:lstStyle/>
                    <a:p>
                      <a:r>
                        <a:rPr lang="tr-TR" sz="1200" dirty="0"/>
                        <a:t>Kandaki </a:t>
                      </a:r>
                      <a:r>
                        <a:rPr lang="tr-TR" sz="1200" dirty="0" err="1"/>
                        <a:t>methemoglobin</a:t>
                      </a:r>
                      <a:r>
                        <a:rPr lang="tr-TR" sz="1200" dirty="0"/>
                        <a:t> seviyelerini etkileyen diğer ilaçlar ile aynı anda tedavi edilen 12 aylıktan küçük bebeklerde </a:t>
                      </a:r>
                      <a:r>
                        <a:rPr lang="tr-TR" sz="1200" dirty="0" err="1"/>
                        <a:t>kontrendikedir</a:t>
                      </a:r>
                      <a:r>
                        <a:rPr lang="tr-TR" sz="1200" dirty="0"/>
                        <a:t>.</a:t>
                      </a:r>
                    </a:p>
                  </a:txBody>
                  <a:tcPr/>
                </a:tc>
                <a:tc>
                  <a:txBody>
                    <a:bodyPr/>
                    <a:lstStyle/>
                    <a:p>
                      <a:r>
                        <a:rPr lang="tr-TR" sz="1200" dirty="0"/>
                        <a:t>Deri üzerine ince bir tabaka halinde 2g ağırlığında uygulanmalıdır.</a:t>
                      </a:r>
                    </a:p>
                  </a:txBody>
                  <a:tcPr/>
                </a:tc>
                <a:tc>
                  <a:txBody>
                    <a:bodyPr/>
                    <a:lstStyle/>
                    <a:p>
                      <a:r>
                        <a:rPr lang="tr-TR" sz="1200" dirty="0"/>
                        <a:t>Uygulanan bölgede solukluk, kızarıklık, şişlik, ilk uygulama anında deride hafif yanma, kaşınma</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9512784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İLA5Ç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ANTİTÜBERKÜLOZ İLAÇLAR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İZONİAZİD</a:t>
                      </a:r>
                    </a:p>
                  </a:txBody>
                  <a:tcPr/>
                </a:tc>
                <a:tc>
                  <a:txBody>
                    <a:bodyPr/>
                    <a:lstStyle/>
                    <a:p>
                      <a:r>
                        <a:rPr lang="tr-TR" sz="1200" dirty="0"/>
                        <a:t>Tüberküloza neden olan </a:t>
                      </a:r>
                      <a:r>
                        <a:rPr lang="tr-TR" sz="1200" dirty="0" err="1"/>
                        <a:t>mycobacterium</a:t>
                      </a:r>
                      <a:r>
                        <a:rPr lang="tr-TR" sz="1200" dirty="0"/>
                        <a:t> </a:t>
                      </a:r>
                      <a:r>
                        <a:rPr lang="tr-TR" sz="1200" dirty="0" err="1"/>
                        <a:t>tuberculasis</a:t>
                      </a:r>
                      <a:r>
                        <a:rPr lang="tr-TR" sz="1200" dirty="0"/>
                        <a:t> adlı bakterinin büyümesini engelleyerek veya öldürerek etki gösterir. </a:t>
                      </a:r>
                      <a:r>
                        <a:rPr lang="tr-TR" sz="1200" dirty="0" err="1"/>
                        <a:t>Mycobacterium</a:t>
                      </a:r>
                      <a:r>
                        <a:rPr lang="tr-TR" sz="1200" dirty="0"/>
                        <a:t> </a:t>
                      </a:r>
                      <a:r>
                        <a:rPr lang="tr-TR" sz="1200" dirty="0" err="1"/>
                        <a:t>tuberculasis</a:t>
                      </a:r>
                      <a:r>
                        <a:rPr lang="tr-TR" sz="1200" dirty="0"/>
                        <a:t> adlı bakterinin neden olduğu tüberkülozun tüm çeşitlerinin kısa veya uzun süreli tedavisinde diğer </a:t>
                      </a:r>
                      <a:r>
                        <a:rPr lang="tr-TR" sz="1200" dirty="0" err="1"/>
                        <a:t>antitüberküloz</a:t>
                      </a:r>
                      <a:r>
                        <a:rPr lang="tr-TR" sz="1200" dirty="0"/>
                        <a:t> ilaçlarla birlikte kullanılır.</a:t>
                      </a:r>
                    </a:p>
                  </a:txBody>
                  <a:tcPr/>
                </a:tc>
                <a:tc>
                  <a:txBody>
                    <a:bodyPr/>
                    <a:lstStyle/>
                    <a:p>
                      <a:r>
                        <a:rPr lang="tr-TR" sz="1200" dirty="0" err="1" smtClean="0"/>
                        <a:t>İzoniazid</a:t>
                      </a:r>
                      <a:r>
                        <a:rPr lang="tr-TR" sz="1200" dirty="0"/>
                        <a:t>, ilaca bağlı hepatit dahil ciddi aşırı duyarlılık reaksiyonlarında ; önceden var olan </a:t>
                      </a:r>
                      <a:r>
                        <a:rPr lang="tr-TR" sz="1200" dirty="0" err="1" smtClean="0"/>
                        <a:t>izoniazid</a:t>
                      </a:r>
                      <a:r>
                        <a:rPr lang="tr-TR" sz="1200" dirty="0" smtClean="0"/>
                        <a:t> </a:t>
                      </a:r>
                      <a:r>
                        <a:rPr lang="tr-TR" sz="1200" dirty="0"/>
                        <a:t>ile ilişkili karaciğer hasarında; ateş, titreme, </a:t>
                      </a:r>
                      <a:r>
                        <a:rPr lang="tr-TR" sz="1200" dirty="0" err="1"/>
                        <a:t>artrit</a:t>
                      </a:r>
                      <a:r>
                        <a:rPr lang="tr-TR" sz="1200" dirty="0"/>
                        <a:t> gibi </a:t>
                      </a:r>
                      <a:r>
                        <a:rPr lang="tr-TR" sz="1200" dirty="0" err="1" smtClean="0"/>
                        <a:t>izoniazide</a:t>
                      </a:r>
                      <a:r>
                        <a:rPr lang="tr-TR" sz="1200" dirty="0" smtClean="0"/>
                        <a:t> </a:t>
                      </a:r>
                      <a:r>
                        <a:rPr lang="tr-TR" sz="1200" dirty="0"/>
                        <a:t>bağlı ciddi </a:t>
                      </a:r>
                      <a:r>
                        <a:rPr lang="tr-TR" sz="1200" dirty="0" err="1"/>
                        <a:t>advers</a:t>
                      </a:r>
                      <a:r>
                        <a:rPr lang="tr-TR" sz="1200" dirty="0"/>
                        <a:t> reaksiyonlarında; ve </a:t>
                      </a:r>
                      <a:r>
                        <a:rPr lang="tr-TR" sz="1200" dirty="0" err="1"/>
                        <a:t>etyolojisi</a:t>
                      </a:r>
                      <a:r>
                        <a:rPr lang="tr-TR" sz="1200" dirty="0"/>
                        <a:t> bilinmeyen akur karaciğer hastalığında </a:t>
                      </a:r>
                      <a:r>
                        <a:rPr lang="tr-TR" sz="1200" dirty="0" err="1"/>
                        <a:t>kontrendikedir</a:t>
                      </a:r>
                      <a:r>
                        <a:rPr lang="tr-TR" sz="1200" dirty="0"/>
                        <a:t>.</a:t>
                      </a:r>
                    </a:p>
                  </a:txBody>
                  <a:tcPr/>
                </a:tc>
                <a:tc>
                  <a:txBody>
                    <a:bodyPr/>
                    <a:lstStyle/>
                    <a:p>
                      <a:r>
                        <a:rPr lang="tr-TR" sz="1200" dirty="0"/>
                        <a:t>5mg/kg/gün </a:t>
                      </a:r>
                    </a:p>
                    <a:p>
                      <a:r>
                        <a:rPr lang="tr-TR" sz="1200" dirty="0"/>
                        <a:t>Günlük doz bir kerede verilmeli ve günlük total doz 300mg’ ı aşmamalıdır. Oral yolla alınır.</a:t>
                      </a:r>
                    </a:p>
                  </a:txBody>
                  <a:tcPr/>
                </a:tc>
                <a:tc>
                  <a:txBody>
                    <a:bodyPr/>
                    <a:lstStyle/>
                    <a:p>
                      <a:r>
                        <a:rPr lang="tr-TR" sz="1200" dirty="0"/>
                        <a:t>Kan numuneleri ölçüldüğünde karaciğer enzimlerinde artma, vücutta asit birikmesi, alerjik reaksiyonlar, bulantı kusma, eklemlerde iltihap.</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9815659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1763992">
                  <a:extLst>
                    <a:ext uri="{9D8B030D-6E8A-4147-A177-3AD203B41FA5}">
                      <a16:colId xmlns="" xmlns:a16="http://schemas.microsoft.com/office/drawing/2014/main" val="331153104"/>
                    </a:ext>
                  </a:extLst>
                </a:gridCol>
                <a:gridCol w="2649386">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ANTİTÜBERKÜLOZ İLAÇLAR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smtClean="0"/>
                        <a:t>RİFAMPİSİN</a:t>
                      </a:r>
                      <a:endParaRPr lang="tr-TR" dirty="0"/>
                    </a:p>
                  </a:txBody>
                  <a:tcPr/>
                </a:tc>
                <a:tc>
                  <a:txBody>
                    <a:bodyPr/>
                    <a:lstStyle/>
                    <a:p>
                      <a:r>
                        <a:rPr lang="tr-TR" sz="1200" dirty="0"/>
                        <a:t>Kapsül, vücutta hastalığa yol açan bakterileri yok ederek hastalığın kontrol altına alınmasında etkili rol oynar. Yeni ilerlemiş kronik veya ilaca dirençli durumlarda dahil </a:t>
                      </a:r>
                      <a:r>
                        <a:rPr lang="tr-TR" sz="1200" dirty="0" smtClean="0"/>
                        <a:t>olmak </a:t>
                      </a:r>
                      <a:r>
                        <a:rPr lang="tr-TR" sz="1200" dirty="0"/>
                        <a:t>üzere duyarlı bakterilerin sebep olduğu tüberkülozun tüm çeşitlerinin tedavisinde ve lepra (cüzzam hastalığı) tedavisinde kullanılır. Bu ilaç tüberküloz tedavisinde diğer </a:t>
                      </a:r>
                      <a:r>
                        <a:rPr lang="tr-TR" sz="1200" dirty="0" err="1"/>
                        <a:t>antitüberküloz</a:t>
                      </a:r>
                      <a:r>
                        <a:rPr lang="tr-TR" sz="1200" dirty="0"/>
                        <a:t> ilaçlardan en az biri ile birlikte ve lepra tedavisinde, lepra ilaçlarından en az biri ile kullanılmalıdır.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a:t>Rifompisin</a:t>
                      </a:r>
                      <a:r>
                        <a:rPr lang="tr-TR" sz="1200" dirty="0"/>
                        <a:t> ilacına karşı aşırı duyarlılık bir </a:t>
                      </a:r>
                      <a:r>
                        <a:rPr lang="tr-TR" sz="1200" dirty="0" err="1"/>
                        <a:t>kontrendikasyondur</a:t>
                      </a:r>
                      <a:r>
                        <a:rPr lang="tr-TR" sz="1200" dirty="0" smtClean="0"/>
                        <a:t>. Buna </a:t>
                      </a:r>
                      <a:r>
                        <a:rPr lang="tr-TR" sz="1200" dirty="0"/>
                        <a:t>ek olarak, eğer gebelik </a:t>
                      </a:r>
                      <a:r>
                        <a:rPr lang="tr-TR" sz="1200" dirty="0" err="1"/>
                        <a:t>parfiri</a:t>
                      </a:r>
                      <a:r>
                        <a:rPr lang="tr-TR" sz="1200" dirty="0"/>
                        <a:t>, şiddetli karaciğer hastalığı da varsa ilaç </a:t>
                      </a:r>
                      <a:r>
                        <a:rPr lang="tr-TR" sz="1200" dirty="0" smtClean="0"/>
                        <a:t>kullanılmamalıdır.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Tek başına kullanılmamalıdır.</a:t>
                      </a:r>
                    </a:p>
                  </a:txBody>
                  <a:tcPr/>
                </a:tc>
                <a:tc>
                  <a:txBody>
                    <a:bodyPr/>
                    <a:lstStyle/>
                    <a:p>
                      <a:r>
                        <a:rPr lang="tr-TR" sz="1200" dirty="0"/>
                        <a:t>8-12 mg/kg/gün</a:t>
                      </a:r>
                    </a:p>
                    <a:p>
                      <a:r>
                        <a:rPr lang="tr-TR" sz="1200" dirty="0"/>
                        <a:t>Oral yolla alınır.</a:t>
                      </a:r>
                    </a:p>
                  </a:txBody>
                  <a:tcPr/>
                </a:tc>
                <a:tc>
                  <a:txBody>
                    <a:bodyPr/>
                    <a:lstStyle/>
                    <a:p>
                      <a:r>
                        <a:rPr lang="tr-TR" sz="1200" dirty="0"/>
                        <a:t>Karın ağrısı, nefes almada güçlük, yüzde, dudaklarda, dilde ve boğazda şişlik. Mide bulantısı, kusma, iştah kaybı, baş ağrısı, zihinsel karmaşa, eklem </a:t>
                      </a:r>
                      <a:r>
                        <a:rPr lang="tr-TR" sz="1200" dirty="0" smtClean="0"/>
                        <a:t>ağrısı.</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991053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53723"/>
            <a:ext cx="10515600" cy="1325563"/>
          </a:xfrm>
        </p:spPr>
        <p:txBody>
          <a:bodyPr>
            <a:normAutofit/>
          </a:bodyPr>
          <a:lstStyle/>
          <a:p>
            <a:r>
              <a:rPr lang="tr-TR" sz="2800" b="1" dirty="0" smtClean="0">
                <a:latin typeface="+mn-lt"/>
              </a:rPr>
              <a:t>Lokal Uygulanan </a:t>
            </a:r>
            <a:r>
              <a:rPr lang="tr-TR" sz="2800" b="1" dirty="0" err="1" smtClean="0">
                <a:latin typeface="+mn-lt"/>
              </a:rPr>
              <a:t>Farmasötik</a:t>
            </a:r>
            <a:r>
              <a:rPr lang="tr-TR" sz="2800" b="1" dirty="0" smtClean="0">
                <a:latin typeface="+mn-lt"/>
              </a:rPr>
              <a:t> </a:t>
            </a:r>
            <a:r>
              <a:rPr lang="tr-TR" sz="2800" b="1" dirty="0" err="1" smtClean="0">
                <a:latin typeface="+mn-lt"/>
              </a:rPr>
              <a:t>Şekilller</a:t>
            </a:r>
            <a:r>
              <a:rPr lang="tr-TR" sz="2800" b="1" dirty="0" smtClean="0">
                <a:latin typeface="+mn-lt"/>
              </a:rPr>
              <a:t>; </a:t>
            </a:r>
            <a:endParaRPr lang="tr-TR" sz="2800" b="1" dirty="0">
              <a:latin typeface="+mn-lt"/>
            </a:endParaRPr>
          </a:p>
        </p:txBody>
      </p:sp>
      <p:sp>
        <p:nvSpPr>
          <p:cNvPr id="3" name="İçerik Yer Tutucusu 2"/>
          <p:cNvSpPr>
            <a:spLocks noGrp="1"/>
          </p:cNvSpPr>
          <p:nvPr>
            <p:ph idx="1"/>
          </p:nvPr>
        </p:nvSpPr>
        <p:spPr>
          <a:xfrm>
            <a:off x="838200" y="1989221"/>
            <a:ext cx="10515600" cy="3674394"/>
          </a:xfrm>
        </p:spPr>
        <p:txBody>
          <a:bodyPr/>
          <a:lstStyle/>
          <a:p>
            <a:pPr marL="0" indent="0">
              <a:buNone/>
            </a:pPr>
            <a:endParaRPr lang="tr-TR" dirty="0" smtClean="0"/>
          </a:p>
          <a:p>
            <a:r>
              <a:rPr lang="tr-TR" sz="2400" dirty="0" smtClean="0"/>
              <a:t>Merhem</a:t>
            </a:r>
          </a:p>
          <a:p>
            <a:r>
              <a:rPr lang="tr-TR" sz="2400" dirty="0" smtClean="0"/>
              <a:t>Krem</a:t>
            </a:r>
          </a:p>
          <a:p>
            <a:r>
              <a:rPr lang="tr-TR" sz="2400" dirty="0" err="1" smtClean="0"/>
              <a:t>Pomad</a:t>
            </a:r>
            <a:r>
              <a:rPr lang="tr-TR" sz="2400" dirty="0" smtClean="0"/>
              <a:t> </a:t>
            </a:r>
          </a:p>
          <a:p>
            <a:r>
              <a:rPr lang="tr-TR" sz="2400" dirty="0" smtClean="0"/>
              <a:t>Toz (Pudra)</a:t>
            </a:r>
          </a:p>
          <a:p>
            <a:r>
              <a:rPr lang="tr-TR" sz="2400" dirty="0" smtClean="0"/>
              <a:t>Çözelti</a:t>
            </a:r>
          </a:p>
          <a:p>
            <a:r>
              <a:rPr lang="tr-TR" sz="2400" dirty="0" smtClean="0"/>
              <a:t>Süspansiyon</a:t>
            </a:r>
          </a:p>
          <a:p>
            <a:r>
              <a:rPr lang="tr-TR" sz="2400" dirty="0" smtClean="0"/>
              <a:t>Losyon</a:t>
            </a:r>
            <a:endParaRPr lang="tr-TR" sz="2400" dirty="0"/>
          </a:p>
        </p:txBody>
      </p:sp>
    </p:spTree>
    <p:extLst>
      <p:ext uri="{BB962C8B-B14F-4D97-AF65-F5344CB8AC3E}">
        <p14:creationId xmlns:p14="http://schemas.microsoft.com/office/powerpoint/2010/main" val="42132564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ANTİTÜBERKÜLOZ İLAÇLAR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PİROZİNAMİD</a:t>
                      </a:r>
                    </a:p>
                  </a:txBody>
                  <a:tcPr/>
                </a:tc>
                <a:tc>
                  <a:txBody>
                    <a:bodyPr/>
                    <a:lstStyle/>
                    <a:p>
                      <a:r>
                        <a:rPr lang="tr-TR" sz="1200" dirty="0" err="1"/>
                        <a:t>İ</a:t>
                      </a:r>
                      <a:r>
                        <a:rPr lang="tr-TR" sz="1200" dirty="0" err="1" smtClean="0"/>
                        <a:t>zoniazid</a:t>
                      </a:r>
                      <a:r>
                        <a:rPr lang="tr-TR" sz="1200" dirty="0" smtClean="0"/>
                        <a:t> </a:t>
                      </a:r>
                      <a:r>
                        <a:rPr lang="tr-TR" sz="1200" dirty="0"/>
                        <a:t>kadar olmasa da tüberküloz tedavisinde oldukça güçlü etkisi vardır. Bu etkisini hem çoğalmaya devam eden, </a:t>
                      </a:r>
                      <a:r>
                        <a:rPr lang="tr-TR" sz="1200" dirty="0" smtClean="0"/>
                        <a:t>hem de </a:t>
                      </a:r>
                      <a:r>
                        <a:rPr lang="tr-TR" sz="1200" dirty="0"/>
                        <a:t>uykuda olan </a:t>
                      </a:r>
                      <a:r>
                        <a:rPr lang="tr-TR" sz="1200" dirty="0" err="1"/>
                        <a:t>mikrobakteriler</a:t>
                      </a:r>
                      <a:r>
                        <a:rPr lang="tr-TR" sz="1200" dirty="0"/>
                        <a:t> üzerinde gösterir. </a:t>
                      </a:r>
                      <a:r>
                        <a:rPr lang="tr-TR" sz="1200" dirty="0" err="1"/>
                        <a:t>Manositler</a:t>
                      </a:r>
                      <a:r>
                        <a:rPr lang="tr-TR" sz="1200" dirty="0"/>
                        <a:t> ve </a:t>
                      </a:r>
                      <a:r>
                        <a:rPr lang="tr-TR" sz="1200" dirty="0" err="1"/>
                        <a:t>makrofajlar</a:t>
                      </a:r>
                      <a:r>
                        <a:rPr lang="tr-TR" sz="1200" dirty="0"/>
                        <a:t> içindeki yavaş üreyen </a:t>
                      </a:r>
                      <a:r>
                        <a:rPr lang="tr-TR" sz="1200" dirty="0" err="1"/>
                        <a:t>mikrobakteriler</a:t>
                      </a:r>
                      <a:r>
                        <a:rPr lang="tr-TR" sz="1200" dirty="0"/>
                        <a:t> üzerinde en etkili </a:t>
                      </a:r>
                      <a:r>
                        <a:rPr lang="tr-TR" sz="1200" dirty="0" err="1"/>
                        <a:t>tüberkilisiddir</a:t>
                      </a:r>
                      <a:r>
                        <a:rPr lang="tr-TR" sz="1200" dirty="0"/>
                        <a:t>. </a:t>
                      </a:r>
                      <a:r>
                        <a:rPr lang="tr-TR" sz="1200" dirty="0" err="1"/>
                        <a:t>Pirazinamid</a:t>
                      </a:r>
                      <a:r>
                        <a:rPr lang="tr-TR" sz="1200" dirty="0"/>
                        <a:t>, </a:t>
                      </a:r>
                      <a:r>
                        <a:rPr lang="tr-TR" sz="1200" dirty="0" err="1"/>
                        <a:t>izoniazid</a:t>
                      </a:r>
                      <a:r>
                        <a:rPr lang="tr-TR" sz="1200" dirty="0"/>
                        <a:t> ve </a:t>
                      </a:r>
                      <a:r>
                        <a:rPr lang="tr-TR" sz="1200" dirty="0" err="1"/>
                        <a:t>rifampisin</a:t>
                      </a:r>
                      <a:r>
                        <a:rPr lang="tr-TR" sz="1200" dirty="0"/>
                        <a:t> gibi ilaçlarla kombinasyon olarak </a:t>
                      </a:r>
                      <a:r>
                        <a:rPr lang="tr-TR" sz="1200" dirty="0" smtClean="0"/>
                        <a:t>kullanılır, </a:t>
                      </a:r>
                      <a:r>
                        <a:rPr lang="tr-TR" sz="1200" dirty="0"/>
                        <a:t>tek başına </a:t>
                      </a:r>
                      <a:r>
                        <a:rPr lang="tr-TR" sz="1200" dirty="0" smtClean="0"/>
                        <a:t>kullanılmaz.</a:t>
                      </a:r>
                      <a:endParaRPr lang="tr-TR" sz="1200" dirty="0"/>
                    </a:p>
                  </a:txBody>
                  <a:tcPr/>
                </a:tc>
                <a:tc>
                  <a:txBody>
                    <a:bodyPr/>
                    <a:lstStyle/>
                    <a:p>
                      <a:r>
                        <a:rPr lang="tr-TR" sz="1200" dirty="0" err="1"/>
                        <a:t>Pirozinamide</a:t>
                      </a:r>
                      <a:r>
                        <a:rPr lang="tr-TR" sz="1200" dirty="0"/>
                        <a:t> karşı aşırı duyarlılığı olanlar da ciddi karaciğer hastalığı bulunanlarda ve akut gut hastalığında kullanılmamalıdır.</a:t>
                      </a:r>
                    </a:p>
                  </a:txBody>
                  <a:tcPr/>
                </a:tc>
                <a:tc>
                  <a:txBody>
                    <a:bodyPr/>
                    <a:lstStyle/>
                    <a:p>
                      <a:r>
                        <a:rPr lang="tr-TR" sz="1200" dirty="0"/>
                        <a:t>15-30 mg/kg/gün olup total doz günde 3-4 doza bölünerek verilebilir. Günlük doz 3g’ ı geçmemelidir.</a:t>
                      </a:r>
                    </a:p>
                  </a:txBody>
                  <a:tcPr/>
                </a:tc>
                <a:tc>
                  <a:txBody>
                    <a:bodyPr/>
                    <a:lstStyle/>
                    <a:p>
                      <a:r>
                        <a:rPr lang="tr-TR" sz="1200" dirty="0"/>
                        <a:t>En sık görülen yan etkisi </a:t>
                      </a:r>
                      <a:r>
                        <a:rPr lang="tr-TR" sz="1200" dirty="0" err="1"/>
                        <a:t>hipotoksisitedir</a:t>
                      </a:r>
                      <a:r>
                        <a:rPr lang="tr-TR" sz="1200" dirty="0"/>
                        <a:t>. Sarılık, hepatit ve ateş, iştahsızlık, karaciğer hassasiyeti, </a:t>
                      </a:r>
                      <a:r>
                        <a:rPr lang="tr-TR" sz="1200" dirty="0" err="1"/>
                        <a:t>hepatosplenomegali</a:t>
                      </a:r>
                      <a:r>
                        <a:rPr lang="tr-TR" sz="1200" dirty="0"/>
                        <a:t> belirtileri olan bir sendromun görülebileceği bildirilmiştir. </a:t>
                      </a:r>
                      <a:r>
                        <a:rPr lang="tr-TR" sz="1200" dirty="0" err="1"/>
                        <a:t>Hepatotoksisitenin</a:t>
                      </a:r>
                      <a:r>
                        <a:rPr lang="tr-TR" sz="1200" dirty="0"/>
                        <a:t> doza bağımlı olduğu ve tedavinin her hangi bir döneminde oluşabilir.</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19728469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ANTİTÜBERKÜLOZ İLAÇLAR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ETAMBUTAL</a:t>
                      </a:r>
                    </a:p>
                  </a:txBody>
                  <a:tcPr/>
                </a:tc>
                <a:tc>
                  <a:txBody>
                    <a:bodyPr/>
                    <a:lstStyle/>
                    <a:p>
                      <a:r>
                        <a:rPr lang="tr-TR" sz="1200" dirty="0" err="1"/>
                        <a:t>Etambutal</a:t>
                      </a:r>
                      <a:r>
                        <a:rPr lang="tr-TR" sz="1200" dirty="0"/>
                        <a:t> tüberkülozun tedavisinde durumların semptomların giderilmesinde hastalığın kontrol altına alınması ve önlenmesinde kullanılır. </a:t>
                      </a:r>
                    </a:p>
                  </a:txBody>
                  <a:tcPr/>
                </a:tc>
                <a:tc>
                  <a:txBody>
                    <a:bodyPr/>
                    <a:lstStyle/>
                    <a:p>
                      <a:r>
                        <a:rPr lang="tr-TR" sz="1200" dirty="0"/>
                        <a:t>Etken maddeye aşırı duyarlılarda </a:t>
                      </a:r>
                      <a:r>
                        <a:rPr lang="tr-TR" sz="1200" dirty="0" err="1"/>
                        <a:t>kontrendikedir</a:t>
                      </a:r>
                      <a:r>
                        <a:rPr lang="tr-TR" sz="1200" dirty="0"/>
                        <a:t>.</a:t>
                      </a:r>
                    </a:p>
                  </a:txBody>
                  <a:tcPr/>
                </a:tc>
                <a:tc>
                  <a:txBody>
                    <a:bodyPr/>
                    <a:lstStyle/>
                    <a:p>
                      <a:r>
                        <a:rPr lang="tr-TR" sz="1200" dirty="0"/>
                        <a:t>Günlük etkili doz 25 </a:t>
                      </a:r>
                      <a:r>
                        <a:rPr lang="tr-TR" sz="1200" dirty="0" smtClean="0"/>
                        <a:t>mg/kg’ </a:t>
                      </a:r>
                      <a:r>
                        <a:rPr lang="tr-TR" sz="1200" dirty="0" err="1" smtClean="0"/>
                        <a:t>dIr</a:t>
                      </a:r>
                      <a:r>
                        <a:rPr lang="tr-TR" sz="1200" dirty="0"/>
                        <a:t>. Gerektiğinde bu doz iki misline kadar çıkartılabilir. Uygulama tek doz halinde yapılmalıdır. Oral yolla alınır.</a:t>
                      </a:r>
                    </a:p>
                  </a:txBody>
                  <a:tcPr/>
                </a:tc>
                <a:tc>
                  <a:txBody>
                    <a:bodyPr/>
                    <a:lstStyle/>
                    <a:p>
                      <a:r>
                        <a:rPr lang="tr-TR" sz="1200" dirty="0" err="1"/>
                        <a:t>Anaflaktik</a:t>
                      </a:r>
                      <a:r>
                        <a:rPr lang="tr-TR" sz="1200" dirty="0"/>
                        <a:t> reaksiyonlar, baş ağrısı ve dönmesi, sıkıntı, iştahsızlık, bulantı, </a:t>
                      </a:r>
                      <a:r>
                        <a:rPr lang="tr-TR" sz="1200" dirty="0" err="1"/>
                        <a:t>gastrointestinal</a:t>
                      </a:r>
                      <a:r>
                        <a:rPr lang="tr-TR" sz="1200" dirty="0"/>
                        <a:t> bozukluklar ve cilt reaksiyonları gibi yan etkiler görülebilir.</a:t>
                      </a:r>
                    </a:p>
                    <a:p>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2881807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ANTİTÜBERKÜLOZ İLAÇLAR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endParaRPr lang="tr-TR" sz="1600" dirty="0"/>
                    </a:p>
                    <a:p>
                      <a:pPr algn="ctr"/>
                      <a:r>
                        <a:rPr lang="tr-TR" sz="1600" dirty="0"/>
                        <a:t>STREPTOMİSİN</a:t>
                      </a:r>
                    </a:p>
                  </a:txBody>
                  <a:tcPr/>
                </a:tc>
                <a:tc>
                  <a:txBody>
                    <a:bodyPr/>
                    <a:lstStyle/>
                    <a:p>
                      <a:r>
                        <a:rPr lang="tr-TR" sz="1200" dirty="0"/>
                        <a:t>Streptomisin </a:t>
                      </a:r>
                      <a:r>
                        <a:rPr lang="tr-TR" sz="1200" dirty="0" err="1"/>
                        <a:t>aminoglikozid</a:t>
                      </a:r>
                      <a:r>
                        <a:rPr lang="tr-TR" sz="1200" dirty="0"/>
                        <a:t> sınıflardan bir antibiyotik ilaçtır. Bu sınıftan keşfedilen ilk ilaç olmasının yanı sıra tüberküloz tedavisinde kullanılan ilk antibiyotiktir. Gram pozitifle gram negatif etkinliği güçlüdür.</a:t>
                      </a:r>
                    </a:p>
                  </a:txBody>
                  <a:tcPr/>
                </a:tc>
                <a:tc>
                  <a:txBody>
                    <a:bodyPr/>
                    <a:lstStyle/>
                    <a:p>
                      <a:r>
                        <a:rPr lang="tr-TR" sz="1200" dirty="0" err="1"/>
                        <a:t>Aminoglikozit</a:t>
                      </a:r>
                      <a:r>
                        <a:rPr lang="tr-TR" sz="1200" dirty="0"/>
                        <a:t> alerjisi, streptomisine aşısı duyarlılığı olanlarda veya </a:t>
                      </a:r>
                      <a:r>
                        <a:rPr lang="tr-TR" sz="1200" dirty="0" err="1"/>
                        <a:t>toksik</a:t>
                      </a:r>
                      <a:r>
                        <a:rPr lang="tr-TR" sz="1200" dirty="0"/>
                        <a:t> reaksiyon gösterenlerde </a:t>
                      </a:r>
                      <a:r>
                        <a:rPr lang="tr-TR" sz="1200" dirty="0" err="1"/>
                        <a:t>kontrendikedir</a:t>
                      </a:r>
                      <a:r>
                        <a:rPr lang="tr-TR" sz="1200" dirty="0"/>
                        <a:t>.</a:t>
                      </a:r>
                    </a:p>
                  </a:txBody>
                  <a:tcPr/>
                </a:tc>
                <a:tc>
                  <a:txBody>
                    <a:bodyPr/>
                    <a:lstStyle/>
                    <a:p>
                      <a:r>
                        <a:rPr lang="tr-TR" sz="1200" dirty="0"/>
                        <a:t>Sadece </a:t>
                      </a:r>
                      <a:r>
                        <a:rPr lang="tr-TR" sz="1200" dirty="0" err="1"/>
                        <a:t>intramuskuler</a:t>
                      </a:r>
                      <a:r>
                        <a:rPr lang="tr-TR" sz="1200" dirty="0"/>
                        <a:t> olarak </a:t>
                      </a:r>
                      <a:r>
                        <a:rPr lang="tr-TR" sz="1200" dirty="0" err="1"/>
                        <a:t>enjeksiyonluk</a:t>
                      </a:r>
                      <a:r>
                        <a:rPr lang="tr-TR" sz="1200" dirty="0"/>
                        <a:t> su içerisinde veya yüzde 0.9 sodyum klorür çözeltisi içinde verilir. 1 g/gün streptomisin IV yolla verilir.</a:t>
                      </a:r>
                    </a:p>
                  </a:txBody>
                  <a:tcPr/>
                </a:tc>
                <a:tc>
                  <a:txBody>
                    <a:bodyPr/>
                    <a:lstStyle/>
                    <a:p>
                      <a:r>
                        <a:rPr lang="tr-TR" sz="1200" dirty="0"/>
                        <a:t>Streptomisin kullanımına bağlı olarak görülen </a:t>
                      </a:r>
                      <a:r>
                        <a:rPr lang="tr-TR" sz="1200" dirty="0" err="1" smtClean="0"/>
                        <a:t>ototoksik</a:t>
                      </a:r>
                      <a:r>
                        <a:rPr lang="tr-TR" sz="1200" dirty="0" smtClean="0"/>
                        <a:t> </a:t>
                      </a:r>
                      <a:r>
                        <a:rPr lang="tr-TR" sz="1200" dirty="0"/>
                        <a:t>etkiler, işitme fonksiyonundan ziyade </a:t>
                      </a:r>
                      <a:r>
                        <a:rPr lang="tr-TR" sz="1200" dirty="0" err="1"/>
                        <a:t>vestibülle</a:t>
                      </a:r>
                      <a:r>
                        <a:rPr lang="tr-TR" sz="1200" dirty="0"/>
                        <a:t> ilgilidir. En sık görülen </a:t>
                      </a:r>
                      <a:r>
                        <a:rPr lang="tr-TR" sz="1200" dirty="0" err="1"/>
                        <a:t>ortotoksik</a:t>
                      </a:r>
                      <a:r>
                        <a:rPr lang="tr-TR" sz="1200" dirty="0"/>
                        <a:t> reaksiyonlar; bulantı-kusma ve baş dönmesi, yüzde uyuşma, daha az olarak da sağırlıktır.</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2567835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530210">
                  <a:extLst>
                    <a:ext uri="{9D8B030D-6E8A-4147-A177-3AD203B41FA5}">
                      <a16:colId xmlns="" xmlns:a16="http://schemas.microsoft.com/office/drawing/2014/main" val="1020422449"/>
                    </a:ext>
                  </a:extLst>
                </a:gridCol>
                <a:gridCol w="2898183">
                  <a:extLst>
                    <a:ext uri="{9D8B030D-6E8A-4147-A177-3AD203B41FA5}">
                      <a16:colId xmlns="" xmlns:a16="http://schemas.microsoft.com/office/drawing/2014/main" val="3608664567"/>
                    </a:ext>
                  </a:extLst>
                </a:gridCol>
                <a:gridCol w="2340244">
                  <a:extLst>
                    <a:ext uri="{9D8B030D-6E8A-4147-A177-3AD203B41FA5}">
                      <a16:colId xmlns="" xmlns:a16="http://schemas.microsoft.com/office/drawing/2014/main" val="331153104"/>
                    </a:ext>
                  </a:extLst>
                </a:gridCol>
                <a:gridCol w="2308423">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ANTİTÜBERKÜLOZ İLAÇLAR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PARA-AMİNO SALİSİLİK ASİT (PAS)</a:t>
                      </a:r>
                    </a:p>
                  </a:txBody>
                  <a:tcPr/>
                </a:tc>
                <a:tc>
                  <a:txBody>
                    <a:bodyPr/>
                    <a:lstStyle/>
                    <a:p>
                      <a:r>
                        <a:rPr lang="tr-TR" sz="1200" dirty="0"/>
                        <a:t>Tüberkülozun kısa ve uzun süreli tedavisinde diğer </a:t>
                      </a:r>
                      <a:r>
                        <a:rPr lang="tr-TR" sz="1200" dirty="0" err="1"/>
                        <a:t>antitüberkülotiklerle</a:t>
                      </a:r>
                      <a:r>
                        <a:rPr lang="tr-TR" sz="1200" dirty="0"/>
                        <a:t> birlikte kullanılır.</a:t>
                      </a:r>
                    </a:p>
                  </a:txBody>
                  <a:tcPr/>
                </a:tc>
                <a:tc>
                  <a:txBody>
                    <a:bodyPr/>
                    <a:lstStyle/>
                    <a:p>
                      <a:r>
                        <a:rPr lang="tr-TR" sz="1200" dirty="0" err="1"/>
                        <a:t>Salisatlara</a:t>
                      </a:r>
                      <a:r>
                        <a:rPr lang="tr-TR" sz="1200" dirty="0"/>
                        <a:t> hassasiyeti olanlara </a:t>
                      </a:r>
                      <a:r>
                        <a:rPr lang="tr-TR" sz="1200" dirty="0" err="1"/>
                        <a:t>kontrendikedir</a:t>
                      </a:r>
                      <a:r>
                        <a:rPr lang="tr-TR" sz="1200" dirty="0"/>
                        <a:t>.</a:t>
                      </a:r>
                    </a:p>
                  </a:txBody>
                  <a:tcPr/>
                </a:tc>
                <a:tc>
                  <a:txBody>
                    <a:bodyPr/>
                    <a:lstStyle/>
                    <a:p>
                      <a:r>
                        <a:rPr lang="tr-TR" sz="1200" dirty="0"/>
                        <a:t>Günlük doz kg başına 150-300 mg olarak alınmalıdır. Sadece oral yol ile alınır.</a:t>
                      </a:r>
                    </a:p>
                  </a:txBody>
                  <a:tcPr/>
                </a:tc>
                <a:tc>
                  <a:txBody>
                    <a:bodyPr/>
                    <a:lstStyle/>
                    <a:p>
                      <a:r>
                        <a:rPr lang="tr-TR" sz="1200" dirty="0"/>
                        <a:t>Bulantı, kusma, karın ağrısı, </a:t>
                      </a:r>
                      <a:r>
                        <a:rPr lang="tr-TR" sz="1200" dirty="0" err="1"/>
                        <a:t>diyare</a:t>
                      </a:r>
                      <a:r>
                        <a:rPr lang="tr-TR" sz="1200" dirty="0"/>
                        <a:t>, iştahsızlık, ateş, hepatit ve </a:t>
                      </a:r>
                      <a:r>
                        <a:rPr lang="tr-TR" sz="1200" dirty="0" smtClean="0"/>
                        <a:t>sarılık.</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1769670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ANTİTÜBERKÜLOZ İLAÇLAR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ETİANAMİD</a:t>
                      </a:r>
                    </a:p>
                    <a:p>
                      <a:endParaRPr lang="tr-TR" dirty="0"/>
                    </a:p>
                    <a:p>
                      <a:endParaRPr lang="tr-TR" dirty="0"/>
                    </a:p>
                    <a:p>
                      <a:endParaRPr lang="tr-TR" dirty="0"/>
                    </a:p>
                    <a:p>
                      <a:endParaRPr lang="tr-TR" dirty="0"/>
                    </a:p>
                    <a:p>
                      <a:endParaRPr lang="tr-TR" dirty="0"/>
                    </a:p>
                    <a:p>
                      <a:endParaRPr lang="tr-TR" dirty="0"/>
                    </a:p>
                  </a:txBody>
                  <a:tcPr/>
                </a:tc>
                <a:tc>
                  <a:txBody>
                    <a:bodyPr/>
                    <a:lstStyle/>
                    <a:p>
                      <a:r>
                        <a:rPr lang="tr-TR" sz="1200" dirty="0" err="1"/>
                        <a:t>Etionamid</a:t>
                      </a:r>
                      <a:r>
                        <a:rPr lang="tr-TR" sz="1200" dirty="0"/>
                        <a:t> </a:t>
                      </a:r>
                      <a:r>
                        <a:rPr lang="tr-TR" sz="1200" dirty="0" err="1"/>
                        <a:t>antitüberkilotik</a:t>
                      </a:r>
                      <a:r>
                        <a:rPr lang="tr-TR" sz="1200" dirty="0"/>
                        <a:t> etkili bir etkin madde olan ilaçtır. Diğer </a:t>
                      </a:r>
                      <a:r>
                        <a:rPr lang="tr-TR" sz="1200" dirty="0" err="1"/>
                        <a:t>primer</a:t>
                      </a:r>
                      <a:r>
                        <a:rPr lang="tr-TR" sz="1200" dirty="0"/>
                        <a:t> </a:t>
                      </a:r>
                      <a:r>
                        <a:rPr lang="tr-TR" sz="1200" dirty="0" err="1"/>
                        <a:t>antitüberkülotik</a:t>
                      </a:r>
                      <a:r>
                        <a:rPr lang="tr-TR" sz="1200" dirty="0"/>
                        <a:t> ajanlarla birlikte aktif tüberküloz türlerinin tedavisinde kullanılır. Tüberküloz tedavisinde </a:t>
                      </a:r>
                      <a:r>
                        <a:rPr lang="tr-TR" sz="1200" dirty="0" err="1"/>
                        <a:t>etianamid’in</a:t>
                      </a:r>
                      <a:r>
                        <a:rPr lang="tr-TR" sz="1200" dirty="0"/>
                        <a:t> tek başına kullanılması uygun değildir.</a:t>
                      </a:r>
                    </a:p>
                  </a:txBody>
                  <a:tcPr/>
                </a:tc>
                <a:tc>
                  <a:txBody>
                    <a:bodyPr/>
                    <a:lstStyle/>
                    <a:p>
                      <a:r>
                        <a:rPr lang="tr-TR" sz="1200" dirty="0" err="1"/>
                        <a:t>Etionamide</a:t>
                      </a:r>
                      <a:r>
                        <a:rPr lang="tr-TR" sz="1200" dirty="0"/>
                        <a:t> karşı </a:t>
                      </a:r>
                      <a:r>
                        <a:rPr lang="tr-TR" sz="1200" dirty="0" err="1"/>
                        <a:t>hipersensivitesi</a:t>
                      </a:r>
                      <a:r>
                        <a:rPr lang="tr-TR" sz="1200" dirty="0"/>
                        <a:t> olan hastalarda ve ileri karaciğer fonksiyonları bozukluklarında </a:t>
                      </a:r>
                      <a:r>
                        <a:rPr lang="tr-TR" sz="1200" dirty="0" err="1"/>
                        <a:t>kontrendikedir</a:t>
                      </a:r>
                      <a:r>
                        <a:rPr lang="tr-TR" sz="1200" dirty="0"/>
                        <a:t>.</a:t>
                      </a:r>
                    </a:p>
                  </a:txBody>
                  <a:tcPr/>
                </a:tc>
                <a:tc>
                  <a:txBody>
                    <a:bodyPr/>
                    <a:lstStyle/>
                    <a:p>
                      <a:r>
                        <a:rPr lang="tr-TR" sz="1200" dirty="0"/>
                        <a:t>Erişkin için günlük doz 500 mg ile 1000 </a:t>
                      </a:r>
                      <a:r>
                        <a:rPr lang="tr-TR" sz="1200" dirty="0" smtClean="0"/>
                        <a:t>mg’ </a:t>
                      </a:r>
                      <a:r>
                        <a:rPr lang="tr-TR" sz="1200" dirty="0" err="1" smtClean="0"/>
                        <a:t>dır</a:t>
                      </a:r>
                      <a:r>
                        <a:rPr lang="tr-TR" sz="1200" dirty="0"/>
                        <a:t>. Çocuklarda ise 15-20 </a:t>
                      </a:r>
                      <a:r>
                        <a:rPr lang="tr-TR" sz="1200" dirty="0" smtClean="0"/>
                        <a:t>mg/kg’ </a:t>
                      </a:r>
                      <a:r>
                        <a:rPr lang="tr-TR" sz="1200" dirty="0" err="1"/>
                        <a:t>dır</a:t>
                      </a:r>
                      <a:r>
                        <a:rPr lang="tr-TR" sz="1200" dirty="0"/>
                        <a:t>. Oral yolla alınır. </a:t>
                      </a:r>
                      <a:r>
                        <a:rPr lang="tr-TR" sz="1200" dirty="0" err="1"/>
                        <a:t>Etionamid</a:t>
                      </a:r>
                      <a:r>
                        <a:rPr lang="tr-TR" sz="1200" dirty="0"/>
                        <a:t> uygulaması sırasında hastalara </a:t>
                      </a:r>
                      <a:r>
                        <a:rPr lang="tr-TR" sz="1200" dirty="0" err="1"/>
                        <a:t>piridoksin</a:t>
                      </a:r>
                      <a:r>
                        <a:rPr lang="tr-TR" sz="1200" dirty="0"/>
                        <a:t> (</a:t>
                      </a:r>
                      <a:r>
                        <a:rPr lang="tr-TR" sz="1200" dirty="0" smtClean="0"/>
                        <a:t>vit-B6</a:t>
                      </a:r>
                      <a:r>
                        <a:rPr lang="tr-TR" sz="1200" dirty="0"/>
                        <a:t>) verilmesi yan etkilerin önlenmesi ve azaltılması bakımından faydalıdır. Oral yolla alınır.</a:t>
                      </a:r>
                    </a:p>
                  </a:txBody>
                  <a:tcPr/>
                </a:tc>
                <a:tc>
                  <a:txBody>
                    <a:bodyPr/>
                    <a:lstStyle/>
                    <a:p>
                      <a:r>
                        <a:rPr lang="tr-TR" sz="1200" dirty="0"/>
                        <a:t>En sık görülen yan etkileri </a:t>
                      </a:r>
                      <a:r>
                        <a:rPr lang="tr-TR" sz="1200" dirty="0" err="1"/>
                        <a:t>gastrointestinal</a:t>
                      </a:r>
                      <a:r>
                        <a:rPr lang="tr-TR" sz="1200" dirty="0"/>
                        <a:t> tahammülsüzlük belirtileridir. </a:t>
                      </a:r>
                      <a:r>
                        <a:rPr lang="tr-TR" sz="1200" dirty="0" err="1"/>
                        <a:t>Diğermyan</a:t>
                      </a:r>
                      <a:r>
                        <a:rPr lang="tr-TR" sz="1200" dirty="0"/>
                        <a:t> etkileri </a:t>
                      </a:r>
                      <a:r>
                        <a:rPr lang="tr-TR" sz="1200" dirty="0" err="1"/>
                        <a:t>sinozid’in</a:t>
                      </a:r>
                      <a:r>
                        <a:rPr lang="tr-TR" sz="1200" dirty="0"/>
                        <a:t> yan etkileri ile paraleldir. </a:t>
                      </a:r>
                      <a:r>
                        <a:rPr lang="tr-TR" sz="1200" dirty="0" err="1"/>
                        <a:t>Nörotoksik</a:t>
                      </a:r>
                      <a:r>
                        <a:rPr lang="tr-TR" sz="1200" dirty="0"/>
                        <a:t> yan etkiler </a:t>
                      </a:r>
                      <a:r>
                        <a:rPr lang="tr-TR" sz="1200" dirty="0" err="1"/>
                        <a:t>piridoksin</a:t>
                      </a:r>
                      <a:r>
                        <a:rPr lang="tr-TR" sz="1200" dirty="0"/>
                        <a:t> (</a:t>
                      </a:r>
                      <a:r>
                        <a:rPr lang="tr-TR" sz="1200" dirty="0" err="1"/>
                        <a:t>vit</a:t>
                      </a:r>
                      <a:r>
                        <a:rPr lang="tr-TR" sz="1200" dirty="0"/>
                        <a:t> </a:t>
                      </a:r>
                      <a:r>
                        <a:rPr lang="tr-TR" sz="1200" dirty="0" smtClean="0"/>
                        <a:t>-B6</a:t>
                      </a:r>
                      <a:r>
                        <a:rPr lang="tr-TR" sz="1200" dirty="0"/>
                        <a:t>) ile önlenebilir veya azaltılabilir.</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413845682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a:t>ANTİTÜBERKÜLOTİK İLAÇLAR</a:t>
                      </a:r>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SİKLOSERİN</a:t>
                      </a:r>
                    </a:p>
                    <a:p>
                      <a:endParaRPr lang="tr-TR" dirty="0"/>
                    </a:p>
                    <a:p>
                      <a:endParaRPr lang="tr-TR" dirty="0"/>
                    </a:p>
                  </a:txBody>
                  <a:tcPr/>
                </a:tc>
                <a:tc>
                  <a:txBody>
                    <a:bodyPr/>
                    <a:lstStyle/>
                    <a:p>
                      <a:r>
                        <a:rPr lang="tr-TR" sz="1200" dirty="0"/>
                        <a:t>Aktif </a:t>
                      </a:r>
                      <a:r>
                        <a:rPr lang="tr-TR" sz="1200" dirty="0" err="1"/>
                        <a:t>pulmoner</a:t>
                      </a:r>
                      <a:r>
                        <a:rPr lang="tr-TR" sz="1200" dirty="0"/>
                        <a:t> ve </a:t>
                      </a:r>
                      <a:r>
                        <a:rPr lang="tr-TR" sz="1200" dirty="0" err="1"/>
                        <a:t>ekstrapulmoner</a:t>
                      </a:r>
                      <a:r>
                        <a:rPr lang="tr-TR" sz="1200" dirty="0"/>
                        <a:t> tüberkülozda </a:t>
                      </a:r>
                      <a:r>
                        <a:rPr lang="tr-TR" sz="1200" dirty="0" err="1"/>
                        <a:t>primer</a:t>
                      </a:r>
                      <a:r>
                        <a:rPr lang="tr-TR" sz="1200" dirty="0"/>
                        <a:t> </a:t>
                      </a:r>
                      <a:r>
                        <a:rPr lang="tr-TR" sz="1200" dirty="0" err="1"/>
                        <a:t>tüberkülan</a:t>
                      </a:r>
                      <a:r>
                        <a:rPr lang="tr-TR" sz="1200" dirty="0"/>
                        <a:t> ilaçlarının (streptomisin) </a:t>
                      </a:r>
                      <a:r>
                        <a:rPr lang="tr-TR" sz="1200" dirty="0" err="1"/>
                        <a:t>isoniazid</a:t>
                      </a:r>
                      <a:r>
                        <a:rPr lang="tr-TR" sz="1200" dirty="0"/>
                        <a:t> </a:t>
                      </a:r>
                      <a:r>
                        <a:rPr lang="tr-TR" sz="1200" dirty="0" err="1"/>
                        <a:t>rifompisin</a:t>
                      </a:r>
                      <a:r>
                        <a:rPr lang="tr-TR" sz="1200" dirty="0"/>
                        <a:t> ve </a:t>
                      </a:r>
                      <a:r>
                        <a:rPr lang="tr-TR" sz="1200" dirty="0" err="1"/>
                        <a:t>etombutal</a:t>
                      </a:r>
                      <a:r>
                        <a:rPr lang="tr-TR" sz="1200" dirty="0"/>
                        <a:t> yetersiz kaldığı durumlarda tedavi rejimlerine girer. </a:t>
                      </a:r>
                      <a:r>
                        <a:rPr lang="tr-TR" sz="1200" dirty="0" err="1"/>
                        <a:t>Enterobakter</a:t>
                      </a:r>
                      <a:r>
                        <a:rPr lang="tr-TR" sz="1200" dirty="0"/>
                        <a:t> ve </a:t>
                      </a:r>
                      <a:r>
                        <a:rPr lang="tr-TR" sz="1200" dirty="0" err="1"/>
                        <a:t>escherichincolinin</a:t>
                      </a:r>
                      <a:r>
                        <a:rPr lang="tr-TR" sz="1200" dirty="0"/>
                        <a:t> neden olduğu akut </a:t>
                      </a:r>
                      <a:r>
                        <a:rPr lang="tr-TR" sz="1200" dirty="0" err="1"/>
                        <a:t>üriner</a:t>
                      </a:r>
                      <a:r>
                        <a:rPr lang="tr-TR" sz="1200" dirty="0"/>
                        <a:t> sistem enfeksiyonlarının tedavisinde kullanılabilir. </a:t>
                      </a:r>
                      <a:r>
                        <a:rPr lang="tr-TR" sz="1200" dirty="0" err="1"/>
                        <a:t>Mycobacteria</a:t>
                      </a:r>
                      <a:r>
                        <a:rPr lang="tr-TR" sz="1200" dirty="0"/>
                        <a:t> dışındaki mikroorganizmaların sebep olduğu idrar yolları enfeksiyonlarında da kullanılabilir.</a:t>
                      </a:r>
                    </a:p>
                  </a:txBody>
                  <a:tcPr/>
                </a:tc>
                <a:tc>
                  <a:txBody>
                    <a:bodyPr/>
                    <a:lstStyle/>
                    <a:p>
                      <a:r>
                        <a:rPr lang="tr-TR" sz="1200" dirty="0" err="1" smtClean="0"/>
                        <a:t>Sikloserine</a:t>
                      </a:r>
                      <a:r>
                        <a:rPr lang="tr-TR" sz="1200" dirty="0" smtClean="0"/>
                        <a:t> </a:t>
                      </a:r>
                      <a:r>
                        <a:rPr lang="tr-TR" sz="1200" dirty="0"/>
                        <a:t>aşırı hassasiyetin olduğu durumlarda epilepsi, depresyon, şiddetli </a:t>
                      </a:r>
                      <a:r>
                        <a:rPr lang="tr-TR" sz="1200" dirty="0" err="1"/>
                        <a:t>anksiyete</a:t>
                      </a:r>
                      <a:r>
                        <a:rPr lang="tr-TR" sz="1200" dirty="0"/>
                        <a:t>, psikoz, şiddetli böbrek yetmezliği ve aşırı miktarda alkollü içki alındığında </a:t>
                      </a:r>
                      <a:r>
                        <a:rPr lang="tr-TR" sz="1200" dirty="0" err="1"/>
                        <a:t>kontrendikedir</a:t>
                      </a:r>
                      <a:r>
                        <a:rPr lang="tr-TR" sz="1200" dirty="0"/>
                        <a:t>.</a:t>
                      </a:r>
                    </a:p>
                  </a:txBody>
                  <a:tcPr/>
                </a:tc>
                <a:tc>
                  <a:txBody>
                    <a:bodyPr/>
                    <a:lstStyle/>
                    <a:p>
                      <a:r>
                        <a:rPr lang="tr-TR" sz="1200" dirty="0"/>
                        <a:t>500 mg ile 1000 mg arasında alınmalıdır. Günlük </a:t>
                      </a:r>
                      <a:r>
                        <a:rPr lang="tr-TR" sz="1200" dirty="0" err="1"/>
                        <a:t>sikloserin</a:t>
                      </a:r>
                      <a:r>
                        <a:rPr lang="tr-TR" sz="1200" dirty="0"/>
                        <a:t> 1 g geçmemelidir.</a:t>
                      </a:r>
                    </a:p>
                  </a:txBody>
                  <a:tcPr/>
                </a:tc>
                <a:tc>
                  <a:txBody>
                    <a:bodyPr/>
                    <a:lstStyle/>
                    <a:p>
                      <a:r>
                        <a:rPr lang="tr-TR" sz="1200" dirty="0" err="1"/>
                        <a:t>Konvülsiyonlar</a:t>
                      </a:r>
                      <a:r>
                        <a:rPr lang="tr-TR" sz="1200" dirty="0"/>
                        <a:t>, uyuşukluk ve uykusuzluk, tremor, baş ağrısı, baş dönmesi, hafıza kaybı ile birlikte seyreden aritmi, alerji.</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0819000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ANTİTÜBERKÜLOZ</a:t>
                      </a:r>
                      <a:endParaRPr lang="tr-TR" dirty="0"/>
                    </a:p>
                    <a:p>
                      <a:pPr algn="ctr"/>
                      <a:r>
                        <a:rPr lang="tr-TR" dirty="0" smtClean="0"/>
                        <a:t>İLAÇLAR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RİFABUTİN</a:t>
                      </a:r>
                    </a:p>
                  </a:txBody>
                  <a:tcPr/>
                </a:tc>
                <a:tc>
                  <a:txBody>
                    <a:bodyPr/>
                    <a:lstStyle/>
                    <a:p>
                      <a:r>
                        <a:rPr lang="tr-TR" sz="1200" dirty="0"/>
                        <a:t>CD4 sayımları 200 / mcl' ye eşit ya da daha düşük olan, bağışıklık sistemleri baskılanmış hastalarda M. </a:t>
                      </a:r>
                      <a:r>
                        <a:rPr lang="tr-TR" sz="1200" dirty="0" err="1"/>
                        <a:t>avium</a:t>
                      </a:r>
                      <a:r>
                        <a:rPr lang="tr-TR" sz="1200" dirty="0"/>
                        <a:t> </a:t>
                      </a:r>
                      <a:r>
                        <a:rPr lang="tr-TR" sz="1200" dirty="0" err="1"/>
                        <a:t>intrasellüler</a:t>
                      </a:r>
                      <a:r>
                        <a:rPr lang="tr-TR" sz="1200" dirty="0"/>
                        <a:t> kompleks (MAC) enfeksiyonlarının </a:t>
                      </a:r>
                      <a:r>
                        <a:rPr lang="tr-TR" sz="1200" dirty="0" err="1"/>
                        <a:t>profilaksisinde</a:t>
                      </a:r>
                      <a:r>
                        <a:rPr lang="tr-TR" sz="1200" dirty="0"/>
                        <a:t> </a:t>
                      </a:r>
                      <a:r>
                        <a:rPr lang="tr-TR" sz="1200" dirty="0" smtClean="0"/>
                        <a:t>, </a:t>
                      </a:r>
                      <a:r>
                        <a:rPr lang="tr-TR" sz="1200" dirty="0"/>
                        <a:t>AIDS’li hastalarda yaygın </a:t>
                      </a:r>
                      <a:r>
                        <a:rPr lang="tr-TR" sz="1200" dirty="0" err="1"/>
                        <a:t>semptomatik</a:t>
                      </a:r>
                      <a:r>
                        <a:rPr lang="tr-TR" sz="1200" dirty="0"/>
                        <a:t> </a:t>
                      </a:r>
                      <a:r>
                        <a:rPr lang="tr-TR" sz="1200" dirty="0" err="1"/>
                        <a:t>Mycobacterium</a:t>
                      </a:r>
                      <a:r>
                        <a:rPr lang="tr-TR" sz="1200" dirty="0"/>
                        <a:t> </a:t>
                      </a:r>
                      <a:r>
                        <a:rPr lang="tr-TR" sz="1200" dirty="0" err="1"/>
                        <a:t>avium</a:t>
                      </a:r>
                      <a:r>
                        <a:rPr lang="tr-TR" sz="1200" dirty="0"/>
                        <a:t> enfeksiyonu tedavisinde </a:t>
                      </a:r>
                      <a:r>
                        <a:rPr lang="tr-TR" sz="1200" dirty="0" smtClean="0"/>
                        <a:t>, </a:t>
                      </a:r>
                      <a:r>
                        <a:rPr lang="tr-TR" sz="1200" dirty="0"/>
                        <a:t>k</a:t>
                      </a:r>
                      <a:r>
                        <a:rPr lang="tr-TR" sz="1200" dirty="0" smtClean="0"/>
                        <a:t>ronik</a:t>
                      </a:r>
                      <a:r>
                        <a:rPr lang="tr-TR" sz="1200" dirty="0"/>
                        <a:t>, </a:t>
                      </a:r>
                      <a:r>
                        <a:rPr lang="tr-TR" sz="1200" dirty="0" err="1"/>
                        <a:t>rezistan</a:t>
                      </a:r>
                      <a:r>
                        <a:rPr lang="tr-TR" sz="1200" dirty="0"/>
                        <a:t> ve yeni teşhis edilmiş </a:t>
                      </a:r>
                      <a:r>
                        <a:rPr lang="tr-TR" sz="1200" dirty="0" err="1"/>
                        <a:t>pulmoner</a:t>
                      </a:r>
                      <a:r>
                        <a:rPr lang="tr-TR" sz="1200" dirty="0"/>
                        <a:t> tüberküloz tedavisinde </a:t>
                      </a:r>
                      <a:r>
                        <a:rPr lang="tr-TR" sz="1200" dirty="0" err="1"/>
                        <a:t>endikedir</a:t>
                      </a:r>
                      <a:r>
                        <a:rPr lang="tr-TR" sz="1200" dirty="0"/>
                        <a:t>.</a:t>
                      </a:r>
                    </a:p>
                  </a:txBody>
                  <a:tcPr/>
                </a:tc>
                <a:tc>
                  <a:txBody>
                    <a:bodyPr/>
                    <a:lstStyle/>
                    <a:p>
                      <a:r>
                        <a:rPr lang="tr-TR" sz="1200" dirty="0"/>
                        <a:t>A</a:t>
                      </a:r>
                      <a:r>
                        <a:rPr lang="tr-TR" sz="1200" dirty="0" smtClean="0"/>
                        <a:t>şırı </a:t>
                      </a:r>
                      <a:r>
                        <a:rPr lang="tr-TR" sz="1200" dirty="0"/>
                        <a:t>duyarlılık </a:t>
                      </a:r>
                      <a:r>
                        <a:rPr lang="tr-TR" sz="1200" dirty="0" smtClean="0"/>
                        <a:t>.</a:t>
                      </a:r>
                      <a:endParaRPr lang="tr-TR" sz="1200" dirty="0"/>
                    </a:p>
                  </a:txBody>
                  <a:tcPr/>
                </a:tc>
                <a:tc>
                  <a:txBody>
                    <a:bodyPr/>
                    <a:lstStyle/>
                    <a:p>
                      <a:r>
                        <a:rPr lang="tr-TR" sz="1200" dirty="0"/>
                        <a:t>G</a:t>
                      </a:r>
                      <a:r>
                        <a:rPr lang="tr-TR" sz="1200" dirty="0" smtClean="0"/>
                        <a:t>enellikle </a:t>
                      </a:r>
                      <a:r>
                        <a:rPr lang="tr-TR" sz="1200" dirty="0"/>
                        <a:t>günde bir defa, öğünlere bağımlı olmaksızın, günün herhangi bir saatinde tek doz şeklinde oral olarak alınır. Yetişkinler: </a:t>
                      </a:r>
                      <a:r>
                        <a:rPr lang="tr-TR" sz="1200" dirty="0" smtClean="0"/>
                        <a:t>Bağışıklık </a:t>
                      </a:r>
                      <a:r>
                        <a:rPr lang="tr-TR" sz="1200" dirty="0"/>
                        <a:t>sistemi baskılanmış hastalarda MAC enfeksiyonunun </a:t>
                      </a:r>
                      <a:r>
                        <a:rPr lang="tr-TR" sz="1200" dirty="0" err="1"/>
                        <a:t>profilaksisinde</a:t>
                      </a:r>
                      <a:r>
                        <a:rPr lang="tr-TR" sz="1200" dirty="0"/>
                        <a:t>: günde 300 mg (2 kapsül)</a:t>
                      </a:r>
                    </a:p>
                    <a:p>
                      <a:r>
                        <a:rPr lang="tr-TR" sz="1200" dirty="0"/>
                        <a:t> </a:t>
                      </a:r>
                      <a:r>
                        <a:rPr lang="tr-TR" sz="1200" dirty="0" err="1" smtClean="0"/>
                        <a:t>Non</a:t>
                      </a:r>
                      <a:r>
                        <a:rPr lang="tr-TR" sz="1200" dirty="0" smtClean="0"/>
                        <a:t>-tüberküloz </a:t>
                      </a:r>
                      <a:r>
                        <a:rPr lang="tr-TR" sz="1200" dirty="0" err="1"/>
                        <a:t>mikobakteriyel</a:t>
                      </a:r>
                      <a:r>
                        <a:rPr lang="tr-TR" sz="1200" dirty="0"/>
                        <a:t> hastalıkta: Negatif kültürler elde edildikten sonra 6 aya kadar günde 450-600 mg (3-4 kapsül)</a:t>
                      </a:r>
                    </a:p>
                    <a:p>
                      <a:r>
                        <a:rPr lang="tr-TR" sz="1200" dirty="0" smtClean="0"/>
                        <a:t> </a:t>
                      </a:r>
                      <a:r>
                        <a:rPr lang="tr-TR" sz="1200" dirty="0"/>
                        <a:t>MAC tedavisi:  doz tedavinin ilk ayından sonra 300 mg’a düşürülmelidir.</a:t>
                      </a:r>
                    </a:p>
                    <a:p>
                      <a:r>
                        <a:rPr lang="tr-TR" sz="1200" dirty="0"/>
                        <a:t> </a:t>
                      </a:r>
                      <a:r>
                        <a:rPr lang="tr-TR" sz="1200" dirty="0" err="1" smtClean="0"/>
                        <a:t>Pulmoner</a:t>
                      </a:r>
                      <a:r>
                        <a:rPr lang="tr-TR" sz="1200" dirty="0" smtClean="0"/>
                        <a:t> </a:t>
                      </a:r>
                      <a:r>
                        <a:rPr lang="tr-TR" sz="1200" dirty="0"/>
                        <a:t>tüberkülozda: 6-9 ay süreyle günde 150 mg (1 kapsül) veya negatif balgam kültürü elde edildikten sonra tedavi en az 6 ay daha bu şekilde sürdürülür. Bu doz daha önce </a:t>
                      </a:r>
                      <a:r>
                        <a:rPr lang="tr-TR" sz="1200" dirty="0" err="1"/>
                        <a:t>antitüberküloz</a:t>
                      </a:r>
                      <a:r>
                        <a:rPr lang="tr-TR" sz="1200" dirty="0"/>
                        <a:t> ilaçlar ile tedavi edilmiş hastalarda günde 300-450 mg/</a:t>
                      </a:r>
                      <a:r>
                        <a:rPr lang="tr-TR" sz="1200" dirty="0" err="1"/>
                        <a:t>gün’e</a:t>
                      </a:r>
                      <a:r>
                        <a:rPr lang="tr-TR" sz="1200" dirty="0"/>
                        <a:t> yükseltilmelidir. Çocuklar: Çocuklarda kullanımı ile ilgili yeterli veri mevcut değildir. </a:t>
                      </a:r>
                      <a:r>
                        <a:rPr lang="tr-TR" sz="1200" dirty="0" smtClean="0"/>
                        <a:t>Yaşlılar: </a:t>
                      </a:r>
                      <a:r>
                        <a:rPr lang="tr-TR" sz="1200" dirty="0"/>
                        <a:t>Yaşlılarda doz ayarlanmasına ilişkin spesifik bir öneri mevcut değildir. </a:t>
                      </a:r>
                    </a:p>
                  </a:txBody>
                  <a:tcPr/>
                </a:tc>
                <a:tc>
                  <a:txBody>
                    <a:bodyPr/>
                    <a:lstStyle/>
                    <a:p>
                      <a:r>
                        <a:rPr lang="tr-TR" sz="1200" dirty="0"/>
                        <a:t> </a:t>
                      </a:r>
                      <a:r>
                        <a:rPr lang="tr-TR" sz="1200" dirty="0" smtClean="0"/>
                        <a:t>Bulantı</a:t>
                      </a:r>
                      <a:r>
                        <a:rPr lang="tr-TR" sz="1200" dirty="0"/>
                        <a:t>, kusma, karaciğer fonksiyon </a:t>
                      </a:r>
                      <a:r>
                        <a:rPr lang="tr-TR" sz="1200" dirty="0" err="1"/>
                        <a:t>buzukluğu</a:t>
                      </a:r>
                      <a:r>
                        <a:rPr lang="tr-TR" sz="1200" dirty="0"/>
                        <a:t>, </a:t>
                      </a:r>
                      <a:r>
                        <a:rPr lang="tr-TR" sz="1200" dirty="0" err="1"/>
                        <a:t>lökopeni</a:t>
                      </a:r>
                      <a:r>
                        <a:rPr lang="tr-TR" sz="1200" dirty="0"/>
                        <a:t>, </a:t>
                      </a:r>
                      <a:r>
                        <a:rPr lang="tr-TR" sz="1200" dirty="0" err="1"/>
                        <a:t>trombositopeni</a:t>
                      </a:r>
                      <a:r>
                        <a:rPr lang="tr-TR" sz="1200" dirty="0"/>
                        <a:t>, </a:t>
                      </a:r>
                      <a:r>
                        <a:rPr lang="tr-TR" sz="1200" dirty="0" err="1"/>
                        <a:t>artralji</a:t>
                      </a:r>
                      <a:r>
                        <a:rPr lang="tr-TR" sz="1200" dirty="0"/>
                        <a:t>, </a:t>
                      </a:r>
                      <a:r>
                        <a:rPr lang="tr-TR" sz="1200" dirty="0" err="1"/>
                        <a:t>miyalji</a:t>
                      </a:r>
                      <a:r>
                        <a:rPr lang="tr-TR" sz="1200" dirty="0"/>
                        <a:t>, </a:t>
                      </a:r>
                      <a:r>
                        <a:rPr lang="tr-TR" sz="1200" dirty="0" err="1"/>
                        <a:t>allerjik</a:t>
                      </a:r>
                      <a:r>
                        <a:rPr lang="tr-TR" sz="1200" dirty="0"/>
                        <a:t> </a:t>
                      </a:r>
                      <a:r>
                        <a:rPr lang="tr-TR" sz="1200" dirty="0" smtClean="0"/>
                        <a:t>reaksiyonlar. </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16475933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239864">
                  <a:extLst>
                    <a:ext uri="{9D8B030D-6E8A-4147-A177-3AD203B41FA5}">
                      <a16:colId xmlns="" xmlns:a16="http://schemas.microsoft.com/office/drawing/2014/main" val="3909889876"/>
                    </a:ext>
                  </a:extLst>
                </a:gridCol>
                <a:gridCol w="1425844">
                  <a:extLst>
                    <a:ext uri="{9D8B030D-6E8A-4147-A177-3AD203B41FA5}">
                      <a16:colId xmlns="" xmlns:a16="http://schemas.microsoft.com/office/drawing/2014/main" val="410436076"/>
                    </a:ext>
                  </a:extLst>
                </a:gridCol>
                <a:gridCol w="2712204">
                  <a:extLst>
                    <a:ext uri="{9D8B030D-6E8A-4147-A177-3AD203B41FA5}">
                      <a16:colId xmlns="" xmlns:a16="http://schemas.microsoft.com/office/drawing/2014/main" val="1020422449"/>
                    </a:ext>
                  </a:extLst>
                </a:gridCol>
                <a:gridCol w="2560035">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ANTİTÜBERKÜLOZ</a:t>
                      </a:r>
                      <a:r>
                        <a:rPr lang="tr-TR" baseline="0" dirty="0" smtClean="0"/>
                        <a:t> İLAÇLAR</a:t>
                      </a:r>
                      <a:endParaRPr lang="tr-TR" dirty="0" smtClean="0"/>
                    </a:p>
                    <a:p>
                      <a:pPr algn="ctr"/>
                      <a:r>
                        <a:rPr lang="tr-TR" dirty="0" smtClean="0"/>
                        <a:t>FLOROKİNOLONLAR</a:t>
                      </a:r>
                      <a:endParaRPr lang="tr-TR" dirty="0"/>
                    </a:p>
                  </a:txBody>
                  <a:tcPr vert="wordArtVert"/>
                </a:tc>
                <a:tc>
                  <a:txBody>
                    <a:bodyPr/>
                    <a:lstStyle/>
                    <a:p>
                      <a:endParaRPr lang="tr-TR" dirty="0"/>
                    </a:p>
                    <a:p>
                      <a:endParaRPr lang="tr-TR" dirty="0"/>
                    </a:p>
                    <a:p>
                      <a:endParaRPr lang="tr-TR" dirty="0"/>
                    </a:p>
                    <a:p>
                      <a:endParaRPr lang="tr-TR" dirty="0"/>
                    </a:p>
                    <a:p>
                      <a:endParaRPr lang="tr-TR" dirty="0"/>
                    </a:p>
                    <a:p>
                      <a:pPr algn="ctr"/>
                      <a:endParaRPr lang="tr-TR" dirty="0"/>
                    </a:p>
                    <a:p>
                      <a:endParaRPr lang="tr-TR" dirty="0"/>
                    </a:p>
                    <a:p>
                      <a:endParaRPr lang="tr-TR" dirty="0"/>
                    </a:p>
                    <a:p>
                      <a:endParaRPr lang="tr-TR" sz="1400" dirty="0"/>
                    </a:p>
                    <a:p>
                      <a:r>
                        <a:rPr lang="tr-TR" sz="1400" dirty="0"/>
                        <a:t>SİPROFLOKSASİN</a:t>
                      </a:r>
                    </a:p>
                    <a:p>
                      <a:endParaRPr lang="tr-TR" dirty="0"/>
                    </a:p>
                  </a:txBody>
                  <a:tcPr/>
                </a:tc>
                <a:tc>
                  <a:txBody>
                    <a:bodyPr/>
                    <a:lstStyle/>
                    <a:p>
                      <a:r>
                        <a:rPr lang="tr-TR" sz="1200" dirty="0"/>
                        <a:t>Yetişkinlerde solunum yolları enfeksiyonu tedavisinde, uzun süreli ve tekrarlayan kulak ya da sinüzit enfeksiyonlarında, böbrek ve idrar yolları enfeksiyonlarında, </a:t>
                      </a:r>
                      <a:r>
                        <a:rPr lang="tr-TR" sz="1200" dirty="0" err="1"/>
                        <a:t>adneksit</a:t>
                      </a:r>
                      <a:r>
                        <a:rPr lang="tr-TR" sz="1200" dirty="0"/>
                        <a:t> (dölyatağı ekleri (</a:t>
                      </a:r>
                      <a:r>
                        <a:rPr lang="tr-TR" sz="1200" dirty="0" err="1"/>
                        <a:t>adneks</a:t>
                      </a:r>
                      <a:r>
                        <a:rPr lang="tr-TR" sz="1200" dirty="0"/>
                        <a:t>) olan yumurtalıklar ve tüplerin akut ya da kronik iltihabı), bel soğukluğu (</a:t>
                      </a:r>
                      <a:r>
                        <a:rPr lang="tr-TR" sz="1200" dirty="0" err="1"/>
                        <a:t>gonore</a:t>
                      </a:r>
                      <a:r>
                        <a:rPr lang="tr-TR" sz="1200" dirty="0"/>
                        <a:t>), </a:t>
                      </a:r>
                      <a:r>
                        <a:rPr lang="tr-TR" sz="1200" dirty="0" err="1"/>
                        <a:t>prostatit</a:t>
                      </a:r>
                      <a:r>
                        <a:rPr lang="tr-TR" sz="1200" dirty="0"/>
                        <a:t> dahil </a:t>
                      </a:r>
                      <a:r>
                        <a:rPr lang="tr-TR" sz="1200" dirty="0" err="1"/>
                        <a:t>genital</a:t>
                      </a:r>
                      <a:r>
                        <a:rPr lang="tr-TR" sz="1200" dirty="0"/>
                        <a:t> organların enfeksiyonlarında, sindirim sistemi enfeksiyonlarında, karın zarı iltihabı (peritonit) gibi  karın boşluğu enfeksiyonlarında, cilt ve yumuşak doku enfeksiyonlarında, kemik ve eklem enfeksiyonlarında, </a:t>
                      </a:r>
                      <a:r>
                        <a:rPr lang="tr-TR" sz="1200" dirty="0" err="1"/>
                        <a:t>Neisseria</a:t>
                      </a:r>
                      <a:r>
                        <a:rPr lang="tr-TR" sz="1200" dirty="0"/>
                        <a:t> </a:t>
                      </a:r>
                      <a:r>
                        <a:rPr lang="tr-TR" sz="1200" dirty="0" err="1"/>
                        <a:t>meningitidis</a:t>
                      </a:r>
                      <a:r>
                        <a:rPr lang="tr-TR" sz="1200" dirty="0"/>
                        <a:t> adlı bakterinin neden olduğu enfeksiyonların 18 yaş üzeri önlenmesinde ve şarbon solunması yoluyla </a:t>
                      </a:r>
                      <a:r>
                        <a:rPr lang="tr-TR" sz="1200" dirty="0" err="1"/>
                        <a:t>maruziyet</a:t>
                      </a:r>
                      <a:r>
                        <a:rPr lang="tr-TR" sz="1200" dirty="0"/>
                        <a:t> durumunda ve kötü huylu  dış kulak iltihabında kullanılır</a:t>
                      </a:r>
                      <a:r>
                        <a:rPr lang="tr-TR" sz="1200" dirty="0" smtClean="0"/>
                        <a:t>. Akyuvar </a:t>
                      </a:r>
                      <a:r>
                        <a:rPr lang="tr-TR" sz="1200" dirty="0"/>
                        <a:t>(beyaz kan hücresi) sayısı düşük (</a:t>
                      </a:r>
                      <a:r>
                        <a:rPr lang="tr-TR" sz="1200" dirty="0" err="1"/>
                        <a:t>nötropeni</a:t>
                      </a:r>
                      <a:r>
                        <a:rPr lang="tr-TR" sz="1200" dirty="0"/>
                        <a:t>) olan ve bakteriyel enfeksiyon kaynaklı olduğu düşünülen ateşin söz konusu olduğu hastaların tedavisinde diğer antibiyotiklerle birlikte (kombinasyon tedavisinde) kullanılabilir.</a:t>
                      </a:r>
                    </a:p>
                  </a:txBody>
                  <a:tcPr/>
                </a:tc>
                <a:tc>
                  <a:txBody>
                    <a:bodyPr/>
                    <a:lstStyle/>
                    <a:p>
                      <a:r>
                        <a:rPr lang="tr-TR" sz="1200" dirty="0" err="1" smtClean="0"/>
                        <a:t>Florokinolon</a:t>
                      </a:r>
                      <a:r>
                        <a:rPr lang="tr-TR" sz="1200" dirty="0" smtClean="0"/>
                        <a:t> </a:t>
                      </a:r>
                      <a:r>
                        <a:rPr lang="tr-TR" sz="1200" dirty="0" err="1"/>
                        <a:t>allerjisinde</a:t>
                      </a:r>
                      <a:r>
                        <a:rPr lang="tr-TR" sz="1200" dirty="0"/>
                        <a:t> kullanılmamalı. </a:t>
                      </a:r>
                      <a:r>
                        <a:rPr lang="tr-TR" sz="1200" dirty="0" err="1"/>
                        <a:t>Tizanidin</a:t>
                      </a:r>
                      <a:r>
                        <a:rPr lang="tr-TR" sz="1200" dirty="0"/>
                        <a:t> ile birlikte kullanılmamalı.</a:t>
                      </a:r>
                    </a:p>
                  </a:txBody>
                  <a:tcPr/>
                </a:tc>
                <a:tc>
                  <a:txBody>
                    <a:bodyPr/>
                    <a:lstStyle/>
                    <a:p>
                      <a:r>
                        <a:rPr lang="tr-TR" sz="1200" dirty="0"/>
                        <a:t>Yetişkin oral 2 x 270-750mg, IV 2-3 X 200-400mg. IV 6-10mg/kg/gün 3 doza bölünerek.</a:t>
                      </a:r>
                    </a:p>
                  </a:txBody>
                  <a:tcPr/>
                </a:tc>
                <a:tc>
                  <a:txBody>
                    <a:bodyPr/>
                    <a:lstStyle/>
                    <a:p>
                      <a:r>
                        <a:rPr lang="tr-TR" sz="1200" dirty="0"/>
                        <a:t>Bulantı, kusma, </a:t>
                      </a:r>
                      <a:r>
                        <a:rPr lang="tr-TR" sz="1200" dirty="0" err="1"/>
                        <a:t>diyare</a:t>
                      </a:r>
                      <a:r>
                        <a:rPr lang="tr-TR" sz="1200" dirty="0"/>
                        <a:t>, hazımsızlık, şişkinlik, iştahsızlık gibi </a:t>
                      </a:r>
                      <a:r>
                        <a:rPr lang="tr-TR" sz="1200" dirty="0" err="1"/>
                        <a:t>gastrointestinal</a:t>
                      </a:r>
                      <a:r>
                        <a:rPr lang="tr-TR" sz="1200" dirty="0"/>
                        <a:t> yan etkiler; baş dönmesi, baş ağrısı, uykusuzluk, huzursuzluk gibi merkezi sinir sistemiyle ilgili yan etkiler; deri döküntüleri, kaşıntı, dil ve </a:t>
                      </a:r>
                      <a:r>
                        <a:rPr lang="tr-TR" sz="1200" dirty="0" err="1"/>
                        <a:t>glottis</a:t>
                      </a:r>
                      <a:r>
                        <a:rPr lang="tr-TR" sz="1200" dirty="0"/>
                        <a:t> ödemi gibi aşırı duyarlılık reaksiyonları..</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8142666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038386">
                  <a:extLst>
                    <a:ext uri="{9D8B030D-6E8A-4147-A177-3AD203B41FA5}">
                      <a16:colId xmlns="" xmlns:a16="http://schemas.microsoft.com/office/drawing/2014/main" val="3909889876"/>
                    </a:ext>
                  </a:extLst>
                </a:gridCol>
                <a:gridCol w="1518834">
                  <a:extLst>
                    <a:ext uri="{9D8B030D-6E8A-4147-A177-3AD203B41FA5}">
                      <a16:colId xmlns="" xmlns:a16="http://schemas.microsoft.com/office/drawing/2014/main" val="410436076"/>
                    </a:ext>
                  </a:extLst>
                </a:gridCol>
                <a:gridCol w="3053166">
                  <a:extLst>
                    <a:ext uri="{9D8B030D-6E8A-4147-A177-3AD203B41FA5}">
                      <a16:colId xmlns="" xmlns:a16="http://schemas.microsoft.com/office/drawing/2014/main" val="1020422449"/>
                    </a:ext>
                  </a:extLst>
                </a:gridCol>
                <a:gridCol w="3068665">
                  <a:extLst>
                    <a:ext uri="{9D8B030D-6E8A-4147-A177-3AD203B41FA5}">
                      <a16:colId xmlns="" xmlns:a16="http://schemas.microsoft.com/office/drawing/2014/main" val="3608664567"/>
                    </a:ext>
                  </a:extLst>
                </a:gridCol>
                <a:gridCol w="1625760">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ANTİTÜBERKÜLOZ İLAÇLAR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FLOROKİNOLONLAR</a:t>
                      </a:r>
                      <a:endParaRPr lang="tr-TR" dirty="0"/>
                    </a:p>
                    <a:p>
                      <a:pPr algn="ct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sz="1600" dirty="0"/>
                        <a:t>NORFLAKSASİN</a:t>
                      </a:r>
                    </a:p>
                  </a:txBody>
                  <a:tcPr/>
                </a:tc>
                <a:tc>
                  <a:txBody>
                    <a:bodyPr/>
                    <a:lstStyle/>
                    <a:p>
                      <a:r>
                        <a:rPr lang="tr-TR" sz="1200" dirty="0"/>
                        <a:t>V</a:t>
                      </a:r>
                      <a:r>
                        <a:rPr lang="tr-TR" sz="1200" dirty="0" smtClean="0"/>
                        <a:t>ücuttaki </a:t>
                      </a:r>
                      <a:r>
                        <a:rPr lang="tr-TR" sz="1200" dirty="0"/>
                        <a:t>bakterilerle savaşarak , farklı türdeki bakteriyel enfeksiyonları  tedavi edici bir antibiyotiktir. Mide ve bağırsak ile ilgili enfeksiyonlar; idrar yolu enfeksiyonları (idrar kesesi iltihaplanması, prostat iltihaplanması, böbrek iltihaplanması gibi); üreme-boşaltım organları ile ilgili enfeksiyonlar; bel soğukluğu (</a:t>
                      </a:r>
                      <a:r>
                        <a:rPr lang="tr-TR" sz="1200" dirty="0" err="1"/>
                        <a:t>gonore</a:t>
                      </a:r>
                      <a:r>
                        <a:rPr lang="tr-TR" sz="1200" dirty="0"/>
                        <a:t>); bakteri kökenli hastalıklara karşı koruyucu olarak ve tifo hastalığı tedavisinde </a:t>
                      </a:r>
                      <a:r>
                        <a:rPr lang="tr-TR" sz="1200" dirty="0" smtClean="0"/>
                        <a:t>kullanılır.</a:t>
                      </a:r>
                      <a:endParaRPr lang="tr-TR" sz="1200" dirty="0"/>
                    </a:p>
                  </a:txBody>
                  <a:tcPr/>
                </a:tc>
                <a:tc>
                  <a:txBody>
                    <a:bodyPr/>
                    <a:lstStyle/>
                    <a:p>
                      <a:r>
                        <a:rPr lang="tr-TR" sz="1200" dirty="0"/>
                        <a:t> </a:t>
                      </a:r>
                      <a:r>
                        <a:rPr lang="tr-TR" sz="1200" dirty="0" err="1" smtClean="0"/>
                        <a:t>Florokinolon</a:t>
                      </a:r>
                      <a:r>
                        <a:rPr lang="tr-TR" sz="1200" dirty="0" smtClean="0"/>
                        <a:t> </a:t>
                      </a:r>
                      <a:r>
                        <a:rPr lang="tr-TR" sz="1200" dirty="0" err="1"/>
                        <a:t>allerjisi</a:t>
                      </a:r>
                      <a:r>
                        <a:rPr lang="tr-TR" sz="1200" dirty="0"/>
                        <a:t>, </a:t>
                      </a:r>
                      <a:r>
                        <a:rPr lang="tr-TR" sz="1200" dirty="0" err="1"/>
                        <a:t>fluorokinolon</a:t>
                      </a:r>
                      <a:r>
                        <a:rPr lang="tr-TR" sz="1200" dirty="0"/>
                        <a:t> kullanımına bağlı, </a:t>
                      </a:r>
                      <a:r>
                        <a:rPr lang="tr-TR" sz="1200" dirty="0" err="1"/>
                        <a:t>tendinit</a:t>
                      </a:r>
                      <a:r>
                        <a:rPr lang="tr-TR" sz="1200" dirty="0"/>
                        <a:t> veya </a:t>
                      </a:r>
                      <a:r>
                        <a:rPr lang="tr-TR" sz="1200" dirty="0" err="1"/>
                        <a:t>tendon</a:t>
                      </a:r>
                      <a:r>
                        <a:rPr lang="tr-TR" sz="1200" dirty="0"/>
                        <a:t> </a:t>
                      </a:r>
                      <a:r>
                        <a:rPr lang="tr-TR" sz="1200" dirty="0" err="1"/>
                        <a:t>rüptürü</a:t>
                      </a:r>
                      <a:r>
                        <a:rPr lang="tr-TR" sz="1200" dirty="0"/>
                        <a:t> </a:t>
                      </a:r>
                      <a:r>
                        <a:rPr lang="tr-TR" sz="1200" dirty="0" err="1"/>
                        <a:t>anemnezi</a:t>
                      </a:r>
                      <a:r>
                        <a:rPr lang="tr-TR" sz="1200" dirty="0"/>
                        <a:t>.</a:t>
                      </a:r>
                    </a:p>
                  </a:txBody>
                  <a:tcPr/>
                </a:tc>
                <a:tc>
                  <a:txBody>
                    <a:bodyPr/>
                    <a:lstStyle/>
                    <a:p>
                      <a:r>
                        <a:rPr lang="tr-TR" sz="1200" dirty="0"/>
                        <a:t>Yetişkin 2 x 400mg. </a:t>
                      </a:r>
                      <a:endParaRPr lang="tr-TR" sz="1200" dirty="0" smtClean="0"/>
                    </a:p>
                    <a:p>
                      <a:r>
                        <a:rPr lang="tr-TR" sz="1200" dirty="0" smtClean="0"/>
                        <a:t>Oral yolla</a:t>
                      </a:r>
                      <a:r>
                        <a:rPr lang="tr-TR" sz="1200" baseline="0" dirty="0" smtClean="0"/>
                        <a:t> verilir.</a:t>
                      </a:r>
                      <a:endParaRPr lang="tr-TR" sz="1200" dirty="0"/>
                    </a:p>
                  </a:txBody>
                  <a:tcPr/>
                </a:tc>
                <a:tc>
                  <a:txBody>
                    <a:bodyPr/>
                    <a:lstStyle/>
                    <a:p>
                      <a:r>
                        <a:rPr lang="tr-TR" sz="1200" dirty="0"/>
                        <a:t>B</a:t>
                      </a:r>
                      <a:r>
                        <a:rPr lang="tr-TR" sz="1200" dirty="0" smtClean="0"/>
                        <a:t>ulantı</a:t>
                      </a:r>
                      <a:r>
                        <a:rPr lang="tr-TR" sz="1200" dirty="0"/>
                        <a:t>, sersemlik, baş dönmesi, baş ağrısı, </a:t>
                      </a:r>
                      <a:r>
                        <a:rPr lang="tr-TR" sz="1200" dirty="0" err="1"/>
                        <a:t>abdominal</a:t>
                      </a:r>
                      <a:r>
                        <a:rPr lang="tr-TR" sz="1200" dirty="0"/>
                        <a:t> kramp, </a:t>
                      </a:r>
                      <a:r>
                        <a:rPr lang="tr-TR" sz="1200" dirty="0" err="1"/>
                        <a:t>anoreksi</a:t>
                      </a:r>
                      <a:r>
                        <a:rPr lang="tr-TR" sz="1200" dirty="0"/>
                        <a:t>, ishal, </a:t>
                      </a:r>
                      <a:r>
                        <a:rPr lang="tr-TR" sz="1200" dirty="0" err="1"/>
                        <a:t>allerjik</a:t>
                      </a:r>
                      <a:r>
                        <a:rPr lang="tr-TR" sz="1200" dirty="0"/>
                        <a:t> reaksiyonlar (ürtiker-</a:t>
                      </a:r>
                      <a:r>
                        <a:rPr lang="tr-TR" sz="1200" dirty="0" err="1"/>
                        <a:t>anaflaksi</a:t>
                      </a:r>
                      <a:r>
                        <a:rPr lang="tr-TR" sz="1200" dirty="0"/>
                        <a:t>), </a:t>
                      </a:r>
                      <a:r>
                        <a:rPr lang="tr-TR" sz="1200" dirty="0" err="1"/>
                        <a:t>psödomembranöz</a:t>
                      </a:r>
                      <a:r>
                        <a:rPr lang="tr-TR" sz="1200" dirty="0"/>
                        <a:t> kolit, </a:t>
                      </a:r>
                      <a:r>
                        <a:rPr lang="tr-TR" sz="1200" dirty="0" err="1"/>
                        <a:t>hepatik</a:t>
                      </a:r>
                      <a:r>
                        <a:rPr lang="tr-TR" sz="1200" dirty="0"/>
                        <a:t> </a:t>
                      </a:r>
                      <a:r>
                        <a:rPr lang="tr-TR" sz="1200" dirty="0" err="1"/>
                        <a:t>kolestaz</a:t>
                      </a:r>
                      <a:r>
                        <a:rPr lang="tr-TR" sz="1200" dirty="0"/>
                        <a:t>, </a:t>
                      </a:r>
                      <a:r>
                        <a:rPr lang="tr-TR" sz="1200" dirty="0" err="1"/>
                        <a:t>pankreatitis</a:t>
                      </a:r>
                      <a:r>
                        <a:rPr lang="tr-TR" sz="1200" dirty="0"/>
                        <a:t>, </a:t>
                      </a:r>
                      <a:r>
                        <a:rPr lang="tr-TR" sz="1200" dirty="0" err="1"/>
                        <a:t>ventriküler</a:t>
                      </a:r>
                      <a:r>
                        <a:rPr lang="tr-TR" sz="1200" dirty="0"/>
                        <a:t> aritmi, </a:t>
                      </a:r>
                      <a:r>
                        <a:rPr lang="tr-TR" sz="1200" dirty="0" err="1"/>
                        <a:t>interstisyel</a:t>
                      </a:r>
                      <a:r>
                        <a:rPr lang="tr-TR" sz="1200" dirty="0"/>
                        <a:t> nefrit, </a:t>
                      </a:r>
                      <a:r>
                        <a:rPr lang="tr-TR" sz="1200" dirty="0" err="1"/>
                        <a:t>nöropati</a:t>
                      </a:r>
                      <a:r>
                        <a:rPr lang="tr-TR" sz="1200" dirty="0"/>
                        <a:t>, </a:t>
                      </a:r>
                      <a:r>
                        <a:rPr lang="tr-TR" sz="1200" dirty="0" err="1"/>
                        <a:t>tendinit</a:t>
                      </a:r>
                      <a:r>
                        <a:rPr lang="tr-TR" sz="1200" dirty="0"/>
                        <a:t>, </a:t>
                      </a:r>
                      <a:r>
                        <a:rPr lang="tr-TR" sz="1200" dirty="0" err="1"/>
                        <a:t>tendon</a:t>
                      </a:r>
                      <a:r>
                        <a:rPr lang="tr-TR" sz="1200" dirty="0"/>
                        <a:t> </a:t>
                      </a:r>
                      <a:r>
                        <a:rPr lang="tr-TR" sz="1200" dirty="0" err="1"/>
                        <a:t>rüptürü</a:t>
                      </a:r>
                      <a:r>
                        <a:rPr lang="tr-TR" sz="1200" dirty="0"/>
                        <a:t>, CK yükselmesi, </a:t>
                      </a:r>
                      <a:r>
                        <a:rPr lang="tr-TR" sz="1200" dirty="0" err="1"/>
                        <a:t>nötropeni</a:t>
                      </a:r>
                      <a:r>
                        <a:rPr lang="tr-TR" sz="1200" dirty="0"/>
                        <a:t>. </a:t>
                      </a:r>
                      <a:r>
                        <a:rPr lang="tr-TR" sz="1200" dirty="0" err="1"/>
                        <a:t>trombositopeni</a:t>
                      </a:r>
                      <a:r>
                        <a:rPr lang="tr-TR" sz="1200" dirty="0"/>
                        <a:t>, </a:t>
                      </a:r>
                      <a:r>
                        <a:rPr lang="tr-TR" sz="1200" dirty="0" err="1"/>
                        <a:t>hemolitik</a:t>
                      </a:r>
                      <a:r>
                        <a:rPr lang="tr-TR" sz="1200" dirty="0"/>
                        <a:t> anemi</a:t>
                      </a:r>
                      <a:r>
                        <a:rPr lang="tr-TR" sz="1200" dirty="0" smtClean="0"/>
                        <a:t>.</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13365465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146875">
                  <a:extLst>
                    <a:ext uri="{9D8B030D-6E8A-4147-A177-3AD203B41FA5}">
                      <a16:colId xmlns="" xmlns:a16="http://schemas.microsoft.com/office/drawing/2014/main" val="3909889876"/>
                    </a:ext>
                  </a:extLst>
                </a:gridCol>
                <a:gridCol w="1456840">
                  <a:extLst>
                    <a:ext uri="{9D8B030D-6E8A-4147-A177-3AD203B41FA5}">
                      <a16:colId xmlns="" xmlns:a16="http://schemas.microsoft.com/office/drawing/2014/main" val="410436076"/>
                    </a:ext>
                  </a:extLst>
                </a:gridCol>
                <a:gridCol w="239508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ANTİTÜBERKÜLOZ</a:t>
                      </a:r>
                      <a:r>
                        <a:rPr lang="tr-TR" baseline="0" dirty="0" smtClean="0"/>
                        <a:t> İLAÇLAR</a:t>
                      </a:r>
                      <a:endParaRPr lang="tr-TR"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FLOROKİNOLONLAR</a:t>
                      </a:r>
                      <a:endParaRPr lang="tr-TR" dirty="0"/>
                    </a:p>
                    <a:p>
                      <a:pPr algn="ct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r>
                        <a:rPr lang="tr-TR" dirty="0"/>
                        <a:t>OFLAKSASİN</a:t>
                      </a:r>
                    </a:p>
                  </a:txBody>
                  <a:tcPr/>
                </a:tc>
                <a:tc>
                  <a:txBody>
                    <a:bodyPr/>
                    <a:lstStyle/>
                    <a:p>
                      <a:r>
                        <a:rPr lang="tr-TR" sz="1200" dirty="0"/>
                        <a:t>Duyarlı mikroorganizmaların neden olduğu; </a:t>
                      </a:r>
                    </a:p>
                    <a:p>
                      <a:r>
                        <a:rPr lang="tr-TR" sz="1200" dirty="0" smtClean="0"/>
                        <a:t>Alt </a:t>
                      </a:r>
                      <a:r>
                        <a:rPr lang="tr-TR" sz="1200" dirty="0"/>
                        <a:t>solunum yolu </a:t>
                      </a:r>
                      <a:r>
                        <a:rPr lang="tr-TR" sz="1200" dirty="0" err="1"/>
                        <a:t>infeksiyonları</a:t>
                      </a:r>
                      <a:r>
                        <a:rPr lang="tr-TR" sz="1200" dirty="0"/>
                        <a:t> </a:t>
                      </a:r>
                      <a:r>
                        <a:rPr lang="tr-TR" sz="1200" dirty="0" smtClean="0"/>
                        <a:t>, </a:t>
                      </a:r>
                      <a:r>
                        <a:rPr lang="tr-TR" sz="1200" dirty="0"/>
                        <a:t>d</a:t>
                      </a:r>
                      <a:r>
                        <a:rPr lang="tr-TR" sz="1200" dirty="0" smtClean="0"/>
                        <a:t>eri </a:t>
                      </a:r>
                      <a:r>
                        <a:rPr lang="tr-TR" sz="1200" dirty="0"/>
                        <a:t>ve yumuşak doku </a:t>
                      </a:r>
                      <a:r>
                        <a:rPr lang="tr-TR" sz="1200" dirty="0" err="1"/>
                        <a:t>infeksiyonları</a:t>
                      </a:r>
                      <a:r>
                        <a:rPr lang="tr-TR" sz="1200" dirty="0"/>
                        <a:t> </a:t>
                      </a:r>
                      <a:r>
                        <a:rPr lang="tr-TR" sz="1200" dirty="0" smtClean="0"/>
                        <a:t>,karın </a:t>
                      </a:r>
                      <a:r>
                        <a:rPr lang="tr-TR" sz="1200" dirty="0"/>
                        <a:t>boşluğu </a:t>
                      </a:r>
                      <a:r>
                        <a:rPr lang="tr-TR" sz="1200" dirty="0" err="1"/>
                        <a:t>infeksiyonları</a:t>
                      </a:r>
                      <a:r>
                        <a:rPr lang="tr-TR" sz="1200" dirty="0"/>
                        <a:t> </a:t>
                      </a:r>
                      <a:r>
                        <a:rPr lang="tr-TR" sz="1200" dirty="0" smtClean="0"/>
                        <a:t>,</a:t>
                      </a:r>
                      <a:r>
                        <a:rPr lang="tr-TR" sz="1200" baseline="0" dirty="0" smtClean="0"/>
                        <a:t> </a:t>
                      </a:r>
                      <a:r>
                        <a:rPr lang="tr-TR" sz="1200" baseline="0" dirty="0" err="1" smtClean="0"/>
                        <a:t>ü</a:t>
                      </a:r>
                      <a:r>
                        <a:rPr lang="tr-TR" sz="1200" dirty="0" err="1" smtClean="0"/>
                        <a:t>riner</a:t>
                      </a:r>
                      <a:r>
                        <a:rPr lang="tr-TR" sz="1200" dirty="0" smtClean="0"/>
                        <a:t> </a:t>
                      </a:r>
                      <a:r>
                        <a:rPr lang="tr-TR" sz="1200" dirty="0"/>
                        <a:t>sistem </a:t>
                      </a:r>
                      <a:r>
                        <a:rPr lang="tr-TR" sz="1200" dirty="0" err="1"/>
                        <a:t>infeksiyonları</a:t>
                      </a:r>
                      <a:r>
                        <a:rPr lang="tr-TR" sz="1200" dirty="0"/>
                        <a:t> </a:t>
                      </a:r>
                      <a:r>
                        <a:rPr lang="tr-TR" sz="1200" dirty="0" smtClean="0"/>
                        <a:t>,</a:t>
                      </a:r>
                      <a:r>
                        <a:rPr lang="tr-TR" sz="1200" dirty="0" err="1" smtClean="0"/>
                        <a:t>sepsis</a:t>
                      </a:r>
                      <a:r>
                        <a:rPr lang="tr-TR" sz="1200" dirty="0" smtClean="0"/>
                        <a:t> </a:t>
                      </a:r>
                      <a:r>
                        <a:rPr lang="tr-TR" sz="1200" dirty="0"/>
                        <a:t>durumlarında </a:t>
                      </a:r>
                      <a:r>
                        <a:rPr lang="tr-TR" sz="1200" dirty="0" err="1" smtClean="0"/>
                        <a:t>endikedir</a:t>
                      </a:r>
                      <a:r>
                        <a:rPr lang="tr-TR" sz="1200" dirty="0" smtClean="0"/>
                        <a:t>.</a:t>
                      </a:r>
                      <a:endParaRPr lang="tr-TR" sz="1200" dirty="0"/>
                    </a:p>
                  </a:txBody>
                  <a:tcPr/>
                </a:tc>
                <a:tc>
                  <a:txBody>
                    <a:bodyPr/>
                    <a:lstStyle/>
                    <a:p>
                      <a:r>
                        <a:rPr lang="tr-TR" sz="1200" dirty="0" err="1" smtClean="0"/>
                        <a:t>Florokinolon</a:t>
                      </a:r>
                      <a:r>
                        <a:rPr lang="tr-TR" sz="1200" dirty="0" smtClean="0"/>
                        <a:t> </a:t>
                      </a:r>
                      <a:r>
                        <a:rPr lang="tr-TR" sz="1200" dirty="0" err="1" smtClean="0"/>
                        <a:t>allerjisi</a:t>
                      </a:r>
                      <a:r>
                        <a:rPr lang="tr-TR" sz="1200" baseline="0" dirty="0" smtClean="0"/>
                        <a:t> olan hastalarda </a:t>
                      </a:r>
                      <a:r>
                        <a:rPr lang="tr-TR" sz="1200" baseline="0" dirty="0" err="1" smtClean="0"/>
                        <a:t>kontrendikedir</a:t>
                      </a:r>
                      <a:r>
                        <a:rPr lang="tr-TR" sz="1200" baseline="0" dirty="0" smtClean="0"/>
                        <a:t>.</a:t>
                      </a:r>
                      <a:endParaRPr lang="tr-TR" sz="1200" dirty="0"/>
                    </a:p>
                  </a:txBody>
                  <a:tcPr/>
                </a:tc>
                <a:tc>
                  <a:txBody>
                    <a:bodyPr/>
                    <a:lstStyle/>
                    <a:p>
                      <a:r>
                        <a:rPr lang="tr-TR" sz="1200" dirty="0"/>
                        <a:t>Yetişkin 2 x </a:t>
                      </a:r>
                      <a:r>
                        <a:rPr lang="tr-TR" sz="1200" dirty="0" smtClean="0"/>
                        <a:t>200-400mg.</a:t>
                      </a:r>
                    </a:p>
                    <a:p>
                      <a:r>
                        <a:rPr lang="tr-TR" sz="1200" dirty="0" smtClean="0"/>
                        <a:t>Oral yolla verilir.</a:t>
                      </a:r>
                      <a:endParaRPr lang="tr-TR" sz="1200" dirty="0"/>
                    </a:p>
                  </a:txBody>
                  <a:tcPr/>
                </a:tc>
                <a:tc>
                  <a:txBody>
                    <a:bodyPr/>
                    <a:lstStyle/>
                    <a:p>
                      <a:r>
                        <a:rPr lang="tr-TR" sz="1200" dirty="0" smtClean="0"/>
                        <a:t>Bulantı, </a:t>
                      </a:r>
                      <a:r>
                        <a:rPr lang="tr-TR" sz="1200" dirty="0"/>
                        <a:t>kusma, </a:t>
                      </a:r>
                      <a:r>
                        <a:rPr lang="tr-TR" sz="1200" dirty="0" smtClean="0"/>
                        <a:t>karın</a:t>
                      </a:r>
                      <a:r>
                        <a:rPr lang="tr-TR" sz="1200" baseline="0" dirty="0" smtClean="0"/>
                        <a:t> ağrısı</a:t>
                      </a:r>
                      <a:r>
                        <a:rPr lang="tr-TR" sz="1200" dirty="0" smtClean="0"/>
                        <a:t> ,iştahsızlık, </a:t>
                      </a:r>
                      <a:r>
                        <a:rPr lang="tr-TR" sz="1200" dirty="0"/>
                        <a:t>ishal, </a:t>
                      </a:r>
                      <a:r>
                        <a:rPr lang="tr-TR" sz="1200" dirty="0" smtClean="0"/>
                        <a:t>baş</a:t>
                      </a:r>
                      <a:r>
                        <a:rPr lang="tr-TR" sz="1200" baseline="0" dirty="0" smtClean="0"/>
                        <a:t> </a:t>
                      </a:r>
                      <a:r>
                        <a:rPr lang="tr-TR" sz="1200" baseline="0" dirty="0" err="1" smtClean="0"/>
                        <a:t>ağrısı,</a:t>
                      </a:r>
                      <a:r>
                        <a:rPr lang="tr-TR" sz="1200" dirty="0" err="1" smtClean="0"/>
                        <a:t>baş</a:t>
                      </a:r>
                      <a:r>
                        <a:rPr lang="tr-TR" sz="1200" dirty="0" smtClean="0"/>
                        <a:t> </a:t>
                      </a:r>
                      <a:r>
                        <a:rPr lang="tr-TR" sz="1200" dirty="0"/>
                        <a:t>dönmesi, uykusuzluk, nadiren tremor, </a:t>
                      </a:r>
                      <a:r>
                        <a:rPr lang="tr-TR" sz="1200" dirty="0" err="1"/>
                        <a:t>ataksi</a:t>
                      </a:r>
                      <a:r>
                        <a:rPr lang="tr-TR" sz="1200" dirty="0"/>
                        <a:t>, </a:t>
                      </a:r>
                      <a:r>
                        <a:rPr lang="tr-TR" sz="1200" dirty="0" smtClean="0"/>
                        <a:t>uyuşukluk</a:t>
                      </a:r>
                      <a:r>
                        <a:rPr lang="tr-TR" sz="1200" dirty="0"/>
                        <a:t>, </a:t>
                      </a:r>
                      <a:r>
                        <a:rPr lang="tr-TR" sz="1200" dirty="0" err="1"/>
                        <a:t>diplopi</a:t>
                      </a:r>
                      <a:r>
                        <a:rPr lang="tr-TR" sz="1200" dirty="0"/>
                        <a:t> ve renkleri seçememe gibi görme </a:t>
                      </a:r>
                      <a:r>
                        <a:rPr lang="tr-TR" sz="1200" dirty="0" smtClean="0"/>
                        <a:t>bozuklukları, </a:t>
                      </a:r>
                      <a:r>
                        <a:rPr lang="tr-TR" sz="1200" dirty="0"/>
                        <a:t>duyu </a:t>
                      </a:r>
                      <a:r>
                        <a:rPr lang="tr-TR" sz="1200" dirty="0" smtClean="0"/>
                        <a:t>kaybı </a:t>
                      </a:r>
                      <a:r>
                        <a:rPr lang="tr-TR" sz="1200" dirty="0"/>
                        <a:t>huzursuzluk, ajitasyon, </a:t>
                      </a:r>
                      <a:r>
                        <a:rPr lang="tr-TR" sz="1200" dirty="0" err="1" smtClean="0"/>
                        <a:t>anksiyete</a:t>
                      </a:r>
                      <a:r>
                        <a:rPr lang="tr-TR" sz="1200" dirty="0"/>
                        <a:t>, depresyon, </a:t>
                      </a:r>
                      <a:r>
                        <a:rPr lang="tr-TR" sz="1200" dirty="0" smtClean="0"/>
                        <a:t>halüsinasyon </a:t>
                      </a:r>
                      <a:r>
                        <a:rPr lang="tr-TR" sz="1200" dirty="0"/>
                        <a:t>gibi </a:t>
                      </a:r>
                      <a:r>
                        <a:rPr lang="tr-TR" sz="1200" dirty="0" err="1"/>
                        <a:t>psikotik</a:t>
                      </a:r>
                      <a:r>
                        <a:rPr lang="tr-TR" sz="1200" dirty="0"/>
                        <a:t> </a:t>
                      </a:r>
                      <a:r>
                        <a:rPr lang="tr-TR" sz="1200" dirty="0" err="1"/>
                        <a:t>reaksiyonlar.ALT</a:t>
                      </a:r>
                      <a:r>
                        <a:rPr lang="tr-TR" sz="1200" dirty="0"/>
                        <a:t> AST yükselmesi, </a:t>
                      </a:r>
                      <a:r>
                        <a:rPr lang="tr-TR" sz="1200" dirty="0" err="1"/>
                        <a:t>interstisyel</a:t>
                      </a:r>
                      <a:r>
                        <a:rPr lang="tr-TR" sz="1200" dirty="0"/>
                        <a:t> </a:t>
                      </a:r>
                      <a:r>
                        <a:rPr lang="tr-TR" sz="1200" dirty="0" err="1"/>
                        <a:t>nefrit,lökopeni</a:t>
                      </a:r>
                      <a:r>
                        <a:rPr lang="tr-TR" sz="1200" dirty="0"/>
                        <a:t>, </a:t>
                      </a:r>
                      <a:r>
                        <a:rPr lang="tr-TR" sz="1200" dirty="0" err="1"/>
                        <a:t>trombositopeni</a:t>
                      </a:r>
                      <a:r>
                        <a:rPr lang="tr-TR" sz="1200" dirty="0"/>
                        <a:t>, </a:t>
                      </a:r>
                      <a:r>
                        <a:rPr lang="tr-TR" sz="1200" dirty="0" err="1"/>
                        <a:t>agranülositoz</a:t>
                      </a:r>
                      <a:r>
                        <a:rPr lang="tr-TR" sz="1200" dirty="0"/>
                        <a:t> anemi (çok nadir), </a:t>
                      </a:r>
                      <a:r>
                        <a:rPr lang="tr-TR" sz="1200" dirty="0" err="1"/>
                        <a:t>allerjik</a:t>
                      </a:r>
                      <a:r>
                        <a:rPr lang="tr-TR" sz="1200" dirty="0"/>
                        <a:t> reaksiyonlar (ürtiker-</a:t>
                      </a:r>
                      <a:r>
                        <a:rPr lang="tr-TR" sz="1200" dirty="0" err="1"/>
                        <a:t>anaflaksi</a:t>
                      </a:r>
                      <a:r>
                        <a:rPr lang="tr-TR" sz="1200" dirty="0"/>
                        <a:t>), </a:t>
                      </a:r>
                      <a:r>
                        <a:rPr lang="tr-TR" sz="1200" dirty="0" err="1"/>
                        <a:t>vaskülit</a:t>
                      </a:r>
                      <a:r>
                        <a:rPr lang="tr-TR" sz="1200" dirty="0"/>
                        <a:t>, </a:t>
                      </a:r>
                      <a:r>
                        <a:rPr lang="tr-TR" sz="1200" dirty="0" smtClean="0"/>
                        <a:t>taşikardi</a:t>
                      </a:r>
                      <a:r>
                        <a:rPr lang="tr-TR" sz="1200" dirty="0"/>
                        <a:t>, solunum </a:t>
                      </a:r>
                      <a:r>
                        <a:rPr lang="tr-TR" sz="1200" dirty="0" smtClean="0"/>
                        <a:t>güçlüğü </a:t>
                      </a:r>
                      <a:r>
                        <a:rPr lang="tr-TR" sz="1200" dirty="0"/>
                        <a:t>sok, eklem ve kas </a:t>
                      </a:r>
                      <a:r>
                        <a:rPr lang="tr-TR" sz="1200" dirty="0" smtClean="0"/>
                        <a:t>ağrıları, halsizlik</a:t>
                      </a:r>
                      <a:r>
                        <a:rPr lang="tr-TR" sz="1200" dirty="0"/>
                        <a:t>.</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542597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75935"/>
            <a:ext cx="10515600" cy="1325563"/>
          </a:xfrm>
        </p:spPr>
        <p:txBody>
          <a:bodyPr>
            <a:normAutofit/>
          </a:bodyPr>
          <a:lstStyle/>
          <a:p>
            <a:r>
              <a:rPr lang="tr-TR" sz="2800" b="1" dirty="0" smtClean="0">
                <a:solidFill>
                  <a:schemeClr val="accent1">
                    <a:lumMod val="50000"/>
                  </a:schemeClr>
                </a:solidFill>
                <a:latin typeface="+mn-lt"/>
              </a:rPr>
              <a:t>B- Deri İçine ( </a:t>
            </a:r>
            <a:r>
              <a:rPr lang="tr-TR" sz="2800" b="1" dirty="0" err="1" smtClean="0">
                <a:solidFill>
                  <a:schemeClr val="accent1">
                    <a:lumMod val="50000"/>
                  </a:schemeClr>
                </a:solidFill>
                <a:latin typeface="+mn-lt"/>
              </a:rPr>
              <a:t>İntrakütan-İntradermik</a:t>
            </a:r>
            <a:r>
              <a:rPr lang="tr-TR" sz="2800" b="1" dirty="0" smtClean="0">
                <a:solidFill>
                  <a:schemeClr val="accent1">
                    <a:lumMod val="50000"/>
                  </a:schemeClr>
                </a:solidFill>
                <a:latin typeface="+mn-lt"/>
              </a:rPr>
              <a:t> ) Enjeksiyon</a:t>
            </a:r>
            <a:endParaRPr lang="tr-TR" sz="2800" b="1" dirty="0">
              <a:solidFill>
                <a:schemeClr val="accent1">
                  <a:lumMod val="50000"/>
                </a:schemeClr>
              </a:solidFill>
              <a:latin typeface="+mn-lt"/>
            </a:endParaRPr>
          </a:p>
        </p:txBody>
      </p:sp>
      <p:sp>
        <p:nvSpPr>
          <p:cNvPr id="3" name="İçerik Yer Tutucusu 2"/>
          <p:cNvSpPr>
            <a:spLocks noGrp="1"/>
          </p:cNvSpPr>
          <p:nvPr>
            <p:ph idx="1"/>
          </p:nvPr>
        </p:nvSpPr>
        <p:spPr>
          <a:xfrm>
            <a:off x="838200" y="3301498"/>
            <a:ext cx="10515600" cy="1815933"/>
          </a:xfrm>
        </p:spPr>
        <p:txBody>
          <a:bodyPr/>
          <a:lstStyle/>
          <a:p>
            <a:r>
              <a:rPr lang="tr-TR" sz="2400" dirty="0" smtClean="0"/>
              <a:t>Genellikle alerji testleri için kullanılır.</a:t>
            </a:r>
          </a:p>
          <a:p>
            <a:r>
              <a:rPr lang="tr-TR" sz="2400" dirty="0" smtClean="0"/>
              <a:t>Lokal </a:t>
            </a:r>
            <a:r>
              <a:rPr lang="tr-TR" sz="2400" dirty="0" err="1" smtClean="0"/>
              <a:t>anestezikler</a:t>
            </a:r>
            <a:r>
              <a:rPr lang="tr-TR" sz="2400" dirty="0" smtClean="0"/>
              <a:t> verilir.</a:t>
            </a:r>
          </a:p>
          <a:p>
            <a:r>
              <a:rPr lang="tr-TR" sz="2400" dirty="0" smtClean="0"/>
              <a:t>Verilen çözelti hacmi 0.1 ml’ den fazla olmamalıdır.</a:t>
            </a:r>
          </a:p>
          <a:p>
            <a:endParaRPr lang="tr-TR" dirty="0"/>
          </a:p>
        </p:txBody>
      </p:sp>
    </p:spTree>
    <p:extLst>
      <p:ext uri="{BB962C8B-B14F-4D97-AF65-F5344CB8AC3E}">
        <p14:creationId xmlns:p14="http://schemas.microsoft.com/office/powerpoint/2010/main" val="41037183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100380">
                  <a:extLst>
                    <a:ext uri="{9D8B030D-6E8A-4147-A177-3AD203B41FA5}">
                      <a16:colId xmlns="" xmlns:a16="http://schemas.microsoft.com/office/drawing/2014/main" val="3909889876"/>
                    </a:ext>
                  </a:extLst>
                </a:gridCol>
                <a:gridCol w="1518834">
                  <a:extLst>
                    <a:ext uri="{9D8B030D-6E8A-4147-A177-3AD203B41FA5}">
                      <a16:colId xmlns="" xmlns:a16="http://schemas.microsoft.com/office/drawing/2014/main" val="410436076"/>
                    </a:ext>
                  </a:extLst>
                </a:gridCol>
                <a:gridCol w="2665708">
                  <a:extLst>
                    <a:ext uri="{9D8B030D-6E8A-4147-A177-3AD203B41FA5}">
                      <a16:colId xmlns="" xmlns:a16="http://schemas.microsoft.com/office/drawing/2014/main" val="1020422449"/>
                    </a:ext>
                  </a:extLst>
                </a:gridCol>
                <a:gridCol w="2653025">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ANTİTÜBERKÜLOZ İLAÇLAR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FLOROKİNOLONLAR</a:t>
                      </a:r>
                      <a:endParaRPr lang="tr-TR" dirty="0"/>
                    </a:p>
                    <a:p>
                      <a:pPr algn="ct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r>
                        <a:rPr lang="tr-TR" dirty="0"/>
                        <a:t>PEFLOKSASİN</a:t>
                      </a:r>
                    </a:p>
                  </a:txBody>
                  <a:tcPr/>
                </a:tc>
                <a:tc>
                  <a:txBody>
                    <a:bodyPr/>
                    <a:lstStyle/>
                    <a:p>
                      <a:r>
                        <a:rPr lang="tr-TR" sz="1200" dirty="0"/>
                        <a:t>Y</a:t>
                      </a:r>
                      <a:r>
                        <a:rPr lang="tr-TR" sz="1200" dirty="0" smtClean="0"/>
                        <a:t>etişkinlerde </a:t>
                      </a:r>
                      <a:r>
                        <a:rPr lang="tr-TR" sz="1200" dirty="0"/>
                        <a:t>Gram negatif basillerin ve/veya stafilokokların neden olduğu aşağıdaki enfeksiyonlarda kullanılır. </a:t>
                      </a:r>
                      <a:r>
                        <a:rPr lang="tr-TR" sz="1200" dirty="0" smtClean="0"/>
                        <a:t>Septisemi </a:t>
                      </a:r>
                      <a:r>
                        <a:rPr lang="tr-TR" sz="1200" dirty="0"/>
                        <a:t>ve </a:t>
                      </a:r>
                      <a:r>
                        <a:rPr lang="tr-TR" sz="1200" dirty="0" err="1"/>
                        <a:t>endokarditlerde</a:t>
                      </a:r>
                      <a:r>
                        <a:rPr lang="tr-TR" sz="1200" dirty="0"/>
                        <a:t> beyin zarı iltihaplarında solunum yolu enfeksiyonlarında kulak-burun-boğaz enfeksiyonlarında böbrek ve </a:t>
                      </a:r>
                      <a:r>
                        <a:rPr lang="tr-TR" sz="1200" dirty="0" err="1"/>
                        <a:t>üriner</a:t>
                      </a:r>
                      <a:r>
                        <a:rPr lang="tr-TR" sz="1200" dirty="0"/>
                        <a:t> sistem enfeksiyonlarında jinekolojik enfeksiyonlarda </a:t>
                      </a:r>
                      <a:r>
                        <a:rPr lang="tr-TR" sz="1200" dirty="0" err="1"/>
                        <a:t>abdominal</a:t>
                      </a:r>
                      <a:r>
                        <a:rPr lang="tr-TR" sz="1200" dirty="0"/>
                        <a:t> ve </a:t>
                      </a:r>
                      <a:r>
                        <a:rPr lang="tr-TR" sz="1200" dirty="0" err="1"/>
                        <a:t>hepato-biliyer</a:t>
                      </a:r>
                      <a:r>
                        <a:rPr lang="tr-TR" sz="1200" dirty="0"/>
                        <a:t> enfeksiyonlarda kemik ve eklem enfeksiyonlarında deri enfeksiyonlarında </a:t>
                      </a:r>
                      <a:r>
                        <a:rPr lang="tr-TR" sz="1200" dirty="0" smtClean="0"/>
                        <a:t>kullanılır.</a:t>
                      </a:r>
                      <a:endParaRPr lang="tr-TR" sz="1200" dirty="0"/>
                    </a:p>
                  </a:txBody>
                  <a:tcPr/>
                </a:tc>
                <a:tc>
                  <a:txBody>
                    <a:bodyPr/>
                    <a:lstStyle/>
                    <a:p>
                      <a:r>
                        <a:rPr lang="tr-TR" sz="1200" dirty="0" err="1"/>
                        <a:t>Kinolon</a:t>
                      </a:r>
                      <a:r>
                        <a:rPr lang="tr-TR" sz="1200" dirty="0"/>
                        <a:t> grubu ilaçlara karşı </a:t>
                      </a:r>
                      <a:r>
                        <a:rPr lang="tr-TR" sz="1200" dirty="0" err="1"/>
                        <a:t>allerjisi</a:t>
                      </a:r>
                      <a:r>
                        <a:rPr lang="tr-TR" sz="1200" dirty="0"/>
                        <a:t> </a:t>
                      </a:r>
                      <a:r>
                        <a:rPr lang="tr-TR" sz="1200" dirty="0" smtClean="0"/>
                        <a:t>olanlarda, </a:t>
                      </a:r>
                      <a:r>
                        <a:rPr lang="tr-TR" sz="1200" dirty="0"/>
                        <a:t>15 yaşından küçük </a:t>
                      </a:r>
                      <a:r>
                        <a:rPr lang="tr-TR" sz="1200" dirty="0" smtClean="0"/>
                        <a:t>çocuklarda,</a:t>
                      </a:r>
                      <a:r>
                        <a:rPr lang="tr-TR" sz="1200" baseline="0" dirty="0" smtClean="0"/>
                        <a:t> g</a:t>
                      </a:r>
                      <a:r>
                        <a:rPr lang="tr-TR" sz="1200" dirty="0" smtClean="0"/>
                        <a:t>ebelikte, </a:t>
                      </a:r>
                      <a:r>
                        <a:rPr lang="tr-TR" sz="1200" dirty="0"/>
                        <a:t>e</a:t>
                      </a:r>
                      <a:r>
                        <a:rPr lang="tr-TR" sz="1200" dirty="0" smtClean="0"/>
                        <a:t>mziren annelerde, glikoz-6-fosfat </a:t>
                      </a:r>
                      <a:r>
                        <a:rPr lang="tr-TR" sz="1200" dirty="0" err="1"/>
                        <a:t>dehidrojenaz</a:t>
                      </a:r>
                      <a:r>
                        <a:rPr lang="tr-TR" sz="1200" dirty="0"/>
                        <a:t> eksikliğinde kullanılmamalıdır. </a:t>
                      </a:r>
                    </a:p>
                  </a:txBody>
                  <a:tcPr/>
                </a:tc>
                <a:tc>
                  <a:txBody>
                    <a:bodyPr/>
                    <a:lstStyle/>
                    <a:p>
                      <a:r>
                        <a:rPr lang="tr-TR" sz="1200" dirty="0"/>
                        <a:t>Ağız yoluyla </a:t>
                      </a:r>
                      <a:r>
                        <a:rPr lang="tr-TR" sz="1200" dirty="0" err="1"/>
                        <a:t>Peflacine</a:t>
                      </a:r>
                      <a:r>
                        <a:rPr lang="tr-TR" sz="1200" dirty="0"/>
                        <a:t> tablet, sabah ve akşam olmak üzere günde iki defa yemek ile birlikte alınır. </a:t>
                      </a:r>
                    </a:p>
                    <a:p>
                      <a:r>
                        <a:rPr lang="tr-TR" sz="1200" dirty="0"/>
                        <a:t> </a:t>
                      </a:r>
                      <a:r>
                        <a:rPr lang="tr-TR" sz="1200" dirty="0" smtClean="0"/>
                        <a:t>Karaciğer </a:t>
                      </a:r>
                      <a:r>
                        <a:rPr lang="tr-TR" sz="1200" dirty="0"/>
                        <a:t>fonksiyonları normal olan yetişkinlerde günlük ortalama doz 800 </a:t>
                      </a:r>
                      <a:r>
                        <a:rPr lang="tr-TR" sz="1200" dirty="0" smtClean="0"/>
                        <a:t>mg’dır </a:t>
                      </a:r>
                      <a:r>
                        <a:rPr lang="tr-TR" sz="1200" dirty="0"/>
                        <a:t>(2 tablet). Etkin kan yoğunluklarına daha kısa sürede erişmek amacıyla tedavinin başlangıcında 800 </a:t>
                      </a:r>
                      <a:r>
                        <a:rPr lang="tr-TR" sz="1200" dirty="0" err="1" smtClean="0"/>
                        <a:t>mg‘lık</a:t>
                      </a:r>
                      <a:r>
                        <a:rPr lang="tr-TR" sz="1200" dirty="0" smtClean="0"/>
                        <a:t> </a:t>
                      </a:r>
                      <a:r>
                        <a:rPr lang="tr-TR" sz="1200" dirty="0"/>
                        <a:t>bir yükleme dozu uygulanabilir. Karaciğer yetmezliğinde : Ağır karaciğer yetmezliği olan hastalarda günlük doz ayarlaması, dozlar arasındaki sürelerin uzatılması yoluyla yapılır. Böbrek yetmezliğinde dozun azaltılmasına gerek yoktur.</a:t>
                      </a:r>
                    </a:p>
                  </a:txBody>
                  <a:tcPr/>
                </a:tc>
                <a:tc>
                  <a:txBody>
                    <a:bodyPr/>
                    <a:lstStyle/>
                    <a:p>
                      <a:r>
                        <a:rPr lang="tr-TR" sz="1200" dirty="0"/>
                        <a:t>Klinik araştırmalar sırasında seyrek olarak aşağıdaki yan etkiler bildirilmiştir</a:t>
                      </a:r>
                      <a:r>
                        <a:rPr lang="tr-TR" sz="1200" dirty="0" smtClean="0"/>
                        <a:t>:</a:t>
                      </a:r>
                    </a:p>
                    <a:p>
                      <a:r>
                        <a:rPr lang="tr-TR" sz="1200" dirty="0" smtClean="0"/>
                        <a:t>Sindirim </a:t>
                      </a:r>
                      <a:r>
                        <a:rPr lang="tr-TR" sz="1200" dirty="0"/>
                        <a:t>yolu belirtileri : Mide ağrısı, bulantı, kusma </a:t>
                      </a:r>
                      <a:r>
                        <a:rPr lang="tr-TR" sz="1200" dirty="0" err="1"/>
                        <a:t>Allerjik</a:t>
                      </a:r>
                      <a:r>
                        <a:rPr lang="tr-TR" sz="1200" dirty="0"/>
                        <a:t>, ışığa karşı duyarlılık tipindeki deri reaksiyonları Kas ve eklem ağrıları Yüksek dozlarda (günde 1.600mg) kullanıldığında </a:t>
                      </a:r>
                      <a:r>
                        <a:rPr lang="tr-TR" sz="1200" dirty="0" err="1"/>
                        <a:t>trombositopeni</a:t>
                      </a:r>
                      <a:r>
                        <a:rPr lang="tr-TR" sz="1200" dirty="0"/>
                        <a:t> </a:t>
                      </a:r>
                      <a:r>
                        <a:rPr lang="tr-TR" sz="1200" dirty="0" smtClean="0"/>
                        <a:t>.</a:t>
                      </a:r>
                    </a:p>
                    <a:p>
                      <a:r>
                        <a:rPr lang="tr-TR" sz="1200" dirty="0" smtClean="0"/>
                        <a:t>Nörolojik </a:t>
                      </a:r>
                      <a:r>
                        <a:rPr lang="tr-TR" sz="1200" dirty="0"/>
                        <a:t>belirtiler: Baş ağrısı, dikkat ve uyku bozuklukları. </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7564040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146875">
                  <a:extLst>
                    <a:ext uri="{9D8B030D-6E8A-4147-A177-3AD203B41FA5}">
                      <a16:colId xmlns="" xmlns:a16="http://schemas.microsoft.com/office/drawing/2014/main" val="3909889876"/>
                    </a:ext>
                  </a:extLst>
                </a:gridCol>
                <a:gridCol w="1425844">
                  <a:extLst>
                    <a:ext uri="{9D8B030D-6E8A-4147-A177-3AD203B41FA5}">
                      <a16:colId xmlns="" xmlns:a16="http://schemas.microsoft.com/office/drawing/2014/main" val="410436076"/>
                    </a:ext>
                  </a:extLst>
                </a:gridCol>
                <a:gridCol w="2805193">
                  <a:extLst>
                    <a:ext uri="{9D8B030D-6E8A-4147-A177-3AD203B41FA5}">
                      <a16:colId xmlns="" xmlns:a16="http://schemas.microsoft.com/office/drawing/2014/main" val="1020422449"/>
                    </a:ext>
                  </a:extLst>
                </a:gridCol>
                <a:gridCol w="2560035">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ANTİTÜBERKÜLOZ</a:t>
                      </a:r>
                      <a:r>
                        <a:rPr lang="tr-TR" baseline="0" dirty="0" smtClean="0"/>
                        <a:t> İLAÇLAR</a:t>
                      </a:r>
                      <a:endParaRPr lang="tr-TR" dirty="0" smtClean="0"/>
                    </a:p>
                    <a:p>
                      <a:pPr algn="ctr"/>
                      <a:r>
                        <a:rPr lang="tr-TR" dirty="0" smtClean="0"/>
                        <a:t>MAKROLİDLER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AZİTROMİSİN</a:t>
                      </a:r>
                    </a:p>
                    <a:p>
                      <a:endParaRPr lang="tr-TR" dirty="0"/>
                    </a:p>
                    <a:p>
                      <a:endParaRPr lang="tr-TR" dirty="0"/>
                    </a:p>
                    <a:p>
                      <a:endParaRPr lang="tr-TR" dirty="0"/>
                    </a:p>
                    <a:p>
                      <a:endParaRPr lang="tr-TR" dirty="0"/>
                    </a:p>
                    <a:p>
                      <a:endParaRPr lang="tr-TR" dirty="0"/>
                    </a:p>
                    <a:p>
                      <a:endParaRPr lang="tr-TR" dirty="0"/>
                    </a:p>
                  </a:txBody>
                  <a:tcPr/>
                </a:tc>
                <a:tc>
                  <a:txBody>
                    <a:bodyPr/>
                    <a:lstStyle/>
                    <a:p>
                      <a:pPr algn="l"/>
                      <a:r>
                        <a:rPr lang="tr-TR" sz="1200" dirty="0"/>
                        <a:t>Göğüs, boğaz ve burun enfeksiyonları (bronş iltihabı, akciğer iltihabı, ve sinüzit gibi)</a:t>
                      </a:r>
                    </a:p>
                    <a:p>
                      <a:pPr algn="l"/>
                      <a:r>
                        <a:rPr lang="tr-TR" sz="1200" dirty="0" err="1" smtClean="0"/>
                        <a:t>Streptococcus</a:t>
                      </a:r>
                      <a:r>
                        <a:rPr lang="tr-TR" sz="1200" dirty="0" smtClean="0"/>
                        <a:t> </a:t>
                      </a:r>
                      <a:r>
                        <a:rPr lang="tr-TR" sz="1200" dirty="0" err="1"/>
                        <a:t>pyogenes’in</a:t>
                      </a:r>
                      <a:r>
                        <a:rPr lang="tr-TR" sz="1200" dirty="0"/>
                        <a:t> neden olduğu bademcik iltihabı (</a:t>
                      </a:r>
                      <a:r>
                        <a:rPr lang="tr-TR" sz="1200" dirty="0" err="1"/>
                        <a:t>tonsilit</a:t>
                      </a:r>
                      <a:r>
                        <a:rPr lang="tr-TR" sz="1200" dirty="0"/>
                        <a:t>), boğaz ağrısı (farenjit)  tedavisinde penisilin alerjisi </a:t>
                      </a:r>
                      <a:r>
                        <a:rPr lang="tr-TR" sz="1200" dirty="0" smtClean="0"/>
                        <a:t>varlığında, </a:t>
                      </a:r>
                      <a:r>
                        <a:rPr lang="tr-TR" sz="1200" dirty="0"/>
                        <a:t>k</a:t>
                      </a:r>
                      <a:r>
                        <a:rPr lang="tr-TR" sz="1200" dirty="0" smtClean="0"/>
                        <a:t>ulak enfeksiyonları,</a:t>
                      </a:r>
                      <a:endParaRPr lang="tr-TR" sz="1200" dirty="0"/>
                    </a:p>
                    <a:p>
                      <a:pPr algn="l"/>
                      <a:r>
                        <a:rPr lang="tr-TR" sz="1200" dirty="0" smtClean="0"/>
                        <a:t>deri </a:t>
                      </a:r>
                      <a:r>
                        <a:rPr lang="tr-TR" sz="1200" dirty="0"/>
                        <a:t>ve yumuşak doku enfeksiyonları (apse veya çıban gibi</a:t>
                      </a:r>
                      <a:r>
                        <a:rPr lang="tr-TR" sz="1200" dirty="0" smtClean="0"/>
                        <a:t>) </a:t>
                      </a:r>
                      <a:r>
                        <a:rPr lang="tr-TR" sz="1200" dirty="0" err="1" smtClean="0"/>
                        <a:t>Chlamydia</a:t>
                      </a:r>
                      <a:r>
                        <a:rPr lang="tr-TR" sz="1200" dirty="0" smtClean="0"/>
                        <a:t> </a:t>
                      </a:r>
                      <a:r>
                        <a:rPr lang="tr-TR" sz="1200" dirty="0"/>
                        <a:t>adlı organizmanın neden olduğu cinsel yolla bulaşan </a:t>
                      </a:r>
                      <a:r>
                        <a:rPr lang="tr-TR" sz="1200" dirty="0" smtClean="0"/>
                        <a:t>hastalıklar,</a:t>
                      </a:r>
                    </a:p>
                    <a:p>
                      <a:pPr algn="l"/>
                      <a:r>
                        <a:rPr lang="tr-TR" sz="1200" dirty="0" err="1" smtClean="0"/>
                        <a:t>Haemophilus</a:t>
                      </a:r>
                      <a:r>
                        <a:rPr lang="tr-TR" sz="1200" dirty="0" smtClean="0"/>
                        <a:t> </a:t>
                      </a:r>
                      <a:r>
                        <a:rPr lang="tr-TR" sz="1200" dirty="0" err="1"/>
                        <a:t>ducreyi</a:t>
                      </a:r>
                      <a:r>
                        <a:rPr lang="tr-TR" sz="1200" dirty="0"/>
                        <a:t> isimli bir mikroorganizmanın neden olduğu bağlı yumuşak doku ülseri  ve çoğul dirençli olmayan </a:t>
                      </a:r>
                      <a:r>
                        <a:rPr lang="tr-TR" sz="1200" dirty="0" err="1"/>
                        <a:t>Neisseria</a:t>
                      </a:r>
                      <a:r>
                        <a:rPr lang="tr-TR" sz="1200" dirty="0"/>
                        <a:t> </a:t>
                      </a:r>
                      <a:r>
                        <a:rPr lang="tr-TR" sz="1200" dirty="0" err="1"/>
                        <a:t>gonorrhoeae</a:t>
                      </a:r>
                      <a:r>
                        <a:rPr lang="tr-TR" sz="1200" dirty="0"/>
                        <a:t> isimli bir mikroorganizmanın yol açtığı eşlik  eden başka enfeksiyonun olmadığı cinsel yolla bulaşan enfeksiyonlar </a:t>
                      </a:r>
                      <a:r>
                        <a:rPr lang="tr-TR" sz="1200" dirty="0" smtClean="0"/>
                        <a:t>.</a:t>
                      </a:r>
                      <a:endParaRPr lang="tr-TR" sz="1200" dirty="0"/>
                    </a:p>
                  </a:txBody>
                  <a:tcPr/>
                </a:tc>
                <a:tc>
                  <a:txBody>
                    <a:bodyPr/>
                    <a:lstStyle/>
                    <a:p>
                      <a:r>
                        <a:rPr lang="tr-TR" sz="1200" dirty="0" err="1"/>
                        <a:t>M</a:t>
                      </a:r>
                      <a:r>
                        <a:rPr lang="tr-TR" sz="1200" dirty="0" err="1" smtClean="0"/>
                        <a:t>akrolid</a:t>
                      </a:r>
                      <a:r>
                        <a:rPr lang="tr-TR" sz="1200" dirty="0" smtClean="0"/>
                        <a:t> </a:t>
                      </a:r>
                      <a:r>
                        <a:rPr lang="tr-TR" sz="1200" dirty="0" err="1" smtClean="0"/>
                        <a:t>allerjisi</a:t>
                      </a:r>
                      <a:r>
                        <a:rPr lang="tr-TR" sz="1200" baseline="0" dirty="0"/>
                        <a:t> </a:t>
                      </a:r>
                      <a:r>
                        <a:rPr lang="tr-TR" sz="1200" baseline="0" dirty="0" smtClean="0"/>
                        <a:t>olanlarda </a:t>
                      </a:r>
                      <a:r>
                        <a:rPr lang="tr-TR" sz="1200" baseline="0" dirty="0" err="1" smtClean="0"/>
                        <a:t>kontrendikedir</a:t>
                      </a:r>
                      <a:r>
                        <a:rPr lang="tr-TR" sz="1200" baseline="0" dirty="0" smtClean="0"/>
                        <a:t>.</a:t>
                      </a:r>
                      <a:r>
                        <a:rPr lang="tr-TR" sz="1200" dirty="0" smtClean="0"/>
                        <a:t> </a:t>
                      </a:r>
                      <a:endParaRPr lang="tr-TR" sz="1200" dirty="0"/>
                    </a:p>
                  </a:txBody>
                  <a:tcPr/>
                </a:tc>
                <a:tc>
                  <a:txBody>
                    <a:bodyPr/>
                    <a:lstStyle/>
                    <a:p>
                      <a:r>
                        <a:rPr lang="tr-TR" sz="1200" dirty="0"/>
                        <a:t>Yetişkin 1x500mg 3 gün veya ilk gün 500mg sonraki 4 gün 250mg. Çocuk ilk gün 10mg/kg. sonra 4 gün </a:t>
                      </a:r>
                      <a:r>
                        <a:rPr lang="tr-TR" sz="1200" dirty="0" smtClean="0"/>
                        <a:t>5mg/kg</a:t>
                      </a:r>
                      <a:r>
                        <a:rPr lang="tr-TR" sz="1200" baseline="0" dirty="0" smtClean="0"/>
                        <a:t> oral yolla verilir.</a:t>
                      </a:r>
                      <a:endParaRPr lang="tr-TR" sz="1200" dirty="0"/>
                    </a:p>
                  </a:txBody>
                  <a:tcPr/>
                </a:tc>
                <a:tc>
                  <a:txBody>
                    <a:bodyPr/>
                    <a:lstStyle/>
                    <a:p>
                      <a:r>
                        <a:rPr lang="tr-TR" sz="1200" dirty="0"/>
                        <a:t>B</a:t>
                      </a:r>
                      <a:r>
                        <a:rPr lang="tr-TR" sz="1200" dirty="0" smtClean="0"/>
                        <a:t>ulantı</a:t>
                      </a:r>
                      <a:r>
                        <a:rPr lang="tr-TR" sz="1200" dirty="0"/>
                        <a:t>, karın ağrısı, kusma, şişkinlik, </a:t>
                      </a:r>
                      <a:r>
                        <a:rPr lang="tr-TR" sz="1200" dirty="0" err="1"/>
                        <a:t>diyare</a:t>
                      </a:r>
                      <a:r>
                        <a:rPr lang="tr-TR" sz="1200" dirty="0"/>
                        <a:t>, karaciğer </a:t>
                      </a:r>
                      <a:r>
                        <a:rPr lang="tr-TR" sz="1200" dirty="0" err="1"/>
                        <a:t>transaminaz</a:t>
                      </a:r>
                      <a:r>
                        <a:rPr lang="tr-TR" sz="1200" dirty="0"/>
                        <a:t> enzimlerinde geriye dönüşümlü bir yükselme, geçici </a:t>
                      </a:r>
                      <a:r>
                        <a:rPr lang="tr-TR" sz="1200" dirty="0" err="1"/>
                        <a:t>nötropeni</a:t>
                      </a:r>
                      <a:r>
                        <a:rPr lang="tr-TR" sz="1200" dirty="0"/>
                        <a:t>.</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5398917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146875">
                  <a:extLst>
                    <a:ext uri="{9D8B030D-6E8A-4147-A177-3AD203B41FA5}">
                      <a16:colId xmlns="" xmlns:a16="http://schemas.microsoft.com/office/drawing/2014/main" val="3909889876"/>
                    </a:ext>
                  </a:extLst>
                </a:gridCol>
                <a:gridCol w="1394847">
                  <a:extLst>
                    <a:ext uri="{9D8B030D-6E8A-4147-A177-3AD203B41FA5}">
                      <a16:colId xmlns="" xmlns:a16="http://schemas.microsoft.com/office/drawing/2014/main" val="410436076"/>
                    </a:ext>
                  </a:extLst>
                </a:gridCol>
                <a:gridCol w="2457082">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ANTİTÜBERKÜLOZ İLAÇLAR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MAKROLİDLER</a:t>
                      </a:r>
                      <a:endParaRPr lang="tr-TR" dirty="0"/>
                    </a:p>
                    <a:p>
                      <a:pPr algn="ct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sz="1600" dirty="0"/>
                    </a:p>
                    <a:p>
                      <a:r>
                        <a:rPr lang="tr-TR" sz="1600" dirty="0"/>
                        <a:t>DİRİTROMİSİN</a:t>
                      </a:r>
                    </a:p>
                  </a:txBody>
                  <a:tcPr/>
                </a:tc>
                <a:tc>
                  <a:txBody>
                    <a:bodyPr/>
                    <a:lstStyle/>
                    <a:p>
                      <a:r>
                        <a:rPr lang="tr-TR" sz="1200" dirty="0" err="1"/>
                        <a:t>Diritromisin</a:t>
                      </a:r>
                      <a:r>
                        <a:rPr lang="tr-TR" sz="1200" dirty="0"/>
                        <a:t>, </a:t>
                      </a:r>
                      <a:r>
                        <a:rPr lang="tr-TR" sz="1200" dirty="0" err="1"/>
                        <a:t>Staphylococcus</a:t>
                      </a:r>
                      <a:r>
                        <a:rPr lang="tr-TR" sz="1200" dirty="0"/>
                        <a:t> </a:t>
                      </a:r>
                      <a:r>
                        <a:rPr lang="tr-TR" sz="1200" dirty="0" err="1"/>
                        <a:t>aureus</a:t>
                      </a:r>
                      <a:r>
                        <a:rPr lang="tr-TR" sz="1200" dirty="0"/>
                        <a:t>, </a:t>
                      </a:r>
                      <a:r>
                        <a:rPr lang="tr-TR" sz="1200" dirty="0" err="1"/>
                        <a:t>Streptococcus</a:t>
                      </a:r>
                      <a:r>
                        <a:rPr lang="tr-TR" sz="1200" dirty="0"/>
                        <a:t> </a:t>
                      </a:r>
                      <a:r>
                        <a:rPr lang="tr-TR" sz="1200" dirty="0" err="1"/>
                        <a:t>pneumoniae</a:t>
                      </a:r>
                      <a:r>
                        <a:rPr lang="tr-TR" sz="1200" dirty="0"/>
                        <a:t>, </a:t>
                      </a:r>
                      <a:r>
                        <a:rPr lang="tr-TR" sz="1200" dirty="0" err="1"/>
                        <a:t>Streptococcus</a:t>
                      </a:r>
                      <a:r>
                        <a:rPr lang="tr-TR" sz="1200" dirty="0"/>
                        <a:t> </a:t>
                      </a:r>
                      <a:r>
                        <a:rPr lang="tr-TR" sz="1200" dirty="0" err="1"/>
                        <a:t>pyogenes</a:t>
                      </a:r>
                      <a:r>
                        <a:rPr lang="tr-TR" sz="1200" dirty="0"/>
                        <a:t>, </a:t>
                      </a:r>
                      <a:r>
                        <a:rPr lang="tr-TR" sz="1200" dirty="0" err="1"/>
                        <a:t>Haemophilus</a:t>
                      </a:r>
                      <a:r>
                        <a:rPr lang="tr-TR" sz="1200" dirty="0"/>
                        <a:t> </a:t>
                      </a:r>
                      <a:r>
                        <a:rPr lang="tr-TR" sz="1200" dirty="0" err="1"/>
                        <a:t>influenzae</a:t>
                      </a:r>
                      <a:r>
                        <a:rPr lang="tr-TR" sz="1200" dirty="0"/>
                        <a:t>, </a:t>
                      </a:r>
                      <a:r>
                        <a:rPr lang="tr-TR" sz="1200" dirty="0" err="1"/>
                        <a:t>Legionella</a:t>
                      </a:r>
                      <a:r>
                        <a:rPr lang="tr-TR" sz="1200" dirty="0"/>
                        <a:t> </a:t>
                      </a:r>
                      <a:r>
                        <a:rPr lang="tr-TR" sz="1200" dirty="0" err="1"/>
                        <a:t>pneumophila</a:t>
                      </a:r>
                      <a:r>
                        <a:rPr lang="tr-TR" sz="1200" dirty="0"/>
                        <a:t>, </a:t>
                      </a:r>
                      <a:r>
                        <a:rPr lang="tr-TR" sz="1200" dirty="0" err="1"/>
                        <a:t>Moraxella</a:t>
                      </a:r>
                      <a:r>
                        <a:rPr lang="tr-TR" sz="1200" dirty="0"/>
                        <a:t> </a:t>
                      </a:r>
                      <a:r>
                        <a:rPr lang="tr-TR" sz="1200" dirty="0" err="1"/>
                        <a:t>catarrhalis</a:t>
                      </a:r>
                      <a:r>
                        <a:rPr lang="tr-TR" sz="1200" dirty="0"/>
                        <a:t>, </a:t>
                      </a:r>
                      <a:r>
                        <a:rPr lang="tr-TR" sz="1200" dirty="0" err="1"/>
                        <a:t>Mycoplasma</a:t>
                      </a:r>
                      <a:r>
                        <a:rPr lang="tr-TR" sz="1200" dirty="0"/>
                        <a:t> </a:t>
                      </a:r>
                      <a:r>
                        <a:rPr lang="tr-TR" sz="1200" dirty="0" err="1"/>
                        <a:t>pneumoniae</a:t>
                      </a:r>
                      <a:r>
                        <a:rPr lang="tr-TR" sz="1200" dirty="0"/>
                        <a:t> gibi mikroorganizmalar üzerine </a:t>
                      </a:r>
                      <a:r>
                        <a:rPr lang="tr-TR" sz="1200" dirty="0" err="1"/>
                        <a:t>antibakteriyel</a:t>
                      </a:r>
                      <a:r>
                        <a:rPr lang="tr-TR" sz="1200" dirty="0"/>
                        <a:t> etkinlik gösterir. Yukarıda belirtilen bakteriler tarafından meydana getirilen, aşağıdaki enfeksiyonların tedavisinde </a:t>
                      </a:r>
                      <a:r>
                        <a:rPr lang="tr-TR" sz="1200" dirty="0" err="1"/>
                        <a:t>endikedir</a:t>
                      </a:r>
                      <a:r>
                        <a:rPr lang="tr-TR" sz="1200" dirty="0"/>
                        <a:t>. </a:t>
                      </a:r>
                    </a:p>
                    <a:p>
                      <a:r>
                        <a:rPr lang="tr-TR" sz="1200" dirty="0" smtClean="0"/>
                        <a:t>Alt </a:t>
                      </a:r>
                      <a:r>
                        <a:rPr lang="tr-TR" sz="1200" dirty="0"/>
                        <a:t>ve üst solunum yolları enfeksiyonları </a:t>
                      </a:r>
                      <a:r>
                        <a:rPr lang="tr-TR" sz="1200" dirty="0" smtClean="0"/>
                        <a:t>, </a:t>
                      </a:r>
                      <a:endParaRPr lang="tr-TR" sz="1200" dirty="0"/>
                    </a:p>
                    <a:p>
                      <a:r>
                        <a:rPr lang="tr-TR" sz="1200" dirty="0" smtClean="0"/>
                        <a:t>Kronik </a:t>
                      </a:r>
                      <a:r>
                        <a:rPr lang="tr-TR" sz="1200" dirty="0"/>
                        <a:t>bronşitin akut alevlenmeleri </a:t>
                      </a:r>
                      <a:r>
                        <a:rPr lang="tr-TR" sz="1200" dirty="0" smtClean="0"/>
                        <a:t> </a:t>
                      </a:r>
                      <a:r>
                        <a:rPr lang="tr-TR" sz="1200" dirty="0"/>
                        <a:t>Akut bronşitte bağlı olarak gelişen </a:t>
                      </a:r>
                      <a:r>
                        <a:rPr lang="tr-TR" sz="1200" dirty="0" err="1"/>
                        <a:t>sekonder</a:t>
                      </a:r>
                      <a:r>
                        <a:rPr lang="tr-TR" sz="1200" dirty="0"/>
                        <a:t> bakteriyel enfeksiyonlar  </a:t>
                      </a:r>
                      <a:r>
                        <a:rPr lang="tr-TR" sz="1200" dirty="0" smtClean="0"/>
                        <a:t>Toplumda </a:t>
                      </a:r>
                      <a:r>
                        <a:rPr lang="tr-TR" sz="1200" dirty="0"/>
                        <a:t>edinilmiş </a:t>
                      </a:r>
                      <a:r>
                        <a:rPr lang="tr-TR" sz="1200" dirty="0" err="1" smtClean="0"/>
                        <a:t>pnömoniler</a:t>
                      </a:r>
                      <a:r>
                        <a:rPr lang="tr-TR" sz="1200" dirty="0" smtClean="0"/>
                        <a:t>,</a:t>
                      </a:r>
                      <a:r>
                        <a:rPr lang="tr-TR" sz="1200" baseline="0" dirty="0" smtClean="0"/>
                        <a:t> </a:t>
                      </a:r>
                      <a:r>
                        <a:rPr lang="tr-TR" sz="1200" dirty="0" smtClean="0"/>
                        <a:t>Yutak </a:t>
                      </a:r>
                      <a:r>
                        <a:rPr lang="tr-TR" sz="1200" dirty="0"/>
                        <a:t>ve bademcik iltihap olgularında  </a:t>
                      </a:r>
                      <a:r>
                        <a:rPr lang="tr-TR" sz="1200" dirty="0" smtClean="0"/>
                        <a:t>,deri </a:t>
                      </a:r>
                      <a:r>
                        <a:rPr lang="tr-TR" sz="1200" dirty="0"/>
                        <a:t>ve yumuşak doku enfeksiyonları</a:t>
                      </a:r>
                    </a:p>
                  </a:txBody>
                  <a:tcPr/>
                </a:tc>
                <a:tc>
                  <a:txBody>
                    <a:bodyPr/>
                    <a:lstStyle/>
                    <a:p>
                      <a:r>
                        <a:rPr lang="tr-TR" sz="1200" dirty="0" err="1"/>
                        <a:t>M</a:t>
                      </a:r>
                      <a:r>
                        <a:rPr lang="tr-TR" sz="1200" dirty="0" err="1" smtClean="0"/>
                        <a:t>akrolid</a:t>
                      </a:r>
                      <a:r>
                        <a:rPr lang="tr-TR" sz="1200" dirty="0" smtClean="0"/>
                        <a:t> </a:t>
                      </a:r>
                      <a:r>
                        <a:rPr lang="tr-TR" sz="1200" dirty="0" err="1" smtClean="0"/>
                        <a:t>allerjisi</a:t>
                      </a:r>
                      <a:r>
                        <a:rPr lang="tr-TR" sz="1200" baseline="0" dirty="0"/>
                        <a:t> </a:t>
                      </a:r>
                      <a:r>
                        <a:rPr lang="tr-TR" sz="1200" baseline="0" dirty="0" smtClean="0"/>
                        <a:t>olan hastalarda </a:t>
                      </a:r>
                      <a:r>
                        <a:rPr lang="tr-TR" sz="1200" baseline="0" dirty="0" err="1" smtClean="0"/>
                        <a:t>kontrendikedir</a:t>
                      </a:r>
                      <a:r>
                        <a:rPr lang="tr-TR" sz="1200" baseline="0" dirty="0" smtClean="0"/>
                        <a:t>.</a:t>
                      </a:r>
                      <a:endParaRPr lang="tr-TR" sz="1200" dirty="0"/>
                    </a:p>
                  </a:txBody>
                  <a:tcPr/>
                </a:tc>
                <a:tc>
                  <a:txBody>
                    <a:bodyPr/>
                    <a:lstStyle/>
                    <a:p>
                      <a:r>
                        <a:rPr lang="tr-TR" sz="1200" dirty="0"/>
                        <a:t>Y</a:t>
                      </a:r>
                      <a:r>
                        <a:rPr lang="tr-TR" sz="1200" dirty="0" smtClean="0"/>
                        <a:t>etişkinde </a:t>
                      </a:r>
                      <a:r>
                        <a:rPr lang="tr-TR" sz="1200" dirty="0"/>
                        <a:t>günde bir 500mg. yemekle veya yemekten sonraki 1 saat </a:t>
                      </a:r>
                      <a:r>
                        <a:rPr lang="tr-TR" sz="1200" dirty="0" smtClean="0"/>
                        <a:t>içinde oral</a:t>
                      </a:r>
                      <a:r>
                        <a:rPr lang="tr-TR" sz="1200" baseline="0" dirty="0" smtClean="0"/>
                        <a:t> yolla alınır.</a:t>
                      </a:r>
                      <a:endParaRPr lang="tr-TR" sz="1200" dirty="0"/>
                    </a:p>
                  </a:txBody>
                  <a:tcPr/>
                </a:tc>
                <a:tc>
                  <a:txBody>
                    <a:bodyPr/>
                    <a:lstStyle/>
                    <a:p>
                      <a:r>
                        <a:rPr lang="tr-TR" sz="1200" dirty="0"/>
                        <a:t>B</a:t>
                      </a:r>
                      <a:r>
                        <a:rPr lang="tr-TR" sz="1200" dirty="0" smtClean="0"/>
                        <a:t>ulantı</a:t>
                      </a:r>
                      <a:r>
                        <a:rPr lang="tr-TR" sz="1200" dirty="0"/>
                        <a:t>, karın ağrısı, kusma, şişkinlik, </a:t>
                      </a:r>
                      <a:r>
                        <a:rPr lang="tr-TR" sz="1200" dirty="0" err="1" smtClean="0"/>
                        <a:t>diyare</a:t>
                      </a:r>
                      <a:r>
                        <a:rPr lang="tr-TR" sz="1200" dirty="0" smtClean="0"/>
                        <a:t>.</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9283436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286359">
                  <a:extLst>
                    <a:ext uri="{9D8B030D-6E8A-4147-A177-3AD203B41FA5}">
                      <a16:colId xmlns="" xmlns:a16="http://schemas.microsoft.com/office/drawing/2014/main" val="3909889876"/>
                    </a:ext>
                  </a:extLst>
                </a:gridCol>
                <a:gridCol w="1565329">
                  <a:extLst>
                    <a:ext uri="{9D8B030D-6E8A-4147-A177-3AD203B41FA5}">
                      <a16:colId xmlns="" xmlns:a16="http://schemas.microsoft.com/office/drawing/2014/main" val="410436076"/>
                    </a:ext>
                  </a:extLst>
                </a:gridCol>
                <a:gridCol w="2147116">
                  <a:extLst>
                    <a:ext uri="{9D8B030D-6E8A-4147-A177-3AD203B41FA5}">
                      <a16:colId xmlns="" xmlns:a16="http://schemas.microsoft.com/office/drawing/2014/main" val="1020422449"/>
                    </a:ext>
                  </a:extLst>
                </a:gridCol>
                <a:gridCol w="2533372">
                  <a:extLst>
                    <a:ext uri="{9D8B030D-6E8A-4147-A177-3AD203B41FA5}">
                      <a16:colId xmlns="" xmlns:a16="http://schemas.microsoft.com/office/drawing/2014/main" val="3608664567"/>
                    </a:ext>
                  </a:extLst>
                </a:gridCol>
                <a:gridCol w="2772635">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ANTİTÜBERKÜLOZ İLAÇLAR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MAKROLİDLER</a:t>
                      </a:r>
                      <a:endParaRPr lang="tr-TR" dirty="0"/>
                    </a:p>
                    <a:p>
                      <a:pPr algn="ct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ERİTROMİSİN</a:t>
                      </a:r>
                    </a:p>
                  </a:txBody>
                  <a:tcPr/>
                </a:tc>
                <a:tc>
                  <a:txBody>
                    <a:bodyPr/>
                    <a:lstStyle/>
                    <a:p>
                      <a:r>
                        <a:rPr lang="tr-TR" sz="1200" dirty="0"/>
                        <a:t>Duyarlı mikroorganizmaların neden olduğu ; </a:t>
                      </a:r>
                      <a:r>
                        <a:rPr lang="tr-TR" sz="1200" dirty="0" smtClean="0"/>
                        <a:t> </a:t>
                      </a:r>
                      <a:r>
                        <a:rPr lang="tr-TR" sz="1200" dirty="0"/>
                        <a:t>Üst ve alt solunum yolu enfeksiyonları </a:t>
                      </a:r>
                      <a:r>
                        <a:rPr lang="tr-TR" sz="1200" dirty="0" err="1" smtClean="0"/>
                        <a:t>Atipik</a:t>
                      </a:r>
                      <a:r>
                        <a:rPr lang="tr-TR" sz="1200" dirty="0" smtClean="0"/>
                        <a:t> </a:t>
                      </a:r>
                      <a:r>
                        <a:rPr lang="tr-TR" sz="1200" dirty="0" err="1"/>
                        <a:t>Pnömoni</a:t>
                      </a:r>
                      <a:r>
                        <a:rPr lang="tr-TR" sz="1200" dirty="0"/>
                        <a:t>, </a:t>
                      </a:r>
                      <a:r>
                        <a:rPr lang="tr-TR" sz="1200" dirty="0" smtClean="0"/>
                        <a:t>,Lejyoner </a:t>
                      </a:r>
                      <a:r>
                        <a:rPr lang="tr-TR" sz="1200" dirty="0"/>
                        <a:t>hastalığı, </a:t>
                      </a:r>
                      <a:r>
                        <a:rPr lang="tr-TR" sz="1200" dirty="0" smtClean="0"/>
                        <a:t> </a:t>
                      </a:r>
                      <a:r>
                        <a:rPr lang="tr-TR" sz="1200" dirty="0" err="1"/>
                        <a:t>Bakteriyal</a:t>
                      </a:r>
                      <a:r>
                        <a:rPr lang="tr-TR" sz="1200" dirty="0"/>
                        <a:t> </a:t>
                      </a:r>
                      <a:r>
                        <a:rPr lang="tr-TR" sz="1200" dirty="0" err="1"/>
                        <a:t>endokardit</a:t>
                      </a:r>
                      <a:r>
                        <a:rPr lang="tr-TR" sz="1200" dirty="0"/>
                        <a:t> </a:t>
                      </a:r>
                      <a:r>
                        <a:rPr lang="tr-TR" sz="1200" dirty="0" err="1" smtClean="0"/>
                        <a:t>profilaksisi</a:t>
                      </a:r>
                      <a:r>
                        <a:rPr lang="tr-TR" sz="1200" dirty="0" smtClean="0"/>
                        <a:t>,</a:t>
                      </a:r>
                      <a:r>
                        <a:rPr lang="tr-TR" sz="1200" baseline="0" dirty="0" smtClean="0"/>
                        <a:t> </a:t>
                      </a:r>
                      <a:r>
                        <a:rPr lang="tr-TR" sz="1200" dirty="0" smtClean="0"/>
                        <a:t>Komplike </a:t>
                      </a:r>
                      <a:r>
                        <a:rPr lang="tr-TR" sz="1200" dirty="0"/>
                        <a:t>olmayan </a:t>
                      </a:r>
                      <a:r>
                        <a:rPr lang="tr-TR" sz="1200" dirty="0" err="1"/>
                        <a:t>gonore</a:t>
                      </a:r>
                      <a:r>
                        <a:rPr lang="tr-TR" sz="1200" dirty="0"/>
                        <a:t>, </a:t>
                      </a:r>
                      <a:r>
                        <a:rPr lang="tr-TR" sz="1200" dirty="0" err="1" smtClean="0"/>
                        <a:t>Sifiliz</a:t>
                      </a:r>
                      <a:r>
                        <a:rPr lang="tr-TR" sz="1200" dirty="0"/>
                        <a:t>, </a:t>
                      </a:r>
                      <a:r>
                        <a:rPr lang="tr-TR" sz="1200" dirty="0" smtClean="0"/>
                        <a:t>Deri </a:t>
                      </a:r>
                      <a:r>
                        <a:rPr lang="tr-TR" sz="1200" dirty="0"/>
                        <a:t>ve yumuşak doku enfeksiyonlarında </a:t>
                      </a:r>
                      <a:r>
                        <a:rPr lang="tr-TR" sz="1200" dirty="0" err="1"/>
                        <a:t>endikedir</a:t>
                      </a:r>
                      <a:r>
                        <a:rPr lang="tr-TR" sz="1200" dirty="0"/>
                        <a:t>. Penisilin </a:t>
                      </a:r>
                      <a:r>
                        <a:rPr lang="tr-TR" sz="1200" dirty="0" err="1"/>
                        <a:t>allerjisi</a:t>
                      </a:r>
                      <a:r>
                        <a:rPr lang="tr-TR" sz="1200" dirty="0"/>
                        <a:t> olan hastaların tedavisinde de alternatif olarak kullanılır.</a:t>
                      </a:r>
                    </a:p>
                  </a:txBody>
                  <a:tcPr/>
                </a:tc>
                <a:tc>
                  <a:txBody>
                    <a:bodyPr/>
                    <a:lstStyle/>
                    <a:p>
                      <a:r>
                        <a:rPr lang="tr-TR" sz="1200" dirty="0"/>
                        <a:t>A</a:t>
                      </a:r>
                      <a:r>
                        <a:rPr lang="tr-TR" sz="1200" dirty="0" smtClean="0"/>
                        <a:t>şırı </a:t>
                      </a:r>
                      <a:r>
                        <a:rPr lang="tr-TR" sz="1200" dirty="0"/>
                        <a:t>duyarlılık, </a:t>
                      </a:r>
                      <a:r>
                        <a:rPr lang="tr-TR" sz="1200" dirty="0" err="1"/>
                        <a:t>terfenadin</a:t>
                      </a:r>
                      <a:r>
                        <a:rPr lang="tr-TR" sz="1200" dirty="0"/>
                        <a:t> </a:t>
                      </a:r>
                      <a:r>
                        <a:rPr lang="tr-TR" sz="1200" dirty="0" err="1"/>
                        <a:t>astemizol</a:t>
                      </a:r>
                      <a:r>
                        <a:rPr lang="tr-TR" sz="1200" dirty="0"/>
                        <a:t> veya </a:t>
                      </a:r>
                      <a:r>
                        <a:rPr lang="tr-TR" sz="1200" dirty="0" err="1"/>
                        <a:t>sisaprid</a:t>
                      </a:r>
                      <a:r>
                        <a:rPr lang="tr-TR" sz="1200" dirty="0"/>
                        <a:t> ile birlikte kullanımı (ciddi aritmi</a:t>
                      </a:r>
                      <a:r>
                        <a:rPr lang="tr-TR" sz="1200" dirty="0" smtClean="0"/>
                        <a:t>).</a:t>
                      </a:r>
                      <a:endParaRPr lang="tr-TR" sz="1200" dirty="0"/>
                    </a:p>
                  </a:txBody>
                  <a:tcPr/>
                </a:tc>
                <a:tc>
                  <a:txBody>
                    <a:bodyPr/>
                    <a:lstStyle/>
                    <a:p>
                      <a:r>
                        <a:rPr lang="tr-TR" sz="1200" dirty="0"/>
                        <a:t>Yetişkin 4x250mg-3x500mg. </a:t>
                      </a:r>
                      <a:r>
                        <a:rPr lang="tr-TR" sz="1200" dirty="0" err="1"/>
                        <a:t>Max</a:t>
                      </a:r>
                      <a:r>
                        <a:rPr lang="tr-TR" sz="1200" dirty="0"/>
                        <a:t> 4gr/gün. Çocuk 30-50mg/kg/gün 3 veya 4 eşit doza </a:t>
                      </a:r>
                      <a:r>
                        <a:rPr lang="tr-TR" sz="1200" dirty="0" smtClean="0"/>
                        <a:t>bölünerek</a:t>
                      </a:r>
                      <a:r>
                        <a:rPr lang="tr-TR" sz="1200" baseline="0" dirty="0" smtClean="0"/>
                        <a:t> oral yolla alınır.</a:t>
                      </a:r>
                      <a:endParaRPr lang="tr-TR" sz="1200" dirty="0"/>
                    </a:p>
                  </a:txBody>
                  <a:tcPr/>
                </a:tc>
                <a:tc>
                  <a:txBody>
                    <a:bodyPr/>
                    <a:lstStyle/>
                    <a:p>
                      <a:r>
                        <a:rPr lang="tr-TR" sz="1200" dirty="0"/>
                        <a:t>B</a:t>
                      </a:r>
                      <a:r>
                        <a:rPr lang="tr-TR" sz="1200" dirty="0" smtClean="0"/>
                        <a:t>ulantı</a:t>
                      </a:r>
                      <a:r>
                        <a:rPr lang="tr-TR" sz="1200" dirty="0"/>
                        <a:t>, kusma, </a:t>
                      </a:r>
                      <a:r>
                        <a:rPr lang="tr-TR" sz="1200" dirty="0" err="1"/>
                        <a:t>abdominal</a:t>
                      </a:r>
                      <a:r>
                        <a:rPr lang="tr-TR" sz="1200" dirty="0"/>
                        <a:t> ağrı, </a:t>
                      </a:r>
                      <a:r>
                        <a:rPr lang="tr-TR" sz="1200" dirty="0" err="1"/>
                        <a:t>anoreksi</a:t>
                      </a:r>
                      <a:r>
                        <a:rPr lang="tr-TR" sz="1200" dirty="0"/>
                        <a:t>, </a:t>
                      </a:r>
                      <a:r>
                        <a:rPr lang="tr-TR" sz="1200" dirty="0" smtClean="0"/>
                        <a:t>ishal.</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1039156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100380">
                  <a:extLst>
                    <a:ext uri="{9D8B030D-6E8A-4147-A177-3AD203B41FA5}">
                      <a16:colId xmlns="" xmlns:a16="http://schemas.microsoft.com/office/drawing/2014/main" val="3909889876"/>
                    </a:ext>
                  </a:extLst>
                </a:gridCol>
                <a:gridCol w="1363851">
                  <a:extLst>
                    <a:ext uri="{9D8B030D-6E8A-4147-A177-3AD203B41FA5}">
                      <a16:colId xmlns="" xmlns:a16="http://schemas.microsoft.com/office/drawing/2014/main" val="410436076"/>
                    </a:ext>
                  </a:extLst>
                </a:gridCol>
                <a:gridCol w="2534573">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1903477">
                  <a:extLst>
                    <a:ext uri="{9D8B030D-6E8A-4147-A177-3AD203B41FA5}">
                      <a16:colId xmlns="" xmlns:a16="http://schemas.microsoft.com/office/drawing/2014/main" val="331153104"/>
                    </a:ext>
                  </a:extLst>
                </a:gridCol>
                <a:gridCol w="2509901">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ANTİTÜBERKÜLOZ İLAÇLAR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MAKROLİDLER</a:t>
                      </a:r>
                      <a:endParaRPr lang="tr-TR" dirty="0"/>
                    </a:p>
                    <a:p>
                      <a:pPr algn="ct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sz="1400" dirty="0"/>
                        <a:t>KLARİTROMİSİN</a:t>
                      </a:r>
                    </a:p>
                  </a:txBody>
                  <a:tcPr/>
                </a:tc>
                <a:tc>
                  <a:txBody>
                    <a:bodyPr/>
                    <a:lstStyle/>
                    <a:p>
                      <a:r>
                        <a:rPr lang="tr-TR" sz="1200" dirty="0" smtClean="0"/>
                        <a:t>Farenjit </a:t>
                      </a:r>
                      <a:r>
                        <a:rPr lang="tr-TR" sz="1200" dirty="0"/>
                        <a:t>(yutak iltihabı), </a:t>
                      </a:r>
                      <a:r>
                        <a:rPr lang="tr-TR" sz="1200" dirty="0" err="1"/>
                        <a:t>tonsillit</a:t>
                      </a:r>
                      <a:r>
                        <a:rPr lang="tr-TR" sz="1200" dirty="0"/>
                        <a:t> (bademcik iltihabı), akut </a:t>
                      </a:r>
                      <a:r>
                        <a:rPr lang="tr-TR" sz="1200" dirty="0" err="1"/>
                        <a:t>maksiller</a:t>
                      </a:r>
                      <a:r>
                        <a:rPr lang="tr-TR" sz="1200" dirty="0"/>
                        <a:t> sinüzit (</a:t>
                      </a:r>
                      <a:r>
                        <a:rPr lang="tr-TR" sz="1200" dirty="0" err="1"/>
                        <a:t>sinus</a:t>
                      </a:r>
                      <a:r>
                        <a:rPr lang="tr-TR" sz="1200" dirty="0"/>
                        <a:t> iltihabı)  </a:t>
                      </a:r>
                    </a:p>
                    <a:p>
                      <a:r>
                        <a:rPr lang="tr-TR" sz="1200" dirty="0"/>
                        <a:t> </a:t>
                      </a:r>
                      <a:r>
                        <a:rPr lang="tr-TR" sz="1200" dirty="0" smtClean="0"/>
                        <a:t>gibi </a:t>
                      </a:r>
                      <a:r>
                        <a:rPr lang="tr-TR" sz="1200" dirty="0"/>
                        <a:t>üst solunum yolu enfeksiyonları,</a:t>
                      </a:r>
                    </a:p>
                    <a:p>
                      <a:r>
                        <a:rPr lang="tr-TR" sz="1200" dirty="0"/>
                        <a:t> </a:t>
                      </a:r>
                      <a:r>
                        <a:rPr lang="tr-TR" sz="1200" dirty="0" smtClean="0"/>
                        <a:t>Kronik </a:t>
                      </a:r>
                      <a:r>
                        <a:rPr lang="tr-TR" sz="1200" dirty="0"/>
                        <a:t>bronşitte akut bakteriyel alevlenme, </a:t>
                      </a:r>
                      <a:r>
                        <a:rPr lang="tr-TR" sz="1200" dirty="0" err="1"/>
                        <a:t>pnömoni</a:t>
                      </a:r>
                      <a:r>
                        <a:rPr lang="tr-TR" sz="1200" dirty="0"/>
                        <a:t> (zatürre) gibi alt solunum yolu  enfeksiyonları,</a:t>
                      </a:r>
                    </a:p>
                    <a:p>
                      <a:r>
                        <a:rPr lang="tr-TR" sz="1200" dirty="0" smtClean="0"/>
                        <a:t> </a:t>
                      </a:r>
                      <a:r>
                        <a:rPr lang="tr-TR" sz="1200" dirty="0"/>
                        <a:t>Duyarlı mikroorganizmaların neden olduğu komplike olmayan, çeşitli deri ve yumuşak  doku enfeksiyonları</a:t>
                      </a:r>
                    </a:p>
                    <a:p>
                      <a:r>
                        <a:rPr lang="tr-TR" sz="1200" dirty="0" smtClean="0"/>
                        <a:t> </a:t>
                      </a:r>
                      <a:r>
                        <a:rPr lang="tr-TR" sz="1200" dirty="0" err="1"/>
                        <a:t>Mikobakteri</a:t>
                      </a:r>
                      <a:r>
                        <a:rPr lang="tr-TR" sz="1200" dirty="0"/>
                        <a:t> adı verilen özel bir bakteri türünün neden olduğu enfeksiyonlar</a:t>
                      </a:r>
                    </a:p>
                    <a:p>
                      <a:r>
                        <a:rPr lang="tr-TR" sz="1200" dirty="0" smtClean="0"/>
                        <a:t>Bazı </a:t>
                      </a:r>
                      <a:r>
                        <a:rPr lang="tr-TR" sz="1200" dirty="0"/>
                        <a:t>AİDS (edinilmiş </a:t>
                      </a:r>
                      <a:r>
                        <a:rPr lang="tr-TR" sz="1200" dirty="0" err="1"/>
                        <a:t>immün</a:t>
                      </a:r>
                      <a:r>
                        <a:rPr lang="tr-TR" sz="1200" dirty="0"/>
                        <a:t> yetmezlik sendromu) hastalarındaki, bir </a:t>
                      </a:r>
                      <a:r>
                        <a:rPr lang="tr-TR" sz="1200" dirty="0" err="1"/>
                        <a:t>mikobakteri</a:t>
                      </a:r>
                      <a:r>
                        <a:rPr lang="tr-TR" sz="1200" dirty="0"/>
                        <a:t> türüne  </a:t>
                      </a:r>
                    </a:p>
                    <a:p>
                      <a:r>
                        <a:rPr lang="tr-TR" sz="1200" dirty="0"/>
                        <a:t> </a:t>
                      </a:r>
                      <a:r>
                        <a:rPr lang="tr-TR" sz="1200" dirty="0" smtClean="0"/>
                        <a:t>(</a:t>
                      </a:r>
                      <a:r>
                        <a:rPr lang="tr-TR" sz="1200" dirty="0" err="1"/>
                        <a:t>mikobakterium</a:t>
                      </a:r>
                      <a:r>
                        <a:rPr lang="tr-TR" sz="1200" dirty="0"/>
                        <a:t> </a:t>
                      </a:r>
                      <a:r>
                        <a:rPr lang="tr-TR" sz="1200" dirty="0" err="1"/>
                        <a:t>avium</a:t>
                      </a:r>
                      <a:r>
                        <a:rPr lang="tr-TR" sz="1200" dirty="0"/>
                        <a:t> kompleksi) bağlı enfeksiyondan korunma amacıyla, </a:t>
                      </a:r>
                    </a:p>
                    <a:p>
                      <a:r>
                        <a:rPr lang="tr-TR" sz="1200" dirty="0" smtClean="0"/>
                        <a:t>On </a:t>
                      </a:r>
                      <a:r>
                        <a:rPr lang="tr-TR" sz="1200" dirty="0"/>
                        <a:t>iki parmak </a:t>
                      </a:r>
                      <a:r>
                        <a:rPr lang="tr-TR" sz="1200" dirty="0" err="1"/>
                        <a:t>barsağı</a:t>
                      </a:r>
                      <a:r>
                        <a:rPr lang="tr-TR" sz="1200" dirty="0"/>
                        <a:t> ülseri </a:t>
                      </a:r>
                      <a:r>
                        <a:rPr lang="tr-TR" sz="1200" dirty="0" err="1"/>
                        <a:t>nüksünün</a:t>
                      </a:r>
                      <a:r>
                        <a:rPr lang="tr-TR" sz="1200" dirty="0"/>
                        <a:t> azaltılması için, H. </a:t>
                      </a:r>
                      <a:r>
                        <a:rPr lang="tr-TR" sz="1200" dirty="0" err="1"/>
                        <a:t>pylori</a:t>
                      </a:r>
                      <a:r>
                        <a:rPr lang="tr-TR" sz="1200" dirty="0"/>
                        <a:t> adındaki bakterinin yok  edilmesi (eradikasyonu) amacıyla,</a:t>
                      </a:r>
                    </a:p>
                    <a:p>
                      <a:r>
                        <a:rPr lang="tr-TR" sz="1200" dirty="0" smtClean="0"/>
                        <a:t>Diş </a:t>
                      </a:r>
                      <a:r>
                        <a:rPr lang="tr-TR" sz="1200" dirty="0"/>
                        <a:t>enfeksiyonlarının tedavisinde. </a:t>
                      </a:r>
                    </a:p>
                  </a:txBody>
                  <a:tcPr/>
                </a:tc>
                <a:tc>
                  <a:txBody>
                    <a:bodyPr/>
                    <a:lstStyle/>
                    <a:p>
                      <a:r>
                        <a:rPr lang="tr-TR" sz="1200" dirty="0" err="1"/>
                        <a:t>M</a:t>
                      </a:r>
                      <a:r>
                        <a:rPr lang="tr-TR" sz="1200" dirty="0" err="1" smtClean="0"/>
                        <a:t>akrolidlere</a:t>
                      </a:r>
                      <a:r>
                        <a:rPr lang="tr-TR" sz="1200" dirty="0" smtClean="0"/>
                        <a:t> </a:t>
                      </a:r>
                      <a:r>
                        <a:rPr lang="tr-TR" sz="1200" dirty="0"/>
                        <a:t>karşı aşırı duyarlılık. Şu ilaçlarla birlikte kullanımı da </a:t>
                      </a:r>
                      <a:r>
                        <a:rPr lang="tr-TR" sz="1200" dirty="0" err="1"/>
                        <a:t>kontrendikedir</a:t>
                      </a:r>
                      <a:r>
                        <a:rPr lang="tr-TR" sz="1200" dirty="0"/>
                        <a:t>; </a:t>
                      </a:r>
                      <a:r>
                        <a:rPr lang="tr-TR" sz="1200" dirty="0" err="1"/>
                        <a:t>cisapride</a:t>
                      </a:r>
                      <a:r>
                        <a:rPr lang="tr-TR" sz="1200" dirty="0"/>
                        <a:t>, </a:t>
                      </a:r>
                      <a:r>
                        <a:rPr lang="tr-TR" sz="1200" dirty="0" err="1"/>
                        <a:t>pimozide</a:t>
                      </a:r>
                      <a:r>
                        <a:rPr lang="tr-TR" sz="1200" dirty="0"/>
                        <a:t>, </a:t>
                      </a:r>
                      <a:r>
                        <a:rPr lang="tr-TR" sz="1200" dirty="0" err="1"/>
                        <a:t>astemizole</a:t>
                      </a:r>
                      <a:r>
                        <a:rPr lang="tr-TR" sz="1200" dirty="0"/>
                        <a:t>, </a:t>
                      </a:r>
                      <a:r>
                        <a:rPr lang="tr-TR" sz="1200" dirty="0" err="1"/>
                        <a:t>terfenadine</a:t>
                      </a:r>
                      <a:r>
                        <a:rPr lang="tr-TR" sz="1200" dirty="0"/>
                        <a:t>, ve </a:t>
                      </a:r>
                      <a:r>
                        <a:rPr lang="tr-TR" sz="1200" dirty="0" err="1"/>
                        <a:t>ergotamine</a:t>
                      </a:r>
                      <a:r>
                        <a:rPr lang="tr-TR" sz="1200" dirty="0"/>
                        <a:t> veya </a:t>
                      </a:r>
                      <a:r>
                        <a:rPr lang="tr-TR" sz="1200" dirty="0" err="1"/>
                        <a:t>dihydroergotamine</a:t>
                      </a:r>
                      <a:r>
                        <a:rPr lang="tr-TR" sz="1200" dirty="0"/>
                        <a:t> (</a:t>
                      </a:r>
                      <a:r>
                        <a:rPr lang="tr-TR" sz="1200" dirty="0" err="1"/>
                        <a:t>fatal</a:t>
                      </a:r>
                      <a:r>
                        <a:rPr lang="tr-TR" sz="1200" dirty="0"/>
                        <a:t> aritmi</a:t>
                      </a:r>
                      <a:r>
                        <a:rPr lang="tr-TR" sz="1200" dirty="0" smtClean="0"/>
                        <a:t>).</a:t>
                      </a:r>
                      <a:endParaRPr lang="tr-TR" sz="1200" dirty="0"/>
                    </a:p>
                  </a:txBody>
                  <a:tcPr/>
                </a:tc>
                <a:tc>
                  <a:txBody>
                    <a:bodyPr/>
                    <a:lstStyle/>
                    <a:p>
                      <a:r>
                        <a:rPr lang="tr-TR" sz="1200" dirty="0"/>
                        <a:t>Yetişkin 2 x 250-500mg. Çocuk 2 x </a:t>
                      </a:r>
                      <a:r>
                        <a:rPr lang="tr-TR" sz="1200" dirty="0" smtClean="0"/>
                        <a:t>7,5mg/kg</a:t>
                      </a:r>
                      <a:r>
                        <a:rPr lang="tr-TR" sz="1200" baseline="0" dirty="0" smtClean="0"/>
                        <a:t> oral yolla verilir.</a:t>
                      </a:r>
                      <a:endParaRPr lang="tr-TR" sz="1200" dirty="0"/>
                    </a:p>
                  </a:txBody>
                  <a:tcPr/>
                </a:tc>
                <a:tc>
                  <a:txBody>
                    <a:bodyPr/>
                    <a:lstStyle/>
                    <a:p>
                      <a:r>
                        <a:rPr lang="tr-TR" sz="1200" dirty="0" err="1"/>
                        <a:t>Diyare</a:t>
                      </a:r>
                      <a:r>
                        <a:rPr lang="tr-TR" sz="1200" dirty="0"/>
                        <a:t>, bulantı, kusma, </a:t>
                      </a:r>
                      <a:r>
                        <a:rPr lang="tr-TR" sz="1200" dirty="0" err="1"/>
                        <a:t>dispepsi</a:t>
                      </a:r>
                      <a:r>
                        <a:rPr lang="tr-TR" sz="1200" dirty="0"/>
                        <a:t>, ağızda tat bozukluğu (genellikle koku alma bozukluğuyla birlikte), karın ağrısı, </a:t>
                      </a:r>
                      <a:r>
                        <a:rPr lang="tr-TR" sz="1200" dirty="0" smtClean="0"/>
                        <a:t>baş ağrısı</a:t>
                      </a:r>
                      <a:r>
                        <a:rPr lang="tr-TR" sz="1200" dirty="0"/>
                        <a:t>, SGPT, SGOT, GGT, </a:t>
                      </a:r>
                      <a:r>
                        <a:rPr lang="tr-TR" sz="1200" dirty="0" err="1"/>
                        <a:t>alkalen</a:t>
                      </a:r>
                      <a:r>
                        <a:rPr lang="tr-TR" sz="1200" dirty="0"/>
                        <a:t> </a:t>
                      </a:r>
                      <a:r>
                        <a:rPr lang="tr-TR" sz="1200" dirty="0" err="1"/>
                        <a:t>fosfataz</a:t>
                      </a:r>
                      <a:r>
                        <a:rPr lang="tr-TR" sz="1200" dirty="0"/>
                        <a:t>, LDH, total </a:t>
                      </a:r>
                      <a:r>
                        <a:rPr lang="tr-TR" sz="1200" dirty="0" err="1"/>
                        <a:t>bilirubin</a:t>
                      </a:r>
                      <a:r>
                        <a:rPr lang="tr-TR" sz="1200" dirty="0"/>
                        <a:t> değerlerinde yükselme, </a:t>
                      </a:r>
                      <a:r>
                        <a:rPr lang="tr-TR" sz="1200" dirty="0" err="1"/>
                        <a:t>hepatoselüler</a:t>
                      </a:r>
                      <a:r>
                        <a:rPr lang="tr-TR" sz="1200" dirty="0"/>
                        <a:t> ve/ya da </a:t>
                      </a:r>
                      <a:r>
                        <a:rPr lang="tr-TR" sz="1200" dirty="0" err="1"/>
                        <a:t>kolestatik</a:t>
                      </a:r>
                      <a:r>
                        <a:rPr lang="tr-TR" sz="1200" dirty="0"/>
                        <a:t> hepatit, </a:t>
                      </a:r>
                      <a:r>
                        <a:rPr lang="tr-TR" sz="1200" dirty="0" err="1"/>
                        <a:t>lökopeni</a:t>
                      </a:r>
                      <a:r>
                        <a:rPr lang="tr-TR" sz="1200" dirty="0"/>
                        <a:t> ve </a:t>
                      </a:r>
                      <a:r>
                        <a:rPr lang="tr-TR" sz="1200" dirty="0" err="1"/>
                        <a:t>protrombin</a:t>
                      </a:r>
                      <a:r>
                        <a:rPr lang="tr-TR" sz="1200" dirty="0"/>
                        <a:t> zamanında </a:t>
                      </a:r>
                      <a:r>
                        <a:rPr lang="tr-TR" sz="1200" dirty="0" err="1"/>
                        <a:t>uzama,kan</a:t>
                      </a:r>
                      <a:r>
                        <a:rPr lang="tr-TR" sz="1200" dirty="0"/>
                        <a:t> üre düzeyinde yükselme, serum </a:t>
                      </a:r>
                      <a:r>
                        <a:rPr lang="tr-TR" sz="1200" dirty="0" err="1"/>
                        <a:t>kreatininde</a:t>
                      </a:r>
                      <a:r>
                        <a:rPr lang="tr-TR" sz="1200" dirty="0"/>
                        <a:t> yükselme, ürtiker </a:t>
                      </a:r>
                      <a:r>
                        <a:rPr lang="tr-TR" sz="1200" dirty="0" smtClean="0"/>
                        <a:t>anafilaksi </a:t>
                      </a:r>
                      <a:r>
                        <a:rPr lang="tr-TR" sz="1200" dirty="0"/>
                        <a:t>ve Stevens-Johnson sendromu, kaygı, uykusuzluk, kabus görme, halüsinasyon, </a:t>
                      </a:r>
                      <a:r>
                        <a:rPr lang="tr-TR" sz="1200" dirty="0" err="1"/>
                        <a:t>konfüzyon</a:t>
                      </a:r>
                      <a:r>
                        <a:rPr lang="tr-TR" sz="1200" dirty="0"/>
                        <a:t> ve psikoz gibi MSS ile ilgili etkiler, tedavi kesildiğinde düzelen işitme kaybı, </a:t>
                      </a:r>
                      <a:r>
                        <a:rPr lang="tr-TR" sz="1200" dirty="0" err="1"/>
                        <a:t>hiipoglisemi</a:t>
                      </a:r>
                      <a:r>
                        <a:rPr lang="tr-TR" sz="1200" dirty="0"/>
                        <a:t>, </a:t>
                      </a:r>
                      <a:r>
                        <a:rPr lang="tr-TR" sz="1200" dirty="0" err="1"/>
                        <a:t>trombositopeni</a:t>
                      </a:r>
                      <a:r>
                        <a:rPr lang="tr-TR" sz="1200" dirty="0"/>
                        <a:t>, dilde renk değişikliği, </a:t>
                      </a:r>
                      <a:r>
                        <a:rPr lang="tr-TR" sz="1200" dirty="0" err="1"/>
                        <a:t>glosit</a:t>
                      </a:r>
                      <a:r>
                        <a:rPr lang="tr-TR" sz="1200" dirty="0"/>
                        <a:t>, </a:t>
                      </a:r>
                      <a:r>
                        <a:rPr lang="tr-TR" sz="1200" dirty="0" err="1"/>
                        <a:t>stomatit</a:t>
                      </a:r>
                      <a:r>
                        <a:rPr lang="tr-TR" sz="1200" dirty="0"/>
                        <a:t> ve oral </a:t>
                      </a:r>
                      <a:r>
                        <a:rPr lang="tr-TR" sz="1200" dirty="0" err="1"/>
                        <a:t>moniliyaz</a:t>
                      </a:r>
                      <a:r>
                        <a:rPr lang="tr-TR" sz="1200" dirty="0"/>
                        <a:t>, dişlerde renk değişikliği, </a:t>
                      </a:r>
                      <a:r>
                        <a:rPr lang="tr-TR" sz="1200" dirty="0" err="1"/>
                        <a:t>ventriküler</a:t>
                      </a:r>
                      <a:r>
                        <a:rPr lang="tr-TR" sz="1200" dirty="0"/>
                        <a:t> taşikardi, </a:t>
                      </a:r>
                      <a:r>
                        <a:rPr lang="tr-TR" sz="1200" dirty="0" err="1"/>
                        <a:t>ventriküler</a:t>
                      </a:r>
                      <a:r>
                        <a:rPr lang="tr-TR" sz="1200" dirty="0"/>
                        <a:t> aritmi ve </a:t>
                      </a:r>
                      <a:r>
                        <a:rPr lang="tr-TR" sz="1200" dirty="0" err="1"/>
                        <a:t>torsade</a:t>
                      </a:r>
                      <a:r>
                        <a:rPr lang="tr-TR" sz="1200" dirty="0"/>
                        <a:t> de </a:t>
                      </a:r>
                      <a:r>
                        <a:rPr lang="tr-TR" sz="1200" dirty="0" err="1" smtClean="0"/>
                        <a:t>pointes</a:t>
                      </a:r>
                      <a:r>
                        <a:rPr lang="tr-TR" sz="1200" dirty="0"/>
                        <a:t>. </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7124193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100380">
                  <a:extLst>
                    <a:ext uri="{9D8B030D-6E8A-4147-A177-3AD203B41FA5}">
                      <a16:colId xmlns="" xmlns:a16="http://schemas.microsoft.com/office/drawing/2014/main" val="3909889876"/>
                    </a:ext>
                  </a:extLst>
                </a:gridCol>
                <a:gridCol w="1363851">
                  <a:extLst>
                    <a:ext uri="{9D8B030D-6E8A-4147-A177-3AD203B41FA5}">
                      <a16:colId xmlns="" xmlns:a16="http://schemas.microsoft.com/office/drawing/2014/main" val="410436076"/>
                    </a:ext>
                  </a:extLst>
                </a:gridCol>
                <a:gridCol w="2534573">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ANTİTÜBERKÜLOZ</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İLAÇLAR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MAKROLİDLER</a:t>
                      </a:r>
                      <a:endParaRPr lang="tr-TR" dirty="0"/>
                    </a:p>
                    <a:p>
                      <a:pPr algn="ct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sz="1400" dirty="0"/>
                        <a:t>ROKSİTROMİSİN</a:t>
                      </a:r>
                    </a:p>
                  </a:txBody>
                  <a:tcPr/>
                </a:tc>
                <a:tc>
                  <a:txBody>
                    <a:bodyPr/>
                    <a:lstStyle/>
                    <a:p>
                      <a:r>
                        <a:rPr lang="tr-TR" sz="1200" dirty="0" smtClean="0"/>
                        <a:t>Kulak</a:t>
                      </a:r>
                      <a:r>
                        <a:rPr lang="tr-TR" sz="1200" dirty="0"/>
                        <a:t>, burun veya boğaz bölgesinde yerleşmiş bir enfeksiyonu tedavi etmek için  </a:t>
                      </a:r>
                      <a:r>
                        <a:rPr lang="tr-TR" sz="1200" dirty="0" smtClean="0"/>
                        <a:t>kullanılır.</a:t>
                      </a:r>
                      <a:endParaRPr lang="tr-TR" sz="1200" dirty="0"/>
                    </a:p>
                    <a:p>
                      <a:r>
                        <a:rPr lang="tr-TR" sz="1200" dirty="0" smtClean="0"/>
                        <a:t>Solunum </a:t>
                      </a:r>
                      <a:r>
                        <a:rPr lang="tr-TR" sz="1200" dirty="0"/>
                        <a:t>yollarına (akciğerler, bronşlar gibi) yerleşmiş bir enfeksiyonu tedavi etmek </a:t>
                      </a:r>
                      <a:r>
                        <a:rPr lang="tr-TR" sz="1200" dirty="0" smtClean="0"/>
                        <a:t>, üreme </a:t>
                      </a:r>
                      <a:r>
                        <a:rPr lang="tr-TR" sz="1200" dirty="0"/>
                        <a:t>organlarına yerleşmiş bir enfeksiyonu tedavi etmek </a:t>
                      </a:r>
                      <a:r>
                        <a:rPr lang="tr-TR" sz="1200" dirty="0" smtClean="0"/>
                        <a:t> ,cinsel </a:t>
                      </a:r>
                      <a:r>
                        <a:rPr lang="tr-TR" sz="1200" dirty="0"/>
                        <a:t>temasla geçen bir enfeksiyonu tedavi etmek </a:t>
                      </a:r>
                      <a:r>
                        <a:rPr lang="tr-TR" sz="1200" dirty="0" smtClean="0"/>
                        <a:t>  ,derinizde </a:t>
                      </a:r>
                      <a:r>
                        <a:rPr lang="tr-TR" sz="1200" dirty="0"/>
                        <a:t>veya yumuşak dokularda yerleşen bir enfeksiyonu tedavi etmek </a:t>
                      </a:r>
                      <a:r>
                        <a:rPr lang="tr-TR" sz="1200" dirty="0" smtClean="0"/>
                        <a:t>  ,ağız </a:t>
                      </a:r>
                      <a:r>
                        <a:rPr lang="tr-TR" sz="1200" dirty="0"/>
                        <a:t>boşluğunda yerleşmiş bir enfeksiyonu tedavi etmek için </a:t>
                      </a:r>
                      <a:r>
                        <a:rPr lang="tr-TR" sz="1200" dirty="0" smtClean="0"/>
                        <a:t>kullanılır.</a:t>
                      </a:r>
                      <a:endParaRPr lang="tr-TR" sz="1200" dirty="0"/>
                    </a:p>
                  </a:txBody>
                  <a:tcPr/>
                </a:tc>
                <a:tc>
                  <a:txBody>
                    <a:bodyPr/>
                    <a:lstStyle/>
                    <a:p>
                      <a:r>
                        <a:rPr lang="tr-TR" sz="1200" dirty="0" err="1"/>
                        <a:t>M</a:t>
                      </a:r>
                      <a:r>
                        <a:rPr lang="tr-TR" sz="1200" dirty="0" err="1" smtClean="0"/>
                        <a:t>akrolid</a:t>
                      </a:r>
                      <a:r>
                        <a:rPr lang="tr-TR" sz="1200" dirty="0" smtClean="0"/>
                        <a:t> </a:t>
                      </a:r>
                      <a:r>
                        <a:rPr lang="tr-TR" sz="1200" dirty="0" err="1"/>
                        <a:t>allerjisi</a:t>
                      </a:r>
                      <a:r>
                        <a:rPr lang="tr-TR" sz="1200" dirty="0"/>
                        <a:t>, </a:t>
                      </a:r>
                      <a:r>
                        <a:rPr lang="tr-TR" sz="1200" dirty="0" err="1"/>
                        <a:t>Ergot</a:t>
                      </a:r>
                      <a:r>
                        <a:rPr lang="tr-TR" sz="1200" dirty="0"/>
                        <a:t> türevleri ile birlikte </a:t>
                      </a:r>
                      <a:r>
                        <a:rPr lang="tr-TR" sz="1200" dirty="0" smtClean="0"/>
                        <a:t>kullanımı</a:t>
                      </a:r>
                      <a:r>
                        <a:rPr lang="tr-TR" sz="1200" baseline="0" dirty="0" smtClean="0"/>
                        <a:t> </a:t>
                      </a:r>
                      <a:r>
                        <a:rPr lang="tr-TR" sz="1200" baseline="0" dirty="0" err="1" smtClean="0"/>
                        <a:t>kontrendikedir</a:t>
                      </a:r>
                      <a:r>
                        <a:rPr lang="tr-TR" sz="1200" baseline="0" dirty="0" smtClean="0"/>
                        <a:t>.</a:t>
                      </a:r>
                      <a:endParaRPr lang="tr-TR" sz="1200" dirty="0"/>
                    </a:p>
                  </a:txBody>
                  <a:tcPr/>
                </a:tc>
                <a:tc>
                  <a:txBody>
                    <a:bodyPr/>
                    <a:lstStyle/>
                    <a:p>
                      <a:r>
                        <a:rPr lang="tr-TR" sz="1200" dirty="0"/>
                        <a:t>Yetişkin 1x300 veya </a:t>
                      </a:r>
                      <a:r>
                        <a:rPr lang="tr-TR" sz="1200" dirty="0" smtClean="0"/>
                        <a:t>2x150mg</a:t>
                      </a:r>
                      <a:r>
                        <a:rPr lang="tr-TR" sz="1200" baseline="0" dirty="0" smtClean="0"/>
                        <a:t> oral yolla alınır.</a:t>
                      </a:r>
                      <a:r>
                        <a:rPr lang="tr-TR" sz="1200" dirty="0" smtClean="0"/>
                        <a:t> </a:t>
                      </a:r>
                      <a:endParaRPr lang="tr-TR" sz="1200" dirty="0"/>
                    </a:p>
                  </a:txBody>
                  <a:tcPr/>
                </a:tc>
                <a:tc>
                  <a:txBody>
                    <a:bodyPr/>
                    <a:lstStyle/>
                    <a:p>
                      <a:r>
                        <a:rPr lang="tr-TR" sz="1200" dirty="0"/>
                        <a:t>B</a:t>
                      </a:r>
                      <a:r>
                        <a:rPr lang="tr-TR" sz="1200" dirty="0" smtClean="0"/>
                        <a:t>ulantı</a:t>
                      </a:r>
                      <a:r>
                        <a:rPr lang="tr-TR" sz="1200" dirty="0"/>
                        <a:t>, kusma, mide ağrısı, </a:t>
                      </a:r>
                      <a:r>
                        <a:rPr lang="tr-TR" sz="1200" dirty="0" err="1"/>
                        <a:t>diyare</a:t>
                      </a:r>
                      <a:r>
                        <a:rPr lang="tr-TR" sz="1200" dirty="0"/>
                        <a:t>, baş dönmesi, alerjik reaksiyonlar, </a:t>
                      </a:r>
                      <a:r>
                        <a:rPr lang="tr-TR" sz="1200" dirty="0" err="1"/>
                        <a:t>transaminazlarda</a:t>
                      </a:r>
                      <a:r>
                        <a:rPr lang="tr-TR" sz="1200" dirty="0"/>
                        <a:t> geçici yükselmeler, karaciğer yetmezliği, </a:t>
                      </a:r>
                      <a:r>
                        <a:rPr lang="tr-TR" sz="1200" dirty="0" err="1"/>
                        <a:t>kolestatik</a:t>
                      </a:r>
                      <a:r>
                        <a:rPr lang="tr-TR" sz="1200" dirty="0"/>
                        <a:t> </a:t>
                      </a:r>
                      <a:r>
                        <a:rPr lang="tr-TR" sz="1200" dirty="0" smtClean="0"/>
                        <a:t>hepatit.</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36456369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1053885">
                  <a:extLst>
                    <a:ext uri="{9D8B030D-6E8A-4147-A177-3AD203B41FA5}">
                      <a16:colId xmlns="" xmlns:a16="http://schemas.microsoft.com/office/drawing/2014/main" val="3909889876"/>
                    </a:ext>
                  </a:extLst>
                </a:gridCol>
                <a:gridCol w="1425844">
                  <a:extLst>
                    <a:ext uri="{9D8B030D-6E8A-4147-A177-3AD203B41FA5}">
                      <a16:colId xmlns="" xmlns:a16="http://schemas.microsoft.com/office/drawing/2014/main" val="410436076"/>
                    </a:ext>
                  </a:extLst>
                </a:gridCol>
                <a:gridCol w="2519075">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ANTİTÜBERKÜLOZ İLAÇLAR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t>MAKROLİDLER</a:t>
                      </a:r>
                      <a:endParaRPr lang="tr-TR" dirty="0"/>
                    </a:p>
                    <a:p>
                      <a:pPr algn="ct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SPİRAMİSİN</a:t>
                      </a:r>
                    </a:p>
                  </a:txBody>
                  <a:tcPr/>
                </a:tc>
                <a:tc>
                  <a:txBody>
                    <a:bodyPr/>
                    <a:lstStyle/>
                    <a:p>
                      <a:r>
                        <a:rPr lang="tr-TR" sz="1200" dirty="0"/>
                        <a:t>Duyarlı bakterilerin oluşturduğu enfeksiyonların tedavisinde kullanılır. Solunum yolu enfeksiyonları, cilt enfeksiyonları, ağız içi ve diş enfeksiyonları gibi durumlarda kullanılabilir. </a:t>
                      </a:r>
                    </a:p>
                  </a:txBody>
                  <a:tcPr/>
                </a:tc>
                <a:tc>
                  <a:txBody>
                    <a:bodyPr/>
                    <a:lstStyle/>
                    <a:p>
                      <a:r>
                        <a:rPr lang="tr-TR" sz="1200" dirty="0" err="1" smtClean="0"/>
                        <a:t>Spiramisin</a:t>
                      </a:r>
                      <a:r>
                        <a:rPr lang="tr-TR" sz="1200" baseline="0" dirty="0" smtClean="0"/>
                        <a:t> ve bileşenlerine karşı aşırı duyarlılığı olan hastalarda </a:t>
                      </a:r>
                      <a:r>
                        <a:rPr lang="tr-TR" sz="1200" baseline="0" dirty="0" err="1" smtClean="0"/>
                        <a:t>kontrendikedir</a:t>
                      </a:r>
                      <a:r>
                        <a:rPr lang="tr-TR" sz="1200" baseline="0" dirty="0" smtClean="0"/>
                        <a:t>.</a:t>
                      </a:r>
                      <a:endParaRPr lang="tr-TR" sz="1200" dirty="0"/>
                    </a:p>
                  </a:txBody>
                  <a:tcPr/>
                </a:tc>
                <a:tc>
                  <a:txBody>
                    <a:bodyPr/>
                    <a:lstStyle/>
                    <a:p>
                      <a:r>
                        <a:rPr lang="tr-TR" sz="1200" dirty="0"/>
                        <a:t>Yetişkin 2 x 3 MIU. Çocuk 75 000 IU/ kg / 12 saatte </a:t>
                      </a:r>
                      <a:r>
                        <a:rPr lang="tr-TR" sz="1200" dirty="0" smtClean="0"/>
                        <a:t>bir</a:t>
                      </a:r>
                      <a:r>
                        <a:rPr lang="tr-TR" sz="1200" baseline="0" dirty="0" smtClean="0"/>
                        <a:t> oral yolla alınır.</a:t>
                      </a:r>
                      <a:endParaRPr lang="tr-TR" sz="1200" dirty="0"/>
                    </a:p>
                  </a:txBody>
                  <a:tcPr/>
                </a:tc>
                <a:tc>
                  <a:txBody>
                    <a:bodyPr/>
                    <a:lstStyle/>
                    <a:p>
                      <a:r>
                        <a:rPr lang="tr-TR" sz="1200" dirty="0"/>
                        <a:t>B</a:t>
                      </a:r>
                      <a:r>
                        <a:rPr lang="tr-TR" sz="1200" dirty="0" smtClean="0"/>
                        <a:t>ulantı</a:t>
                      </a:r>
                      <a:r>
                        <a:rPr lang="tr-TR" sz="1200" dirty="0"/>
                        <a:t>, kusma, </a:t>
                      </a:r>
                      <a:r>
                        <a:rPr lang="tr-TR" sz="1200" dirty="0" err="1"/>
                        <a:t>diyare</a:t>
                      </a:r>
                      <a:r>
                        <a:rPr lang="tr-TR" sz="1200" dirty="0"/>
                        <a:t>, </a:t>
                      </a:r>
                      <a:r>
                        <a:rPr lang="tr-TR" sz="1200" dirty="0" err="1"/>
                        <a:t>allerjik</a:t>
                      </a:r>
                      <a:r>
                        <a:rPr lang="tr-TR" sz="1200" dirty="0"/>
                        <a:t> reaksiyonlar.</a:t>
                      </a:r>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27526643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F2A7E51-2E8C-457F-B81C-EEAAAFA687FA}"/>
              </a:ext>
            </a:extLst>
          </p:cNvPr>
          <p:cNvSpPr>
            <a:spLocks noGrp="1"/>
          </p:cNvSpPr>
          <p:nvPr>
            <p:ph type="title"/>
          </p:nvPr>
        </p:nvSpPr>
        <p:spPr/>
        <p:txBody>
          <a:bodyPr/>
          <a:lstStyle/>
          <a:p>
            <a:endParaRPr lang="tr-TR"/>
          </a:p>
        </p:txBody>
      </p:sp>
      <p:graphicFrame>
        <p:nvGraphicFramePr>
          <p:cNvPr id="4" name="Tablo 4">
            <a:extLst>
              <a:ext uri="{FF2B5EF4-FFF2-40B4-BE49-F238E27FC236}">
                <a16:creationId xmlns="" xmlns:a16="http://schemas.microsoft.com/office/drawing/2014/main" id="{EE43F5AB-D736-4476-BC97-D55378536E54}"/>
              </a:ext>
            </a:extLst>
          </p:cNvPr>
          <p:cNvGraphicFramePr>
            <a:graphicFrameLocks noGrp="1"/>
          </p:cNvGraphicFramePr>
          <p:nvPr>
            <p:ph idx="1"/>
            <p:extLst/>
          </p:nvPr>
        </p:nvGraphicFramePr>
        <p:xfrm>
          <a:off x="0" y="0"/>
          <a:ext cx="12351325" cy="6858000"/>
        </p:xfrm>
        <a:graphic>
          <a:graphicData uri="http://schemas.openxmlformats.org/drawingml/2006/table">
            <a:tbl>
              <a:tblPr firstRow="1" bandRow="1">
                <a:tableStyleId>{5C22544A-7EE6-4342-B048-85BDC9FD1C3A}</a:tableStyleId>
              </a:tblPr>
              <a:tblGrid>
                <a:gridCol w="781368">
                  <a:extLst>
                    <a:ext uri="{9D8B030D-6E8A-4147-A177-3AD203B41FA5}">
                      <a16:colId xmlns="" xmlns:a16="http://schemas.microsoft.com/office/drawing/2014/main" val="3909889876"/>
                    </a:ext>
                  </a:extLst>
                </a:gridCol>
                <a:gridCol w="1492897">
                  <a:extLst>
                    <a:ext uri="{9D8B030D-6E8A-4147-A177-3AD203B41FA5}">
                      <a16:colId xmlns="" xmlns:a16="http://schemas.microsoft.com/office/drawing/2014/main" val="410436076"/>
                    </a:ext>
                  </a:extLst>
                </a:gridCol>
                <a:gridCol w="2724539">
                  <a:extLst>
                    <a:ext uri="{9D8B030D-6E8A-4147-A177-3AD203B41FA5}">
                      <a16:colId xmlns="" xmlns:a16="http://schemas.microsoft.com/office/drawing/2014/main" val="1020422449"/>
                    </a:ext>
                  </a:extLst>
                </a:gridCol>
                <a:gridCol w="2939143">
                  <a:extLst>
                    <a:ext uri="{9D8B030D-6E8A-4147-A177-3AD203B41FA5}">
                      <a16:colId xmlns="" xmlns:a16="http://schemas.microsoft.com/office/drawing/2014/main" val="3608664567"/>
                    </a:ext>
                  </a:extLst>
                </a:gridCol>
                <a:gridCol w="2366864">
                  <a:extLst>
                    <a:ext uri="{9D8B030D-6E8A-4147-A177-3AD203B41FA5}">
                      <a16:colId xmlns="" xmlns:a16="http://schemas.microsoft.com/office/drawing/2014/main" val="331153104"/>
                    </a:ext>
                  </a:extLst>
                </a:gridCol>
                <a:gridCol w="2046514">
                  <a:extLst>
                    <a:ext uri="{9D8B030D-6E8A-4147-A177-3AD203B41FA5}">
                      <a16:colId xmlns="" xmlns:a16="http://schemas.microsoft.com/office/drawing/2014/main" val="164935935"/>
                    </a:ext>
                  </a:extLst>
                </a:gridCol>
              </a:tblGrid>
              <a:tr h="656115">
                <a:tc>
                  <a:txBody>
                    <a:bodyPr/>
                    <a:lstStyle/>
                    <a:p>
                      <a:r>
                        <a:rPr lang="tr-TR" dirty="0"/>
                        <a:t>GRUP</a:t>
                      </a:r>
                    </a:p>
                  </a:txBody>
                  <a:tcPr/>
                </a:tc>
                <a:tc>
                  <a:txBody>
                    <a:bodyPr/>
                    <a:lstStyle/>
                    <a:p>
                      <a:pPr algn="ctr"/>
                      <a:r>
                        <a:rPr lang="tr-TR" dirty="0"/>
                        <a:t>İLAÇ ADI</a:t>
                      </a:r>
                    </a:p>
                  </a:txBody>
                  <a:tcPr/>
                </a:tc>
                <a:tc>
                  <a:txBody>
                    <a:bodyPr/>
                    <a:lstStyle/>
                    <a:p>
                      <a:pPr algn="ctr"/>
                      <a:r>
                        <a:rPr lang="tr-TR" dirty="0"/>
                        <a:t>ENDİKASYONLARI</a:t>
                      </a:r>
                    </a:p>
                  </a:txBody>
                  <a:tcPr/>
                </a:tc>
                <a:tc>
                  <a:txBody>
                    <a:bodyPr/>
                    <a:lstStyle/>
                    <a:p>
                      <a:pPr algn="ctr"/>
                      <a:r>
                        <a:rPr lang="tr-TR" dirty="0"/>
                        <a:t>KONTRENDİKASYONLARI</a:t>
                      </a:r>
                    </a:p>
                  </a:txBody>
                  <a:tcPr/>
                </a:tc>
                <a:tc>
                  <a:txBody>
                    <a:bodyPr/>
                    <a:lstStyle/>
                    <a:p>
                      <a:pPr algn="ctr"/>
                      <a:r>
                        <a:rPr lang="tr-TR" dirty="0"/>
                        <a:t>VERİLİŞ</a:t>
                      </a:r>
                    </a:p>
                  </a:txBody>
                  <a:tcPr/>
                </a:tc>
                <a:tc>
                  <a:txBody>
                    <a:bodyPr/>
                    <a:lstStyle/>
                    <a:p>
                      <a:pPr algn="ctr"/>
                      <a:r>
                        <a:rPr lang="tr-TR" dirty="0"/>
                        <a:t>YAN ETKİ</a:t>
                      </a:r>
                    </a:p>
                  </a:txBody>
                  <a:tcPr/>
                </a:tc>
                <a:extLst>
                  <a:ext uri="{0D108BD9-81ED-4DB2-BD59-A6C34878D82A}">
                    <a16:rowId xmlns="" xmlns:a16="http://schemas.microsoft.com/office/drawing/2014/main" val="624166131"/>
                  </a:ext>
                </a:extLst>
              </a:tr>
              <a:tr h="6201885">
                <a:tc>
                  <a:txBody>
                    <a:bodyPr/>
                    <a:lstStyle/>
                    <a:p>
                      <a:pPr algn="ctr"/>
                      <a:r>
                        <a:rPr lang="tr-TR" dirty="0" smtClean="0"/>
                        <a:t>ANTİTÜBERKÜLOZ</a:t>
                      </a:r>
                      <a:r>
                        <a:rPr lang="tr-TR" baseline="0" dirty="0" smtClean="0"/>
                        <a:t> İLAÇLAR</a:t>
                      </a:r>
                      <a:endParaRPr lang="tr-TR" dirty="0"/>
                    </a:p>
                  </a:txBody>
                  <a:tcPr vert="wordArtVert"/>
                </a:tc>
                <a:tc>
                  <a: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algn="ctr"/>
                      <a:r>
                        <a:rPr lang="tr-TR" dirty="0"/>
                        <a:t>KLOFAZİMİN</a:t>
                      </a:r>
                    </a:p>
                  </a:txBody>
                  <a:tcPr/>
                </a:tc>
                <a:tc>
                  <a:txBody>
                    <a:bodyPr/>
                    <a:lstStyle/>
                    <a:p>
                      <a:r>
                        <a:rPr lang="tr-TR" sz="1200" dirty="0"/>
                        <a:t>Tüberküloz tedavisinde yaygın bir şekilde kullanılmış olan bir </a:t>
                      </a:r>
                      <a:r>
                        <a:rPr lang="tr-TR" sz="1200" dirty="0" err="1" smtClean="0"/>
                        <a:t>riminofenozindir</a:t>
                      </a:r>
                      <a:r>
                        <a:rPr lang="tr-TR" sz="1200" dirty="0" smtClean="0"/>
                        <a:t>.</a:t>
                      </a:r>
                      <a:endParaRPr lang="tr-TR" sz="1200" dirty="0"/>
                    </a:p>
                  </a:txBody>
                  <a:tcPr/>
                </a:tc>
                <a:tc>
                  <a:txBody>
                    <a:bodyPr/>
                    <a:lstStyle/>
                    <a:p>
                      <a:r>
                        <a:rPr lang="tr-TR" sz="1200" dirty="0"/>
                        <a:t>Gebelikte </a:t>
                      </a:r>
                      <a:r>
                        <a:rPr lang="tr-TR" sz="1200" dirty="0" err="1"/>
                        <a:t>kontrendikedir</a:t>
                      </a:r>
                      <a:r>
                        <a:rPr lang="tr-TR" sz="1200" dirty="0"/>
                        <a:t>.</a:t>
                      </a:r>
                    </a:p>
                  </a:txBody>
                  <a:tcPr/>
                </a:tc>
                <a:tc>
                  <a:txBody>
                    <a:bodyPr/>
                    <a:lstStyle/>
                    <a:p>
                      <a:r>
                        <a:rPr lang="tr-TR" sz="1200" dirty="0"/>
                        <a:t>Erişkinlerde günlük doz 100-300 </a:t>
                      </a:r>
                      <a:r>
                        <a:rPr lang="tr-TR" sz="1200" dirty="0" smtClean="0"/>
                        <a:t>mg’dır</a:t>
                      </a:r>
                      <a:r>
                        <a:rPr lang="tr-TR" sz="1200" dirty="0"/>
                        <a:t>. Tek dozda 300 mg dan fazla verilmemelidir.</a:t>
                      </a:r>
                    </a:p>
                  </a:txBody>
                  <a:tcPr/>
                </a:tc>
                <a:tc>
                  <a:txBody>
                    <a:bodyPr/>
                    <a:lstStyle/>
                    <a:p>
                      <a:r>
                        <a:rPr lang="tr-TR" sz="1200" dirty="0"/>
                        <a:t>Aritmi, ciltte renklenme, depresyon, iştah kaybı, bulantı, kusma, dermatit, </a:t>
                      </a:r>
                      <a:r>
                        <a:rPr lang="tr-TR" sz="1200"/>
                        <a:t>karaciğer </a:t>
                      </a:r>
                      <a:r>
                        <a:rPr lang="tr-TR" sz="1200" smtClean="0"/>
                        <a:t>yetmezliği.</a:t>
                      </a:r>
                      <a:endParaRPr lang="tr-TR" sz="1200" dirty="0"/>
                    </a:p>
                  </a:txBody>
                  <a:tcPr/>
                </a:tc>
                <a:extLst>
                  <a:ext uri="{0D108BD9-81ED-4DB2-BD59-A6C34878D82A}">
                    <a16:rowId xmlns="" xmlns:a16="http://schemas.microsoft.com/office/drawing/2014/main" val="1726649779"/>
                  </a:ext>
                </a:extLst>
              </a:tr>
            </a:tbl>
          </a:graphicData>
        </a:graphic>
      </p:graphicFrame>
    </p:spTree>
    <p:extLst>
      <p:ext uri="{BB962C8B-B14F-4D97-AF65-F5344CB8AC3E}">
        <p14:creationId xmlns:p14="http://schemas.microsoft.com/office/powerpoint/2010/main" val="41072357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latin typeface="+mn-lt"/>
              </a:rPr>
              <a:t>Kaynakça:</a:t>
            </a:r>
            <a:endParaRPr lang="tr-TR" sz="2800" b="1" dirty="0">
              <a:latin typeface="+mn-lt"/>
            </a:endParaRPr>
          </a:p>
        </p:txBody>
      </p:sp>
      <p:sp>
        <p:nvSpPr>
          <p:cNvPr id="3" name="İçerik Yer Tutucusu 2"/>
          <p:cNvSpPr>
            <a:spLocks noGrp="1"/>
          </p:cNvSpPr>
          <p:nvPr>
            <p:ph idx="1"/>
          </p:nvPr>
        </p:nvSpPr>
        <p:spPr>
          <a:xfrm>
            <a:off x="838200" y="1364776"/>
            <a:ext cx="10515600" cy="5227093"/>
          </a:xfrm>
        </p:spPr>
        <p:txBody>
          <a:bodyPr>
            <a:normAutofit fontScale="92500" lnSpcReduction="20000"/>
          </a:bodyPr>
          <a:lstStyle/>
          <a:p>
            <a:r>
              <a:rPr lang="tr-TR" sz="2600" dirty="0" smtClean="0">
                <a:hlinkClick r:id="rId2"/>
              </a:rPr>
              <a:t>https</a:t>
            </a:r>
            <a:r>
              <a:rPr lang="tr-TR" sz="2600" dirty="0">
                <a:hlinkClick r:id="rId2"/>
              </a:rPr>
              <a:t>://</a:t>
            </a:r>
            <a:r>
              <a:rPr lang="tr-TR" sz="2600" dirty="0" smtClean="0">
                <a:hlinkClick r:id="rId2"/>
              </a:rPr>
              <a:t>1ilac.com</a:t>
            </a:r>
            <a:endParaRPr lang="tr-TR" sz="2600" dirty="0" smtClean="0"/>
          </a:p>
          <a:p>
            <a:r>
              <a:rPr lang="tr-TR" sz="2600" dirty="0" smtClean="0">
                <a:hlinkClick r:id="rId3"/>
              </a:rPr>
              <a:t>https</a:t>
            </a:r>
            <a:r>
              <a:rPr lang="tr-TR" sz="2600" dirty="0">
                <a:hlinkClick r:id="rId3"/>
              </a:rPr>
              <a:t>://</a:t>
            </a:r>
            <a:r>
              <a:rPr lang="tr-TR" sz="2600" dirty="0" smtClean="0">
                <a:hlinkClick r:id="rId3"/>
              </a:rPr>
              <a:t>www.ilacprospektusu.com</a:t>
            </a:r>
            <a:endParaRPr lang="tr-TR" sz="2600" dirty="0" smtClean="0"/>
          </a:p>
          <a:p>
            <a:r>
              <a:rPr lang="tr-TR" sz="2600" dirty="0" smtClean="0">
                <a:hlinkClick r:id="rId4"/>
              </a:rPr>
              <a:t>https</a:t>
            </a:r>
            <a:r>
              <a:rPr lang="tr-TR" sz="2600" dirty="0">
                <a:hlinkClick r:id="rId4"/>
              </a:rPr>
              <a:t>://</a:t>
            </a:r>
            <a:r>
              <a:rPr lang="tr-TR" sz="2600" dirty="0" smtClean="0">
                <a:hlinkClick r:id="rId4"/>
              </a:rPr>
              <a:t>www.ilacrehberi.com</a:t>
            </a:r>
            <a:endParaRPr lang="tr-TR" sz="2600" dirty="0" smtClean="0"/>
          </a:p>
          <a:p>
            <a:r>
              <a:rPr lang="tr-TR" sz="2600" dirty="0" smtClean="0">
                <a:hlinkClick r:id="rId5"/>
              </a:rPr>
              <a:t>https</a:t>
            </a:r>
            <a:r>
              <a:rPr lang="tr-TR" sz="2600" dirty="0">
                <a:hlinkClick r:id="rId5"/>
              </a:rPr>
              <a:t>://</a:t>
            </a:r>
            <a:r>
              <a:rPr lang="tr-TR" sz="2600" dirty="0" smtClean="0">
                <a:hlinkClick r:id="rId5"/>
              </a:rPr>
              <a:t>acikders.ankara.edu.tr/mod/resource/view.php?id=39997</a:t>
            </a:r>
            <a:endParaRPr lang="tr-TR" sz="2600" dirty="0" smtClean="0"/>
          </a:p>
          <a:p>
            <a:r>
              <a:rPr lang="tr-TR" sz="2600" dirty="0" smtClean="0">
                <a:hlinkClick r:id="rId6"/>
              </a:rPr>
              <a:t>http</a:t>
            </a:r>
            <a:r>
              <a:rPr lang="tr-TR" sz="2600" dirty="0">
                <a:hlinkClick r:id="rId6"/>
              </a:rPr>
              <a:t>://</a:t>
            </a:r>
            <a:r>
              <a:rPr lang="tr-TR" sz="2600" dirty="0" smtClean="0">
                <a:hlinkClick r:id="rId6"/>
              </a:rPr>
              <a:t>www.yeditepehastanesi.com.tr/ilac-uygulama-yollari</a:t>
            </a:r>
            <a:endParaRPr lang="tr-TR" sz="2600" dirty="0" smtClean="0"/>
          </a:p>
          <a:p>
            <a:r>
              <a:rPr lang="tr-TR" sz="2600" dirty="0" smtClean="0">
                <a:hlinkClick r:id="rId7"/>
              </a:rPr>
              <a:t>http</a:t>
            </a:r>
            <a:r>
              <a:rPr lang="tr-TR" sz="2600" dirty="0">
                <a:hlinkClick r:id="rId7"/>
              </a:rPr>
              <a:t>://</a:t>
            </a:r>
            <a:r>
              <a:rPr lang="tr-TR" sz="2600" dirty="0" smtClean="0">
                <a:hlinkClick r:id="rId7"/>
              </a:rPr>
              <a:t>aves.istanbul.edu.tr/ImageOfByte.aspx?Resim=8&amp;SSNO=1&amp;USER=4912</a:t>
            </a:r>
            <a:endParaRPr lang="tr-TR" sz="2600" dirty="0"/>
          </a:p>
          <a:p>
            <a:r>
              <a:rPr lang="tr-TR" sz="2600" dirty="0">
                <a:hlinkClick r:id="rId8"/>
              </a:rPr>
              <a:t>https://www.medikalhavuz.com</a:t>
            </a:r>
            <a:r>
              <a:rPr lang="tr-TR" sz="2600" dirty="0" smtClean="0">
                <a:hlinkClick r:id="rId8"/>
              </a:rPr>
              <a:t>/</a:t>
            </a:r>
            <a:endParaRPr lang="tr-TR" sz="2600" dirty="0" smtClean="0"/>
          </a:p>
          <a:p>
            <a:r>
              <a:rPr lang="tr-TR" sz="2600" dirty="0"/>
              <a:t>Oğuz Kayaalp. Tüberküloz ve diğer </a:t>
            </a:r>
            <a:r>
              <a:rPr lang="tr-TR" sz="2600" dirty="0" err="1"/>
              <a:t>mikobakteri</a:t>
            </a:r>
            <a:r>
              <a:rPr lang="tr-TR" sz="2600" dirty="0"/>
              <a:t> </a:t>
            </a:r>
            <a:r>
              <a:rPr lang="tr-TR" sz="2600" dirty="0" err="1"/>
              <a:t>infeksiyonlarında</a:t>
            </a:r>
            <a:r>
              <a:rPr lang="tr-TR" sz="2600" dirty="0"/>
              <a:t> kullanılan ilaçlar </a:t>
            </a:r>
            <a:r>
              <a:rPr lang="tr-TR" sz="2600" dirty="0" err="1"/>
              <a:t>In</a:t>
            </a:r>
            <a:r>
              <a:rPr lang="tr-TR" sz="2600" dirty="0"/>
              <a:t>: Tıbbi Farmakoloji. 2002: 306-312. </a:t>
            </a:r>
            <a:endParaRPr lang="tr-TR" sz="2600" dirty="0" smtClean="0"/>
          </a:p>
          <a:p>
            <a:r>
              <a:rPr lang="tr-TR" sz="2600" dirty="0">
                <a:hlinkClick r:id="rId9"/>
              </a:rPr>
              <a:t>https://</a:t>
            </a:r>
            <a:r>
              <a:rPr lang="tr-TR" sz="2600" dirty="0" smtClean="0">
                <a:hlinkClick r:id="rId9"/>
              </a:rPr>
              <a:t>youtu.be/65vX1qr6Mfw </a:t>
            </a:r>
            <a:r>
              <a:rPr lang="tr-TR" sz="2600" dirty="0"/>
              <a:t> </a:t>
            </a:r>
            <a:r>
              <a:rPr lang="tr-TR" sz="2600" dirty="0" smtClean="0"/>
              <a:t>E.S:09.20 </a:t>
            </a:r>
            <a:r>
              <a:rPr lang="tr-TR" sz="2600" dirty="0"/>
              <a:t>E.T:06.03.2020</a:t>
            </a:r>
            <a:endParaRPr lang="tr-TR" sz="2600" dirty="0" smtClean="0"/>
          </a:p>
          <a:p>
            <a:r>
              <a:rPr lang="tr-TR" sz="2600" dirty="0">
                <a:hlinkClick r:id="rId10"/>
              </a:rPr>
              <a:t>https://</a:t>
            </a:r>
            <a:r>
              <a:rPr lang="tr-TR" sz="2600" dirty="0" smtClean="0">
                <a:hlinkClick r:id="rId10"/>
              </a:rPr>
              <a:t>youtu.be/brJhIE7f_qk</a:t>
            </a:r>
            <a:r>
              <a:rPr lang="tr-TR" sz="2600" dirty="0" smtClean="0"/>
              <a:t>       E.S:14.22 E.T:05.03.2020</a:t>
            </a:r>
          </a:p>
          <a:p>
            <a:r>
              <a:rPr lang="tr-TR" sz="2600" dirty="0">
                <a:hlinkClick r:id="rId7"/>
              </a:rPr>
              <a:t>http://</a:t>
            </a:r>
            <a:r>
              <a:rPr lang="tr-TR" sz="2600" dirty="0" smtClean="0">
                <a:hlinkClick r:id="rId7"/>
              </a:rPr>
              <a:t>aves.istanbul.edu.tr/ImageOfByte.aspx?Resim=8&amp;SSNO=1&amp;USER=4912</a:t>
            </a:r>
            <a:endParaRPr lang="tr-TR" sz="2600" dirty="0"/>
          </a:p>
          <a:p>
            <a:r>
              <a:rPr lang="tr-TR" sz="2600" dirty="0" smtClean="0">
                <a:hlinkClick r:id="rId11"/>
              </a:rPr>
              <a:t>https</a:t>
            </a:r>
            <a:r>
              <a:rPr lang="tr-TR" sz="2600" dirty="0">
                <a:hlinkClick r:id="rId11"/>
              </a:rPr>
              <a:t>://</a:t>
            </a:r>
            <a:r>
              <a:rPr lang="tr-TR" sz="2600" dirty="0" smtClean="0">
                <a:hlinkClick r:id="rId11"/>
              </a:rPr>
              <a:t>asi.saglik.gov.tr/liste/37-tuberkuloaz-verem.html</a:t>
            </a:r>
            <a:endParaRPr lang="tr-TR" sz="2600" dirty="0" smtClean="0"/>
          </a:p>
          <a:p>
            <a:pPr marL="0" indent="0">
              <a:buNone/>
            </a:pPr>
            <a:endParaRPr lang="tr-TR" dirty="0"/>
          </a:p>
        </p:txBody>
      </p:sp>
    </p:spTree>
    <p:extLst>
      <p:ext uri="{BB962C8B-B14F-4D97-AF65-F5344CB8AC3E}">
        <p14:creationId xmlns:p14="http://schemas.microsoft.com/office/powerpoint/2010/main" val="16964820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t>Görsel Kaynakça:</a:t>
            </a:r>
            <a:endParaRPr lang="tr-TR" sz="2800" b="1" dirty="0"/>
          </a:p>
        </p:txBody>
      </p:sp>
      <p:sp>
        <p:nvSpPr>
          <p:cNvPr id="3" name="İçerik Yer Tutucusu 2"/>
          <p:cNvSpPr>
            <a:spLocks noGrp="1"/>
          </p:cNvSpPr>
          <p:nvPr>
            <p:ph idx="1"/>
          </p:nvPr>
        </p:nvSpPr>
        <p:spPr>
          <a:xfrm>
            <a:off x="838200" y="1528549"/>
            <a:ext cx="10515600" cy="4648414"/>
          </a:xfrm>
        </p:spPr>
        <p:txBody>
          <a:bodyPr>
            <a:normAutofit/>
          </a:bodyPr>
          <a:lstStyle/>
          <a:p>
            <a:r>
              <a:rPr lang="tr-TR" dirty="0">
                <a:hlinkClick r:id="rId2"/>
              </a:rPr>
              <a:t>https://daginiktopuz.com/deriye-ilac-uygulama-endikasyonlari-ve-uygulama-basamaklari</a:t>
            </a:r>
            <a:r>
              <a:rPr lang="tr-TR" dirty="0" smtClean="0">
                <a:hlinkClick r:id="rId2"/>
              </a:rPr>
              <a:t>/</a:t>
            </a:r>
            <a:endParaRPr lang="tr-TR" dirty="0" smtClean="0"/>
          </a:p>
          <a:p>
            <a:r>
              <a:rPr lang="tr-TR" dirty="0">
                <a:hlinkClick r:id="rId3"/>
              </a:rPr>
              <a:t>http://baklofenpompasi.com/baklofen-pompasi-test-uygulamasi-nedir</a:t>
            </a:r>
            <a:r>
              <a:rPr lang="tr-TR" dirty="0" smtClean="0">
                <a:hlinkClick r:id="rId3"/>
              </a:rPr>
              <a:t>/</a:t>
            </a:r>
            <a:endParaRPr lang="tr-TR" dirty="0" smtClean="0"/>
          </a:p>
          <a:p>
            <a:r>
              <a:rPr lang="tr-TR" dirty="0">
                <a:hlinkClick r:id="rId4"/>
              </a:rPr>
              <a:t>https://drmehmeteminkorkmaz.com/hizmet/asd-pfo-kapatma</a:t>
            </a:r>
            <a:r>
              <a:rPr lang="tr-TR" dirty="0" smtClean="0">
                <a:hlinkClick r:id="rId4"/>
              </a:rPr>
              <a:t>/</a:t>
            </a:r>
            <a:endParaRPr lang="tr-TR" dirty="0" smtClean="0"/>
          </a:p>
          <a:p>
            <a:r>
              <a:rPr lang="tr-TR" dirty="0">
                <a:hlinkClick r:id="rId5"/>
              </a:rPr>
              <a:t>http://medionmedikal.com/eklem-ici-enjeksiyon</a:t>
            </a:r>
            <a:r>
              <a:rPr lang="tr-TR" dirty="0" smtClean="0">
                <a:hlinkClick r:id="rId5"/>
              </a:rPr>
              <a:t>/</a:t>
            </a:r>
            <a:endParaRPr lang="tr-TR" dirty="0" smtClean="0"/>
          </a:p>
          <a:p>
            <a:r>
              <a:rPr lang="tr-TR" dirty="0">
                <a:hlinkClick r:id="rId6"/>
              </a:rPr>
              <a:t>http://</a:t>
            </a:r>
            <a:r>
              <a:rPr lang="tr-TR" dirty="0" smtClean="0">
                <a:hlinkClick r:id="rId6"/>
              </a:rPr>
              <a:t>mervezehra.blogspot.com/2016/01/oral-ilac-uygulama_24.html?m=1</a:t>
            </a:r>
            <a:endParaRPr lang="tr-TR" dirty="0" smtClean="0"/>
          </a:p>
          <a:p>
            <a:r>
              <a:rPr lang="tr-TR" dirty="0">
                <a:hlinkClick r:id="rId7"/>
              </a:rPr>
              <a:t>https://</a:t>
            </a:r>
            <a:r>
              <a:rPr lang="tr-TR" dirty="0" smtClean="0">
                <a:hlinkClick r:id="rId7"/>
              </a:rPr>
              <a:t>www.viverapharmaceuticals.com/licensing-distribution/tabmelt</a:t>
            </a:r>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420778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7224</Words>
  <Application>Microsoft Office PowerPoint</Application>
  <PresentationFormat>Geniş ekran</PresentationFormat>
  <Paragraphs>1130</Paragraphs>
  <Slides>99</Slides>
  <Notes>7</Notes>
  <HiddenSlides>0</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99</vt:i4>
      </vt:variant>
    </vt:vector>
  </HeadingPairs>
  <TitlesOfParts>
    <vt:vector size="103" baseType="lpstr">
      <vt:lpstr>Arial</vt:lpstr>
      <vt:lpstr>Calibri</vt:lpstr>
      <vt:lpstr>Calibri Light</vt:lpstr>
      <vt:lpstr>Office Teması</vt:lpstr>
      <vt:lpstr>İLAÇ UYGULAMA YOLLARI</vt:lpstr>
      <vt:lpstr>PowerPoint Sunusu</vt:lpstr>
      <vt:lpstr> İlacın cilt, mukozalar gibi belirli bir yüzeye / dokuya uygulanmasıdır.</vt:lpstr>
      <vt:lpstr>Lokal İlaç Uygulama Yolları</vt:lpstr>
      <vt:lpstr>PowerPoint Sunusu</vt:lpstr>
      <vt:lpstr>PowerPoint Sunusu</vt:lpstr>
      <vt:lpstr>A- Deriye Uygulama ( Epidermal-Perkütan )</vt:lpstr>
      <vt:lpstr>Lokal Uygulanan Farmasötik Şekilller; </vt:lpstr>
      <vt:lpstr>B- Deri İçine ( İntrakütan-İntradermik ) Enjeksiyon</vt:lpstr>
      <vt:lpstr>C- Göze ( Konjonktivaya ) Uygulama / Oftalmik</vt:lpstr>
      <vt:lpstr>D- İntranazal Uygulama </vt:lpstr>
      <vt:lpstr>E- Kulak İçine Uygulama ( Otik )</vt:lpstr>
      <vt:lpstr>F- Ağız İçi ( Bukkal ) Uygulama</vt:lpstr>
      <vt:lpstr>G- Mide-Barsak Kanalına Uygulama</vt:lpstr>
      <vt:lpstr>H- İntratekal Uygulama</vt:lpstr>
      <vt:lpstr>I- İntraplevral ve İntraperitoneal Uygulama</vt:lpstr>
      <vt:lpstr>İ- İntrakardiyak Uygulama</vt:lpstr>
      <vt:lpstr>J- İntraartiküler Uygulama </vt:lpstr>
      <vt:lpstr>K- İntrauterin Uygulama</vt:lpstr>
      <vt:lpstr>L- İntravajinal ( Vajina İçine ) Uygulama</vt:lpstr>
      <vt:lpstr>M- Rektum veya Kolona Uygulama</vt:lpstr>
      <vt:lpstr>2- Sistemik Uygulama</vt:lpstr>
      <vt:lpstr>Sistemik Uygulama Yolları</vt:lpstr>
      <vt:lpstr>PowerPoint Sunusu</vt:lpstr>
      <vt:lpstr>B- Enteral Uygulama</vt:lpstr>
      <vt:lpstr>C- Transdermal Uygulama</vt:lpstr>
      <vt:lpstr>D- İnhalasyon Yolu İle Uygulama</vt:lpstr>
      <vt:lpstr>A- Parenteral Uygulama</vt:lpstr>
      <vt:lpstr>a) İntravenöz (IV) Enjeksiyon</vt:lpstr>
      <vt:lpstr>b) İntramüsküler (IM) Enjeksiyon</vt:lpstr>
      <vt:lpstr>PowerPoint Sunusu</vt:lpstr>
      <vt:lpstr>c) Subkütan (SC) Enjeksiyon</vt:lpstr>
      <vt:lpstr>PowerPoint Sunusu</vt:lpstr>
      <vt:lpstr>d) İntraarteriyel (IA) Enjeksiyon</vt:lpstr>
      <vt:lpstr>e) Kemik İliği İçine Enjeksiyon</vt:lpstr>
      <vt:lpstr>B- Enteral Uygulama</vt:lpstr>
      <vt:lpstr>a) Oral Uygulama</vt:lpstr>
      <vt:lpstr>Oral Uygulamada Kullanılan Farmasötik İlaç Şekilleri</vt:lpstr>
      <vt:lpstr>b) Sublingual veya Bukkal Uygulama</vt:lpstr>
      <vt:lpstr>c) Rektal Uygulama</vt:lpstr>
      <vt:lpstr>C- Transdermal Uygulama</vt:lpstr>
      <vt:lpstr>D- İnhalasyon Yolu İle Uygulama</vt:lpstr>
      <vt:lpstr>İnhalasyon Tedavisinin Üstünlükleri </vt:lpstr>
      <vt:lpstr>a) Ölçülü Doz İnhaler (ÖDİ)</vt:lpstr>
      <vt:lpstr>b) Kuru Toz İnhaler (KTİ)</vt:lpstr>
      <vt:lpstr>c) Nebülizatör</vt:lpstr>
      <vt:lpstr>İlaç Uygulamalarında Dikkat Edilecek Noktalar</vt:lpstr>
      <vt:lpstr>ANESTEZİK VE ANTİTÜBERKÜLOZ İLAÇLAR</vt:lpstr>
      <vt:lpstr>PowerPoint Sunusu</vt:lpstr>
      <vt:lpstr>PowerPoint Sunusu</vt:lpstr>
      <vt:lpstr>PowerPoint Sunusu</vt:lpstr>
      <vt:lpstr>PowerPoint Sunusu</vt:lpstr>
      <vt:lpstr>PowerPoint Sunusu</vt:lpstr>
      <vt:lpstr>Antitüberküloz İlaçlar</vt:lpstr>
      <vt:lpstr>PowerPoint Sunusu</vt:lpstr>
      <vt:lpstr>PowerPoint Sunusu</vt:lpstr>
      <vt:lpstr>PowerPoint Sunusu</vt:lpstr>
      <vt:lpstr>Anestezik İlaçların Gruplandırılması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lpstr>Görsel Kaynakça: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İLAÇ UYGULAMA YOLLARI</dc:title>
  <dc:creator>Windows</dc:creator>
  <cp:lastModifiedBy>KILIÇ</cp:lastModifiedBy>
  <cp:revision>51</cp:revision>
  <dcterms:created xsi:type="dcterms:W3CDTF">2020-03-04T19:43:22Z</dcterms:created>
  <dcterms:modified xsi:type="dcterms:W3CDTF">2020-04-30T10:03:34Z</dcterms:modified>
</cp:coreProperties>
</file>