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6" r:id="rId2"/>
    <p:sldId id="287" r:id="rId3"/>
    <p:sldId id="318" r:id="rId4"/>
    <p:sldId id="320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2"/>
              </a:buBlip>
            </a:lvl1pPr>
            <a:lvl2pPr>
              <a:buBlip>
                <a:blip r:embed="rId12"/>
              </a:buBlip>
            </a:lvl2pPr>
            <a:lvl3pPr>
              <a:buBlip>
                <a:blip r:embed="rId12"/>
              </a:buBlip>
            </a:lvl3pPr>
            <a:lvl4pPr>
              <a:buBlip>
                <a:blip r:embed="rId12"/>
              </a:buBlip>
            </a:lvl4pPr>
            <a:lvl5pPr>
              <a:buBlip>
                <a:blip r:embed="rId1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7" r:id="rId6"/>
    <p:sldLayoutId id="2147483659" r:id="rId7"/>
    <p:sldLayoutId id="2147483663" r:id="rId8"/>
    <p:sldLayoutId id="2147483665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" y="774700"/>
            <a:ext cx="12573000" cy="723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587"/>
            <a:ext cx="13004800" cy="7314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HIGH…"/>
          <p:cNvSpPr/>
          <p:nvPr/>
        </p:nvSpPr>
        <p:spPr>
          <a:xfrm>
            <a:off x="7669125" y="2507003"/>
            <a:ext cx="4109260" cy="62430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26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HIGH</a:t>
            </a:r>
          </a:p>
          <a:p>
            <a:pPr defTabSz="457200">
              <a:defRPr sz="3200">
                <a:solidFill>
                  <a:srgbClr val="1178CA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71B0E2"/>
                </a:solidFill>
              </a:rPr>
              <a:t>HIGH</a:t>
            </a:r>
            <a:r>
              <a:t> 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A8E685"/>
                </a:solidFill>
              </a:rPr>
              <a:t>HIGH</a:t>
            </a:r>
            <a:r>
              <a:t> 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HIGH </a:t>
            </a: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MODERATE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LOW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VERY lOW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VERY LOW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VERY LOW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VERY LOW</a:t>
            </a:r>
          </a:p>
          <a:p>
            <a:pPr defTabSz="457200">
              <a:defRPr sz="3200">
                <a:solidFill>
                  <a:srgbClr val="FF26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HIGH</a:t>
            </a:r>
          </a:p>
          <a:p>
            <a:pPr defTabSz="457200">
              <a:defRPr sz="3200">
                <a:solidFill>
                  <a:srgbClr val="1178CA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71B0E2"/>
                </a:solidFill>
              </a:rPr>
              <a:t>HIGH</a:t>
            </a:r>
            <a:r>
              <a:t> 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A8E685"/>
                </a:solidFill>
              </a:rPr>
              <a:t>HIGH</a:t>
            </a:r>
            <a:r>
              <a:t> 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HIGH </a:t>
            </a:r>
            <a:endParaRPr sz="1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MODERATE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LOW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VERY lOW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VERY LOW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VERY LOW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VERY LOW</a:t>
            </a:r>
          </a:p>
        </p:txBody>
      </p:sp>
      <p:sp>
        <p:nvSpPr>
          <p:cNvPr id="671" name="Semen Collection &amp; AI…"/>
          <p:cNvSpPr/>
          <p:nvPr/>
        </p:nvSpPr>
        <p:spPr>
          <a:xfrm>
            <a:off x="1824834" y="2507003"/>
            <a:ext cx="5852456" cy="62430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200" u="sng">
                <a:solidFill>
                  <a:srgbClr val="FF26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Semen Collection &amp; AI</a:t>
            </a:r>
          </a:p>
          <a:p>
            <a:pPr defTabSz="457200">
              <a:defRPr sz="3200">
                <a:solidFill>
                  <a:srgbClr val="71B0E2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Sperm Cryopreservation</a:t>
            </a:r>
          </a:p>
          <a:p>
            <a:pPr defTabSz="457200">
              <a:defRPr sz="3200">
                <a:solidFill>
                  <a:srgbClr val="A8E685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Ultrasonography 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Synchronisation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MOET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IVP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ICSI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Cloning - Transgenics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Embryo splitting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TG</a:t>
            </a:r>
          </a:p>
          <a:p>
            <a:pPr defTabSz="457200">
              <a:defRPr sz="3200" u="sng">
                <a:solidFill>
                  <a:srgbClr val="FF26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Semen Collection &amp; AI</a:t>
            </a:r>
          </a:p>
          <a:p>
            <a:pPr defTabSz="457200">
              <a:defRPr sz="3200">
                <a:solidFill>
                  <a:srgbClr val="71B0E2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Sperm Cryopreservation</a:t>
            </a:r>
          </a:p>
          <a:p>
            <a:pPr defTabSz="457200">
              <a:defRPr sz="3200">
                <a:solidFill>
                  <a:srgbClr val="A8E685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Ultrasonography 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Synchronisation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MOET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IVP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ICSI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Cloning - Transgenics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Embryo splitting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TG</a:t>
            </a:r>
          </a:p>
        </p:txBody>
      </p:sp>
      <p:sp>
        <p:nvSpPr>
          <p:cNvPr id="672" name="APPLICATION IN THE MARKET"/>
          <p:cNvSpPr txBox="1"/>
          <p:nvPr/>
        </p:nvSpPr>
        <p:spPr>
          <a:xfrm>
            <a:off x="1507686" y="278441"/>
            <a:ext cx="9989428" cy="212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6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APPLICATION IN THE MARKET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hecklist !"/>
          <p:cNvSpPr txBox="1">
            <a:spLocks noGrp="1"/>
          </p:cNvSpPr>
          <p:nvPr>
            <p:ph type="title"/>
          </p:nvPr>
        </p:nvSpPr>
        <p:spPr>
          <a:xfrm>
            <a:off x="437966" y="-576173"/>
            <a:ext cx="10464801" cy="2540001"/>
          </a:xfrm>
          <a:prstGeom prst="rect">
            <a:avLst/>
          </a:prstGeom>
        </p:spPr>
        <p:txBody>
          <a:bodyPr/>
          <a:lstStyle/>
          <a:p>
            <a:r>
              <a:t>Checklist !</a:t>
            </a:r>
          </a:p>
        </p:txBody>
      </p:sp>
      <p:sp>
        <p:nvSpPr>
          <p:cNvPr id="679" name="To accelerate the production traits"/>
          <p:cNvSpPr txBox="1">
            <a:spLocks noGrp="1"/>
          </p:cNvSpPr>
          <p:nvPr>
            <p:ph type="body" sz="quarter" idx="1"/>
          </p:nvPr>
        </p:nvSpPr>
        <p:spPr>
          <a:xfrm>
            <a:off x="240639" y="1339262"/>
            <a:ext cx="10464801" cy="735096"/>
          </a:xfrm>
          <a:prstGeom prst="rect">
            <a:avLst/>
          </a:prstGeom>
        </p:spPr>
        <p:txBody>
          <a:bodyPr/>
          <a:lstStyle/>
          <a:p>
            <a:pPr marL="531494" indent="-531494" defTabSz="425195">
              <a:spcBef>
                <a:spcPts val="0"/>
              </a:spcBef>
              <a:buBlip>
                <a:blip r:embed="rId2"/>
              </a:buBlip>
              <a:defRPr sz="3348"/>
            </a:pPr>
            <a:r>
              <a:t>To </a:t>
            </a:r>
            <a:r>
              <a:rPr u="sng">
                <a:solidFill>
                  <a:srgbClr val="FF2600"/>
                </a:solidFill>
              </a:rPr>
              <a:t>accelerate</a:t>
            </a:r>
            <a:r>
              <a:t> the production traits</a:t>
            </a:r>
          </a:p>
        </p:txBody>
      </p:sp>
      <p:sp>
        <p:nvSpPr>
          <p:cNvPr id="680" name="AI"/>
          <p:cNvSpPr txBox="1"/>
          <p:nvPr/>
        </p:nvSpPr>
        <p:spPr>
          <a:xfrm>
            <a:off x="11135194" y="1310434"/>
            <a:ext cx="82628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>
                <a:solidFill>
                  <a:srgbClr val="FF26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AI</a:t>
            </a:r>
          </a:p>
        </p:txBody>
      </p:sp>
      <p:sp>
        <p:nvSpPr>
          <p:cNvPr id="681" name="Synchronisation"/>
          <p:cNvSpPr txBox="1"/>
          <p:nvPr/>
        </p:nvSpPr>
        <p:spPr>
          <a:xfrm>
            <a:off x="8261554" y="2123356"/>
            <a:ext cx="46566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500">
                <a:solidFill>
                  <a:srgbClr val="FF85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Synchronisation</a:t>
            </a:r>
          </a:p>
        </p:txBody>
      </p:sp>
      <p:sp>
        <p:nvSpPr>
          <p:cNvPr id="682" name="To gain faster genetic quality"/>
          <p:cNvSpPr txBox="1"/>
          <p:nvPr/>
        </p:nvSpPr>
        <p:spPr>
          <a:xfrm>
            <a:off x="220971" y="2903399"/>
            <a:ext cx="8489902" cy="78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57175" indent="-257175" algn="l" defTabSz="457200">
              <a:buSzPct val="100000"/>
              <a:buChar char="•"/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To gain </a:t>
            </a:r>
            <a:r>
              <a:rPr u="sng">
                <a:solidFill>
                  <a:srgbClr val="0096FF"/>
                </a:solidFill>
              </a:rPr>
              <a:t>faster</a:t>
            </a:r>
            <a:r>
              <a:t> genetic quality</a:t>
            </a:r>
          </a:p>
        </p:txBody>
      </p:sp>
      <p:sp>
        <p:nvSpPr>
          <p:cNvPr id="683" name="To gain uniformity at sires"/>
          <p:cNvSpPr txBox="1"/>
          <p:nvPr/>
        </p:nvSpPr>
        <p:spPr>
          <a:xfrm>
            <a:off x="272623" y="2061825"/>
            <a:ext cx="7708873" cy="78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42047" indent="-242047" algn="l" defTabSz="457200">
              <a:buSzPct val="100000"/>
              <a:buChar char="•"/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To gain </a:t>
            </a:r>
            <a:r>
              <a:rPr u="sng">
                <a:solidFill>
                  <a:srgbClr val="FF85FF"/>
                </a:solidFill>
              </a:rPr>
              <a:t>uniformity</a:t>
            </a:r>
            <a:r>
              <a:t> at sires</a:t>
            </a:r>
          </a:p>
        </p:txBody>
      </p:sp>
      <p:sp>
        <p:nvSpPr>
          <p:cNvPr id="684" name="ET"/>
          <p:cNvSpPr txBox="1"/>
          <p:nvPr/>
        </p:nvSpPr>
        <p:spPr>
          <a:xfrm>
            <a:off x="10863999" y="2899037"/>
            <a:ext cx="91764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>
                <a:solidFill>
                  <a:srgbClr val="0096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ET</a:t>
            </a:r>
          </a:p>
        </p:txBody>
      </p:sp>
      <p:sp>
        <p:nvSpPr>
          <p:cNvPr id="685" name="To get births from VALUABLE…"/>
          <p:cNvSpPr txBox="1"/>
          <p:nvPr/>
        </p:nvSpPr>
        <p:spPr>
          <a:xfrm>
            <a:off x="221980" y="3497160"/>
            <a:ext cx="10044919" cy="146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57175" indent="-257175" algn="l" defTabSz="457200">
              <a:buSzPct val="100000"/>
              <a:buChar char="•"/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To get births from </a:t>
            </a:r>
            <a:r>
              <a:rPr u="sng">
                <a:solidFill>
                  <a:srgbClr val="73FA79"/>
                </a:solidFill>
              </a:rPr>
              <a:t>VALUABLE </a:t>
            </a:r>
          </a:p>
          <a:p>
            <a:pPr algn="l" defTabSz="457200"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u="sng">
                <a:solidFill>
                  <a:srgbClr val="73FA79"/>
                </a:solidFill>
              </a:rPr>
              <a:t>old-prepubertal-slaughtered</a:t>
            </a:r>
            <a:r>
              <a:t> animals</a:t>
            </a:r>
          </a:p>
        </p:txBody>
      </p:sp>
      <p:sp>
        <p:nvSpPr>
          <p:cNvPr id="686" name="IVP"/>
          <p:cNvSpPr txBox="1"/>
          <p:nvPr/>
        </p:nvSpPr>
        <p:spPr>
          <a:xfrm>
            <a:off x="10719303" y="3933233"/>
            <a:ext cx="1207035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>
                <a:solidFill>
                  <a:srgbClr val="00F9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IVP</a:t>
            </a:r>
          </a:p>
        </p:txBody>
      </p:sp>
      <p:sp>
        <p:nvSpPr>
          <p:cNvPr id="687" name="To use epigenetic in animal husbandry"/>
          <p:cNvSpPr txBox="1"/>
          <p:nvPr/>
        </p:nvSpPr>
        <p:spPr>
          <a:xfrm>
            <a:off x="132687" y="5006559"/>
            <a:ext cx="9636186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defTabSz="457200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To use </a:t>
            </a:r>
            <a:r>
              <a:rPr u="sng">
                <a:solidFill>
                  <a:srgbClr val="7A81FF"/>
                </a:solidFill>
              </a:rPr>
              <a:t>epigenetic</a:t>
            </a:r>
            <a:r>
              <a:t> in animal husbandry</a:t>
            </a:r>
          </a:p>
        </p:txBody>
      </p:sp>
      <p:sp>
        <p:nvSpPr>
          <p:cNvPr id="688" name="ICSI"/>
          <p:cNvSpPr txBox="1"/>
          <p:nvPr/>
        </p:nvSpPr>
        <p:spPr>
          <a:xfrm>
            <a:off x="10824584" y="4964297"/>
            <a:ext cx="144750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>
                <a:solidFill>
                  <a:srgbClr val="7A81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ICSI</a:t>
            </a:r>
          </a:p>
        </p:txBody>
      </p:sp>
      <p:sp>
        <p:nvSpPr>
          <p:cNvPr id="689" name="To produce farmasotics from farm…"/>
          <p:cNvSpPr txBox="1"/>
          <p:nvPr/>
        </p:nvSpPr>
        <p:spPr>
          <a:xfrm>
            <a:off x="107585" y="5754632"/>
            <a:ext cx="9122011" cy="131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defTabSz="457200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To </a:t>
            </a:r>
            <a:r>
              <a:rPr u="sng">
                <a:solidFill>
                  <a:srgbClr val="FF7E79"/>
                </a:solidFill>
              </a:rPr>
              <a:t>produce farmasotics</a:t>
            </a:r>
            <a:r>
              <a:t> from farm </a:t>
            </a:r>
          </a:p>
          <a:p>
            <a:pPr algn="l" defTabSz="457200"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animals</a:t>
            </a:r>
          </a:p>
        </p:txBody>
      </p:sp>
      <p:sp>
        <p:nvSpPr>
          <p:cNvPr id="690" name="Transgen"/>
          <p:cNvSpPr txBox="1"/>
          <p:nvPr/>
        </p:nvSpPr>
        <p:spPr>
          <a:xfrm>
            <a:off x="9877651" y="5995361"/>
            <a:ext cx="289033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>
                <a:solidFill>
                  <a:srgbClr val="FF7E79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Transgen</a:t>
            </a:r>
          </a:p>
        </p:txBody>
      </p:sp>
      <p:sp>
        <p:nvSpPr>
          <p:cNvPr id="691" name="To create animal for disease models"/>
          <p:cNvSpPr txBox="1"/>
          <p:nvPr/>
        </p:nvSpPr>
        <p:spPr>
          <a:xfrm>
            <a:off x="70762" y="6928637"/>
            <a:ext cx="9195657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defTabSz="457200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To create animal for </a:t>
            </a:r>
            <a:r>
              <a:rPr u="sng">
                <a:solidFill>
                  <a:srgbClr val="FFFC79"/>
                </a:solidFill>
              </a:rPr>
              <a:t>disease models</a:t>
            </a:r>
          </a:p>
        </p:txBody>
      </p:sp>
      <p:sp>
        <p:nvSpPr>
          <p:cNvPr id="692" name="Cloning"/>
          <p:cNvSpPr txBox="1"/>
          <p:nvPr/>
        </p:nvSpPr>
        <p:spPr>
          <a:xfrm>
            <a:off x="10286764" y="6891378"/>
            <a:ext cx="252314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>
                <a:solidFill>
                  <a:srgbClr val="FFFC79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Cloning</a:t>
            </a:r>
          </a:p>
        </p:txBody>
      </p:sp>
      <p:sp>
        <p:nvSpPr>
          <p:cNvPr id="693" name="To storage genetic material"/>
          <p:cNvSpPr txBox="1"/>
          <p:nvPr/>
        </p:nvSpPr>
        <p:spPr>
          <a:xfrm>
            <a:off x="78914" y="7830720"/>
            <a:ext cx="7019508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defTabSz="457200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To </a:t>
            </a:r>
            <a:r>
              <a:rPr u="sng">
                <a:solidFill>
                  <a:srgbClr val="0096FF"/>
                </a:solidFill>
              </a:rPr>
              <a:t>storage</a:t>
            </a:r>
            <a:r>
              <a:t> genetic material</a:t>
            </a:r>
          </a:p>
        </p:txBody>
      </p:sp>
      <p:sp>
        <p:nvSpPr>
          <p:cNvPr id="694" name="Sperm and embryo…"/>
          <p:cNvSpPr txBox="1"/>
          <p:nvPr/>
        </p:nvSpPr>
        <p:spPr>
          <a:xfrm>
            <a:off x="7896195" y="7518225"/>
            <a:ext cx="4823601" cy="131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0096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Sperm and </a:t>
            </a:r>
            <a:r>
              <a:rPr>
                <a:solidFill>
                  <a:srgbClr val="FF2600"/>
                </a:solidFill>
              </a:rPr>
              <a:t>embryo </a:t>
            </a:r>
          </a:p>
          <a:p>
            <a:pPr defTabSz="457200">
              <a:defRPr sz="3200">
                <a:solidFill>
                  <a:srgbClr val="0096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FF2600"/>
                </a:solidFill>
              </a:rPr>
              <a:t>cryopreservation</a:t>
            </a:r>
          </a:p>
        </p:txBody>
      </p:sp>
      <p:sp>
        <p:nvSpPr>
          <p:cNvPr id="695" name="To monitoring female and male rep. syst."/>
          <p:cNvSpPr txBox="1"/>
          <p:nvPr/>
        </p:nvSpPr>
        <p:spPr>
          <a:xfrm>
            <a:off x="130415" y="8755102"/>
            <a:ext cx="10228048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defTabSz="457200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To monitoring </a:t>
            </a:r>
            <a:r>
              <a:rPr u="sng">
                <a:solidFill>
                  <a:srgbClr val="00FA92"/>
                </a:solidFill>
              </a:rPr>
              <a:t>female</a:t>
            </a:r>
            <a:r>
              <a:t> and </a:t>
            </a:r>
            <a:r>
              <a:rPr u="sng">
                <a:solidFill>
                  <a:srgbClr val="FF9300"/>
                </a:solidFill>
              </a:rPr>
              <a:t>male</a:t>
            </a:r>
            <a:r>
              <a:rPr>
                <a:solidFill>
                  <a:srgbClr val="FF9300"/>
                </a:solidFill>
              </a:rPr>
              <a:t> </a:t>
            </a:r>
            <a:r>
              <a:t>rep. syst.</a:t>
            </a:r>
          </a:p>
        </p:txBody>
      </p:sp>
      <p:sp>
        <p:nvSpPr>
          <p:cNvPr id="696" name="USG-TG"/>
          <p:cNvSpPr txBox="1"/>
          <p:nvPr/>
        </p:nvSpPr>
        <p:spPr>
          <a:xfrm>
            <a:off x="10425962" y="8818459"/>
            <a:ext cx="259623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73FA79"/>
                </a:solidFill>
              </a:rPr>
              <a:t>USG</a:t>
            </a:r>
            <a:r>
              <a:t>-</a:t>
            </a:r>
            <a:r>
              <a:rPr>
                <a:solidFill>
                  <a:srgbClr val="FF9300"/>
                </a:solidFill>
              </a:rPr>
              <a:t>TG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" grpId="1" animBg="1" advAuto="0"/>
      <p:bldP spid="679" grpId="3" animBg="1" advAuto="0"/>
      <p:bldP spid="680" grpId="2" animBg="1" advAuto="0"/>
      <p:bldP spid="681" grpId="4" animBg="1" advAuto="0"/>
      <p:bldP spid="682" grpId="7" animBg="1" advAuto="0"/>
      <p:bldP spid="683" grpId="5" animBg="1" advAuto="0"/>
      <p:bldP spid="684" grpId="6" animBg="1" advAuto="0"/>
      <p:bldP spid="685" grpId="9" animBg="1" advAuto="0"/>
      <p:bldP spid="686" grpId="8" animBg="1" advAuto="0"/>
      <p:bldP spid="687" grpId="11" animBg="1" advAuto="0"/>
      <p:bldP spid="688" grpId="10" animBg="1" advAuto="0"/>
      <p:bldP spid="689" grpId="13" animBg="1" advAuto="0"/>
      <p:bldP spid="690" grpId="12" animBg="1" advAuto="0"/>
      <p:bldP spid="691" grpId="15" animBg="1" advAuto="0"/>
      <p:bldP spid="692" grpId="14" animBg="1" advAuto="0"/>
      <p:bldP spid="693" grpId="17" animBg="1" advAuto="0"/>
      <p:bldP spid="694" grpId="16" animBg="1" advAuto="0"/>
      <p:bldP spid="695" grpId="19" animBg="1" advAuto="0"/>
      <p:bldP spid="696" grpId="18" animBg="1" advAuto="0"/>
    </p:bld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</Words>
  <Application>Microsoft Macintosh PowerPoint</Application>
  <PresentationFormat>Custom</PresentationFormat>
  <Paragraphs>63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Chalkduster</vt:lpstr>
      <vt:lpstr>Helvetica Neue</vt:lpstr>
      <vt:lpstr>Marker Felt</vt:lpstr>
      <vt:lpstr>Times</vt:lpstr>
      <vt:lpstr>GraphPaper</vt:lpstr>
      <vt:lpstr>PowerPoint Presentation</vt:lpstr>
      <vt:lpstr>PowerPoint Presentation</vt:lpstr>
      <vt:lpstr>PowerPoint Presentation</vt:lpstr>
      <vt:lpstr>Checklist 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</cp:lastModifiedBy>
  <cp:revision>3</cp:revision>
  <dcterms:modified xsi:type="dcterms:W3CDTF">2019-05-08T08:23:40Z</dcterms:modified>
</cp:coreProperties>
</file>