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59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4788"/>
    <a:srgbClr val="E5C7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5" autoAdjust="0"/>
    <p:restoredTop sz="96433" autoAdjust="0"/>
  </p:normalViewPr>
  <p:slideViewPr>
    <p:cSldViewPr snapToGrid="0">
      <p:cViewPr varScale="1">
        <p:scale>
          <a:sx n="111" d="100"/>
          <a:sy n="111" d="100"/>
        </p:scale>
        <p:origin x="534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17.02.2020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17.02.2020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17.02.2020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17.02.2020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17.02.2020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17.02.2020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17.02.2020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17.02.2020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17.02.2020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17.02.2020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17.02.2020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17.02.2020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 PHP </a:t>
            </a:r>
            <a:r>
              <a:rPr lang="tr-TR" sz="3600" dirty="0" smtClean="0"/>
              <a:t>formlar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NBP238 İleri Web Programlama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v-SE" dirty="0"/>
              <a:t>Öğr. Gör. Dr. Ufuk tanyeri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PHP Form İşleme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PHP, Form verilerini </a:t>
            </a:r>
            <a:r>
              <a:rPr lang="tr-TR" dirty="0"/>
              <a:t>toplamak için </a:t>
            </a:r>
            <a:r>
              <a:rPr lang="tr-TR" dirty="0" err="1"/>
              <a:t>superglobals</a:t>
            </a:r>
            <a:r>
              <a:rPr lang="tr-TR" dirty="0"/>
              <a:t> </a:t>
            </a:r>
            <a:r>
              <a:rPr lang="tr-TR" dirty="0" smtClean="0"/>
              <a:t>olarak adlandırılan $ </a:t>
            </a:r>
            <a:r>
              <a:rPr lang="tr-TR" dirty="0"/>
              <a:t>_GET ve $ _POST kullanılır</a:t>
            </a:r>
            <a:r>
              <a:rPr lang="tr-TR" dirty="0" smtClean="0"/>
              <a:t>.</a:t>
            </a:r>
          </a:p>
          <a:p>
            <a:r>
              <a:rPr lang="tr-TR" dirty="0"/>
              <a:t>Aşağıdaki örnekte iki giriş alanı ve bir gönderme düğmesi bulunan basit bir HTML formu gösterilmektedir</a:t>
            </a:r>
            <a:r>
              <a:rPr lang="tr-TR" dirty="0" smtClean="0"/>
              <a:t>:</a:t>
            </a:r>
          </a:p>
          <a:p>
            <a:r>
              <a:rPr lang="tr-TR" dirty="0"/>
              <a:t>&lt;form </a:t>
            </a:r>
            <a:r>
              <a:rPr lang="tr-TR" dirty="0" err="1"/>
              <a:t>action</a:t>
            </a:r>
            <a:r>
              <a:rPr lang="tr-TR" dirty="0" smtClean="0"/>
              <a:t>="</a:t>
            </a:r>
            <a:r>
              <a:rPr lang="tr-TR" dirty="0" err="1" smtClean="0"/>
              <a:t>index.php</a:t>
            </a:r>
            <a:r>
              <a:rPr lang="tr-TR" dirty="0"/>
              <a:t>" </a:t>
            </a:r>
            <a:r>
              <a:rPr lang="tr-TR" dirty="0" err="1"/>
              <a:t>method</a:t>
            </a:r>
            <a:r>
              <a:rPr lang="tr-TR" dirty="0"/>
              <a:t>="post"&gt;</a:t>
            </a:r>
          </a:p>
          <a:p>
            <a:r>
              <a:rPr lang="tr-TR" dirty="0" smtClean="0"/>
              <a:t>Adı: </a:t>
            </a:r>
            <a:r>
              <a:rPr lang="tr-TR" dirty="0"/>
              <a:t>&lt;</a:t>
            </a:r>
            <a:r>
              <a:rPr lang="tr-TR" dirty="0" err="1"/>
              <a:t>input</a:t>
            </a:r>
            <a:r>
              <a:rPr lang="tr-TR" dirty="0"/>
              <a:t> </a:t>
            </a:r>
            <a:r>
              <a:rPr lang="tr-TR" dirty="0" err="1"/>
              <a:t>type</a:t>
            </a:r>
            <a:r>
              <a:rPr lang="tr-TR" dirty="0"/>
              <a:t>="</a:t>
            </a:r>
            <a:r>
              <a:rPr lang="tr-TR" dirty="0" err="1"/>
              <a:t>text</a:t>
            </a:r>
            <a:r>
              <a:rPr lang="tr-TR" dirty="0"/>
              <a:t>" name="name"&gt;&lt;</a:t>
            </a:r>
            <a:r>
              <a:rPr lang="tr-TR" dirty="0" err="1"/>
              <a:t>br</a:t>
            </a:r>
            <a:r>
              <a:rPr lang="tr-TR" dirty="0"/>
              <a:t>&gt;</a:t>
            </a:r>
          </a:p>
          <a:p>
            <a:r>
              <a:rPr lang="tr-TR" dirty="0" smtClean="0"/>
              <a:t>E-posta: </a:t>
            </a:r>
            <a:r>
              <a:rPr lang="tr-TR" dirty="0"/>
              <a:t>&lt;</a:t>
            </a:r>
            <a:r>
              <a:rPr lang="tr-TR" dirty="0" err="1"/>
              <a:t>input</a:t>
            </a:r>
            <a:r>
              <a:rPr lang="tr-TR" dirty="0"/>
              <a:t> </a:t>
            </a:r>
            <a:r>
              <a:rPr lang="tr-TR" dirty="0" err="1"/>
              <a:t>type</a:t>
            </a:r>
            <a:r>
              <a:rPr lang="tr-TR" dirty="0"/>
              <a:t>="</a:t>
            </a:r>
            <a:r>
              <a:rPr lang="tr-TR" dirty="0" err="1"/>
              <a:t>text</a:t>
            </a:r>
            <a:r>
              <a:rPr lang="tr-TR" dirty="0"/>
              <a:t>" name="</a:t>
            </a:r>
            <a:r>
              <a:rPr lang="tr-TR" dirty="0" err="1"/>
              <a:t>email</a:t>
            </a:r>
            <a:r>
              <a:rPr lang="tr-TR" dirty="0"/>
              <a:t>"&gt;&lt;</a:t>
            </a:r>
            <a:r>
              <a:rPr lang="tr-TR" dirty="0" err="1"/>
              <a:t>br</a:t>
            </a:r>
            <a:r>
              <a:rPr lang="tr-TR" dirty="0"/>
              <a:t>&gt;</a:t>
            </a:r>
          </a:p>
          <a:p>
            <a:r>
              <a:rPr lang="tr-TR" dirty="0"/>
              <a:t>&lt;</a:t>
            </a:r>
            <a:r>
              <a:rPr lang="tr-TR" dirty="0" err="1"/>
              <a:t>input</a:t>
            </a:r>
            <a:r>
              <a:rPr lang="tr-TR" dirty="0"/>
              <a:t> </a:t>
            </a:r>
            <a:r>
              <a:rPr lang="tr-TR" dirty="0" err="1"/>
              <a:t>type</a:t>
            </a:r>
            <a:r>
              <a:rPr lang="tr-TR" dirty="0"/>
              <a:t>="</a:t>
            </a:r>
            <a:r>
              <a:rPr lang="tr-TR" dirty="0" err="1"/>
              <a:t>submit</a:t>
            </a:r>
            <a:r>
              <a:rPr lang="tr-TR" dirty="0"/>
              <a:t>"&gt;</a:t>
            </a:r>
          </a:p>
          <a:p>
            <a:r>
              <a:rPr lang="tr-TR" dirty="0"/>
              <a:t>&lt;/form&gt;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09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Gönderilen verileri görüntülemek için tüm değişkenleri tekrarlayabilirsiniz. </a:t>
            </a:r>
            <a:r>
              <a:rPr lang="tr-TR" dirty="0" smtClean="0"/>
              <a:t>"</a:t>
            </a:r>
            <a:r>
              <a:rPr lang="tr-TR" dirty="0" err="1" smtClean="0"/>
              <a:t>index.php</a:t>
            </a:r>
            <a:r>
              <a:rPr lang="tr-TR" dirty="0"/>
              <a:t>" şöyle görünür</a:t>
            </a:r>
            <a:r>
              <a:rPr lang="tr-TR" dirty="0" smtClean="0"/>
              <a:t>:</a:t>
            </a:r>
          </a:p>
          <a:p>
            <a:r>
              <a:rPr lang="en-US" dirty="0"/>
              <a:t>&lt;html&gt;</a:t>
            </a:r>
          </a:p>
          <a:p>
            <a:r>
              <a:rPr lang="en-US" dirty="0"/>
              <a:t>&lt;body&gt;</a:t>
            </a:r>
          </a:p>
          <a:p>
            <a:endParaRPr lang="en-US" dirty="0"/>
          </a:p>
          <a:p>
            <a:r>
              <a:rPr lang="tr-TR" dirty="0" err="1" smtClean="0"/>
              <a:t>Hoşgeldin</a:t>
            </a:r>
            <a:r>
              <a:rPr lang="en-US" dirty="0" smtClean="0"/>
              <a:t> </a:t>
            </a:r>
            <a:r>
              <a:rPr lang="en-US" dirty="0"/>
              <a:t>&lt;?</a:t>
            </a:r>
            <a:r>
              <a:rPr lang="en-US" dirty="0" err="1"/>
              <a:t>php</a:t>
            </a:r>
            <a:r>
              <a:rPr lang="en-US" dirty="0"/>
              <a:t> echo $_POST["name"]; ?&gt;&lt;</a:t>
            </a:r>
            <a:r>
              <a:rPr lang="en-US" dirty="0" err="1"/>
              <a:t>br</a:t>
            </a:r>
            <a:r>
              <a:rPr lang="en-US" dirty="0"/>
              <a:t>&gt;</a:t>
            </a:r>
          </a:p>
          <a:p>
            <a:r>
              <a:rPr lang="tr-TR" dirty="0" smtClean="0"/>
              <a:t>E-posta adresin</a:t>
            </a:r>
            <a:r>
              <a:rPr lang="en-US" dirty="0" smtClean="0"/>
              <a:t>: </a:t>
            </a:r>
            <a:r>
              <a:rPr lang="en-US" dirty="0"/>
              <a:t>&lt;?</a:t>
            </a:r>
            <a:r>
              <a:rPr lang="en-US" dirty="0" err="1"/>
              <a:t>php</a:t>
            </a:r>
            <a:r>
              <a:rPr lang="en-US" dirty="0"/>
              <a:t> echo $_POST["email"]; ?&gt;</a:t>
            </a:r>
          </a:p>
          <a:p>
            <a:endParaRPr lang="en-US" dirty="0"/>
          </a:p>
          <a:p>
            <a:r>
              <a:rPr lang="en-US" dirty="0"/>
              <a:t>&lt;/body&gt;</a:t>
            </a:r>
          </a:p>
          <a:p>
            <a:r>
              <a:rPr lang="en-US" dirty="0"/>
              <a:t>&lt;/html&gt;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14904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Güvenlik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PHP formlarını işlerken GÜVENLİK düşünün!</a:t>
            </a:r>
          </a:p>
          <a:p>
            <a:r>
              <a:rPr lang="tr-TR" dirty="0"/>
              <a:t>Verilen örnekler herhangi bir form doğrulaması içermiyor, sadece form verilerini nasıl gönderip  alabileceğinizi gösteriyor.</a:t>
            </a:r>
          </a:p>
          <a:p>
            <a:r>
              <a:rPr lang="tr-TR" dirty="0" smtClean="0"/>
              <a:t>Form </a:t>
            </a:r>
            <a:r>
              <a:rPr lang="tr-TR" dirty="0"/>
              <a:t>verilerinin doğru bir şekilde doğrulanması, formunuzu bilgisayar korsanlarından ve </a:t>
            </a:r>
            <a:r>
              <a:rPr lang="tr-TR" dirty="0" err="1"/>
              <a:t>spam</a:t>
            </a:r>
            <a:r>
              <a:rPr lang="tr-TR" dirty="0"/>
              <a:t> göndericilerinden korumak için önemlidir!</a:t>
            </a:r>
          </a:p>
        </p:txBody>
      </p:sp>
    </p:spTree>
    <p:extLst>
      <p:ext uri="{BB962C8B-B14F-4D97-AF65-F5344CB8AC3E}">
        <p14:creationId xmlns:p14="http://schemas.microsoft.com/office/powerpoint/2010/main" val="336306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POST'a</a:t>
            </a:r>
            <a:r>
              <a:rPr lang="tr-TR" dirty="0"/>
              <a:t> karşılık GET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Hem GET hem de POST bir dizi oluşturur (örneğin dizi (anahtar1 =&gt; değer1, anahtar2 =&gt; değer2, anahtar3 =&gt; değer3, ...)). Bu dizi anahtar / değer çiftlerini içerir; burada anahtarlar form denetimlerinin adlarıdır ve değerler kullanıcıdan girdi verileridir.</a:t>
            </a:r>
          </a:p>
          <a:p>
            <a:endParaRPr lang="tr-TR" dirty="0"/>
          </a:p>
          <a:p>
            <a:r>
              <a:rPr lang="tr-TR" dirty="0"/>
              <a:t>Hem GET hem de POST, $ _GET ve $ _POST olarak değerlendirilir. Bunlar süper küreseller, yani kapsamdan bağımsız olarak her zaman erişilebilir oldukları anlamına gelir ve özel bir şey yapmadan herhangi bir işlev, sınıf veya dosyadan bunlara erişebilirsiniz.</a:t>
            </a:r>
          </a:p>
          <a:p>
            <a:endParaRPr lang="tr-TR" dirty="0"/>
          </a:p>
          <a:p>
            <a:r>
              <a:rPr lang="tr-TR" dirty="0"/>
              <a:t>$ _GET, geçerli komut dosyasına URL parametreleri aracılığıyla iletilen bir değişkenler dizisidir. </a:t>
            </a:r>
          </a:p>
        </p:txBody>
      </p:sp>
    </p:spTree>
    <p:extLst>
      <p:ext uri="{BB962C8B-B14F-4D97-AF65-F5344CB8AC3E}">
        <p14:creationId xmlns:p14="http://schemas.microsoft.com/office/powerpoint/2010/main" val="3888612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POST, GET </a:t>
            </a:r>
            <a:r>
              <a:rPr lang="tr-TR" dirty="0"/>
              <a:t>ne zaman kullanılır?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GET yöntemiyle bir formdan gönderilen bilgiler herkes tarafından görülebilir (tüm değişken adları ve değerler URL'de görüntülenir). </a:t>
            </a:r>
            <a:r>
              <a:rPr lang="tr-TR" dirty="0" err="1"/>
              <a:t>GET'in</a:t>
            </a:r>
            <a:r>
              <a:rPr lang="tr-TR" dirty="0"/>
              <a:t> gönderilecek bilgi miktarı konusunda da sınırları vardır. Sınırlama yaklaşık 2000 karakterdir. Ancak, değişkenler URL'de görüntülendiğinden sayfaya yer işareti koymak mümkündür. Bu, bazı durumlarda yararlı olabilir.</a:t>
            </a:r>
          </a:p>
          <a:p>
            <a:r>
              <a:rPr lang="tr-TR" dirty="0"/>
              <a:t>POST yöntemiyle bir formdan gönderilen bilgiler başkaları tarafından görülemez (tüm adlar / değerler HTTP isteğinin gövdesine gömülür) ve gönderilecek bilgi miktarı üzerinde herhangi bir sınırlama yoktur</a:t>
            </a:r>
            <a:r>
              <a:rPr lang="tr-TR" dirty="0" smtClean="0"/>
              <a:t>. Ayrıca </a:t>
            </a:r>
            <a:r>
              <a:rPr lang="tr-TR" dirty="0"/>
              <a:t>POST, dosyaları sunucuya yüklerken çok parçalı ikili giriş desteği gibi gelişmiş işlevleri destekler</a:t>
            </a:r>
            <a:r>
              <a:rPr lang="tr-TR" dirty="0" smtClean="0"/>
              <a:t>. Ancak</a:t>
            </a:r>
            <a:r>
              <a:rPr lang="tr-TR" dirty="0"/>
              <a:t>, değişkenler URL'de gösterilmediğinden sayfaya yer imi koymak mümkün değildir.</a:t>
            </a:r>
          </a:p>
        </p:txBody>
      </p:sp>
    </p:spTree>
    <p:extLst>
      <p:ext uri="{BB962C8B-B14F-4D97-AF65-F5344CB8AC3E}">
        <p14:creationId xmlns:p14="http://schemas.microsoft.com/office/powerpoint/2010/main" val="1715824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PHP Form Doğrulaması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&lt;form method="post" action="&lt;?</a:t>
            </a:r>
            <a:r>
              <a:rPr lang="en-US" dirty="0" err="1"/>
              <a:t>php</a:t>
            </a:r>
            <a:r>
              <a:rPr lang="en-US" dirty="0"/>
              <a:t> echo </a:t>
            </a:r>
            <a:r>
              <a:rPr lang="en-US" dirty="0" err="1"/>
              <a:t>htmlspecialchars</a:t>
            </a:r>
            <a:r>
              <a:rPr lang="en-US" dirty="0"/>
              <a:t>($_SERVER["PHP_SELF"]);?&gt;"&gt;</a:t>
            </a:r>
          </a:p>
          <a:p>
            <a:r>
              <a:rPr lang="tr-TR" dirty="0"/>
              <a:t>$ _SERVER ["PHP_SELF"] şu anda yürütülen komut dosyasının dosya adını döndüren süper genel bir değişkendir</a:t>
            </a:r>
            <a:r>
              <a:rPr lang="tr-TR" dirty="0" smtClean="0"/>
              <a:t>.</a:t>
            </a:r>
          </a:p>
          <a:p>
            <a:r>
              <a:rPr lang="tr-TR" dirty="0"/>
              <a:t>Bu nedenle, $ _SERVER ["PHP_SELF"] gönderilen form verilerini farklı bir sayfaya atlamak yerine sayfanın </a:t>
            </a:r>
            <a:r>
              <a:rPr lang="tr-TR" dirty="0" smtClean="0"/>
              <a:t>kendisine </a:t>
            </a:r>
            <a:r>
              <a:rPr lang="tr-TR" dirty="0"/>
              <a:t>gönderir. Bu şekilde, kullanıcı formla aynı sayfada hata mesajları alır</a:t>
            </a:r>
            <a:r>
              <a:rPr lang="tr-TR" dirty="0" smtClean="0"/>
              <a:t>.</a:t>
            </a:r>
          </a:p>
          <a:p>
            <a:r>
              <a:rPr lang="tr-TR" dirty="0" err="1"/>
              <a:t>h</a:t>
            </a:r>
            <a:r>
              <a:rPr lang="tr-TR" dirty="0" err="1" smtClean="0"/>
              <a:t>tmlspecialchars</a:t>
            </a:r>
            <a:r>
              <a:rPr lang="tr-TR" dirty="0" smtClean="0"/>
              <a:t>() </a:t>
            </a:r>
            <a:r>
              <a:rPr lang="tr-TR" dirty="0"/>
              <a:t>işlevi, özel karakterleri HTML öğelerine dönüştürür. Bu, </a:t>
            </a:r>
            <a:r>
              <a:rPr lang="tr-TR" dirty="0" smtClean="0"/>
              <a:t>‘&lt;’ </a:t>
            </a:r>
            <a:r>
              <a:rPr lang="tr-TR" dirty="0" smtClean="0"/>
              <a:t>ve ‘&gt;’ </a:t>
            </a:r>
            <a:r>
              <a:rPr lang="tr-TR" dirty="0"/>
              <a:t>gibi HTML karakterlerinin &amp;</a:t>
            </a:r>
            <a:r>
              <a:rPr lang="tr-TR" dirty="0" err="1"/>
              <a:t>lt</a:t>
            </a:r>
            <a:r>
              <a:rPr lang="tr-TR" dirty="0"/>
              <a:t>; ve &amp;</a:t>
            </a:r>
            <a:r>
              <a:rPr lang="tr-TR" dirty="0" err="1"/>
              <a:t>gt</a:t>
            </a:r>
            <a:r>
              <a:rPr lang="tr-TR" dirty="0" smtClean="0"/>
              <a:t>; ile </a:t>
            </a:r>
            <a:r>
              <a:rPr lang="tr-TR" dirty="0"/>
              <a:t>değiştirileceği anlamına gelir. Bu, formlara HTML veya </a:t>
            </a:r>
            <a:r>
              <a:rPr lang="tr-TR" dirty="0" err="1"/>
              <a:t>Javascript</a:t>
            </a:r>
            <a:r>
              <a:rPr lang="tr-TR" dirty="0"/>
              <a:t> kodu (Siteler Arası Komut Dosyası saldırıları) enjekte ederek saldırganların kodu kullanmasını önler.</a:t>
            </a:r>
          </a:p>
        </p:txBody>
      </p:sp>
    </p:spTree>
    <p:extLst>
      <p:ext uri="{BB962C8B-B14F-4D97-AF65-F5344CB8AC3E}">
        <p14:creationId xmlns:p14="http://schemas.microsoft.com/office/powerpoint/2010/main" val="263758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Üyelik Formu – sahibinden.com örneği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92294" y="2018791"/>
            <a:ext cx="6452835" cy="4022725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1425084" y="3088256"/>
            <a:ext cx="1802465" cy="1477328"/>
          </a:xfrm>
          <a:prstGeom prst="rect">
            <a:avLst/>
          </a:prstGeom>
          <a:noFill/>
          <a:ln w="28575">
            <a:solidFill>
              <a:srgbClr val="204788"/>
            </a:solidFill>
          </a:ln>
        </p:spPr>
        <p:txBody>
          <a:bodyPr wrap="square" rtlCol="0">
            <a:spAutoFit/>
          </a:bodyPr>
          <a:lstStyle/>
          <a:p>
            <a:r>
              <a:rPr lang="tr-TR" dirty="0" smtClean="0"/>
              <a:t>Açık dersin ilgili haftasında, yandaki üyelik formunun kodu bulunmaktadır.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76766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(</a:t>
            </a:r>
            <a:r>
              <a:rPr lang="en-US" dirty="0" err="1"/>
              <a:t>n.d.</a:t>
            </a:r>
            <a:r>
              <a:rPr lang="en-US" dirty="0"/>
              <a:t>). Retrieved from https://www.w3schools.com/php/php_forms.asp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9093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182</TotalTime>
  <Words>557</Words>
  <Application>Microsoft Office PowerPoint</Application>
  <PresentationFormat>Geniş ekran</PresentationFormat>
  <Paragraphs>42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Calibri</vt:lpstr>
      <vt:lpstr>Times New Roman</vt:lpstr>
      <vt:lpstr>Geçmişe bakış</vt:lpstr>
      <vt:lpstr> PHP formlar</vt:lpstr>
      <vt:lpstr>PHP Form İşleme</vt:lpstr>
      <vt:lpstr>PowerPoint Sunusu</vt:lpstr>
      <vt:lpstr>Güvenlik</vt:lpstr>
      <vt:lpstr>POST'a karşılık GET</vt:lpstr>
      <vt:lpstr>POST, GET ne zaman kullanılır?</vt:lpstr>
      <vt:lpstr>PHP Form Doğrulaması</vt:lpstr>
      <vt:lpstr>Üyelik Formu – sahibinden.com örneği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UT</cp:lastModifiedBy>
  <cp:revision>20</cp:revision>
  <dcterms:created xsi:type="dcterms:W3CDTF">2017-11-14T11:12:27Z</dcterms:created>
  <dcterms:modified xsi:type="dcterms:W3CDTF">2020-02-17T06:31:03Z</dcterms:modified>
</cp:coreProperties>
</file>