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72" y="8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371DC-4754-4D9E-9254-71104A908098}" type="datetimeFigureOut">
              <a:rPr lang="tr-TR" smtClean="0"/>
              <a:t>4.04.2018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41D68-31F0-4C83-9512-951E7636FF56}" type="slidenum">
              <a:rPr lang="tr-TR" smtClean="0"/>
              <a:t>‹#›</a:t>
            </a:fld>
            <a:endParaRPr lang="tr-TR"/>
          </a:p>
        </p:txBody>
      </p:sp>
    </p:spTree>
    <p:extLst>
      <p:ext uri="{BB962C8B-B14F-4D97-AF65-F5344CB8AC3E}">
        <p14:creationId xmlns:p14="http://schemas.microsoft.com/office/powerpoint/2010/main" val="336336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C81F5CF-5331-431A-829B-A3B7E82DF623}" type="slidenum">
              <a:rPr lang="tr-TR" smtClean="0"/>
              <a:t>12</a:t>
            </a:fld>
            <a:endParaRPr lang="tr-TR"/>
          </a:p>
        </p:txBody>
      </p:sp>
    </p:spTree>
    <p:extLst>
      <p:ext uri="{BB962C8B-B14F-4D97-AF65-F5344CB8AC3E}">
        <p14:creationId xmlns:p14="http://schemas.microsoft.com/office/powerpoint/2010/main" val="1698093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B94BE38-AC6C-4BEB-98A4-4E96DA4B9B53}" type="slidenum">
              <a:rPr lang="tr-TR" smtClean="0"/>
              <a:t>15</a:t>
            </a:fld>
            <a:endParaRPr lang="tr-TR"/>
          </a:p>
        </p:txBody>
      </p:sp>
    </p:spTree>
    <p:extLst>
      <p:ext uri="{BB962C8B-B14F-4D97-AF65-F5344CB8AC3E}">
        <p14:creationId xmlns:p14="http://schemas.microsoft.com/office/powerpoint/2010/main" val="783738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CF6CF31-8C74-4A17-B6E8-2286899C6453}" type="datetimeFigureOut">
              <a:rPr lang="tr-TR" smtClean="0"/>
              <a:t>4.04.2018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99FC63-BE9A-44FC-8C29-EABA3F3D921E}" type="slidenum">
              <a:rPr lang="tr-TR" smtClean="0"/>
              <a:t>‹#›</a:t>
            </a:fld>
            <a:endParaRPr lang="tr-TR"/>
          </a:p>
        </p:txBody>
      </p:sp>
    </p:spTree>
    <p:extLst>
      <p:ext uri="{BB962C8B-B14F-4D97-AF65-F5344CB8AC3E}">
        <p14:creationId xmlns:p14="http://schemas.microsoft.com/office/powerpoint/2010/main" val="381614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CF6CF31-8C74-4A17-B6E8-2286899C6453}" type="datetimeFigureOut">
              <a:rPr lang="tr-TR" smtClean="0"/>
              <a:t>4.04.2018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99FC63-BE9A-44FC-8C29-EABA3F3D921E}" type="slidenum">
              <a:rPr lang="tr-TR" smtClean="0"/>
              <a:t>‹#›</a:t>
            </a:fld>
            <a:endParaRPr lang="tr-TR"/>
          </a:p>
        </p:txBody>
      </p:sp>
    </p:spTree>
    <p:extLst>
      <p:ext uri="{BB962C8B-B14F-4D97-AF65-F5344CB8AC3E}">
        <p14:creationId xmlns:p14="http://schemas.microsoft.com/office/powerpoint/2010/main" val="375000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CF6CF31-8C74-4A17-B6E8-2286899C6453}" type="datetimeFigureOut">
              <a:rPr lang="tr-TR" smtClean="0"/>
              <a:t>4.04.2018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99FC63-BE9A-44FC-8C29-EABA3F3D921E}" type="slidenum">
              <a:rPr lang="tr-TR" smtClean="0"/>
              <a:t>‹#›</a:t>
            </a:fld>
            <a:endParaRPr lang="tr-TR"/>
          </a:p>
        </p:txBody>
      </p:sp>
    </p:spTree>
    <p:extLst>
      <p:ext uri="{BB962C8B-B14F-4D97-AF65-F5344CB8AC3E}">
        <p14:creationId xmlns:p14="http://schemas.microsoft.com/office/powerpoint/2010/main" val="389899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제목 슬라이드">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607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98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CF6CF31-8C74-4A17-B6E8-2286899C6453}" type="datetimeFigureOut">
              <a:rPr lang="tr-TR" smtClean="0"/>
              <a:t>4.04.2018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99FC63-BE9A-44FC-8C29-EABA3F3D921E}" type="slidenum">
              <a:rPr lang="tr-TR" smtClean="0"/>
              <a:t>‹#›</a:t>
            </a:fld>
            <a:endParaRPr lang="tr-TR"/>
          </a:p>
        </p:txBody>
      </p:sp>
    </p:spTree>
    <p:extLst>
      <p:ext uri="{BB962C8B-B14F-4D97-AF65-F5344CB8AC3E}">
        <p14:creationId xmlns:p14="http://schemas.microsoft.com/office/powerpoint/2010/main" val="121958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CF6CF31-8C74-4A17-B6E8-2286899C6453}" type="datetimeFigureOut">
              <a:rPr lang="tr-TR" smtClean="0"/>
              <a:t>4.04.2018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99FC63-BE9A-44FC-8C29-EABA3F3D921E}" type="slidenum">
              <a:rPr lang="tr-TR" smtClean="0"/>
              <a:t>‹#›</a:t>
            </a:fld>
            <a:endParaRPr lang="tr-TR"/>
          </a:p>
        </p:txBody>
      </p:sp>
    </p:spTree>
    <p:extLst>
      <p:ext uri="{BB962C8B-B14F-4D97-AF65-F5344CB8AC3E}">
        <p14:creationId xmlns:p14="http://schemas.microsoft.com/office/powerpoint/2010/main" val="23290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CF6CF31-8C74-4A17-B6E8-2286899C6453}" type="datetimeFigureOut">
              <a:rPr lang="tr-TR" smtClean="0"/>
              <a:t>4.04.2018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099FC63-BE9A-44FC-8C29-EABA3F3D921E}" type="slidenum">
              <a:rPr lang="tr-TR" smtClean="0"/>
              <a:t>‹#›</a:t>
            </a:fld>
            <a:endParaRPr lang="tr-TR"/>
          </a:p>
        </p:txBody>
      </p:sp>
    </p:spTree>
    <p:extLst>
      <p:ext uri="{BB962C8B-B14F-4D97-AF65-F5344CB8AC3E}">
        <p14:creationId xmlns:p14="http://schemas.microsoft.com/office/powerpoint/2010/main" val="301753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CF6CF31-8C74-4A17-B6E8-2286899C6453}" type="datetimeFigureOut">
              <a:rPr lang="tr-TR" smtClean="0"/>
              <a:t>4.04.2018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099FC63-BE9A-44FC-8C29-EABA3F3D921E}" type="slidenum">
              <a:rPr lang="tr-TR" smtClean="0"/>
              <a:t>‹#›</a:t>
            </a:fld>
            <a:endParaRPr lang="tr-TR"/>
          </a:p>
        </p:txBody>
      </p:sp>
    </p:spTree>
    <p:extLst>
      <p:ext uri="{BB962C8B-B14F-4D97-AF65-F5344CB8AC3E}">
        <p14:creationId xmlns:p14="http://schemas.microsoft.com/office/powerpoint/2010/main" val="1698826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CF6CF31-8C74-4A17-B6E8-2286899C6453}" type="datetimeFigureOut">
              <a:rPr lang="tr-TR" smtClean="0"/>
              <a:t>4.04.2018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099FC63-BE9A-44FC-8C29-EABA3F3D921E}" type="slidenum">
              <a:rPr lang="tr-TR" smtClean="0"/>
              <a:t>‹#›</a:t>
            </a:fld>
            <a:endParaRPr lang="tr-TR"/>
          </a:p>
        </p:txBody>
      </p:sp>
    </p:spTree>
    <p:extLst>
      <p:ext uri="{BB962C8B-B14F-4D97-AF65-F5344CB8AC3E}">
        <p14:creationId xmlns:p14="http://schemas.microsoft.com/office/powerpoint/2010/main" val="2782371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CF6CF31-8C74-4A17-B6E8-2286899C6453}" type="datetimeFigureOut">
              <a:rPr lang="tr-TR" smtClean="0"/>
              <a:t>4.04.2018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099FC63-BE9A-44FC-8C29-EABA3F3D921E}" type="slidenum">
              <a:rPr lang="tr-TR" smtClean="0"/>
              <a:t>‹#›</a:t>
            </a:fld>
            <a:endParaRPr lang="tr-TR"/>
          </a:p>
        </p:txBody>
      </p:sp>
    </p:spTree>
    <p:extLst>
      <p:ext uri="{BB962C8B-B14F-4D97-AF65-F5344CB8AC3E}">
        <p14:creationId xmlns:p14="http://schemas.microsoft.com/office/powerpoint/2010/main" val="415277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CF6CF31-8C74-4A17-B6E8-2286899C6453}" type="datetimeFigureOut">
              <a:rPr lang="tr-TR" smtClean="0"/>
              <a:t>4.04.2018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099FC63-BE9A-44FC-8C29-EABA3F3D921E}" type="slidenum">
              <a:rPr lang="tr-TR" smtClean="0"/>
              <a:t>‹#›</a:t>
            </a:fld>
            <a:endParaRPr lang="tr-TR"/>
          </a:p>
        </p:txBody>
      </p:sp>
    </p:spTree>
    <p:extLst>
      <p:ext uri="{BB962C8B-B14F-4D97-AF65-F5344CB8AC3E}">
        <p14:creationId xmlns:p14="http://schemas.microsoft.com/office/powerpoint/2010/main" val="5542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CF6CF31-8C74-4A17-B6E8-2286899C6453}" type="datetimeFigureOut">
              <a:rPr lang="tr-TR" smtClean="0"/>
              <a:t>4.04.2018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099FC63-BE9A-44FC-8C29-EABA3F3D921E}" type="slidenum">
              <a:rPr lang="tr-TR" smtClean="0"/>
              <a:t>‹#›</a:t>
            </a:fld>
            <a:endParaRPr lang="tr-TR"/>
          </a:p>
        </p:txBody>
      </p:sp>
    </p:spTree>
    <p:extLst>
      <p:ext uri="{BB962C8B-B14F-4D97-AF65-F5344CB8AC3E}">
        <p14:creationId xmlns:p14="http://schemas.microsoft.com/office/powerpoint/2010/main" val="422255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6CF31-8C74-4A17-B6E8-2286899C6453}" type="datetimeFigureOut">
              <a:rPr lang="tr-TR" smtClean="0"/>
              <a:t>4.04.2018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99FC63-BE9A-44FC-8C29-EABA3F3D921E}" type="slidenum">
              <a:rPr lang="tr-TR" smtClean="0"/>
              <a:t>‹#›</a:t>
            </a:fld>
            <a:endParaRPr lang="tr-TR"/>
          </a:p>
        </p:txBody>
      </p:sp>
    </p:spTree>
    <p:extLst>
      <p:ext uri="{BB962C8B-B14F-4D97-AF65-F5344CB8AC3E}">
        <p14:creationId xmlns:p14="http://schemas.microsoft.com/office/powerpoint/2010/main" val="3466721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496460" y="2612572"/>
            <a:ext cx="3483427" cy="1815882"/>
          </a:xfrm>
          <a:prstGeom prst="rect">
            <a:avLst/>
          </a:prstGeom>
          <a:noFill/>
        </p:spPr>
        <p:txBody>
          <a:bodyPr wrap="square" rtlCol="0">
            <a:spAutoFit/>
          </a:bodyPr>
          <a:lstStyle/>
          <a:p>
            <a:pPr algn="ctr"/>
            <a:r>
              <a:rPr lang="tr-TR" sz="2800" b="1" dirty="0">
                <a:solidFill>
                  <a:srgbClr val="386703"/>
                </a:solidFill>
                <a:latin typeface="Arial" pitchFamily="34" charset="0"/>
                <a:cs typeface="Arial" pitchFamily="34" charset="0"/>
              </a:rPr>
              <a:t>Işığın Fotosentez ve </a:t>
            </a:r>
            <a:endParaRPr lang="tr-TR" sz="2800" b="1" dirty="0">
              <a:solidFill>
                <a:srgbClr val="386703"/>
              </a:solidFill>
              <a:latin typeface="Arial" pitchFamily="34" charset="0"/>
              <a:cs typeface="Arial" pitchFamily="34" charset="0"/>
            </a:endParaRPr>
          </a:p>
          <a:p>
            <a:pPr algn="ctr"/>
            <a:r>
              <a:rPr lang="tr-TR" sz="2800" b="1" dirty="0">
                <a:solidFill>
                  <a:srgbClr val="386703"/>
                </a:solidFill>
                <a:latin typeface="Arial" pitchFamily="34" charset="0"/>
                <a:cs typeface="Arial" pitchFamily="34" charset="0"/>
              </a:rPr>
              <a:t>Solunum </a:t>
            </a:r>
            <a:r>
              <a:rPr lang="tr-TR" sz="2800" b="1" dirty="0">
                <a:solidFill>
                  <a:srgbClr val="386703"/>
                </a:solidFill>
                <a:latin typeface="Arial" pitchFamily="34" charset="0"/>
                <a:cs typeface="Arial" pitchFamily="34" charset="0"/>
              </a:rPr>
              <a:t>Üzerine Etkisi</a:t>
            </a:r>
          </a:p>
        </p:txBody>
      </p:sp>
    </p:spTree>
    <p:extLst>
      <p:ext uri="{BB962C8B-B14F-4D97-AF65-F5344CB8AC3E}">
        <p14:creationId xmlns:p14="http://schemas.microsoft.com/office/powerpoint/2010/main" val="211938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0196" y="1676074"/>
            <a:ext cx="11361906" cy="1938992"/>
          </a:xfrm>
          <a:prstGeom prst="rect">
            <a:avLst/>
          </a:prstGeom>
          <a:noFill/>
        </p:spPr>
        <p:txBody>
          <a:bodyPr wrap="square" rtlCol="0">
            <a:spAutoFit/>
          </a:bodyPr>
          <a:lstStyle/>
          <a:p>
            <a:pPr algn="just"/>
            <a:r>
              <a:rPr lang="tr-TR" sz="2400" dirty="0"/>
              <a:t>Fotosentez olayında yürütülen işlemler iki farklı devrede gerçekleşmektedir.</a:t>
            </a:r>
          </a:p>
          <a:p>
            <a:pPr algn="just"/>
            <a:endParaRPr lang="tr-TR" sz="2400" dirty="0"/>
          </a:p>
          <a:p>
            <a:pPr marL="342900" indent="-342900" algn="just">
              <a:buAutoNum type="arabicPeriod"/>
            </a:pPr>
            <a:r>
              <a:rPr lang="tr-TR" sz="2400" dirty="0"/>
              <a:t>Işıkta</a:t>
            </a:r>
          </a:p>
          <a:p>
            <a:pPr algn="just"/>
            <a:r>
              <a:rPr lang="tr-TR" sz="2400" dirty="0"/>
              <a:t> </a:t>
            </a:r>
          </a:p>
          <a:p>
            <a:pPr algn="just"/>
            <a:r>
              <a:rPr lang="tr-TR" sz="2400" dirty="0"/>
              <a:t>2.  Karanlıkta</a:t>
            </a:r>
            <a:endParaRPr lang="tr-TR" sz="2400" dirty="0"/>
          </a:p>
        </p:txBody>
      </p:sp>
    </p:spTree>
    <p:extLst>
      <p:ext uri="{BB962C8B-B14F-4D97-AF65-F5344CB8AC3E}">
        <p14:creationId xmlns:p14="http://schemas.microsoft.com/office/powerpoint/2010/main" val="4228610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25294" y="1016001"/>
            <a:ext cx="11420272" cy="2805063"/>
          </a:xfrm>
          <a:prstGeom prst="rect">
            <a:avLst/>
          </a:prstGeom>
          <a:noFill/>
        </p:spPr>
        <p:txBody>
          <a:bodyPr wrap="square" rtlCol="0">
            <a:spAutoFit/>
          </a:bodyPr>
          <a:lstStyle/>
          <a:p>
            <a:pPr algn="just">
              <a:lnSpc>
                <a:spcPct val="150000"/>
              </a:lnSpc>
            </a:pPr>
            <a:r>
              <a:rPr lang="tr-TR" sz="2400" dirty="0"/>
              <a:t>Işıklı devrede, yeşil bitkilerin hücrelerinde bulunan </a:t>
            </a:r>
            <a:r>
              <a:rPr lang="tr-TR" sz="2400" dirty="0" err="1"/>
              <a:t>fotosentetik</a:t>
            </a:r>
            <a:r>
              <a:rPr lang="tr-TR" sz="2400" dirty="0"/>
              <a:t> pigmentler (klorofil a, klorofil b, </a:t>
            </a:r>
            <a:r>
              <a:rPr lang="tr-TR" sz="2400" dirty="0" err="1"/>
              <a:t>karotenler</a:t>
            </a:r>
            <a:r>
              <a:rPr lang="tr-TR" sz="2400" dirty="0"/>
              <a:t> ve </a:t>
            </a:r>
            <a:r>
              <a:rPr lang="tr-TR" sz="2400" dirty="0" err="1"/>
              <a:t>ksantofiller</a:t>
            </a:r>
            <a:r>
              <a:rPr lang="tr-TR" sz="2400" dirty="0"/>
              <a:t>) tarafından alınan ışık enerjisi, klorofil molekülü tarafından tutularak fotosentez olayı başlamış olur. Bu devrede, ATP ve NADPH</a:t>
            </a:r>
            <a:r>
              <a:rPr lang="tr-TR" sz="2400" baseline="-25000" dirty="0"/>
              <a:t>2 </a:t>
            </a:r>
            <a:r>
              <a:rPr lang="tr-TR" sz="2400" dirty="0"/>
              <a:t>olarak adlandırılan yüksek enerjiye sahip bileşikler meydana </a:t>
            </a:r>
            <a:r>
              <a:rPr lang="tr-TR" sz="2400" dirty="0"/>
              <a:t>getirilir. Bu reaksiyon doğrudan doğruya kloroplastlarda gerçekleşir.</a:t>
            </a:r>
            <a:endParaRPr lang="tr-TR" sz="2400" dirty="0"/>
          </a:p>
        </p:txBody>
      </p:sp>
      <p:sp>
        <p:nvSpPr>
          <p:cNvPr id="3" name="Metin kutusu 2"/>
          <p:cNvSpPr txBox="1"/>
          <p:nvPr/>
        </p:nvSpPr>
        <p:spPr>
          <a:xfrm>
            <a:off x="2157534" y="338153"/>
            <a:ext cx="6755010" cy="584775"/>
          </a:xfrm>
          <a:prstGeom prst="rect">
            <a:avLst/>
          </a:prstGeom>
          <a:noFill/>
        </p:spPr>
        <p:txBody>
          <a:bodyPr wrap="square" rtlCol="0">
            <a:spAutoFit/>
          </a:bodyPr>
          <a:lstStyle/>
          <a:p>
            <a:pPr algn="ctr"/>
            <a:r>
              <a:rPr lang="tr-TR" sz="3200" dirty="0">
                <a:solidFill>
                  <a:srgbClr val="386703"/>
                </a:solidFill>
              </a:rPr>
              <a:t>Işıklı Devre</a:t>
            </a:r>
            <a:endParaRPr lang="tr-TR" sz="3200" dirty="0">
              <a:solidFill>
                <a:srgbClr val="386703"/>
              </a:solidFill>
            </a:endParaRPr>
          </a:p>
        </p:txBody>
      </p:sp>
    </p:spTree>
    <p:extLst>
      <p:ext uri="{BB962C8B-B14F-4D97-AF65-F5344CB8AC3E}">
        <p14:creationId xmlns:p14="http://schemas.microsoft.com/office/powerpoint/2010/main" val="2512207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89106" y="899888"/>
            <a:ext cx="11381361" cy="2805063"/>
          </a:xfrm>
          <a:prstGeom prst="rect">
            <a:avLst/>
          </a:prstGeom>
          <a:noFill/>
        </p:spPr>
        <p:txBody>
          <a:bodyPr wrap="square" rtlCol="0">
            <a:spAutoFit/>
          </a:bodyPr>
          <a:lstStyle/>
          <a:p>
            <a:pPr algn="just">
              <a:lnSpc>
                <a:spcPct val="150000"/>
              </a:lnSpc>
            </a:pPr>
            <a:r>
              <a:rPr lang="tr-TR" sz="2400" dirty="0">
                <a:solidFill>
                  <a:srgbClr val="386703"/>
                </a:solidFill>
              </a:rPr>
              <a:t>Karanlık Devre</a:t>
            </a:r>
            <a:endParaRPr lang="tr-TR" sz="2400" dirty="0"/>
          </a:p>
          <a:p>
            <a:pPr algn="just">
              <a:lnSpc>
                <a:spcPct val="150000"/>
              </a:lnSpc>
            </a:pPr>
            <a:r>
              <a:rPr lang="tr-TR" sz="2400" dirty="0"/>
              <a:t>Işıklı devrede oluşturulan yüksek enerjili bileşiklerin kullanılmasıyla ışığın direkt olarak kullanılmadığı bir evredir. , CO</a:t>
            </a:r>
            <a:r>
              <a:rPr lang="tr-TR" sz="2400" baseline="-25000" dirty="0"/>
              <a:t>2</a:t>
            </a:r>
            <a:r>
              <a:rPr lang="tr-TR" sz="2400" dirty="0"/>
              <a:t> bitki dokularının arasına girerek </a:t>
            </a:r>
            <a:r>
              <a:rPr lang="tr-TR" sz="2400" dirty="0" err="1"/>
              <a:t>mezofil</a:t>
            </a:r>
            <a:r>
              <a:rPr lang="tr-TR" sz="2400" dirty="0"/>
              <a:t> hücrelerinin içinde bulunan kloroplastların </a:t>
            </a:r>
            <a:r>
              <a:rPr lang="tr-TR" sz="2400" dirty="0" err="1"/>
              <a:t>stromalarında</a:t>
            </a:r>
            <a:r>
              <a:rPr lang="tr-TR" sz="2400" dirty="0"/>
              <a:t> karbonhidrat ve diğer organik bileşiklere dönüştürülmesi işlemidir.</a:t>
            </a:r>
          </a:p>
        </p:txBody>
      </p:sp>
    </p:spTree>
    <p:extLst>
      <p:ext uri="{BB962C8B-B14F-4D97-AF65-F5344CB8AC3E}">
        <p14:creationId xmlns:p14="http://schemas.microsoft.com/office/powerpoint/2010/main" val="1668661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86383" y="1104013"/>
            <a:ext cx="11225719" cy="2251065"/>
          </a:xfrm>
          <a:prstGeom prst="rect">
            <a:avLst/>
          </a:prstGeom>
          <a:noFill/>
        </p:spPr>
        <p:txBody>
          <a:bodyPr wrap="square" rtlCol="0">
            <a:spAutoFit/>
          </a:bodyPr>
          <a:lstStyle/>
          <a:p>
            <a:pPr algn="just">
              <a:lnSpc>
                <a:spcPct val="150000"/>
              </a:lnSpc>
            </a:pPr>
            <a:r>
              <a:rPr lang="tr-TR" sz="2400" dirty="0"/>
              <a:t>Solunum, bitki yaşamında duraksız olarak her hücrenin protoplazmasında seyreden biyolojik bir olaydır. Solunumda bir yandan karbonhidratların okside olması (yanması) ile ortaya çıkan enerji, canlılığın sürekliliğini sağlarken, diğer yandan besin maddesi parçalanması sonucu canlıda ağırlık kaybı ortaya çıkar. </a:t>
            </a:r>
            <a:endParaRPr lang="tr-TR" sz="2400" dirty="0"/>
          </a:p>
        </p:txBody>
      </p:sp>
    </p:spTree>
    <p:extLst>
      <p:ext uri="{BB962C8B-B14F-4D97-AF65-F5344CB8AC3E}">
        <p14:creationId xmlns:p14="http://schemas.microsoft.com/office/powerpoint/2010/main" val="789594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0195" y="870389"/>
            <a:ext cx="11400817" cy="3913059"/>
          </a:xfrm>
          <a:prstGeom prst="rect">
            <a:avLst/>
          </a:prstGeom>
        </p:spPr>
        <p:txBody>
          <a:bodyPr wrap="square">
            <a:spAutoFit/>
          </a:bodyPr>
          <a:lstStyle/>
          <a:p>
            <a:pPr algn="just">
              <a:lnSpc>
                <a:spcPct val="150000"/>
              </a:lnSpc>
            </a:pPr>
            <a:r>
              <a:rPr lang="tr-TR" sz="2400" dirty="0"/>
              <a:t>Bitkilerde solunumun hızlı ya da yavaş seyretmesinde, </a:t>
            </a:r>
            <a:r>
              <a:rPr lang="tr-TR" sz="2400" dirty="0">
                <a:solidFill>
                  <a:srgbClr val="FF0000"/>
                </a:solidFill>
              </a:rPr>
              <a:t>ışıklanma süresi</a:t>
            </a:r>
            <a:r>
              <a:rPr lang="tr-TR" sz="2400" dirty="0"/>
              <a:t> ve </a:t>
            </a:r>
            <a:r>
              <a:rPr lang="tr-TR" sz="2400" dirty="0">
                <a:solidFill>
                  <a:srgbClr val="FF0000"/>
                </a:solidFill>
              </a:rPr>
              <a:t>ışık yoğunluğu </a:t>
            </a:r>
            <a:r>
              <a:rPr lang="tr-TR" sz="2400" dirty="0"/>
              <a:t>etkili olmaktadır. </a:t>
            </a:r>
            <a:endParaRPr lang="tr-TR" sz="2400" dirty="0"/>
          </a:p>
          <a:p>
            <a:pPr algn="just">
              <a:lnSpc>
                <a:spcPct val="150000"/>
              </a:lnSpc>
            </a:pPr>
            <a:r>
              <a:rPr lang="tr-TR" sz="2400" dirty="0"/>
              <a:t>Işıklanma </a:t>
            </a:r>
            <a:r>
              <a:rPr lang="tr-TR" sz="2400" dirty="0"/>
              <a:t>süresi ve ışık yoğunluğu </a:t>
            </a:r>
            <a:r>
              <a:rPr lang="tr-TR" sz="2400" u="sng" dirty="0"/>
              <a:t>arttıkça</a:t>
            </a:r>
            <a:r>
              <a:rPr lang="tr-TR" sz="2400" dirty="0"/>
              <a:t> solunumda o oranda </a:t>
            </a:r>
            <a:r>
              <a:rPr lang="tr-TR" sz="2400" u="sng" dirty="0"/>
              <a:t>artarak</a:t>
            </a:r>
            <a:r>
              <a:rPr lang="tr-TR" sz="2400" dirty="0"/>
              <a:t> bitkinin fazla ağırlık kaybetmesine neden olmaktadır. </a:t>
            </a:r>
            <a:endParaRPr lang="tr-TR" sz="2400" dirty="0"/>
          </a:p>
          <a:p>
            <a:pPr algn="just">
              <a:lnSpc>
                <a:spcPct val="150000"/>
              </a:lnSpc>
            </a:pPr>
            <a:r>
              <a:rPr lang="tr-TR" sz="2400" dirty="0"/>
              <a:t>Eğer </a:t>
            </a:r>
            <a:r>
              <a:rPr lang="tr-TR" sz="2400" dirty="0"/>
              <a:t>bitkinin solunumla kaybettiği ağırlık fotosentezle karşılanmaz ise, bitkilerin canlılıklarını sürdürebilmeleri, Fotosentezle ürettikleri kuru maddenin, solunumla kaybettikleri kuru madde miktarından fazla olmasına bağlıdır. </a:t>
            </a:r>
          </a:p>
        </p:txBody>
      </p:sp>
    </p:spTree>
    <p:extLst>
      <p:ext uri="{BB962C8B-B14F-4D97-AF65-F5344CB8AC3E}">
        <p14:creationId xmlns:p14="http://schemas.microsoft.com/office/powerpoint/2010/main" val="122218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45141" y="603115"/>
            <a:ext cx="3425857" cy="461665"/>
          </a:xfrm>
          <a:prstGeom prst="rect">
            <a:avLst/>
          </a:prstGeom>
          <a:noFill/>
        </p:spPr>
        <p:txBody>
          <a:bodyPr wrap="square" rtlCol="0">
            <a:spAutoFit/>
          </a:bodyPr>
          <a:lstStyle/>
          <a:p>
            <a:r>
              <a:rPr lang="tr-TR" sz="2400" smtClean="0">
                <a:solidFill>
                  <a:srgbClr val="FF0000"/>
                </a:solidFill>
              </a:rPr>
              <a:t>KAYNAK</a:t>
            </a:r>
            <a:endParaRPr lang="tr-TR" sz="2400" dirty="0">
              <a:solidFill>
                <a:srgbClr val="FF0000"/>
              </a:solidFill>
            </a:endParaRPr>
          </a:p>
        </p:txBody>
      </p:sp>
      <p:sp>
        <p:nvSpPr>
          <p:cNvPr id="5" name="Metin kutusu 4"/>
          <p:cNvSpPr txBox="1"/>
          <p:nvPr/>
        </p:nvSpPr>
        <p:spPr>
          <a:xfrm>
            <a:off x="1099457" y="1436914"/>
            <a:ext cx="9775372" cy="3693319"/>
          </a:xfrm>
          <a:prstGeom prst="rect">
            <a:avLst/>
          </a:prstGeom>
          <a:noFill/>
        </p:spPr>
        <p:txBody>
          <a:bodyPr wrap="square" rtlCol="0">
            <a:spAutoFit/>
          </a:bodyPr>
          <a:lstStyle/>
          <a:p>
            <a:pPr fontAlgn="t"/>
            <a:r>
              <a:rPr lang="tr-TR" dirty="0"/>
              <a:t>Ağaoğlu, S. ve ark. 1995. Genel Bahçe Bitkileri. Ankara Üniversitesi Ziraat Fakültesi Eğitim, Araştırma ve geliştirme Vakfı Yayınları No:4</a:t>
            </a:r>
            <a:r>
              <a:rPr lang="tr-TR" dirty="0" smtClean="0"/>
              <a:t>.</a:t>
            </a:r>
          </a:p>
          <a:p>
            <a:pPr fontAlgn="t"/>
            <a:endParaRPr lang="tr-TR" dirty="0"/>
          </a:p>
          <a:p>
            <a:pPr fontAlgn="t"/>
            <a:r>
              <a:rPr lang="tr-TR" dirty="0" err="1"/>
              <a:t>Dokuzoğuz</a:t>
            </a:r>
            <a:r>
              <a:rPr lang="tr-TR" dirty="0"/>
              <a:t>, M. 1974. Meyve Ağaçları ve Çevre İlişkileri. Ege Üniversitesi Ziraat Fakültesi yayınları, İzmir.</a:t>
            </a:r>
          </a:p>
          <a:p>
            <a:pPr fontAlgn="t"/>
            <a:endParaRPr lang="tr-TR" dirty="0" smtClean="0"/>
          </a:p>
          <a:p>
            <a:pPr fontAlgn="t"/>
            <a:r>
              <a:rPr lang="tr-TR" dirty="0" smtClean="0"/>
              <a:t>Top</a:t>
            </a:r>
            <a:r>
              <a:rPr lang="tr-TR" dirty="0"/>
              <a:t>, N. ve </a:t>
            </a:r>
            <a:r>
              <a:rPr lang="tr-TR" dirty="0" err="1"/>
              <a:t>Zincirlioğlu</a:t>
            </a:r>
            <a:r>
              <a:rPr lang="tr-TR" dirty="0"/>
              <a:t>, Ö. 1987. Bitkilerin Ekolojik Girdi İstekleri</a:t>
            </a:r>
            <a:r>
              <a:rPr lang="tr-TR" dirty="0" smtClean="0"/>
              <a:t>.</a:t>
            </a:r>
          </a:p>
          <a:p>
            <a:pPr fontAlgn="t"/>
            <a:endParaRPr lang="tr-TR" dirty="0"/>
          </a:p>
          <a:p>
            <a:pPr fontAlgn="t"/>
            <a:r>
              <a:rPr lang="tr-TR" dirty="0"/>
              <a:t>Eser, D. 1997. Tarımsal Ekoloji. Ankara </a:t>
            </a:r>
            <a:r>
              <a:rPr lang="tr-TR" dirty="0" err="1"/>
              <a:t>Üniv</a:t>
            </a:r>
            <a:r>
              <a:rPr lang="tr-TR" dirty="0"/>
              <a:t>. Ziraat Fak. Yayın No.1473, 176 s., Ankara</a:t>
            </a:r>
            <a:r>
              <a:rPr lang="tr-TR" dirty="0" smtClean="0"/>
              <a:t>.</a:t>
            </a:r>
          </a:p>
          <a:p>
            <a:pPr fontAlgn="t"/>
            <a:endParaRPr lang="tr-TR" dirty="0"/>
          </a:p>
          <a:p>
            <a:pPr fontAlgn="t"/>
            <a:r>
              <a:rPr lang="tr-TR" dirty="0" smtClean="0"/>
              <a:t>Akman, Y., Güney, K. 2006. Bitki Ekolojisi Botanik, </a:t>
            </a:r>
            <a:r>
              <a:rPr lang="tr-TR" dirty="0" err="1" smtClean="0"/>
              <a:t>Palme</a:t>
            </a:r>
            <a:r>
              <a:rPr lang="tr-TR" dirty="0" smtClean="0"/>
              <a:t> Yayınları No: 345.</a:t>
            </a:r>
          </a:p>
          <a:p>
            <a:pPr fontAlgn="t"/>
            <a:endParaRPr lang="tr-TR" dirty="0"/>
          </a:p>
          <a:p>
            <a:pPr fontAlgn="t"/>
            <a:r>
              <a:rPr lang="tr-TR" dirty="0" smtClean="0"/>
              <a:t>Akman, Y., </a:t>
            </a:r>
            <a:r>
              <a:rPr lang="tr-TR" dirty="0" err="1" smtClean="0"/>
              <a:t>Ketenoğlu</a:t>
            </a:r>
            <a:r>
              <a:rPr lang="tr-TR" dirty="0" smtClean="0"/>
              <a:t>, O.,</a:t>
            </a:r>
            <a:r>
              <a:rPr lang="tr-TR" dirty="0"/>
              <a:t> Kurt, L.,</a:t>
            </a:r>
            <a:r>
              <a:rPr lang="tr-TR" dirty="0" smtClean="0"/>
              <a:t> Güney, K., Tuğ, M., Bitki Ekolojisi, </a:t>
            </a:r>
            <a:r>
              <a:rPr lang="tr-TR" dirty="0" err="1" smtClean="0"/>
              <a:t>Palme</a:t>
            </a:r>
            <a:r>
              <a:rPr lang="tr-TR" dirty="0" smtClean="0"/>
              <a:t> Yayınları No: 300.</a:t>
            </a:r>
            <a:endParaRPr lang="tr-TR" dirty="0"/>
          </a:p>
          <a:p>
            <a:endParaRPr lang="tr-TR" dirty="0"/>
          </a:p>
        </p:txBody>
      </p:sp>
    </p:spTree>
    <p:extLst>
      <p:ext uri="{BB962C8B-B14F-4D97-AF65-F5344CB8AC3E}">
        <p14:creationId xmlns:p14="http://schemas.microsoft.com/office/powerpoint/2010/main" val="152874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66927" y="1050483"/>
            <a:ext cx="11556459" cy="4985980"/>
          </a:xfrm>
          <a:prstGeom prst="rect">
            <a:avLst/>
          </a:prstGeom>
          <a:noFill/>
        </p:spPr>
        <p:txBody>
          <a:bodyPr wrap="square" rtlCol="0">
            <a:spAutoFit/>
          </a:bodyPr>
          <a:lstStyle/>
          <a:p>
            <a:pPr marL="285750" indent="-285750" algn="just" latinLnBrk="1">
              <a:lnSpc>
                <a:spcPct val="150000"/>
              </a:lnSpc>
              <a:spcAft>
                <a:spcPts val="1200"/>
              </a:spcAft>
              <a:buFont typeface="Arial" panose="020B0604020202020204" pitchFamily="34" charset="0"/>
              <a:buChar char="•"/>
            </a:pPr>
            <a:r>
              <a:rPr lang="tr-TR" sz="2400" dirty="0">
                <a:solidFill>
                  <a:prstClr val="black"/>
                </a:solidFill>
              </a:rPr>
              <a:t>Işık bilindiği gibi, fotosentezin oluşunda en önemli etkenlerden  biridir. </a:t>
            </a:r>
            <a:r>
              <a:rPr lang="tr-TR" sz="2400" dirty="0">
                <a:solidFill>
                  <a:prstClr val="black"/>
                </a:solidFill>
              </a:rPr>
              <a:t>Genel anlamda fotosentez olayı, bitkilerin yeşil hücrelerinde bulunan klorofil maddesi ve bazı enzimlerin yardımı </a:t>
            </a:r>
            <a:r>
              <a:rPr lang="tr-TR" sz="2400" dirty="0" smtClean="0">
                <a:solidFill>
                  <a:prstClr val="black"/>
                </a:solidFill>
              </a:rPr>
              <a:t>ile güneş </a:t>
            </a:r>
            <a:r>
              <a:rPr lang="tr-TR" sz="2400" dirty="0">
                <a:solidFill>
                  <a:prstClr val="black"/>
                </a:solidFill>
              </a:rPr>
              <a:t>ışığının enerjisini </a:t>
            </a:r>
            <a:r>
              <a:rPr lang="tr-TR" sz="2400" dirty="0" err="1">
                <a:solidFill>
                  <a:prstClr val="black"/>
                </a:solidFill>
              </a:rPr>
              <a:t>absorbe</a:t>
            </a:r>
            <a:r>
              <a:rPr lang="tr-TR" sz="2400" dirty="0">
                <a:solidFill>
                  <a:prstClr val="black"/>
                </a:solidFill>
              </a:rPr>
              <a:t> edilerek, bitkinin havadan aldığı CO</a:t>
            </a:r>
            <a:r>
              <a:rPr lang="tr-TR" sz="2400" baseline="-25000" dirty="0">
                <a:solidFill>
                  <a:prstClr val="black"/>
                </a:solidFill>
              </a:rPr>
              <a:t>2</a:t>
            </a:r>
            <a:r>
              <a:rPr lang="tr-TR" sz="2400" dirty="0">
                <a:solidFill>
                  <a:prstClr val="black"/>
                </a:solidFill>
              </a:rPr>
              <a:t> ile topraktan aldığı H</a:t>
            </a:r>
            <a:r>
              <a:rPr lang="tr-TR" sz="2400" baseline="-25000" dirty="0">
                <a:solidFill>
                  <a:prstClr val="black"/>
                </a:solidFill>
              </a:rPr>
              <a:t>2</a:t>
            </a:r>
            <a:r>
              <a:rPr lang="tr-TR" sz="2400" dirty="0">
                <a:solidFill>
                  <a:prstClr val="black"/>
                </a:solidFill>
              </a:rPr>
              <a:t>O’u birleştirip, ilk basit şeker </a:t>
            </a:r>
            <a:r>
              <a:rPr lang="tr-TR" sz="2400" dirty="0" err="1">
                <a:solidFill>
                  <a:prstClr val="black"/>
                </a:solidFill>
              </a:rPr>
              <a:t>molokülü</a:t>
            </a:r>
            <a:r>
              <a:rPr lang="tr-TR" sz="2400" dirty="0">
                <a:solidFill>
                  <a:prstClr val="black"/>
                </a:solidFill>
              </a:rPr>
              <a:t> ile birlikte O</a:t>
            </a:r>
            <a:r>
              <a:rPr lang="tr-TR" sz="2400" baseline="-25000" dirty="0">
                <a:solidFill>
                  <a:prstClr val="black"/>
                </a:solidFill>
              </a:rPr>
              <a:t>2</a:t>
            </a:r>
            <a:r>
              <a:rPr lang="tr-TR" sz="2400" dirty="0">
                <a:solidFill>
                  <a:prstClr val="black"/>
                </a:solidFill>
              </a:rPr>
              <a:t> ve Enerji açığa çıkması olayıdır. </a:t>
            </a:r>
          </a:p>
          <a:p>
            <a:pPr marL="285750" indent="-285750" algn="just" latinLnBrk="1">
              <a:lnSpc>
                <a:spcPct val="150000"/>
              </a:lnSpc>
              <a:spcAft>
                <a:spcPts val="1200"/>
              </a:spcAft>
              <a:buFont typeface="Arial" panose="020B0604020202020204" pitchFamily="34" charset="0"/>
              <a:buChar char="•"/>
            </a:pPr>
            <a:endParaRPr lang="tr-TR" sz="2400" dirty="0">
              <a:solidFill>
                <a:prstClr val="black"/>
              </a:solidFill>
            </a:endParaRPr>
          </a:p>
          <a:p>
            <a:pPr marL="285750" indent="-285750" algn="just" latinLnBrk="1">
              <a:lnSpc>
                <a:spcPct val="150000"/>
              </a:lnSpc>
              <a:spcAft>
                <a:spcPts val="1200"/>
              </a:spcAft>
              <a:buFont typeface="Arial" panose="020B0604020202020204" pitchFamily="34" charset="0"/>
              <a:buChar char="•"/>
            </a:pPr>
            <a:r>
              <a:rPr lang="tr-TR" sz="2400" dirty="0">
                <a:solidFill>
                  <a:prstClr val="black"/>
                </a:solidFill>
              </a:rPr>
              <a:t>     6CO</a:t>
            </a:r>
            <a:r>
              <a:rPr lang="tr-TR" sz="2400" baseline="-25000" dirty="0">
                <a:solidFill>
                  <a:prstClr val="black"/>
                </a:solidFill>
              </a:rPr>
              <a:t>2</a:t>
            </a:r>
            <a:r>
              <a:rPr lang="tr-TR" sz="2400" dirty="0">
                <a:solidFill>
                  <a:prstClr val="black"/>
                </a:solidFill>
              </a:rPr>
              <a:t> + 6H</a:t>
            </a:r>
            <a:r>
              <a:rPr lang="tr-TR" sz="2400" baseline="-25000" dirty="0">
                <a:solidFill>
                  <a:prstClr val="black"/>
                </a:solidFill>
              </a:rPr>
              <a:t>2</a:t>
            </a:r>
            <a:r>
              <a:rPr lang="tr-TR" sz="2400" dirty="0">
                <a:solidFill>
                  <a:prstClr val="black"/>
                </a:solidFill>
              </a:rPr>
              <a:t>O ----------------------------- C</a:t>
            </a:r>
            <a:r>
              <a:rPr lang="tr-TR" sz="2400" baseline="-25000" dirty="0">
                <a:solidFill>
                  <a:prstClr val="black"/>
                </a:solidFill>
              </a:rPr>
              <a:t>6</a:t>
            </a:r>
            <a:r>
              <a:rPr lang="tr-TR" sz="2400" dirty="0">
                <a:solidFill>
                  <a:prstClr val="black"/>
                </a:solidFill>
              </a:rPr>
              <a:t>H</a:t>
            </a:r>
            <a:r>
              <a:rPr lang="tr-TR" sz="2400" baseline="-25000" dirty="0">
                <a:solidFill>
                  <a:prstClr val="black"/>
                </a:solidFill>
              </a:rPr>
              <a:t>12</a:t>
            </a:r>
            <a:r>
              <a:rPr lang="tr-TR" sz="2400" dirty="0">
                <a:solidFill>
                  <a:prstClr val="black"/>
                </a:solidFill>
              </a:rPr>
              <a:t>O</a:t>
            </a:r>
            <a:r>
              <a:rPr lang="tr-TR" sz="2400" baseline="-25000" dirty="0">
                <a:solidFill>
                  <a:prstClr val="black"/>
                </a:solidFill>
              </a:rPr>
              <a:t>6</a:t>
            </a:r>
            <a:r>
              <a:rPr lang="tr-TR" sz="2400" dirty="0">
                <a:solidFill>
                  <a:prstClr val="black"/>
                </a:solidFill>
              </a:rPr>
              <a:t> + 6O</a:t>
            </a:r>
            <a:r>
              <a:rPr lang="tr-TR" sz="2400" baseline="-25000" dirty="0">
                <a:solidFill>
                  <a:prstClr val="black"/>
                </a:solidFill>
              </a:rPr>
              <a:t>2</a:t>
            </a:r>
          </a:p>
          <a:p>
            <a:pPr marL="285750" indent="-285750" algn="just" latinLnBrk="1">
              <a:lnSpc>
                <a:spcPct val="150000"/>
              </a:lnSpc>
              <a:spcAft>
                <a:spcPts val="1200"/>
              </a:spcAft>
              <a:buFont typeface="Arial" panose="020B0604020202020204" pitchFamily="34" charset="0"/>
              <a:buChar char="•"/>
            </a:pPr>
            <a:endParaRPr lang="tr-TR" sz="2400" dirty="0">
              <a:solidFill>
                <a:prstClr val="black"/>
              </a:solidFill>
            </a:endParaRPr>
          </a:p>
        </p:txBody>
      </p:sp>
      <p:sp>
        <p:nvSpPr>
          <p:cNvPr id="4" name="Metin kutusu 3"/>
          <p:cNvSpPr txBox="1"/>
          <p:nvPr/>
        </p:nvSpPr>
        <p:spPr>
          <a:xfrm>
            <a:off x="5602515" y="4122057"/>
            <a:ext cx="2801257" cy="369332"/>
          </a:xfrm>
          <a:prstGeom prst="rect">
            <a:avLst/>
          </a:prstGeom>
          <a:noFill/>
        </p:spPr>
        <p:txBody>
          <a:bodyPr wrap="square" rtlCol="0">
            <a:spAutoFit/>
          </a:bodyPr>
          <a:lstStyle/>
          <a:p>
            <a:r>
              <a:rPr lang="tr-TR" dirty="0"/>
              <a:t>Klorofil ve bazı enzimler</a:t>
            </a:r>
            <a:endParaRPr lang="tr-TR" dirty="0"/>
          </a:p>
        </p:txBody>
      </p:sp>
      <p:sp>
        <p:nvSpPr>
          <p:cNvPr id="2" name="Dikdörtgen 1"/>
          <p:cNvSpPr/>
          <p:nvPr/>
        </p:nvSpPr>
        <p:spPr>
          <a:xfrm>
            <a:off x="1056455" y="404152"/>
            <a:ext cx="9092119" cy="461665"/>
          </a:xfrm>
          <a:prstGeom prst="rect">
            <a:avLst/>
          </a:prstGeom>
        </p:spPr>
        <p:txBody>
          <a:bodyPr wrap="square">
            <a:spAutoFit/>
          </a:bodyPr>
          <a:lstStyle/>
          <a:p>
            <a:pPr algn="just"/>
            <a:r>
              <a:rPr lang="tr-TR" sz="2400" b="1" dirty="0" smtClean="0">
                <a:solidFill>
                  <a:srgbClr val="386703"/>
                </a:solidFill>
                <a:latin typeface="Arial" pitchFamily="34" charset="0"/>
                <a:cs typeface="Arial" pitchFamily="34" charset="0"/>
              </a:rPr>
              <a:t>Işığın Fotosentez ve Solunum Üzerine Etkisi</a:t>
            </a:r>
            <a:endParaRPr lang="tr-TR" sz="2400" b="1" dirty="0">
              <a:solidFill>
                <a:srgbClr val="386703"/>
              </a:solidFill>
              <a:latin typeface="Arial" pitchFamily="34" charset="0"/>
              <a:cs typeface="Arial" pitchFamily="34" charset="0"/>
            </a:endParaRPr>
          </a:p>
        </p:txBody>
      </p:sp>
    </p:spTree>
    <p:extLst>
      <p:ext uri="{BB962C8B-B14F-4D97-AF65-F5344CB8AC3E}">
        <p14:creationId xmlns:p14="http://schemas.microsoft.com/office/powerpoint/2010/main" val="330571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026" y="386885"/>
            <a:ext cx="11342451" cy="1964512"/>
          </a:xfrm>
          <a:prstGeom prst="rect">
            <a:avLst/>
          </a:prstGeom>
        </p:spPr>
        <p:txBody>
          <a:bodyPr wrap="square">
            <a:spAutoFit/>
          </a:bodyPr>
          <a:lstStyle/>
          <a:p>
            <a:pPr marL="285750" indent="-285750" algn="just" latinLnBrk="1">
              <a:lnSpc>
                <a:spcPct val="150000"/>
              </a:lnSpc>
              <a:spcAft>
                <a:spcPts val="1200"/>
              </a:spcAft>
              <a:buFont typeface="Arial" panose="020B0604020202020204" pitchFamily="34" charset="0"/>
              <a:buChar char="•"/>
            </a:pPr>
            <a:r>
              <a:rPr lang="tr-TR" sz="2800" dirty="0"/>
              <a:t>Bitkiler </a:t>
            </a:r>
            <a:r>
              <a:rPr lang="tr-TR" sz="2800" dirty="0"/>
              <a:t>besin zincirinin en alt katmanını oluşturmasından dolayı tüm canlıların yaşamlarını devam etmesi için ihtiyaç </a:t>
            </a:r>
            <a:r>
              <a:rPr lang="tr-TR" sz="2800" dirty="0" smtClean="0"/>
              <a:t> olunan enerji </a:t>
            </a:r>
            <a:r>
              <a:rPr lang="tr-TR" sz="2800" dirty="0"/>
              <a:t>fotosentez ile elde edilmektedir. </a:t>
            </a:r>
          </a:p>
        </p:txBody>
      </p:sp>
    </p:spTree>
    <p:extLst>
      <p:ext uri="{BB962C8B-B14F-4D97-AF65-F5344CB8AC3E}">
        <p14:creationId xmlns:p14="http://schemas.microsoft.com/office/powerpoint/2010/main" val="3297717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08562" y="982089"/>
            <a:ext cx="11537004" cy="1938992"/>
          </a:xfrm>
          <a:prstGeom prst="rect">
            <a:avLst/>
          </a:prstGeom>
          <a:noFill/>
        </p:spPr>
        <p:txBody>
          <a:bodyPr wrap="square" rtlCol="0">
            <a:spAutoFit/>
          </a:bodyPr>
          <a:lstStyle/>
          <a:p>
            <a:pPr algn="just" latinLnBrk="1"/>
            <a:endParaRPr lang="tr-TR" sz="2400" dirty="0">
              <a:solidFill>
                <a:prstClr val="black"/>
              </a:solidFill>
            </a:endParaRPr>
          </a:p>
          <a:p>
            <a:pPr algn="just"/>
            <a:r>
              <a:rPr lang="tr-TR" sz="2400" dirty="0"/>
              <a:t>Güneş enerjisini kullanmak için gelen fotonların tutulması gerekir. Yeşil bitkiler dünya üzerinde bu işi gerçekleştirmekle yükümlüdürler. </a:t>
            </a:r>
            <a:r>
              <a:rPr lang="tr-TR" sz="2400" dirty="0"/>
              <a:t>Çünkü </a:t>
            </a:r>
            <a:r>
              <a:rPr lang="tr-TR" sz="2400" dirty="0"/>
              <a:t>bu bitkiler organik madde sentezleyebilmek için güneş enerjisini tutan ve kullanan </a:t>
            </a:r>
            <a:r>
              <a:rPr lang="tr-TR" sz="2400" dirty="0" err="1"/>
              <a:t>organellere</a:t>
            </a:r>
            <a:r>
              <a:rPr lang="tr-TR" sz="2400" dirty="0"/>
              <a:t> sahiptir. Bu </a:t>
            </a:r>
            <a:r>
              <a:rPr lang="tr-TR" sz="2400" dirty="0" err="1"/>
              <a:t>organaller</a:t>
            </a:r>
            <a:r>
              <a:rPr lang="tr-TR" sz="2400" b="1" dirty="0"/>
              <a:t> kloroplastlar</a:t>
            </a:r>
            <a:r>
              <a:rPr lang="tr-TR" sz="2400" dirty="0"/>
              <a:t>dır</a:t>
            </a:r>
            <a:r>
              <a:rPr lang="tr-TR" sz="2400" b="1" dirty="0"/>
              <a:t>.</a:t>
            </a:r>
            <a:endParaRPr lang="tr-TR" sz="2400" dirty="0"/>
          </a:p>
        </p:txBody>
      </p:sp>
      <p:sp>
        <p:nvSpPr>
          <p:cNvPr id="4" name="Dikdörtgen 3"/>
          <p:cNvSpPr/>
          <p:nvPr/>
        </p:nvSpPr>
        <p:spPr>
          <a:xfrm>
            <a:off x="408562" y="3330351"/>
            <a:ext cx="11537004" cy="830997"/>
          </a:xfrm>
          <a:prstGeom prst="rect">
            <a:avLst/>
          </a:prstGeom>
        </p:spPr>
        <p:txBody>
          <a:bodyPr wrap="square">
            <a:spAutoFit/>
          </a:bodyPr>
          <a:lstStyle/>
          <a:p>
            <a:pPr algn="just"/>
            <a:r>
              <a:rPr lang="tr-TR" sz="2400" dirty="0"/>
              <a:t>Bitkiler güneş enerjisini organik maddelerde kimyasal bağ enerjisi biçiminde depolarlar. Işık enerjisinin kimyasal enerjiye dönüşümü ise klorofil tarafından gerçekleştirilmektedir.</a:t>
            </a:r>
          </a:p>
        </p:txBody>
      </p:sp>
    </p:spTree>
    <p:extLst>
      <p:ext uri="{BB962C8B-B14F-4D97-AF65-F5344CB8AC3E}">
        <p14:creationId xmlns:p14="http://schemas.microsoft.com/office/powerpoint/2010/main" val="3087917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22569" y="885371"/>
            <a:ext cx="11186809" cy="3539430"/>
          </a:xfrm>
          <a:prstGeom prst="rect">
            <a:avLst/>
          </a:prstGeom>
          <a:noFill/>
        </p:spPr>
        <p:txBody>
          <a:bodyPr wrap="square" rtlCol="0">
            <a:spAutoFit/>
          </a:bodyPr>
          <a:lstStyle/>
          <a:p>
            <a:r>
              <a:rPr lang="tr-TR" sz="2800" dirty="0"/>
              <a:t>Fotosentezi etkileyen faktörler 2 ye ayrılmaktadır.</a:t>
            </a:r>
          </a:p>
          <a:p>
            <a:endParaRPr lang="tr-TR" sz="2800" dirty="0"/>
          </a:p>
          <a:p>
            <a:pPr marL="342900" indent="-342900">
              <a:buAutoNum type="arabicPeriod"/>
            </a:pPr>
            <a:r>
              <a:rPr lang="tr-TR" sz="2800" dirty="0"/>
              <a:t>Dış Faktörler: CO</a:t>
            </a:r>
            <a:r>
              <a:rPr lang="tr-TR" sz="2800" baseline="-25000" dirty="0"/>
              <a:t>2</a:t>
            </a:r>
            <a:r>
              <a:rPr lang="tr-TR" sz="2800" dirty="0"/>
              <a:t> miktarı, ışık, Sıcaklık, Su, Oksijen yoğunluğu, Kimyasal faktörler ve mineral tuzlar.</a:t>
            </a:r>
          </a:p>
          <a:p>
            <a:endParaRPr lang="tr-TR" sz="2800" dirty="0"/>
          </a:p>
          <a:p>
            <a:endParaRPr lang="tr-TR" sz="2800" dirty="0"/>
          </a:p>
          <a:p>
            <a:r>
              <a:rPr lang="tr-TR" sz="2800" dirty="0"/>
              <a:t>2.  İç faktörler: kloroplast sayısı, su miktarı, yaprak genişliği, </a:t>
            </a:r>
            <a:r>
              <a:rPr lang="tr-TR" sz="2800" dirty="0" err="1"/>
              <a:t>Stoma</a:t>
            </a:r>
            <a:r>
              <a:rPr lang="tr-TR" sz="2800" dirty="0"/>
              <a:t> yapısı ve sayısı, </a:t>
            </a:r>
            <a:r>
              <a:rPr lang="tr-TR" sz="2800" dirty="0" err="1"/>
              <a:t>kutikula</a:t>
            </a:r>
            <a:r>
              <a:rPr lang="tr-TR" sz="2800" dirty="0"/>
              <a:t> kalınlığı, enzim miktarı.</a:t>
            </a:r>
          </a:p>
        </p:txBody>
      </p:sp>
    </p:spTree>
    <p:extLst>
      <p:ext uri="{BB962C8B-B14F-4D97-AF65-F5344CB8AC3E}">
        <p14:creationId xmlns:p14="http://schemas.microsoft.com/office/powerpoint/2010/main" val="4139891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05839" y="448493"/>
            <a:ext cx="11459182" cy="2793842"/>
          </a:xfrm>
          <a:prstGeom prst="rect">
            <a:avLst/>
          </a:prstGeom>
        </p:spPr>
        <p:txBody>
          <a:bodyPr wrap="square">
            <a:spAutoFit/>
          </a:bodyPr>
          <a:lstStyle/>
          <a:p>
            <a:pPr algn="just">
              <a:lnSpc>
                <a:spcPct val="150000"/>
              </a:lnSpc>
            </a:pPr>
            <a:r>
              <a:rPr lang="tr-TR" sz="2400" b="1" u="sng" dirty="0">
                <a:solidFill>
                  <a:srgbClr val="386703"/>
                </a:solidFill>
                <a:latin typeface="Arial" pitchFamily="34" charset="0"/>
                <a:cs typeface="Arial" pitchFamily="34" charset="0"/>
              </a:rPr>
              <a:t>Işığın fotosentez üzerine etkisi</a:t>
            </a:r>
          </a:p>
          <a:p>
            <a:pPr algn="just">
              <a:lnSpc>
                <a:spcPct val="150000"/>
              </a:lnSpc>
            </a:pPr>
            <a:endParaRPr lang="tr-TR" sz="2400" b="1" u="sng" dirty="0">
              <a:solidFill>
                <a:srgbClr val="386703"/>
              </a:solidFill>
              <a:latin typeface="Arial" pitchFamily="34" charset="0"/>
              <a:cs typeface="Arial" pitchFamily="34" charset="0"/>
            </a:endParaRPr>
          </a:p>
          <a:p>
            <a:pPr algn="just">
              <a:lnSpc>
                <a:spcPct val="150000"/>
              </a:lnSpc>
            </a:pPr>
            <a:r>
              <a:rPr lang="tr-TR" sz="2400" dirty="0">
                <a:latin typeface="Arial" pitchFamily="34" charset="0"/>
                <a:cs typeface="Arial" pitchFamily="34" charset="0"/>
              </a:rPr>
              <a:t>Fotosentezde karbonhidratlar şeklinde depo edilen enerji, ışıktan sağlanır. Gözle görebildiğimiz ışık dalga boyları fotosentezi etkiler ve özellikle uzun dalga boylu ışınlarla morötesi (ultra-</a:t>
            </a:r>
            <a:r>
              <a:rPr lang="tr-TR" sz="2400" dirty="0" err="1">
                <a:latin typeface="Arial" pitchFamily="34" charset="0"/>
                <a:cs typeface="Arial" pitchFamily="34" charset="0"/>
              </a:rPr>
              <a:t>viyole</a:t>
            </a:r>
            <a:r>
              <a:rPr lang="tr-TR" sz="2400" dirty="0">
                <a:latin typeface="Arial" pitchFamily="34" charset="0"/>
                <a:cs typeface="Arial" pitchFamily="34" charset="0"/>
              </a:rPr>
              <a:t>) ışınların bazıları fotosentezde etkilidir. </a:t>
            </a:r>
            <a:endParaRPr lang="tr-TR" sz="2400" dirty="0">
              <a:latin typeface="Arial" pitchFamily="34" charset="0"/>
              <a:cs typeface="Arial" pitchFamily="34" charset="0"/>
            </a:endParaRPr>
          </a:p>
        </p:txBody>
      </p:sp>
    </p:spTree>
    <p:extLst>
      <p:ext uri="{BB962C8B-B14F-4D97-AF65-F5344CB8AC3E}">
        <p14:creationId xmlns:p14="http://schemas.microsoft.com/office/powerpoint/2010/main" val="1479467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19847" y="1036918"/>
            <a:ext cx="11186807" cy="853952"/>
          </a:xfrm>
          <a:prstGeom prst="rect">
            <a:avLst/>
          </a:prstGeom>
        </p:spPr>
        <p:txBody>
          <a:bodyPr wrap="square">
            <a:spAutoFit/>
          </a:bodyPr>
          <a:lstStyle/>
          <a:p>
            <a:pPr algn="just">
              <a:lnSpc>
                <a:spcPct val="107000"/>
              </a:lnSpc>
              <a:spcAft>
                <a:spcPts val="800"/>
              </a:spcAft>
              <a:tabLst>
                <a:tab pos="2038350" algn="l"/>
              </a:tabLst>
            </a:pPr>
            <a:r>
              <a:rPr lang="tr-TR" sz="2400" dirty="0">
                <a:latin typeface="Arial" pitchFamily="34" charset="0"/>
                <a:cs typeface="Arial" pitchFamily="34" charset="0"/>
              </a:rPr>
              <a:t>Işık Şiddeti arttıkça fotosentez hızı belli bir seviyeye kadar artar. Daha sonra ise hız sabit kalır.</a:t>
            </a:r>
          </a:p>
        </p:txBody>
      </p:sp>
      <p:pic>
        <p:nvPicPr>
          <p:cNvPr id="3" name="Resim 2"/>
          <p:cNvPicPr/>
          <p:nvPr/>
        </p:nvPicPr>
        <p:blipFill>
          <a:blip r:embed="rId2">
            <a:extLst>
              <a:ext uri="{28A0092B-C50C-407E-A947-70E740481C1C}">
                <a14:useLocalDpi xmlns:a14="http://schemas.microsoft.com/office/drawing/2010/main" val="0"/>
              </a:ext>
            </a:extLst>
          </a:blip>
          <a:stretch>
            <a:fillRect/>
          </a:stretch>
        </p:blipFill>
        <p:spPr>
          <a:xfrm>
            <a:off x="3295879" y="2630637"/>
            <a:ext cx="5011542" cy="2505568"/>
          </a:xfrm>
          <a:prstGeom prst="rect">
            <a:avLst/>
          </a:prstGeom>
        </p:spPr>
      </p:pic>
    </p:spTree>
    <p:extLst>
      <p:ext uri="{BB962C8B-B14F-4D97-AF65-F5344CB8AC3E}">
        <p14:creationId xmlns:p14="http://schemas.microsoft.com/office/powerpoint/2010/main" val="2516539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64205" y="1124744"/>
            <a:ext cx="11342450" cy="830997"/>
          </a:xfrm>
          <a:prstGeom prst="rect">
            <a:avLst/>
          </a:prstGeom>
        </p:spPr>
        <p:txBody>
          <a:bodyPr wrap="square">
            <a:spAutoFit/>
          </a:bodyPr>
          <a:lstStyle/>
          <a:p>
            <a:pPr algn="just"/>
            <a:r>
              <a:rPr lang="tr-TR" sz="2400" dirty="0"/>
              <a:t>Düşük CO</a:t>
            </a:r>
            <a:r>
              <a:rPr lang="tr-TR" sz="2400" baseline="-25000" dirty="0"/>
              <a:t>2</a:t>
            </a:r>
            <a:r>
              <a:rPr lang="tr-TR" sz="2400" dirty="0"/>
              <a:t> konsantrasyonunda ışık şiddeti </a:t>
            </a:r>
            <a:r>
              <a:rPr lang="tr-TR" sz="2400" dirty="0"/>
              <a:t>yüksek </a:t>
            </a:r>
            <a:r>
              <a:rPr lang="tr-TR" sz="2400" dirty="0"/>
              <a:t>olsa bile fotosentez hızı düşük olur. CO</a:t>
            </a:r>
            <a:r>
              <a:rPr lang="tr-TR" sz="2400" baseline="-25000" dirty="0"/>
              <a:t>2</a:t>
            </a:r>
            <a:r>
              <a:rPr lang="tr-TR" sz="2400" dirty="0"/>
              <a:t> fazla olduğu zaman fotosentez hızı ışık şiddetine göre değişir. </a:t>
            </a:r>
          </a:p>
        </p:txBody>
      </p:sp>
      <p:pic>
        <p:nvPicPr>
          <p:cNvPr id="3" name="Resim 2"/>
          <p:cNvPicPr/>
          <p:nvPr/>
        </p:nvPicPr>
        <p:blipFill>
          <a:blip r:embed="rId2" cstate="print">
            <a:extLst>
              <a:ext uri="{28A0092B-C50C-407E-A947-70E740481C1C}">
                <a14:useLocalDpi xmlns:a14="http://schemas.microsoft.com/office/drawing/2010/main" val="0"/>
              </a:ext>
            </a:extLst>
          </a:blip>
          <a:stretch>
            <a:fillRect/>
          </a:stretch>
        </p:blipFill>
        <p:spPr>
          <a:xfrm>
            <a:off x="2393004" y="2609914"/>
            <a:ext cx="6055855" cy="2837575"/>
          </a:xfrm>
          <a:prstGeom prst="rect">
            <a:avLst/>
          </a:prstGeom>
        </p:spPr>
      </p:pic>
    </p:spTree>
    <p:extLst>
      <p:ext uri="{BB962C8B-B14F-4D97-AF65-F5344CB8AC3E}">
        <p14:creationId xmlns:p14="http://schemas.microsoft.com/office/powerpoint/2010/main" val="3440597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33463" y="220187"/>
            <a:ext cx="11731557" cy="6001643"/>
          </a:xfrm>
          <a:prstGeom prst="rect">
            <a:avLst/>
          </a:prstGeom>
          <a:noFill/>
        </p:spPr>
        <p:txBody>
          <a:bodyPr wrap="square" rtlCol="0">
            <a:spAutoFit/>
          </a:bodyPr>
          <a:lstStyle/>
          <a:p>
            <a:pPr algn="just"/>
            <a:r>
              <a:rPr lang="tr-TR" sz="2400" dirty="0"/>
              <a:t>Bitki yaşamında büyük önem taşıyan fotosentez ve solunum olayları arasındaki başlıca farklılıklar;</a:t>
            </a:r>
          </a:p>
          <a:p>
            <a:pPr algn="just"/>
            <a:endParaRPr lang="tr-TR" sz="2400" dirty="0"/>
          </a:p>
          <a:p>
            <a:pPr marL="342900" indent="-342900" algn="just">
              <a:buAutoNum type="arabicPeriod"/>
            </a:pPr>
            <a:r>
              <a:rPr lang="tr-TR" sz="2400" dirty="0"/>
              <a:t>Fotosentezde enerji depo edilirken, solunumda enerji açığa çıkartılır.</a:t>
            </a:r>
          </a:p>
          <a:p>
            <a:pPr marL="342900" indent="-342900" algn="just">
              <a:buAutoNum type="arabicPeriod"/>
            </a:pPr>
            <a:endParaRPr lang="tr-TR" sz="2400" dirty="0"/>
          </a:p>
          <a:p>
            <a:pPr marL="342900" indent="-342900" algn="just">
              <a:buAutoNum type="arabicPeriod"/>
            </a:pPr>
            <a:r>
              <a:rPr lang="tr-TR" sz="2400" dirty="0"/>
              <a:t>Fotosentezde O</a:t>
            </a:r>
            <a:r>
              <a:rPr lang="tr-TR" sz="2400" baseline="-25000" dirty="0"/>
              <a:t>2</a:t>
            </a:r>
            <a:r>
              <a:rPr lang="tr-TR" sz="2400" dirty="0"/>
              <a:t> açığa çıkartılırken, solunumda O</a:t>
            </a:r>
            <a:r>
              <a:rPr lang="tr-TR" sz="2400" baseline="-25000" dirty="0"/>
              <a:t>2</a:t>
            </a:r>
            <a:r>
              <a:rPr lang="tr-TR" sz="2400" dirty="0"/>
              <a:t> alınır.</a:t>
            </a:r>
          </a:p>
          <a:p>
            <a:pPr marL="342900" indent="-342900" algn="just">
              <a:buAutoNum type="arabicPeriod"/>
            </a:pPr>
            <a:endParaRPr lang="tr-TR" sz="2400" dirty="0"/>
          </a:p>
          <a:p>
            <a:pPr marL="342900" indent="-342900" algn="just">
              <a:buAutoNum type="arabicPeriod"/>
            </a:pPr>
            <a:r>
              <a:rPr lang="tr-TR" sz="2400" dirty="0"/>
              <a:t>Fotosentezde CO</a:t>
            </a:r>
            <a:r>
              <a:rPr lang="tr-TR" sz="2400" baseline="-25000" dirty="0"/>
              <a:t>2</a:t>
            </a:r>
            <a:r>
              <a:rPr lang="tr-TR" sz="2400" dirty="0"/>
              <a:t> alınırken Solunumda CO</a:t>
            </a:r>
            <a:r>
              <a:rPr lang="tr-TR" sz="2400" baseline="-25000" dirty="0"/>
              <a:t>2</a:t>
            </a:r>
            <a:r>
              <a:rPr lang="tr-TR" sz="2400" dirty="0"/>
              <a:t> açığa çıkar.</a:t>
            </a:r>
          </a:p>
          <a:p>
            <a:pPr marL="342900" indent="-342900" algn="just">
              <a:buAutoNum type="arabicPeriod"/>
            </a:pPr>
            <a:endParaRPr lang="tr-TR" sz="2400" dirty="0"/>
          </a:p>
          <a:p>
            <a:pPr marL="342900" indent="-342900" algn="just">
              <a:buAutoNum type="arabicPeriod"/>
            </a:pPr>
            <a:r>
              <a:rPr lang="tr-TR" sz="2400" dirty="0"/>
              <a:t>Fotosentez yalnızca yeşil bitkilerde koşullar uygun olduğu zaman gerçekleşirken, solunumun tüm canlılarda aralıksız olarak devam eder. </a:t>
            </a:r>
          </a:p>
          <a:p>
            <a:pPr marL="342900" indent="-342900" algn="just">
              <a:buAutoNum type="arabicPeriod"/>
            </a:pPr>
            <a:endParaRPr lang="tr-TR" sz="2400" dirty="0"/>
          </a:p>
          <a:p>
            <a:pPr marL="342900" indent="-342900" algn="just">
              <a:buAutoNum type="arabicPeriod"/>
            </a:pPr>
            <a:r>
              <a:rPr lang="tr-TR" sz="2400" dirty="0"/>
              <a:t>Fotosentezde besin maddesi meydana getirilirken solunumda besin maddeleri parçalanır</a:t>
            </a:r>
          </a:p>
          <a:p>
            <a:pPr marL="342900" indent="-342900" algn="just">
              <a:buAutoNum type="arabicPeriod"/>
            </a:pPr>
            <a:endParaRPr lang="tr-TR" sz="2400" dirty="0"/>
          </a:p>
          <a:p>
            <a:pPr marL="342900" indent="-342900" algn="just">
              <a:buAutoNum type="arabicPeriod"/>
            </a:pPr>
            <a:r>
              <a:rPr lang="tr-TR" sz="2400" dirty="0"/>
              <a:t>Fotosentez bitkiye ağırlık kazandırırken, solunum canlıya ağırlık kaybettirir.</a:t>
            </a:r>
          </a:p>
          <a:p>
            <a:pPr algn="just"/>
            <a:endParaRPr lang="tr-TR" sz="2400" dirty="0"/>
          </a:p>
        </p:txBody>
      </p:sp>
    </p:spTree>
    <p:extLst>
      <p:ext uri="{BB962C8B-B14F-4D97-AF65-F5344CB8AC3E}">
        <p14:creationId xmlns:p14="http://schemas.microsoft.com/office/powerpoint/2010/main" val="3463173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717</Words>
  <Application>Microsoft Office PowerPoint</Application>
  <PresentationFormat>Geniş ekran</PresentationFormat>
  <Paragraphs>62</Paragraphs>
  <Slides>15</Slides>
  <Notes>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1</cp:revision>
  <dcterms:created xsi:type="dcterms:W3CDTF">2018-04-04T08:51:40Z</dcterms:created>
  <dcterms:modified xsi:type="dcterms:W3CDTF">2018-04-04T08:55:33Z</dcterms:modified>
</cp:coreProperties>
</file>