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7" r:id="rId15"/>
    <p:sldId id="288"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9"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9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04.12.2013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04.12.2013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04.12.2013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04.12.2013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04.12.2013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04.12.2013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04.12.2013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04.12.2013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04.12.2013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04.12.2013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04.12.2013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t>04.12.2013</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2996952"/>
            <a:ext cx="7543800" cy="2736304"/>
          </a:xfrm>
        </p:spPr>
        <p:txBody>
          <a:bodyPr/>
          <a:lstStyle/>
          <a:p>
            <a:pPr algn="ctr"/>
            <a:r>
              <a:rPr lang="tr-TR" dirty="0" smtClean="0"/>
              <a:t>ALEVÎ DİN DERSLERİ</a:t>
            </a:r>
            <a:endParaRPr lang="tr-TR" dirty="0"/>
          </a:p>
        </p:txBody>
      </p:sp>
    </p:spTree>
    <p:extLst>
      <p:ext uri="{BB962C8B-B14F-4D97-AF65-F5344CB8AC3E}">
        <p14:creationId xmlns:p14="http://schemas.microsoft.com/office/powerpoint/2010/main" val="244027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60648"/>
            <a:ext cx="6781800" cy="1600200"/>
          </a:xfrm>
        </p:spPr>
        <p:txBody>
          <a:bodyPr>
            <a:normAutofit fontScale="90000"/>
          </a:bodyPr>
          <a:lstStyle/>
          <a:p>
            <a:pPr algn="ctr"/>
            <a:r>
              <a:rPr lang="tr-TR" sz="4400" dirty="0" smtClean="0"/>
              <a:t>Dersin Bilişsel, Becerisel ve Tutum ve Davranışsal olarak hedeflerinden örnekler:</a:t>
            </a:r>
            <a:endParaRPr lang="tr-TR" sz="4400" dirty="0"/>
          </a:p>
        </p:txBody>
      </p:sp>
      <p:sp>
        <p:nvSpPr>
          <p:cNvPr id="3" name="İçerik Yer Tutucusu 2"/>
          <p:cNvSpPr>
            <a:spLocks noGrp="1"/>
          </p:cNvSpPr>
          <p:nvPr>
            <p:ph idx="1"/>
          </p:nvPr>
        </p:nvSpPr>
        <p:spPr>
          <a:xfrm>
            <a:off x="827584" y="2204864"/>
            <a:ext cx="7543800" cy="3886200"/>
          </a:xfrm>
        </p:spPr>
        <p:txBody>
          <a:bodyPr>
            <a:normAutofit fontScale="70000" lnSpcReduction="20000"/>
          </a:bodyPr>
          <a:lstStyle/>
          <a:p>
            <a:r>
              <a:rPr lang="tr-TR" sz="4000" dirty="0" smtClean="0"/>
              <a:t>Alevi Allah anlayışını bilme,</a:t>
            </a:r>
          </a:p>
          <a:p>
            <a:r>
              <a:rPr lang="tr-TR" sz="4000" dirty="0" smtClean="0"/>
              <a:t>Hak- Muhammed- Ali ilişkisini bilme</a:t>
            </a:r>
          </a:p>
          <a:p>
            <a:r>
              <a:rPr lang="tr-TR" sz="4000" dirty="0" smtClean="0"/>
              <a:t>Alevi kültürü ve onların dini ayinlerle özellikle ilahi, saz ve semahla bağlantısını öğrenme</a:t>
            </a:r>
          </a:p>
          <a:p>
            <a:r>
              <a:rPr lang="tr-TR" sz="4000" dirty="0" smtClean="0"/>
              <a:t>Cem kurbanını bilme</a:t>
            </a:r>
          </a:p>
          <a:p>
            <a:r>
              <a:rPr lang="tr-TR" sz="4000" dirty="0" smtClean="0"/>
              <a:t>Kutsal metinleri açıklama</a:t>
            </a:r>
          </a:p>
          <a:p>
            <a:r>
              <a:rPr lang="tr-TR" sz="4000" dirty="0" smtClean="0"/>
              <a:t>İnancında kararlı olma ve baskılara direniş gösterme</a:t>
            </a:r>
          </a:p>
          <a:p>
            <a:r>
              <a:rPr lang="tr-TR" sz="4000" dirty="0" smtClean="0"/>
              <a:t>Her </a:t>
            </a:r>
            <a:r>
              <a:rPr lang="tr-TR" sz="4000" dirty="0" err="1" smtClean="0"/>
              <a:t>inanıra</a:t>
            </a:r>
            <a:r>
              <a:rPr lang="tr-TR" sz="4000" dirty="0" smtClean="0"/>
              <a:t> toleranslı davranma vs.</a:t>
            </a:r>
            <a:endParaRPr lang="tr-TR" sz="4000" dirty="0"/>
          </a:p>
        </p:txBody>
      </p:sp>
    </p:spTree>
    <p:extLst>
      <p:ext uri="{BB962C8B-B14F-4D97-AF65-F5344CB8AC3E}">
        <p14:creationId xmlns:p14="http://schemas.microsoft.com/office/powerpoint/2010/main" val="1973207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404664"/>
            <a:ext cx="6781800" cy="1456184"/>
          </a:xfrm>
        </p:spPr>
        <p:txBody>
          <a:bodyPr>
            <a:normAutofit fontScale="90000"/>
          </a:bodyPr>
          <a:lstStyle/>
          <a:p>
            <a:pPr algn="ctr"/>
            <a:r>
              <a:rPr lang="tr-TR" sz="4400" dirty="0" smtClean="0"/>
              <a:t>Alevilik Din Dersi Programlarının Temel Yaklaşımları</a:t>
            </a:r>
            <a:endParaRPr lang="tr-TR" sz="4400" dirty="0"/>
          </a:p>
        </p:txBody>
      </p:sp>
      <p:sp>
        <p:nvSpPr>
          <p:cNvPr id="3" name="İçerik Yer Tutucusu 2"/>
          <p:cNvSpPr>
            <a:spLocks noGrp="1"/>
          </p:cNvSpPr>
          <p:nvPr>
            <p:ph idx="1"/>
          </p:nvPr>
        </p:nvSpPr>
        <p:spPr>
          <a:xfrm>
            <a:off x="827584" y="1916832"/>
            <a:ext cx="7543800" cy="4320480"/>
          </a:xfrm>
        </p:spPr>
        <p:txBody>
          <a:bodyPr>
            <a:normAutofit fontScale="62500" lnSpcReduction="20000"/>
          </a:bodyPr>
          <a:lstStyle/>
          <a:p>
            <a:r>
              <a:rPr lang="tr-TR" sz="4000" dirty="0" smtClean="0"/>
              <a:t>Eğitimsel Yaklaşımları</a:t>
            </a:r>
          </a:p>
          <a:p>
            <a:pPr lvl="2"/>
            <a:r>
              <a:rPr lang="tr-TR" sz="3600" dirty="0" smtClean="0"/>
              <a:t>Davranışçı Yaklaşım</a:t>
            </a:r>
          </a:p>
          <a:p>
            <a:pPr lvl="2"/>
            <a:r>
              <a:rPr lang="tr-TR" sz="3600" dirty="0" smtClean="0"/>
              <a:t>Öğrenci merkezli ve Yapılandırmacı</a:t>
            </a:r>
          </a:p>
          <a:p>
            <a:pPr lvl="2"/>
            <a:r>
              <a:rPr lang="tr-TR" sz="3600" dirty="0" smtClean="0"/>
              <a:t>İşbirlikçi ve İlişkisel Öğrenme</a:t>
            </a:r>
          </a:p>
          <a:p>
            <a:pPr lvl="0">
              <a:buClr>
                <a:srgbClr val="AD0101"/>
              </a:buClr>
            </a:pPr>
            <a:r>
              <a:rPr lang="tr-TR" sz="4400" dirty="0" smtClean="0">
                <a:solidFill>
                  <a:srgbClr val="303030"/>
                </a:solidFill>
              </a:rPr>
              <a:t>Din </a:t>
            </a:r>
            <a:r>
              <a:rPr lang="tr-TR" sz="4400" dirty="0">
                <a:solidFill>
                  <a:srgbClr val="303030"/>
                </a:solidFill>
              </a:rPr>
              <a:t>Eğitimsel </a:t>
            </a:r>
            <a:r>
              <a:rPr lang="tr-TR" sz="4400" dirty="0" smtClean="0">
                <a:solidFill>
                  <a:srgbClr val="303030"/>
                </a:solidFill>
              </a:rPr>
              <a:t>Yaklaşımları</a:t>
            </a:r>
            <a:endParaRPr lang="tr-TR" sz="3600" dirty="0" smtClean="0"/>
          </a:p>
          <a:p>
            <a:pPr lvl="2"/>
            <a:r>
              <a:rPr lang="tr-TR" sz="3600" dirty="0" smtClean="0"/>
              <a:t>Doktrin Merkezli</a:t>
            </a:r>
          </a:p>
          <a:p>
            <a:pPr lvl="2"/>
            <a:r>
              <a:rPr lang="tr-TR" sz="3600" dirty="0" smtClean="0"/>
              <a:t>Dini Öğrenme Yaklaşımı</a:t>
            </a:r>
          </a:p>
          <a:p>
            <a:pPr lvl="2"/>
            <a:r>
              <a:rPr lang="tr-TR" sz="3600" dirty="0" smtClean="0"/>
              <a:t>Mezhepler ve </a:t>
            </a:r>
            <a:r>
              <a:rPr lang="tr-TR" sz="3600" dirty="0" err="1" smtClean="0"/>
              <a:t>Dinlerarası</a:t>
            </a:r>
            <a:r>
              <a:rPr lang="tr-TR" sz="3600" dirty="0" smtClean="0"/>
              <a:t> açılımlı</a:t>
            </a:r>
          </a:p>
          <a:p>
            <a:r>
              <a:rPr lang="tr-TR" sz="4000" dirty="0" smtClean="0"/>
              <a:t>Din Bilimsel Yaklaşımları</a:t>
            </a:r>
          </a:p>
          <a:p>
            <a:pPr lvl="2"/>
            <a:r>
              <a:rPr lang="tr-TR" sz="3600" dirty="0" smtClean="0"/>
              <a:t>Teolojik</a:t>
            </a:r>
          </a:p>
          <a:p>
            <a:pPr lvl="2"/>
            <a:r>
              <a:rPr lang="tr-TR" sz="3600" dirty="0" smtClean="0"/>
              <a:t>Diğer dinlerle ilişkiler açısından «Dışlayıcı»</a:t>
            </a:r>
          </a:p>
        </p:txBody>
      </p:sp>
    </p:spTree>
    <p:extLst>
      <p:ext uri="{BB962C8B-B14F-4D97-AF65-F5344CB8AC3E}">
        <p14:creationId xmlns:p14="http://schemas.microsoft.com/office/powerpoint/2010/main" val="1973207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332656"/>
            <a:ext cx="9180512" cy="6525344"/>
          </a:xfrm>
        </p:spPr>
      </p:pic>
    </p:spTree>
    <p:extLst>
      <p:ext uri="{BB962C8B-B14F-4D97-AF65-F5344CB8AC3E}">
        <p14:creationId xmlns:p14="http://schemas.microsoft.com/office/powerpoint/2010/main" val="35160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252519" cy="6858000"/>
          </a:xfrm>
        </p:spPr>
      </p:pic>
    </p:spTree>
    <p:extLst>
      <p:ext uri="{BB962C8B-B14F-4D97-AF65-F5344CB8AC3E}">
        <p14:creationId xmlns:p14="http://schemas.microsoft.com/office/powerpoint/2010/main" val="229195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698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47566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04664"/>
            <a:ext cx="9144000" cy="1368152"/>
          </a:xfrm>
        </p:spPr>
        <p:txBody>
          <a:bodyPr>
            <a:normAutofit fontScale="90000"/>
          </a:bodyPr>
          <a:lstStyle/>
          <a:p>
            <a:pPr algn="ctr"/>
            <a:r>
              <a:rPr lang="tr-TR" sz="4400" b="1" dirty="0" smtClean="0"/>
              <a:t>İLKOKUL ve ORTAOKUL DERS </a:t>
            </a:r>
            <a:r>
              <a:rPr lang="tr-TR" sz="4400" b="1" dirty="0"/>
              <a:t>KİTAPLARINDA ALEVİLİK KONUSU</a:t>
            </a:r>
            <a:endParaRPr lang="tr-TR" sz="4400" dirty="0"/>
          </a:p>
        </p:txBody>
      </p:sp>
      <p:sp>
        <p:nvSpPr>
          <p:cNvPr id="3" name="İçerik Yer Tutucusu 2"/>
          <p:cNvSpPr>
            <a:spLocks noGrp="1"/>
          </p:cNvSpPr>
          <p:nvPr>
            <p:ph idx="1"/>
          </p:nvPr>
        </p:nvSpPr>
        <p:spPr>
          <a:xfrm>
            <a:off x="827584" y="1916832"/>
            <a:ext cx="7543800" cy="4320480"/>
          </a:xfrm>
        </p:spPr>
        <p:txBody>
          <a:bodyPr>
            <a:normAutofit fontScale="92500" lnSpcReduction="10000"/>
          </a:bodyPr>
          <a:lstStyle/>
          <a:p>
            <a:pPr marL="0" indent="0" algn="just">
              <a:buNone/>
            </a:pPr>
            <a:r>
              <a:rPr lang="tr-TR" sz="3600" b="1" dirty="0" smtClean="0"/>
              <a:t>İlkokul;</a:t>
            </a:r>
          </a:p>
          <a:p>
            <a:pPr algn="just"/>
            <a:r>
              <a:rPr lang="tr-TR" sz="3600" b="1" dirty="0" smtClean="0"/>
              <a:t>4</a:t>
            </a:r>
            <a:r>
              <a:rPr lang="tr-TR" sz="3600" b="1" dirty="0"/>
              <a:t>. </a:t>
            </a:r>
            <a:r>
              <a:rPr lang="tr-TR" sz="3600" b="1" dirty="0" smtClean="0"/>
              <a:t>sınıf</a:t>
            </a:r>
            <a:r>
              <a:rPr lang="tr-TR" sz="3600" dirty="0" smtClean="0"/>
              <a:t>: '</a:t>
            </a:r>
            <a:r>
              <a:rPr lang="tr-TR" sz="3600" dirty="0"/>
              <a:t>'Din ve Ahlak Hakkında Neler Biliyorum'' ünitesinde, ''Güzel Söz Söyleyelim, Güzel Davranışlarda Bulunalım'' konuları, Hz. Ali'nin ''Allah'ın yarattığı en güzel ve en çirkin şey sözdür. Söz var ki söyleyenin yüzünü ak eder; söz var ki söyleyenin yüzünü kara eder'' ifadeleri örnek verilerek işleniyor. </a:t>
            </a:r>
            <a:endParaRPr lang="tr-TR" sz="3600" dirty="0" smtClean="0"/>
          </a:p>
        </p:txBody>
      </p:sp>
    </p:spTree>
    <p:extLst>
      <p:ext uri="{BB962C8B-B14F-4D97-AF65-F5344CB8AC3E}">
        <p14:creationId xmlns:p14="http://schemas.microsoft.com/office/powerpoint/2010/main" val="3205189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911552"/>
          </a:xfrm>
        </p:spPr>
        <p:txBody>
          <a:bodyPr>
            <a:normAutofit lnSpcReduction="10000"/>
          </a:bodyPr>
          <a:lstStyle/>
          <a:p>
            <a:pPr algn="just"/>
            <a:r>
              <a:rPr lang="tr-TR" dirty="0"/>
              <a:t>''Temiz Olalım'' ünitesinin ''Sözünde Durmak, Dürüst, Güvenilir Olmak ve Temizlik'' konusu işlenirken</a:t>
            </a:r>
            <a:r>
              <a:rPr lang="tr-TR" b="1" dirty="0"/>
              <a:t>, Hacı Bektaş Veli'nin</a:t>
            </a:r>
            <a:r>
              <a:rPr lang="tr-TR" dirty="0"/>
              <a:t> temizlik ile ilgili ''Bir şişenin içine pis bir şey konulup ağzı kapatılsa, dışı ne kadar temizlenirse temizlensin içi kirli kalmış olur'' sözünün öğrenciler tarafından manevi ve maddi temizlik açısından değerlendirilmesi isteniyor. </a:t>
            </a:r>
            <a:endParaRPr lang="tr-TR" dirty="0" smtClean="0"/>
          </a:p>
          <a:p>
            <a:pPr algn="just"/>
            <a:r>
              <a:rPr lang="tr-TR" dirty="0"/>
              <a:t>Kitapta </a:t>
            </a:r>
            <a:r>
              <a:rPr lang="tr-TR" b="1" dirty="0"/>
              <a:t>Kevser Suresi'nin </a:t>
            </a:r>
            <a:r>
              <a:rPr lang="tr-TR" dirty="0"/>
              <a:t>anlamına da yer veriliyor. ''</a:t>
            </a:r>
            <a:r>
              <a:rPr lang="tr-TR" dirty="0" err="1"/>
              <a:t>Kevser''in</a:t>
            </a:r>
            <a:r>
              <a:rPr lang="tr-TR" dirty="0"/>
              <a:t> bolluk ve bereket anlamına geldiği belirtilerek, ''Allah, Hz. Peygamber'e vahiy ve peygamberlik gibi pek çok nimet vermiştir. Bu nimetlerden biri de Hz. Peygamber'in neslinin devam etmesidir. Nitekim </a:t>
            </a:r>
            <a:r>
              <a:rPr lang="tr-TR" b="1" dirty="0"/>
              <a:t>Hz. Fatıma'nın Hz. Ali'yle evliliğinden olan Hz. Hasan ve Hz. Hüseyin ile </a:t>
            </a:r>
            <a:r>
              <a:rPr lang="tr-TR" b="1" dirty="0" err="1"/>
              <a:t>Peygamberimiz'in</a:t>
            </a:r>
            <a:r>
              <a:rPr lang="tr-TR" b="1" dirty="0"/>
              <a:t> nesli devam etmiştir.</a:t>
            </a:r>
            <a:r>
              <a:rPr lang="tr-TR" dirty="0"/>
              <a:t> Sure bu nimetlerden bahsettiği için 'Kevser' adını almıştır'' ifadesi yer alıyor. </a:t>
            </a:r>
          </a:p>
          <a:p>
            <a:endParaRPr lang="tr-TR" dirty="0"/>
          </a:p>
        </p:txBody>
      </p:sp>
    </p:spTree>
    <p:extLst>
      <p:ext uri="{BB962C8B-B14F-4D97-AF65-F5344CB8AC3E}">
        <p14:creationId xmlns:p14="http://schemas.microsoft.com/office/powerpoint/2010/main" val="2646485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263480"/>
          </a:xfrm>
        </p:spPr>
        <p:txBody>
          <a:bodyPr/>
          <a:lstStyle/>
          <a:p>
            <a:pPr algn="just"/>
            <a:r>
              <a:rPr lang="tr-TR" dirty="0"/>
              <a:t>Kitapta ''... başta Kur'an'ı en iyi bilenlerden biri olan</a:t>
            </a:r>
            <a:r>
              <a:rPr lang="tr-TR" b="1" dirty="0"/>
              <a:t> Hz. Ali </a:t>
            </a:r>
            <a:r>
              <a:rPr lang="tr-TR" dirty="0"/>
              <a:t>olmak üzere </a:t>
            </a:r>
            <a:r>
              <a:rPr lang="tr-TR" dirty="0" err="1"/>
              <a:t>sahabelerin</a:t>
            </a:r>
            <a:r>
              <a:rPr lang="tr-TR" dirty="0"/>
              <a:t> de katkılarıyla Kur'an-ı Kerim tek bir nüsha olarak kitap haline getirildi'' ifadeleri kullanılarak, Hz. Ali'nin Kur'an'a hizmetlerine ve katkılarına yer veriliyor. </a:t>
            </a:r>
          </a:p>
          <a:p>
            <a:pPr algn="just"/>
            <a:r>
              <a:rPr lang="tr-TR" dirty="0"/>
              <a:t>Ayrıca bu ders kitabında, ''Aile ve Din'' ünitesinin ''Ailemizde Birbirimize Saygı Gösterir, Yardım Ederiz'' konusu işlenirken ise </a:t>
            </a:r>
            <a:r>
              <a:rPr lang="tr-TR" b="1" dirty="0"/>
              <a:t>Hz. Ali ve Cafer-i Sadık'ın </a:t>
            </a:r>
            <a:r>
              <a:rPr lang="tr-TR" dirty="0"/>
              <a:t>sözleri kullanılıyor. </a:t>
            </a:r>
          </a:p>
          <a:p>
            <a:endParaRPr lang="tr-TR" dirty="0"/>
          </a:p>
        </p:txBody>
      </p:sp>
    </p:spTree>
    <p:extLst>
      <p:ext uri="{BB962C8B-B14F-4D97-AF65-F5344CB8AC3E}">
        <p14:creationId xmlns:p14="http://schemas.microsoft.com/office/powerpoint/2010/main" val="3546392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332656"/>
            <a:ext cx="7543800" cy="6336704"/>
          </a:xfrm>
        </p:spPr>
        <p:txBody>
          <a:bodyPr>
            <a:normAutofit/>
          </a:bodyPr>
          <a:lstStyle/>
          <a:p>
            <a:r>
              <a:rPr lang="tr-TR" b="1" dirty="0"/>
              <a:t>5. sınıf </a:t>
            </a:r>
            <a:r>
              <a:rPr lang="tr-TR" b="1" dirty="0" smtClean="0"/>
              <a:t>: </a:t>
            </a:r>
            <a:r>
              <a:rPr lang="tr-TR" dirty="0" smtClean="0"/>
              <a:t>'</a:t>
            </a:r>
            <a:r>
              <a:rPr lang="tr-TR" dirty="0"/>
              <a:t>'İbadet Konusunda Bilgilenelim'' ünitesinde yer alan ''Dua İbadetin Özüdür'' ve ''Niçin ve Nasıl Dua Edilir'' konuları anlatılırken </a:t>
            </a:r>
            <a:r>
              <a:rPr lang="tr-TR" b="1" dirty="0"/>
              <a:t>Cafer-i Sadık'ın </a:t>
            </a:r>
            <a:r>
              <a:rPr lang="tr-TR" dirty="0"/>
              <a:t>''Belaya uğramaktan korkan kişi Allah'a dua etsin'' sözüne yer verilerek ve öğrencilerden bu sözü, duanın önemi açısından yorumlamaları isteniyor. </a:t>
            </a:r>
          </a:p>
          <a:p>
            <a:r>
              <a:rPr lang="tr-TR" dirty="0"/>
              <a:t>''Kültürümüzden Dua Örnekleri'' konusunda ise Alevi ve </a:t>
            </a:r>
            <a:r>
              <a:rPr lang="tr-TR" dirty="0" err="1"/>
              <a:t>Bektaşilik'teki</a:t>
            </a:r>
            <a:r>
              <a:rPr lang="tr-TR" dirty="0"/>
              <a:t> dua örnekleri sıralanıyor. Kitapta, ''Hz. Muhammed ve Aile Hayatı'' ünitesi anlatıldıktan sonra, öğrencilerin okuması için '</a:t>
            </a:r>
            <a:r>
              <a:rPr lang="tr-TR" b="1" dirty="0"/>
              <a:t>'Hz. Peygamber'in Hz. Hasan ve Hz. Hüseyin Sevgisi</a:t>
            </a:r>
            <a:r>
              <a:rPr lang="tr-TR" dirty="0"/>
              <a:t>'' adlı okuma metninde, Hz. Muhammed'in torunlarına duyduğu sevgiye değiniliyor. </a:t>
            </a:r>
          </a:p>
          <a:p>
            <a:endParaRPr lang="tr-TR" dirty="0"/>
          </a:p>
        </p:txBody>
      </p:sp>
    </p:spTree>
    <p:extLst>
      <p:ext uri="{BB962C8B-B14F-4D97-AF65-F5344CB8AC3E}">
        <p14:creationId xmlns:p14="http://schemas.microsoft.com/office/powerpoint/2010/main" val="2453938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59632" y="1052736"/>
            <a:ext cx="6858000" cy="5328592"/>
          </a:xfrm>
        </p:spPr>
        <p:txBody>
          <a:bodyPr>
            <a:normAutofit lnSpcReduction="10000"/>
          </a:bodyPr>
          <a:lstStyle/>
          <a:p>
            <a:endParaRPr lang="tr-TR" sz="4800" b="1" dirty="0" smtClean="0"/>
          </a:p>
          <a:p>
            <a:endParaRPr lang="tr-TR" sz="4800" b="1" dirty="0"/>
          </a:p>
          <a:p>
            <a:endParaRPr lang="tr-TR" sz="4800" b="1" dirty="0" smtClean="0"/>
          </a:p>
          <a:p>
            <a:pPr algn="ctr"/>
            <a:r>
              <a:rPr lang="tr-TR" sz="5800" b="1" dirty="0" smtClean="0"/>
              <a:t>Almanya’da Alevî Din Derslerinin Tarihsel Gelişimi</a:t>
            </a:r>
            <a:endParaRPr lang="tr-TR" sz="5800" b="1" dirty="0"/>
          </a:p>
        </p:txBody>
      </p:sp>
    </p:spTree>
    <p:extLst>
      <p:ext uri="{BB962C8B-B14F-4D97-AF65-F5344CB8AC3E}">
        <p14:creationId xmlns:p14="http://schemas.microsoft.com/office/powerpoint/2010/main" val="58672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767536"/>
          </a:xfrm>
        </p:spPr>
        <p:txBody>
          <a:bodyPr>
            <a:normAutofit lnSpcReduction="10000"/>
          </a:bodyPr>
          <a:lstStyle/>
          <a:p>
            <a:pPr algn="just"/>
            <a:r>
              <a:rPr lang="tr-TR" sz="3200" dirty="0"/>
              <a:t>''Sevinç ve Üzüntülerimizi Paylaşalım'' ünitesine </a:t>
            </a:r>
            <a:r>
              <a:rPr lang="tr-TR" sz="3200" b="1" dirty="0"/>
              <a:t>''Nevruz ve Hıdırellez'' </a:t>
            </a:r>
            <a:r>
              <a:rPr lang="tr-TR" sz="3200" dirty="0"/>
              <a:t>konusu eklenerek, şu ifadeler kullanılıyor: </a:t>
            </a:r>
          </a:p>
          <a:p>
            <a:pPr algn="just"/>
            <a:r>
              <a:rPr lang="tr-TR" sz="3200" dirty="0"/>
              <a:t>''Halk inanışlarına göre nevruz, çeşitli tarihi şahsiyetler ve </a:t>
            </a:r>
            <a:r>
              <a:rPr lang="tr-TR" sz="3200" dirty="0" smtClean="0"/>
              <a:t>olaylarla ilişkilendirilmektedir</a:t>
            </a:r>
            <a:r>
              <a:rPr lang="tr-TR" sz="3200" dirty="0"/>
              <a:t>. Alevilere göre Hz. Ali, 21 Mart günü doğmuş ve bu günde Hz. Fatıma ile evlenmiştir. Bu nedenle 21 Mart nevruz şenlikleri gerek Asya Türk boylarında gerekse Selçuklu ve Osmanlı Türklerinde çoğu zaman kutlanmıştır.''</a:t>
            </a:r>
            <a:r>
              <a:rPr lang="tr-TR" dirty="0"/>
              <a:t/>
            </a:r>
            <a:br>
              <a:rPr lang="tr-TR" dirty="0"/>
            </a:br>
            <a:endParaRPr lang="tr-TR" dirty="0"/>
          </a:p>
        </p:txBody>
      </p:sp>
    </p:spTree>
    <p:extLst>
      <p:ext uri="{BB962C8B-B14F-4D97-AF65-F5344CB8AC3E}">
        <p14:creationId xmlns:p14="http://schemas.microsoft.com/office/powerpoint/2010/main" val="481120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551512"/>
          </a:xfrm>
        </p:spPr>
        <p:txBody>
          <a:bodyPr/>
          <a:lstStyle/>
          <a:p>
            <a:pPr marL="0" indent="0">
              <a:buNone/>
            </a:pPr>
            <a:r>
              <a:rPr lang="tr-TR" sz="3200" b="1" dirty="0" smtClean="0"/>
              <a:t>Ortaokul;</a:t>
            </a:r>
          </a:p>
          <a:p>
            <a:r>
              <a:rPr lang="tr-TR" sz="3200" b="1" dirty="0"/>
              <a:t>6. sınıf </a:t>
            </a:r>
            <a:r>
              <a:rPr lang="tr-TR" sz="3200" dirty="0"/>
              <a:t>Din Kültürü ve Ahlak Bilgisi ders kitabında, ''Namaza Çağrı: Ezan ve Kamet'' konusu işlenirken ezanın okunuşundaki ''</a:t>
            </a:r>
            <a:r>
              <a:rPr lang="tr-TR" sz="3200" dirty="0" err="1"/>
              <a:t>Eşhedü</a:t>
            </a:r>
            <a:r>
              <a:rPr lang="tr-TR" sz="3200" dirty="0"/>
              <a:t> </a:t>
            </a:r>
            <a:r>
              <a:rPr lang="tr-TR" sz="3200" dirty="0" err="1"/>
              <a:t>enne</a:t>
            </a:r>
            <a:r>
              <a:rPr lang="tr-TR" sz="3200" dirty="0"/>
              <a:t> </a:t>
            </a:r>
            <a:r>
              <a:rPr lang="tr-TR" sz="3200" dirty="0" err="1"/>
              <a:t>Muhammeden</a:t>
            </a:r>
            <a:r>
              <a:rPr lang="tr-TR" sz="3200" dirty="0"/>
              <a:t> </a:t>
            </a:r>
            <a:r>
              <a:rPr lang="tr-TR" sz="3200" dirty="0" err="1"/>
              <a:t>Resulallah</a:t>
            </a:r>
            <a:r>
              <a:rPr lang="tr-TR" sz="3200" dirty="0"/>
              <a:t>'' ifadesinden sonra </a:t>
            </a:r>
            <a:r>
              <a:rPr lang="tr-TR" sz="3200" b="1" dirty="0" err="1"/>
              <a:t>Caferilik'te</a:t>
            </a:r>
            <a:r>
              <a:rPr lang="tr-TR" sz="3200" b="1" dirty="0"/>
              <a:t> ''</a:t>
            </a:r>
            <a:r>
              <a:rPr lang="tr-TR" sz="3200" b="1" dirty="0" err="1"/>
              <a:t>Eşhedü</a:t>
            </a:r>
            <a:r>
              <a:rPr lang="tr-TR" sz="3200" b="1" dirty="0"/>
              <a:t> </a:t>
            </a:r>
            <a:r>
              <a:rPr lang="tr-TR" sz="3200" b="1" dirty="0" err="1"/>
              <a:t>Enne</a:t>
            </a:r>
            <a:r>
              <a:rPr lang="tr-TR" sz="3200" b="1" dirty="0"/>
              <a:t> </a:t>
            </a:r>
            <a:r>
              <a:rPr lang="tr-TR" sz="3200" b="1" dirty="0" err="1"/>
              <a:t>Alliyen</a:t>
            </a:r>
            <a:r>
              <a:rPr lang="tr-TR" sz="3200" b="1" dirty="0"/>
              <a:t> Veliyullah''</a:t>
            </a:r>
            <a:r>
              <a:rPr lang="tr-TR" sz="3200" dirty="0"/>
              <a:t> ifadesinin de yer aldığına dikkat çekiliyor. </a:t>
            </a:r>
          </a:p>
          <a:p>
            <a:endParaRPr lang="tr-TR" dirty="0"/>
          </a:p>
        </p:txBody>
      </p:sp>
    </p:spTree>
    <p:extLst>
      <p:ext uri="{BB962C8B-B14F-4D97-AF65-F5344CB8AC3E}">
        <p14:creationId xmlns:p14="http://schemas.microsoft.com/office/powerpoint/2010/main" val="1583340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fontScale="92500" lnSpcReduction="20000"/>
          </a:bodyPr>
          <a:lstStyle/>
          <a:p>
            <a:pPr algn="just"/>
            <a:r>
              <a:rPr lang="tr-TR" sz="2600" dirty="0"/>
              <a:t>''Son Peygamber Hz. Muhammed'' ünitesinde ''hicret'' konusu anlatılırken, </a:t>
            </a:r>
            <a:r>
              <a:rPr lang="tr-TR" sz="2600" b="1" dirty="0"/>
              <a:t>Hz. Ali'nin Hz. Muhammed'in hicretinde gösterdiği cesaret, kahramanlık ve hicretteki rolüne dikkat çekilerek</a:t>
            </a:r>
            <a:r>
              <a:rPr lang="tr-TR" sz="2600" dirty="0"/>
              <a:t>, ''...Hz. Ali, müşrikleri oyalamak ve Peygamberimizin hicretini mümkün kılmak amacıyla bütün tehlikeleri göze alarak onun yatağına yatmıştı. Müşrikler Peygamberimizi öldürmek üzere eve girdiklerinde Hz. Ali'yi onun yatağında yatarken buldular. Hz. Ali, Peygamberimizin bıraktığı emanetleri sahiplerine teslim ettikten sonra yola çıkarak </a:t>
            </a:r>
            <a:r>
              <a:rPr lang="tr-TR" sz="2600" dirty="0" err="1"/>
              <a:t>Kuba</a:t>
            </a:r>
            <a:r>
              <a:rPr lang="tr-TR" sz="2600" dirty="0"/>
              <a:t> köyünde Hz. Peygambere yetişti'' bilgileri veriliyor. </a:t>
            </a:r>
          </a:p>
          <a:p>
            <a:pPr algn="just"/>
            <a:r>
              <a:rPr lang="tr-TR" sz="2600" dirty="0"/>
              <a:t>''Hz. Muhammed'in Vefatı'' konusu işlenirken cenaze ve defin işlemlerinde </a:t>
            </a:r>
            <a:r>
              <a:rPr lang="tr-TR" sz="2600" b="1" dirty="0"/>
              <a:t>Hz. Ali'nin yaptığı hizmetlere </a:t>
            </a:r>
            <a:r>
              <a:rPr lang="tr-TR" sz="2600" dirty="0"/>
              <a:t>yer verilerek, ''</a:t>
            </a:r>
            <a:r>
              <a:rPr lang="tr-TR" sz="2600" dirty="0" err="1"/>
              <a:t>Resulullah'ın</a:t>
            </a:r>
            <a:r>
              <a:rPr lang="tr-TR" sz="2600" dirty="0"/>
              <a:t> cenazesi Hz. Ali tarafından yıkandı ve kefenlendi'' ifadesi yer alıyor. </a:t>
            </a:r>
            <a:r>
              <a:rPr lang="tr-TR" dirty="0"/>
              <a:t/>
            </a:r>
            <a:br>
              <a:rPr lang="tr-TR" dirty="0"/>
            </a:br>
            <a:endParaRPr lang="tr-TR" dirty="0"/>
          </a:p>
        </p:txBody>
      </p:sp>
    </p:spTree>
    <p:extLst>
      <p:ext uri="{BB962C8B-B14F-4D97-AF65-F5344CB8AC3E}">
        <p14:creationId xmlns:p14="http://schemas.microsoft.com/office/powerpoint/2010/main" val="1566979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767536"/>
          </a:xfrm>
        </p:spPr>
        <p:txBody>
          <a:bodyPr>
            <a:normAutofit lnSpcReduction="10000"/>
          </a:bodyPr>
          <a:lstStyle/>
          <a:p>
            <a:r>
              <a:rPr lang="tr-TR" sz="2800" dirty="0"/>
              <a:t>''İslam'ın Sakınılmasını İstediği Bazı Davranışlar'' ünitesinde Hz. Ali'nin ''Söz ağızda senin esirindir, ağızdan çıkınca sen onun esirisin'', ''İyi insanla kötü insan senin yanında aynı seviyede olmamalıdır. Çünkü bu, iyileri iyilik yapmaktan soğutur, kötüleri de kötülük yapmaya alıştırır'', Hz. Hüseyin'in ''Bir Müslüman kardeşin senden ayrıldığında, arkandan söylemesini sevmediğin şeyi sen de onun arkasından söyleme'' ve Cafer-i Sadık'ın ''Suçsuz birine iftira atmanın vebali en köklü dağlardan daha ağırdır'' sözleri hatırlatılıyor. Bu ünitenin sonunda öğrencilerin okuması için </a:t>
            </a:r>
            <a:r>
              <a:rPr lang="tr-TR" sz="2800" b="1" dirty="0"/>
              <a:t>''Hz. Ali'nin Hz. Hasan'a </a:t>
            </a:r>
            <a:r>
              <a:rPr lang="tr-TR" sz="2800" b="1" dirty="0" err="1"/>
              <a:t>Öğüdü'</a:t>
            </a:r>
            <a:r>
              <a:rPr lang="tr-TR" sz="2800" dirty="0" err="1"/>
              <a:t>'nü</a:t>
            </a:r>
            <a:r>
              <a:rPr lang="tr-TR" sz="2800" dirty="0"/>
              <a:t> içeren okuma metni bulunuyor. </a:t>
            </a:r>
          </a:p>
          <a:p>
            <a:endParaRPr lang="tr-TR" dirty="0"/>
          </a:p>
        </p:txBody>
      </p:sp>
    </p:spTree>
    <p:extLst>
      <p:ext uri="{BB962C8B-B14F-4D97-AF65-F5344CB8AC3E}">
        <p14:creationId xmlns:p14="http://schemas.microsoft.com/office/powerpoint/2010/main" val="2803625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047456"/>
          </a:xfrm>
        </p:spPr>
        <p:txBody>
          <a:bodyPr>
            <a:normAutofit lnSpcReduction="10000"/>
          </a:bodyPr>
          <a:lstStyle/>
          <a:p>
            <a:pPr algn="just"/>
            <a:r>
              <a:rPr lang="tr-TR" sz="3200" dirty="0"/>
              <a:t>''İslamiyet ve Türkler'' ünitesinin ''Türkler Arasında İslam'ın Yayılmasında Etkili Olan Bazı Şahsiyetler'' konusunda ''Ali er-Rıza'', ''Ahmet </a:t>
            </a:r>
            <a:r>
              <a:rPr lang="tr-TR" sz="3200" dirty="0" err="1"/>
              <a:t>Yesevi</a:t>
            </a:r>
            <a:r>
              <a:rPr lang="tr-TR" sz="3200" dirty="0"/>
              <a:t>'' ve ''Hacı Bektaş Veli''</a:t>
            </a:r>
            <a:r>
              <a:rPr lang="tr-TR" sz="3200" dirty="0" err="1"/>
              <a:t>nin</a:t>
            </a:r>
            <a:r>
              <a:rPr lang="tr-TR" sz="3200" dirty="0"/>
              <a:t> hayatına ilişkin bazı bilgiler de yer alıyor. Aynı ünitede ayrıca </a:t>
            </a:r>
            <a:r>
              <a:rPr lang="tr-TR" sz="3200" b="1" dirty="0"/>
              <a:t>''Türklerde Peygamber ve </a:t>
            </a:r>
            <a:r>
              <a:rPr lang="tr-TR" sz="3200" b="1" dirty="0" err="1"/>
              <a:t>Ehl</a:t>
            </a:r>
            <a:r>
              <a:rPr lang="tr-TR" sz="3200" b="1" dirty="0"/>
              <a:t>-i </a:t>
            </a:r>
            <a:r>
              <a:rPr lang="tr-TR" sz="3200" b="1" dirty="0" err="1"/>
              <a:t>Beyt</a:t>
            </a:r>
            <a:r>
              <a:rPr lang="tr-TR" sz="3200" b="1" dirty="0"/>
              <a:t> </a:t>
            </a:r>
            <a:r>
              <a:rPr lang="tr-TR" sz="3200" b="1" dirty="0" err="1"/>
              <a:t>Sevgisi''ne</a:t>
            </a:r>
            <a:r>
              <a:rPr lang="tr-TR" sz="3200" b="1" dirty="0"/>
              <a:t> </a:t>
            </a:r>
            <a:r>
              <a:rPr lang="tr-TR" sz="3200" dirty="0"/>
              <a:t>yer verilerek, Türklerin Peygamber'e ve onun </a:t>
            </a:r>
            <a:r>
              <a:rPr lang="tr-TR" sz="3200" dirty="0" err="1"/>
              <a:t>ehl</a:t>
            </a:r>
            <a:r>
              <a:rPr lang="tr-TR" sz="3200" dirty="0"/>
              <a:t>-i beytine duyduğu derin sevgi örneklerle anlatılıyor</a:t>
            </a:r>
            <a:r>
              <a:rPr lang="tr-TR" dirty="0"/>
              <a:t>.</a:t>
            </a:r>
            <a:br>
              <a:rPr lang="tr-TR" dirty="0"/>
            </a:br>
            <a:endParaRPr lang="tr-TR" dirty="0"/>
          </a:p>
        </p:txBody>
      </p:sp>
    </p:spTree>
    <p:extLst>
      <p:ext uri="{BB962C8B-B14F-4D97-AF65-F5344CB8AC3E}">
        <p14:creationId xmlns:p14="http://schemas.microsoft.com/office/powerpoint/2010/main" val="3468028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623520"/>
          </a:xfrm>
        </p:spPr>
        <p:txBody>
          <a:bodyPr>
            <a:normAutofit lnSpcReduction="10000"/>
          </a:bodyPr>
          <a:lstStyle/>
          <a:p>
            <a:pPr algn="just"/>
            <a:r>
              <a:rPr lang="tr-TR" sz="2800" b="1" dirty="0"/>
              <a:t>7. </a:t>
            </a:r>
            <a:r>
              <a:rPr lang="tr-TR" sz="2800" b="1" dirty="0" smtClean="0"/>
              <a:t>sınıf:  </a:t>
            </a:r>
            <a:r>
              <a:rPr lang="tr-TR" sz="2800" dirty="0" smtClean="0"/>
              <a:t>'</a:t>
            </a:r>
            <a:r>
              <a:rPr lang="tr-TR" sz="2800" dirty="0"/>
              <a:t>'Oruç İbadeti'' ünitesine Alevi, Bektaşi geleneğinde önemli bir yer tutan </a:t>
            </a:r>
            <a:r>
              <a:rPr lang="tr-TR" sz="3200" b="1" dirty="0"/>
              <a:t>''Muharrem Orucu'' </a:t>
            </a:r>
            <a:r>
              <a:rPr lang="tr-TR" sz="2800" dirty="0"/>
              <a:t>konusu eklendi. Alevi, Bektaşilerin muharrem ayının ilk on iki gününü oruçlu olarak geçirdikleri, bu günlerde </a:t>
            </a:r>
            <a:r>
              <a:rPr lang="tr-TR" sz="2800" dirty="0" err="1"/>
              <a:t>Kerbela'da</a:t>
            </a:r>
            <a:r>
              <a:rPr lang="tr-TR" sz="2800" dirty="0"/>
              <a:t> Hz. Hüseyin'in ve evladının susuz bırakılmış olmasından dolayı su içmedikleri, eğlence yapmadıkları ve kurban kesmedikleri kaydediliyor. </a:t>
            </a:r>
          </a:p>
          <a:p>
            <a:pPr algn="just"/>
            <a:r>
              <a:rPr lang="tr-TR" sz="2800" dirty="0"/>
              <a:t>Oruçlar tutulduktan sonra on üçüncü gün, </a:t>
            </a:r>
            <a:r>
              <a:rPr lang="tr-TR" sz="2800" dirty="0" err="1"/>
              <a:t>Kerbela</a:t>
            </a:r>
            <a:r>
              <a:rPr lang="tr-TR" sz="2800" dirty="0"/>
              <a:t> </a:t>
            </a:r>
            <a:r>
              <a:rPr lang="tr-TR" sz="2800" dirty="0" err="1"/>
              <a:t>Olayı'ndan</a:t>
            </a:r>
            <a:r>
              <a:rPr lang="tr-TR" sz="2800" dirty="0"/>
              <a:t> sağ kurtulan Hz. Hüseyin'in oğlu </a:t>
            </a:r>
            <a:r>
              <a:rPr lang="tr-TR" sz="2800" dirty="0" err="1"/>
              <a:t>Zeynü'l</a:t>
            </a:r>
            <a:r>
              <a:rPr lang="tr-TR" sz="2800" dirty="0"/>
              <a:t>-Abidin için şükran kurbanı kesildiği ve aşure kaynatıldığı ifade ediliyor. </a:t>
            </a:r>
          </a:p>
          <a:p>
            <a:endParaRPr lang="tr-TR" dirty="0"/>
          </a:p>
        </p:txBody>
      </p:sp>
    </p:spTree>
    <p:extLst>
      <p:ext uri="{BB962C8B-B14F-4D97-AF65-F5344CB8AC3E}">
        <p14:creationId xmlns:p14="http://schemas.microsoft.com/office/powerpoint/2010/main" val="381020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a:bodyPr>
          <a:lstStyle/>
          <a:p>
            <a:pPr algn="just"/>
            <a:r>
              <a:rPr lang="tr-TR" dirty="0"/>
              <a:t>''İslam Düşüncesinde Yorumlar'' ünitesine, </a:t>
            </a:r>
            <a:r>
              <a:rPr lang="tr-TR" sz="2800" b="1" dirty="0"/>
              <a:t>''Alevilik, Bektaşilik'' </a:t>
            </a:r>
            <a:r>
              <a:rPr lang="tr-TR" dirty="0"/>
              <a:t>konusu eklendi. Hz. Ali'yi seven, sayan ve ona taraftar olan kişiye Alevi dendiği belirtilerek, Alevilerin Allah'ın birliğine inandığı, Hz. Muhammed'i son peygamber olarak kabul ettiği, kutsal kitaplarının Kur'an-ı Kerim olduğu, Hz. Muhammed'i ve onun </a:t>
            </a:r>
            <a:r>
              <a:rPr lang="tr-TR" dirty="0" err="1"/>
              <a:t>ehl</a:t>
            </a:r>
            <a:r>
              <a:rPr lang="tr-TR" dirty="0"/>
              <a:t>-i beytini seven Müslümanlar oldukları bilgisine yer veriliyor. Bektaşiliğin ise Hacı Bektaş Veli'ye bağlı olan ve onun yolundan gidenlerin adı olduğu ifade edilerek, Hacı Bektaş Veli'nin kendisinden sonra gelen birçok kimseye rehberlik yaptığı, Alevi, Bektaşiliğin gelişiminde çok önemli rol oynamış bir şahsiyet olduğu aktarılıyor. </a:t>
            </a:r>
          </a:p>
          <a:p>
            <a:endParaRPr lang="tr-TR" dirty="0"/>
          </a:p>
        </p:txBody>
      </p:sp>
    </p:spTree>
    <p:extLst>
      <p:ext uri="{BB962C8B-B14F-4D97-AF65-F5344CB8AC3E}">
        <p14:creationId xmlns:p14="http://schemas.microsoft.com/office/powerpoint/2010/main" val="3821521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695528"/>
          </a:xfrm>
        </p:spPr>
        <p:txBody>
          <a:bodyPr>
            <a:normAutofit fontScale="92500" lnSpcReduction="10000"/>
          </a:bodyPr>
          <a:lstStyle/>
          <a:p>
            <a:pPr algn="just"/>
            <a:r>
              <a:rPr lang="tr-TR" sz="2600" dirty="0"/>
              <a:t>''Alevilik ve Bektaşilik'' konusunun alt başlığında</a:t>
            </a:r>
            <a:r>
              <a:rPr lang="tr-TR" sz="3000" b="1" dirty="0"/>
              <a:t> ''Cem ve </a:t>
            </a:r>
            <a:r>
              <a:rPr lang="tr-TR" sz="3000" b="1" dirty="0" err="1"/>
              <a:t>Cemevi</a:t>
            </a:r>
            <a:r>
              <a:rPr lang="tr-TR" sz="3000" b="1" dirty="0"/>
              <a:t>'' </a:t>
            </a:r>
            <a:r>
              <a:rPr lang="tr-TR" sz="2600" dirty="0"/>
              <a:t>konusuna da değinilerek, her zaman yapılabilen cemin yanı sıra yılın belli zamanlarında ''düşkünlükten kaldırma cemi'', ''dardan indirme cemi'' ve ''Abdal Musa cemi'' gerçekleştirildiği de anlatılıyor. </a:t>
            </a:r>
          </a:p>
          <a:p>
            <a:pPr algn="just"/>
            <a:r>
              <a:rPr lang="tr-TR" sz="2600" dirty="0"/>
              <a:t>''</a:t>
            </a:r>
            <a:r>
              <a:rPr lang="tr-TR" sz="2600" dirty="0" err="1"/>
              <a:t>Razılık</a:t>
            </a:r>
            <a:r>
              <a:rPr lang="tr-TR" sz="2600" dirty="0"/>
              <a:t> ve Kul Hakkının Sorulması'' başlığında ise bu konuya ilişkin bilgi verilerek, öğrencilerden ''Alevilik, </a:t>
            </a:r>
            <a:r>
              <a:rPr lang="tr-TR" sz="2600" dirty="0" err="1"/>
              <a:t>Bektaşilik'te</a:t>
            </a:r>
            <a:r>
              <a:rPr lang="tr-TR" sz="2600" dirty="0"/>
              <a:t> kul hakkı konusunda hassas olunmasını toplumsal dayanışma açısından'' değerlendirmeleri isteniyor. </a:t>
            </a:r>
          </a:p>
          <a:p>
            <a:pPr algn="just"/>
            <a:r>
              <a:rPr lang="tr-TR" sz="2600" dirty="0"/>
              <a:t>Cem esnasında on iki kişi tarafından belirli bir düzen ve kurallar çerçevesinde yapılan </a:t>
            </a:r>
            <a:r>
              <a:rPr lang="tr-TR" sz="3000" b="1" dirty="0"/>
              <a:t>''On İki Hizmet'' </a:t>
            </a:r>
            <a:r>
              <a:rPr lang="tr-TR" sz="2600" dirty="0"/>
              <a:t>konusunun da ele alındığı ders kitabında, on iki hizmetin dede, rehber, gözcü, </a:t>
            </a:r>
            <a:r>
              <a:rPr lang="tr-TR" sz="2600" dirty="0" err="1"/>
              <a:t>çerağcı</a:t>
            </a:r>
            <a:r>
              <a:rPr lang="tr-TR" sz="2600" dirty="0"/>
              <a:t>, </a:t>
            </a:r>
            <a:r>
              <a:rPr lang="tr-TR" sz="2600" dirty="0" err="1"/>
              <a:t>zakir</a:t>
            </a:r>
            <a:r>
              <a:rPr lang="tr-TR" sz="2600" dirty="0"/>
              <a:t>, </a:t>
            </a:r>
            <a:r>
              <a:rPr lang="tr-TR" sz="2600" dirty="0" err="1"/>
              <a:t>ferraş</a:t>
            </a:r>
            <a:r>
              <a:rPr lang="tr-TR" sz="2600" dirty="0"/>
              <a:t>, </a:t>
            </a:r>
            <a:r>
              <a:rPr lang="tr-TR" sz="2600" dirty="0" err="1"/>
              <a:t>sakka</a:t>
            </a:r>
            <a:r>
              <a:rPr lang="tr-TR" sz="2600" dirty="0"/>
              <a:t>, sofracı, pervane, </a:t>
            </a:r>
            <a:r>
              <a:rPr lang="tr-TR" sz="2600" dirty="0" err="1"/>
              <a:t>peyikçi</a:t>
            </a:r>
            <a:r>
              <a:rPr lang="tr-TR" sz="2600" dirty="0"/>
              <a:t>, </a:t>
            </a:r>
            <a:r>
              <a:rPr lang="tr-TR" sz="2600" dirty="0" err="1"/>
              <a:t>iznikçi</a:t>
            </a:r>
            <a:r>
              <a:rPr lang="tr-TR" sz="2600" dirty="0"/>
              <a:t> ve bekçi adı verilen kişiler tarafından yerine getirildiği bilgisi aktarılıyor. </a:t>
            </a:r>
          </a:p>
          <a:p>
            <a:endParaRPr lang="tr-TR" dirty="0"/>
          </a:p>
        </p:txBody>
      </p:sp>
    </p:spTree>
    <p:extLst>
      <p:ext uri="{BB962C8B-B14F-4D97-AF65-F5344CB8AC3E}">
        <p14:creationId xmlns:p14="http://schemas.microsoft.com/office/powerpoint/2010/main" val="3580147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551512"/>
          </a:xfrm>
        </p:spPr>
        <p:txBody>
          <a:bodyPr>
            <a:normAutofit fontScale="92500" lnSpcReduction="20000"/>
          </a:bodyPr>
          <a:lstStyle/>
          <a:p>
            <a:pPr algn="just"/>
            <a:r>
              <a:rPr lang="tr-TR" sz="3000" b="1" dirty="0"/>
              <a:t>''Semah'' </a:t>
            </a:r>
            <a:r>
              <a:rPr lang="tr-TR" sz="2600" dirty="0"/>
              <a:t>konusuna ilişkin de bilgi verilen kitapta, semahın Alevi, Bektaşi cemlerinde ceme katılanların manevi coşku halinde kendilerinden geçerek ilahi bir aşkla ayakta dönmeleri olduğu ifade ediliyor. </a:t>
            </a:r>
          </a:p>
          <a:p>
            <a:pPr algn="just"/>
            <a:r>
              <a:rPr lang="tr-TR" sz="2600" dirty="0"/>
              <a:t>Aynı ders kitabında ayrıca Alevilik ve Bektaşilikte önemli olan </a:t>
            </a:r>
            <a:r>
              <a:rPr lang="tr-TR" sz="3000" b="1" dirty="0"/>
              <a:t>''Musahiplik (yol kardeşliği)'', </a:t>
            </a:r>
            <a:r>
              <a:rPr lang="tr-TR" sz="2600" dirty="0"/>
              <a:t>dua olarak isimlendirilen ''</a:t>
            </a:r>
            <a:r>
              <a:rPr lang="tr-TR" sz="2600" dirty="0" err="1"/>
              <a:t>Gülbenk</a:t>
            </a:r>
            <a:r>
              <a:rPr lang="tr-TR" sz="2600" dirty="0"/>
              <a:t>'' ve genellikle şubat ayının 13, 14 ve 15. günlerinde tutulan ''Hızır Orucu'' konuları da yer alıyor. </a:t>
            </a:r>
          </a:p>
          <a:p>
            <a:pPr algn="just"/>
            <a:r>
              <a:rPr lang="tr-TR" sz="2600" dirty="0"/>
              <a:t>''Hz. Ali'nin Cesaret ve Kahramanlığı'' başlıklı okuma metnine de yer verilerek, ''Din ve Güzel Ahlak'' ünitesinde Mevlana, Abdal Musa ve Kaygusuz Abdal'ın sözlerine değiniliyor. </a:t>
            </a:r>
          </a:p>
          <a:p>
            <a:pPr algn="just"/>
            <a:r>
              <a:rPr lang="tr-TR" sz="2600" dirty="0"/>
              <a:t>''Musikimizde Dini Motifler'' konuları işlenirken Alevilik ve </a:t>
            </a:r>
            <a:r>
              <a:rPr lang="tr-TR" sz="2600" dirty="0" err="1"/>
              <a:t>Bektaşilik'te</a:t>
            </a:r>
            <a:r>
              <a:rPr lang="tr-TR" sz="2600" dirty="0"/>
              <a:t> önem verilen ''deyiş, nefes, tevhit, </a:t>
            </a:r>
            <a:r>
              <a:rPr lang="tr-TR" sz="2600" dirty="0" err="1"/>
              <a:t>düvaz</a:t>
            </a:r>
            <a:r>
              <a:rPr lang="tr-TR" sz="2600" dirty="0"/>
              <a:t> imam'' gibi kavramlar aktarılıyor. </a:t>
            </a:r>
          </a:p>
          <a:p>
            <a:endParaRPr lang="tr-TR" dirty="0"/>
          </a:p>
        </p:txBody>
      </p:sp>
    </p:spTree>
    <p:extLst>
      <p:ext uri="{BB962C8B-B14F-4D97-AF65-F5344CB8AC3E}">
        <p14:creationId xmlns:p14="http://schemas.microsoft.com/office/powerpoint/2010/main" val="109346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a:bodyPr>
          <a:lstStyle/>
          <a:p>
            <a:pPr algn="just"/>
            <a:r>
              <a:rPr lang="tr-TR" sz="2800" b="1" dirty="0"/>
              <a:t>8. </a:t>
            </a:r>
            <a:r>
              <a:rPr lang="tr-TR" sz="2800" b="1" dirty="0" smtClean="0"/>
              <a:t>Sınıf:</a:t>
            </a:r>
            <a:r>
              <a:rPr lang="tr-TR" sz="2800" dirty="0" smtClean="0"/>
              <a:t> </a:t>
            </a:r>
            <a:r>
              <a:rPr lang="tr-TR" sz="2800" dirty="0"/>
              <a:t>ders kitabında ise ''Zekat, Hac ve Kurban İbadeti'' ünitesinde Hz. Ali'nin sözüne yer veriliyor. </a:t>
            </a:r>
            <a:r>
              <a:rPr lang="tr-TR" sz="2800" b="1" dirty="0"/>
              <a:t>''Kurban </a:t>
            </a:r>
            <a:r>
              <a:rPr lang="tr-TR" sz="2800" b="1" dirty="0" err="1"/>
              <a:t>Tığlama</a:t>
            </a:r>
            <a:r>
              <a:rPr lang="tr-TR" sz="2800" b="1" dirty="0"/>
              <a:t> (Kesme) Duası'' </a:t>
            </a:r>
            <a:r>
              <a:rPr lang="tr-TR" sz="2800" dirty="0"/>
              <a:t>başlıklı okuma metninin de yer aldığı kitapta, ''Bilgi Taassubu Önler'' konusu içinde ''Büyüklerden Sözler'' başlığı ile Hz. Ali ve Hacı Bektaş Veli'nin taassubun zararlarını belirten sözleri yer alıyor.</a:t>
            </a:r>
            <a:br>
              <a:rPr lang="tr-TR" sz="2800" dirty="0"/>
            </a:br>
            <a:endParaRPr lang="tr-TR" sz="2800" dirty="0"/>
          </a:p>
        </p:txBody>
      </p:sp>
    </p:spTree>
    <p:extLst>
      <p:ext uri="{BB962C8B-B14F-4D97-AF65-F5344CB8AC3E}">
        <p14:creationId xmlns:p14="http://schemas.microsoft.com/office/powerpoint/2010/main" val="4411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047456"/>
          </a:xfrm>
        </p:spPr>
        <p:txBody>
          <a:bodyPr>
            <a:normAutofit/>
          </a:bodyPr>
          <a:lstStyle/>
          <a:p>
            <a:pPr>
              <a:buFont typeface="Wingdings" pitchFamily="2" charset="2"/>
              <a:buChar char="q"/>
            </a:pPr>
            <a:r>
              <a:rPr lang="tr-TR" sz="3200" dirty="0" smtClean="0"/>
              <a:t>1988 - Hamburg Alevi Kültür Grubu (HAKG)</a:t>
            </a:r>
          </a:p>
          <a:p>
            <a:pPr>
              <a:buFont typeface="Wingdings" pitchFamily="2" charset="2"/>
              <a:buChar char="q"/>
            </a:pPr>
            <a:endParaRPr lang="tr-TR" sz="3200" dirty="0"/>
          </a:p>
          <a:p>
            <a:pPr>
              <a:buFont typeface="Wingdings" pitchFamily="2" charset="2"/>
              <a:buChar char="q"/>
            </a:pPr>
            <a:r>
              <a:rPr lang="tr-TR" sz="3200" dirty="0" smtClean="0"/>
              <a:t>1992 – Almanya Alevi Cemaatleri Federasyonu</a:t>
            </a:r>
          </a:p>
          <a:p>
            <a:pPr lvl="2">
              <a:buFont typeface="Wingdings" pitchFamily="2" charset="2"/>
              <a:buChar char="Ø"/>
            </a:pPr>
            <a:r>
              <a:rPr lang="tr-TR" sz="3200" dirty="0" smtClean="0"/>
              <a:t>1992 – Almanya Alevi Birlikleri Federasyonu</a:t>
            </a:r>
          </a:p>
          <a:p>
            <a:pPr lvl="2">
              <a:buFont typeface="Wingdings" pitchFamily="2" charset="2"/>
              <a:buChar char="Ø"/>
            </a:pPr>
            <a:r>
              <a:rPr lang="tr-TR" sz="3200" dirty="0" smtClean="0"/>
              <a:t>1993 – Avrupa Alevi Birlikleri Federasyonu</a:t>
            </a:r>
            <a:endParaRPr lang="tr-TR" sz="3200" dirty="0"/>
          </a:p>
        </p:txBody>
      </p:sp>
    </p:spTree>
    <p:extLst>
      <p:ext uri="{BB962C8B-B14F-4D97-AF65-F5344CB8AC3E}">
        <p14:creationId xmlns:p14="http://schemas.microsoft.com/office/powerpoint/2010/main" val="1053455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5688632"/>
          </a:xfrm>
        </p:spPr>
        <p:txBody>
          <a:bodyPr>
            <a:normAutofit fontScale="92500" lnSpcReduction="10000"/>
          </a:bodyPr>
          <a:lstStyle/>
          <a:p>
            <a:pPr marL="0" indent="0">
              <a:buNone/>
            </a:pPr>
            <a:r>
              <a:rPr lang="tr-TR" b="1" dirty="0" smtClean="0"/>
              <a:t>Lise;</a:t>
            </a:r>
          </a:p>
          <a:p>
            <a:pPr algn="just"/>
            <a:r>
              <a:rPr lang="tr-TR" b="1" dirty="0" smtClean="0"/>
              <a:t>9</a:t>
            </a:r>
            <a:r>
              <a:rPr lang="tr-TR" b="1" dirty="0"/>
              <a:t>. sınıf</a:t>
            </a:r>
            <a:r>
              <a:rPr lang="tr-TR" dirty="0"/>
              <a:t> </a:t>
            </a:r>
            <a:r>
              <a:rPr lang="tr-TR" dirty="0" smtClean="0"/>
              <a:t>: '</a:t>
            </a:r>
            <a:r>
              <a:rPr lang="tr-TR" dirty="0"/>
              <a:t>'Kur'an-ı Kerim'in Tarihi'' konusu işlenirken, farklı materyallere yazılmış Kur'an ayetlerinin bir araya getirilerek toplanmasında ve kitap haline getirilmesinde Hz. Ali'nin katkısına yer veriliyor. Kültürümüzde Kur'an'a verilen değerle ilgili konu işlenirken, Yunus Emre, Mevlana, Elmalılı Muhammed Hamdi </a:t>
            </a:r>
            <a:r>
              <a:rPr lang="tr-TR" dirty="0" err="1"/>
              <a:t>Yazır</a:t>
            </a:r>
            <a:r>
              <a:rPr lang="tr-TR" dirty="0"/>
              <a:t>, Mehmet Akif Ersoy, Hasan Basri Çantay, Hoca Ahmet </a:t>
            </a:r>
            <a:r>
              <a:rPr lang="tr-TR" dirty="0" err="1"/>
              <a:t>Yesevi</a:t>
            </a:r>
            <a:r>
              <a:rPr lang="tr-TR" dirty="0"/>
              <a:t> ve Hacı Bektaş </a:t>
            </a:r>
            <a:r>
              <a:rPr lang="tr-TR" dirty="0" err="1"/>
              <a:t>Veli'in</a:t>
            </a:r>
            <a:r>
              <a:rPr lang="tr-TR" dirty="0"/>
              <a:t> sözlerine işaret ediliyor. </a:t>
            </a:r>
          </a:p>
          <a:p>
            <a:pPr algn="just"/>
            <a:r>
              <a:rPr lang="tr-TR" dirty="0"/>
              <a:t>''İslamiyet ve Türkler'' ünitesinin ''Türklerin Müslüman Oluşu'' konusu ele alınırken, Türklerin Müslüman olma süreçlerinde </a:t>
            </a:r>
            <a:r>
              <a:rPr lang="tr-TR" dirty="0" err="1"/>
              <a:t>ehl</a:t>
            </a:r>
            <a:r>
              <a:rPr lang="tr-TR" dirty="0"/>
              <a:t>-i beytin rolüne ve özellikle Ali er-Rıza'nın bu süreçteki çalışmalarına vurgu yapılıyor. Aynı ünitenin ''Türklerde İslam Anlayışının Oluşmasında Etkili Olan Şahsiyetler'' konu başlığı altında ise Ahmet </a:t>
            </a:r>
            <a:r>
              <a:rPr lang="tr-TR" dirty="0" err="1"/>
              <a:t>Yesevi</a:t>
            </a:r>
            <a:r>
              <a:rPr lang="tr-TR" dirty="0"/>
              <a:t> ve Hacı Bektaş Veli'nin hayatı, görüşleri ve Türklerin Müslümanlaşma sürecindeki hizmetlerine yer veriliyor. </a:t>
            </a:r>
          </a:p>
          <a:p>
            <a:endParaRPr lang="tr-TR" dirty="0"/>
          </a:p>
        </p:txBody>
      </p:sp>
    </p:spTree>
    <p:extLst>
      <p:ext uri="{BB962C8B-B14F-4D97-AF65-F5344CB8AC3E}">
        <p14:creationId xmlns:p14="http://schemas.microsoft.com/office/powerpoint/2010/main" val="2126801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263480"/>
          </a:xfrm>
        </p:spPr>
        <p:txBody>
          <a:bodyPr>
            <a:normAutofit lnSpcReduction="10000"/>
          </a:bodyPr>
          <a:lstStyle/>
          <a:p>
            <a:pPr algn="just"/>
            <a:r>
              <a:rPr lang="tr-TR" b="1" dirty="0"/>
              <a:t>10. sınıf</a:t>
            </a:r>
            <a:r>
              <a:rPr lang="tr-TR" dirty="0"/>
              <a:t> </a:t>
            </a:r>
            <a:r>
              <a:rPr lang="tr-TR" dirty="0" smtClean="0"/>
              <a:t>: Muharrem </a:t>
            </a:r>
            <a:r>
              <a:rPr lang="tr-TR" dirty="0"/>
              <a:t>orucu konusuna değiniliyor. ''Allah İnancı'' ünitesinin sonunda içerikle ilgili olarak ''Hacı Bektaş Veli'nin Eserlerinde Tevhit ve İnanç'' ile ''Hz. Ali'nin Örnek Şahsiyeti ve İbadetin Önemine Dair Sözleri''</a:t>
            </a:r>
            <a:r>
              <a:rPr lang="tr-TR" dirty="0" err="1"/>
              <a:t>nin</a:t>
            </a:r>
            <a:r>
              <a:rPr lang="tr-TR" dirty="0"/>
              <a:t> yer aldığı okuma metinleri de yer alıyor. </a:t>
            </a:r>
            <a:endParaRPr lang="tr-TR" dirty="0" smtClean="0"/>
          </a:p>
          <a:p>
            <a:pPr algn="just"/>
            <a:endParaRPr lang="tr-TR" dirty="0"/>
          </a:p>
          <a:p>
            <a:pPr algn="just"/>
            <a:r>
              <a:rPr lang="tr-TR" b="1" dirty="0"/>
              <a:t>11. sınıf </a:t>
            </a:r>
            <a:r>
              <a:rPr lang="tr-TR" dirty="0"/>
              <a:t>ders kitabında ise ''İslam Düşüncesinde Yorumlar'' ünitesinin ''İslam Düşüncesinde Siyasi-</a:t>
            </a:r>
            <a:r>
              <a:rPr lang="tr-TR" dirty="0" err="1"/>
              <a:t>İtikadi</a:t>
            </a:r>
            <a:r>
              <a:rPr lang="tr-TR" dirty="0"/>
              <a:t> Yorumlar'' konusunda ''</a:t>
            </a:r>
            <a:r>
              <a:rPr lang="tr-TR" dirty="0" err="1"/>
              <a:t>Şia''ya</a:t>
            </a:r>
            <a:r>
              <a:rPr lang="tr-TR" dirty="0"/>
              <a:t>, ''İslam Düşüncesinde Ameli-Fıkhi Yorumlar'' konusunda ise </a:t>
            </a:r>
            <a:r>
              <a:rPr lang="tr-TR" dirty="0" err="1"/>
              <a:t>Caferilik'e</a:t>
            </a:r>
            <a:r>
              <a:rPr lang="tr-TR" dirty="0"/>
              <a:t> değiniliyor. </a:t>
            </a:r>
          </a:p>
          <a:p>
            <a:pPr algn="just"/>
            <a:r>
              <a:rPr lang="tr-TR" dirty="0"/>
              <a:t>''Aile ve Din'' ünitesinde ''Hz. Fatıma ve Onun Aile Fertleriyle İlişkileri''</a:t>
            </a:r>
            <a:r>
              <a:rPr lang="tr-TR" dirty="0" err="1"/>
              <a:t>ni</a:t>
            </a:r>
            <a:r>
              <a:rPr lang="tr-TR" dirty="0"/>
              <a:t> konu edinen bir okuma metni bulunuyor. </a:t>
            </a:r>
          </a:p>
          <a:p>
            <a:pPr marL="0" indent="0">
              <a:buNone/>
            </a:pPr>
            <a:endParaRPr lang="tr-TR" dirty="0"/>
          </a:p>
        </p:txBody>
      </p:sp>
    </p:spTree>
    <p:extLst>
      <p:ext uri="{BB962C8B-B14F-4D97-AF65-F5344CB8AC3E}">
        <p14:creationId xmlns:p14="http://schemas.microsoft.com/office/powerpoint/2010/main" val="4279923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a:bodyPr>
          <a:lstStyle/>
          <a:p>
            <a:pPr algn="just"/>
            <a:r>
              <a:rPr lang="tr-TR" b="1" dirty="0"/>
              <a:t>12. </a:t>
            </a:r>
            <a:r>
              <a:rPr lang="tr-TR" b="1" dirty="0" smtClean="0"/>
              <a:t>sınıf:  </a:t>
            </a:r>
            <a:r>
              <a:rPr lang="tr-TR" dirty="0" smtClean="0"/>
              <a:t>'</a:t>
            </a:r>
            <a:r>
              <a:rPr lang="tr-TR" dirty="0"/>
              <a:t>'Hz. Muhammed'i Anlama'' ünitesinde, ''Başlıca Hadis Kaynakları'' konusu anlatılırken diğer kaynakların yanında Alevilik, Bektaşilik, </a:t>
            </a:r>
            <a:r>
              <a:rPr lang="tr-TR" dirty="0" err="1"/>
              <a:t>Nusayrilik</a:t>
            </a:r>
            <a:r>
              <a:rPr lang="tr-TR" dirty="0"/>
              <a:t> ve </a:t>
            </a:r>
            <a:r>
              <a:rPr lang="tr-TR" dirty="0" err="1"/>
              <a:t>Caferilik'te</a:t>
            </a:r>
            <a:r>
              <a:rPr lang="tr-TR" dirty="0"/>
              <a:t> temel hadis kaynağı olan </a:t>
            </a:r>
            <a:r>
              <a:rPr lang="tr-TR" dirty="0" err="1"/>
              <a:t>Kütüb</a:t>
            </a:r>
            <a:r>
              <a:rPr lang="tr-TR" dirty="0"/>
              <a:t>-i Erbaa'ya de yer veriliyor. </a:t>
            </a:r>
          </a:p>
          <a:p>
            <a:pPr algn="just"/>
            <a:r>
              <a:rPr lang="tr-TR" dirty="0"/>
              <a:t>Bu ders kitabında da ''Cem ve </a:t>
            </a:r>
            <a:r>
              <a:rPr lang="tr-TR" dirty="0" err="1"/>
              <a:t>Cemevi</a:t>
            </a:r>
            <a:r>
              <a:rPr lang="tr-TR" dirty="0"/>
              <a:t>'', ''Cemin Yapılışı'', ''Semah'', ''Musahiplik'', ''Dua ve </a:t>
            </a:r>
            <a:r>
              <a:rPr lang="tr-TR" dirty="0" err="1"/>
              <a:t>Gülbenkler</a:t>
            </a:r>
            <a:r>
              <a:rPr lang="tr-TR" dirty="0"/>
              <a:t>'' ve ''Muharrem Ayı ve Aşure'' konuları işleniyor. </a:t>
            </a:r>
          </a:p>
          <a:p>
            <a:pPr algn="just"/>
            <a:r>
              <a:rPr lang="tr-TR" dirty="0"/>
              <a:t>''Kültürümüzde Etkin Olan Tasavvufi Yorumlar'' konu başlığı altında ayrıca ''</a:t>
            </a:r>
            <a:r>
              <a:rPr lang="tr-TR" dirty="0" err="1"/>
              <a:t>Nusayrilik</a:t>
            </a:r>
            <a:r>
              <a:rPr lang="tr-TR" dirty="0"/>
              <a:t>'' başlığı da yer alıyor. </a:t>
            </a:r>
            <a:r>
              <a:rPr lang="tr-TR" dirty="0" err="1"/>
              <a:t>Nusayriliğin</a:t>
            </a:r>
            <a:r>
              <a:rPr lang="tr-TR" dirty="0"/>
              <a:t> temel inançları ve hareket noktalarının Kur'an olduğu vurgulanarak, Gadir-i Hum gibi önemli gün ve bayramlar da anlatılıyor. </a:t>
            </a:r>
          </a:p>
          <a:p>
            <a:endParaRPr lang="tr-TR" dirty="0"/>
          </a:p>
        </p:txBody>
      </p:sp>
    </p:spTree>
    <p:extLst>
      <p:ext uri="{BB962C8B-B14F-4D97-AF65-F5344CB8AC3E}">
        <p14:creationId xmlns:p14="http://schemas.microsoft.com/office/powerpoint/2010/main" val="1614663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548680"/>
            <a:ext cx="7543800" cy="5688632"/>
          </a:xfrm>
        </p:spPr>
        <p:txBody>
          <a:bodyPr>
            <a:normAutofit fontScale="92500" lnSpcReduction="20000"/>
          </a:bodyPr>
          <a:lstStyle/>
          <a:p>
            <a:r>
              <a:rPr lang="tr-TR" sz="2600" dirty="0"/>
              <a:t>''Alevilik, Bektaşilik düşüncesinin oluşumunda önemli bir yere sahip olan ''Dört Kapı Kırk Makam'' adlı bir okuma metninin de yer aldığı ders kitabında, ''İslam Barışa ve Birlikte Yaşamaya Önem Verir'' konusu, Hoca Ahmet </a:t>
            </a:r>
            <a:r>
              <a:rPr lang="tr-TR" sz="2600" dirty="0" err="1"/>
              <a:t>Yesevi</a:t>
            </a:r>
            <a:r>
              <a:rPr lang="tr-TR" sz="2600" dirty="0"/>
              <a:t>, Yunus Emre, Mevlana, Hacı Bektaş Veli, Cabbar Kulu gibi isimlerin barışla ilgili mesajlarından ve yaşantılarından örnekler verilerek işleniyor. Kitapta ayrıca Alevilik, Bektaşilik düşüncesinin önemli klasiklerinden olan ''</a:t>
            </a:r>
            <a:r>
              <a:rPr lang="tr-TR" sz="2600" dirty="0" err="1"/>
              <a:t>Kitab</a:t>
            </a:r>
            <a:r>
              <a:rPr lang="tr-TR" sz="2600" dirty="0"/>
              <a:t>-ı Cabbar Kulu''</a:t>
            </a:r>
            <a:r>
              <a:rPr lang="tr-TR" sz="2600" dirty="0" err="1"/>
              <a:t>ndan</a:t>
            </a:r>
            <a:r>
              <a:rPr lang="tr-TR" sz="2600" dirty="0"/>
              <a:t> ''Barış ve Kardeşlik'' başlıklı bir okuma metni de bulunuyor. </a:t>
            </a:r>
          </a:p>
          <a:p>
            <a:r>
              <a:rPr lang="tr-TR" sz="2600" dirty="0"/>
              <a:t>İmam hatip liselerinde okutulan kelam ders kitabında da Alevilik ve Bektaşilik kavramları, tarihsel gelişim, Hacı Bektaş Veli ve Dört Kapı Kırk Makam, Alevilik, Bektaşilik Düşüncesinde Temel Unsurlar, Allah Sevgisi, Peygamber Sevgisi, </a:t>
            </a:r>
            <a:r>
              <a:rPr lang="tr-TR" sz="2600" dirty="0" err="1"/>
              <a:t>Ehl</a:t>
            </a:r>
            <a:r>
              <a:rPr lang="tr-TR" sz="2600" dirty="0"/>
              <a:t>-i </a:t>
            </a:r>
            <a:r>
              <a:rPr lang="tr-TR" sz="2600" dirty="0" err="1"/>
              <a:t>Beyt</a:t>
            </a:r>
            <a:r>
              <a:rPr lang="tr-TR" sz="2600" dirty="0"/>
              <a:t> Sevgisi, </a:t>
            </a:r>
            <a:r>
              <a:rPr lang="tr-TR" sz="2600" dirty="0" err="1"/>
              <a:t>Tevella</a:t>
            </a:r>
            <a:r>
              <a:rPr lang="tr-TR" sz="2600" dirty="0"/>
              <a:t>, </a:t>
            </a:r>
            <a:r>
              <a:rPr lang="tr-TR" sz="2600" dirty="0" err="1"/>
              <a:t>Teberra</a:t>
            </a:r>
            <a:r>
              <a:rPr lang="tr-TR" sz="2600" dirty="0"/>
              <a:t>, On İki İmam, Musahiplik, Ayin-i Cem, Üç Sünnet Yedi Farz gibi konu başlıkları bulunuyor.</a:t>
            </a:r>
          </a:p>
          <a:p>
            <a:endParaRPr lang="tr-TR" dirty="0"/>
          </a:p>
        </p:txBody>
      </p:sp>
    </p:spTree>
    <p:extLst>
      <p:ext uri="{BB962C8B-B14F-4D97-AF65-F5344CB8AC3E}">
        <p14:creationId xmlns:p14="http://schemas.microsoft.com/office/powerpoint/2010/main" val="2772253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21845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58341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6048672"/>
          </a:xfrm>
        </p:spPr>
        <p:txBody>
          <a:bodyPr>
            <a:normAutofit fontScale="70000" lnSpcReduction="20000"/>
          </a:bodyPr>
          <a:lstStyle/>
          <a:p>
            <a:pPr>
              <a:buFont typeface="Wingdings" pitchFamily="2" charset="2"/>
              <a:buChar char="q"/>
            </a:pPr>
            <a:r>
              <a:rPr lang="tr-TR" sz="3400" dirty="0" smtClean="0"/>
              <a:t>1980’li yıllar Alman okullarında okuyan Türk çocuklarına Din Dersi Talepleri</a:t>
            </a:r>
          </a:p>
          <a:p>
            <a:pPr marL="0" indent="0">
              <a:buNone/>
            </a:pPr>
            <a:endParaRPr lang="tr-TR" sz="3400" dirty="0" smtClean="0"/>
          </a:p>
          <a:p>
            <a:pPr>
              <a:buFont typeface="Wingdings" pitchFamily="2" charset="2"/>
              <a:buChar char="q"/>
            </a:pPr>
            <a:r>
              <a:rPr lang="tr-TR" sz="3400" dirty="0" smtClean="0"/>
              <a:t>1988’den itibaren Kuzey Ren </a:t>
            </a:r>
            <a:r>
              <a:rPr lang="tr-TR" sz="3400" dirty="0" err="1" smtClean="0"/>
              <a:t>Westfalya</a:t>
            </a:r>
            <a:r>
              <a:rPr lang="tr-TR" sz="3400" dirty="0" smtClean="0"/>
              <a:t> Eyaleti örneğinde Aleviliğin İslam derslerinde öğretime konu edilmesi istekleri</a:t>
            </a:r>
          </a:p>
          <a:p>
            <a:pPr marL="0" indent="0">
              <a:buNone/>
            </a:pPr>
            <a:endParaRPr lang="tr-TR" sz="3400" dirty="0" smtClean="0"/>
          </a:p>
          <a:p>
            <a:pPr>
              <a:buFont typeface="Wingdings" pitchFamily="2" charset="2"/>
              <a:buChar char="q"/>
            </a:pPr>
            <a:r>
              <a:rPr lang="tr-TR" sz="3400" dirty="0" smtClean="0"/>
              <a:t>1999 yılında ilk Alevi Din Dersi program geliştirilmesi</a:t>
            </a:r>
          </a:p>
          <a:p>
            <a:pPr marL="0" indent="0">
              <a:buNone/>
            </a:pPr>
            <a:endParaRPr lang="tr-TR" sz="3400" dirty="0" smtClean="0"/>
          </a:p>
          <a:p>
            <a:pPr>
              <a:buFont typeface="Wingdings" pitchFamily="2" charset="2"/>
              <a:buChar char="q"/>
            </a:pPr>
            <a:r>
              <a:rPr lang="tr-TR" sz="3400" dirty="0" smtClean="0"/>
              <a:t>Mart 2000 Berlin Anadolu Alevileri Birliği’nin Alevi din dersi başvurusu (2001 Kuzey Ren </a:t>
            </a:r>
            <a:r>
              <a:rPr lang="tr-TR" sz="3400" dirty="0" err="1" smtClean="0"/>
              <a:t>Westfalya</a:t>
            </a:r>
            <a:r>
              <a:rPr lang="tr-TR" sz="3400" dirty="0" smtClean="0"/>
              <a:t>, </a:t>
            </a:r>
            <a:r>
              <a:rPr lang="tr-TR" sz="3400" dirty="0" err="1" smtClean="0"/>
              <a:t>Hessen</a:t>
            </a:r>
            <a:r>
              <a:rPr lang="tr-TR" sz="3400" dirty="0" smtClean="0"/>
              <a:t>, Baden </a:t>
            </a:r>
            <a:r>
              <a:rPr lang="tr-TR" sz="3400" dirty="0" err="1" smtClean="0"/>
              <a:t>Württemberg</a:t>
            </a:r>
            <a:r>
              <a:rPr lang="tr-TR" sz="3400" dirty="0" smtClean="0"/>
              <a:t>, Bavyera başvuruları…</a:t>
            </a:r>
          </a:p>
          <a:p>
            <a:pPr marL="320040" lvl="1" indent="0">
              <a:buNone/>
            </a:pPr>
            <a:endParaRPr lang="tr-TR" sz="3400" dirty="0"/>
          </a:p>
          <a:p>
            <a:pPr lvl="0">
              <a:buClr>
                <a:srgbClr val="AD0101"/>
              </a:buClr>
              <a:buFont typeface="Wingdings" pitchFamily="2" charset="2"/>
              <a:buChar char="q"/>
            </a:pPr>
            <a:r>
              <a:rPr lang="tr-TR" sz="3400" dirty="0" smtClean="0">
                <a:solidFill>
                  <a:srgbClr val="303030"/>
                </a:solidFill>
              </a:rPr>
              <a:t>2002 yılı Berlin’de okutulan ilk Alevi Din Dersi (2008</a:t>
            </a:r>
            <a:r>
              <a:rPr lang="tr-TR" sz="3400" dirty="0"/>
              <a:t> Kuzey Ren </a:t>
            </a:r>
            <a:r>
              <a:rPr lang="tr-TR" sz="3400" dirty="0" err="1"/>
              <a:t>Westfalya</a:t>
            </a:r>
            <a:r>
              <a:rPr lang="tr-TR" sz="3400" dirty="0"/>
              <a:t>, </a:t>
            </a:r>
            <a:r>
              <a:rPr lang="tr-TR" sz="3400" dirty="0" err="1" smtClean="0"/>
              <a:t>Hessen</a:t>
            </a:r>
            <a:r>
              <a:rPr lang="tr-TR" sz="3400" dirty="0" smtClean="0"/>
              <a:t>, Bavyera, 2009-2010 Aşağı Saksonya</a:t>
            </a:r>
            <a:r>
              <a:rPr lang="tr-TR" sz="3400" dirty="0" smtClean="0">
                <a:solidFill>
                  <a:srgbClr val="303030"/>
                </a:solidFill>
              </a:rPr>
              <a:t>)</a:t>
            </a:r>
            <a:endParaRPr lang="tr-TR" sz="3400" dirty="0" smtClean="0"/>
          </a:p>
          <a:p>
            <a:pPr>
              <a:buFont typeface="Wingdings" pitchFamily="2" charset="2"/>
              <a:buChar char="q"/>
            </a:pPr>
            <a:endParaRPr lang="tr-TR" dirty="0"/>
          </a:p>
        </p:txBody>
      </p:sp>
    </p:spTree>
    <p:extLst>
      <p:ext uri="{BB962C8B-B14F-4D97-AF65-F5344CB8AC3E}">
        <p14:creationId xmlns:p14="http://schemas.microsoft.com/office/powerpoint/2010/main" val="221659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60648"/>
            <a:ext cx="6781800" cy="1600200"/>
          </a:xfrm>
        </p:spPr>
        <p:txBody>
          <a:bodyPr>
            <a:normAutofit/>
          </a:bodyPr>
          <a:lstStyle/>
          <a:p>
            <a:pPr algn="ctr"/>
            <a:r>
              <a:rPr lang="tr-TR" sz="4400" dirty="0" smtClean="0"/>
              <a:t>Alevilerin ayrı bir din dersi istemelerinin nedenleri:</a:t>
            </a:r>
            <a:endParaRPr lang="tr-TR" sz="4400" dirty="0"/>
          </a:p>
        </p:txBody>
      </p:sp>
      <p:sp>
        <p:nvSpPr>
          <p:cNvPr id="3" name="İçerik Yer Tutucusu 2"/>
          <p:cNvSpPr>
            <a:spLocks noGrp="1"/>
          </p:cNvSpPr>
          <p:nvPr>
            <p:ph idx="1"/>
          </p:nvPr>
        </p:nvSpPr>
        <p:spPr>
          <a:xfrm>
            <a:off x="827584" y="2204864"/>
            <a:ext cx="7543800" cy="3886200"/>
          </a:xfrm>
        </p:spPr>
        <p:txBody>
          <a:bodyPr>
            <a:normAutofit/>
          </a:bodyPr>
          <a:lstStyle/>
          <a:p>
            <a:pPr>
              <a:buFont typeface="Wingdings" pitchFamily="2" charset="2"/>
              <a:buChar char="q"/>
            </a:pPr>
            <a:r>
              <a:rPr lang="tr-TR" sz="4000" dirty="0" smtClean="0"/>
              <a:t>Alevi – İdeolojik,</a:t>
            </a:r>
          </a:p>
          <a:p>
            <a:pPr>
              <a:buFont typeface="Wingdings" pitchFamily="2" charset="2"/>
              <a:buChar char="q"/>
            </a:pPr>
            <a:r>
              <a:rPr lang="tr-TR" sz="4000" dirty="0" smtClean="0"/>
              <a:t>Toplumsal – Kültürel,</a:t>
            </a:r>
          </a:p>
          <a:p>
            <a:pPr>
              <a:buFont typeface="Wingdings" pitchFamily="2" charset="2"/>
              <a:buChar char="q"/>
            </a:pPr>
            <a:r>
              <a:rPr lang="tr-TR" sz="4000" dirty="0" smtClean="0"/>
              <a:t>Ekonomik,</a:t>
            </a:r>
          </a:p>
          <a:p>
            <a:pPr>
              <a:buFont typeface="Wingdings" pitchFamily="2" charset="2"/>
              <a:buChar char="q"/>
            </a:pPr>
            <a:r>
              <a:rPr lang="tr-TR" sz="4000" dirty="0" smtClean="0"/>
              <a:t>Alevi kimliğinin tanınması vb.</a:t>
            </a:r>
            <a:endParaRPr lang="tr-TR" sz="4000" dirty="0"/>
          </a:p>
        </p:txBody>
      </p:sp>
    </p:spTree>
    <p:extLst>
      <p:ext uri="{BB962C8B-B14F-4D97-AF65-F5344CB8AC3E}">
        <p14:creationId xmlns:p14="http://schemas.microsoft.com/office/powerpoint/2010/main" val="3990900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332656"/>
            <a:ext cx="6781800" cy="1008112"/>
          </a:xfrm>
        </p:spPr>
        <p:txBody>
          <a:bodyPr>
            <a:normAutofit fontScale="90000"/>
          </a:bodyPr>
          <a:lstStyle/>
          <a:p>
            <a:r>
              <a:rPr lang="tr-TR" dirty="0" smtClean="0"/>
              <a:t>Almanya Alevi Din Dersi;</a:t>
            </a:r>
            <a:endParaRPr lang="tr-TR" dirty="0"/>
          </a:p>
        </p:txBody>
      </p:sp>
      <p:sp>
        <p:nvSpPr>
          <p:cNvPr id="3" name="İçerik Yer Tutucusu 2"/>
          <p:cNvSpPr>
            <a:spLocks noGrp="1"/>
          </p:cNvSpPr>
          <p:nvPr>
            <p:ph idx="1"/>
          </p:nvPr>
        </p:nvSpPr>
        <p:spPr>
          <a:xfrm>
            <a:off x="755576" y="1412776"/>
            <a:ext cx="7543800" cy="4678288"/>
          </a:xfrm>
        </p:spPr>
        <p:txBody>
          <a:bodyPr>
            <a:normAutofit/>
          </a:bodyPr>
          <a:lstStyle/>
          <a:p>
            <a:r>
              <a:rPr lang="tr-TR" dirty="0"/>
              <a:t>Devlet </a:t>
            </a:r>
            <a:r>
              <a:rPr lang="tr-TR" dirty="0" smtClean="0"/>
              <a:t>tarafından / Devletin gözetim ve denetiminde,</a:t>
            </a:r>
          </a:p>
          <a:p>
            <a:r>
              <a:rPr lang="tr-TR" dirty="0" smtClean="0"/>
              <a:t>Alevi cemaatinin temel ilkeleriyle uyumlu olarak,</a:t>
            </a:r>
          </a:p>
          <a:p>
            <a:r>
              <a:rPr lang="tr-TR" dirty="0" smtClean="0"/>
              <a:t>8 – 12 istekli Alevi öğrencinin bulunduğu okullarda verilebilen,</a:t>
            </a:r>
          </a:p>
          <a:p>
            <a:r>
              <a:rPr lang="tr-TR" dirty="0" smtClean="0"/>
              <a:t>Amaç ve muhtevayı cemaatin belirlediği,</a:t>
            </a:r>
          </a:p>
          <a:p>
            <a:r>
              <a:rPr lang="tr-TR" dirty="0" smtClean="0"/>
              <a:t>Program ve kitapları Alevi cemaati tarafından veya devlet işbirliğiyle hazırlanan,</a:t>
            </a:r>
          </a:p>
          <a:p>
            <a:r>
              <a:rPr lang="tr-TR" dirty="0" smtClean="0"/>
              <a:t>Din/ mezhep merkezli/ </a:t>
            </a:r>
            <a:r>
              <a:rPr lang="tr-TR" dirty="0" err="1" smtClean="0"/>
              <a:t>doktriner</a:t>
            </a:r>
            <a:r>
              <a:rPr lang="tr-TR" dirty="0" smtClean="0"/>
              <a:t> </a:t>
            </a:r>
            <a:r>
              <a:rPr lang="tr-TR" b="1" dirty="0" smtClean="0"/>
              <a:t>nitelikli</a:t>
            </a:r>
            <a:r>
              <a:rPr lang="tr-TR" dirty="0" smtClean="0"/>
              <a:t>, </a:t>
            </a:r>
            <a:r>
              <a:rPr lang="tr-TR" dirty="0" err="1" smtClean="0"/>
              <a:t>konfessionel</a:t>
            </a:r>
            <a:r>
              <a:rPr lang="tr-TR" dirty="0" smtClean="0"/>
              <a:t>,</a:t>
            </a:r>
          </a:p>
          <a:p>
            <a:r>
              <a:rPr lang="tr-TR" dirty="0" smtClean="0"/>
              <a:t>Öğretmenlerin eğitim ve atamasında cemaatin yetkili olduğu bir derstir.</a:t>
            </a:r>
            <a:endParaRPr lang="tr-TR" dirty="0"/>
          </a:p>
        </p:txBody>
      </p:sp>
    </p:spTree>
    <p:extLst>
      <p:ext uri="{BB962C8B-B14F-4D97-AF65-F5344CB8AC3E}">
        <p14:creationId xmlns:p14="http://schemas.microsoft.com/office/powerpoint/2010/main" val="3067434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404664"/>
            <a:ext cx="6781800" cy="1152128"/>
          </a:xfrm>
        </p:spPr>
        <p:txBody>
          <a:bodyPr>
            <a:normAutofit fontScale="90000"/>
          </a:bodyPr>
          <a:lstStyle/>
          <a:p>
            <a:pPr algn="ctr"/>
            <a:r>
              <a:rPr lang="tr-TR" sz="4000" dirty="0" smtClean="0"/>
              <a:t>Alevi Din Dersi Programlarının Yapısal Özellikleri</a:t>
            </a:r>
            <a:endParaRPr lang="tr-TR" sz="4000" dirty="0"/>
          </a:p>
        </p:txBody>
      </p:sp>
      <p:sp>
        <p:nvSpPr>
          <p:cNvPr id="3" name="İçerik Yer Tutucusu 2"/>
          <p:cNvSpPr>
            <a:spLocks noGrp="1"/>
          </p:cNvSpPr>
          <p:nvPr>
            <p:ph idx="1"/>
          </p:nvPr>
        </p:nvSpPr>
        <p:spPr>
          <a:xfrm>
            <a:off x="827584" y="1484784"/>
            <a:ext cx="7543800" cy="5229200"/>
          </a:xfrm>
        </p:spPr>
        <p:txBody>
          <a:bodyPr>
            <a:normAutofit/>
          </a:bodyPr>
          <a:lstStyle/>
          <a:p>
            <a:pPr algn="just">
              <a:buFont typeface="Wingdings" pitchFamily="2" charset="2"/>
              <a:buChar char="q"/>
            </a:pPr>
            <a:r>
              <a:rPr lang="tr-TR" dirty="0" smtClean="0"/>
              <a:t>Kuzey Ren </a:t>
            </a:r>
            <a:r>
              <a:rPr lang="tr-TR" dirty="0" err="1" smtClean="0"/>
              <a:t>Westfalya</a:t>
            </a:r>
            <a:r>
              <a:rPr lang="tr-TR" dirty="0" smtClean="0"/>
              <a:t>, </a:t>
            </a:r>
            <a:r>
              <a:rPr lang="tr-TR" dirty="0" err="1" smtClean="0"/>
              <a:t>Hessen</a:t>
            </a:r>
            <a:r>
              <a:rPr lang="tr-TR" dirty="0" smtClean="0"/>
              <a:t>, Bavyera, Baden </a:t>
            </a:r>
            <a:r>
              <a:rPr lang="tr-TR" dirty="0" err="1" smtClean="0"/>
              <a:t>Württemberg</a:t>
            </a:r>
            <a:r>
              <a:rPr lang="tr-TR" dirty="0" smtClean="0"/>
              <a:t> programları 28’er üniteden oluşmaktadır. Üniteler şu alanların ağırlığında oluşturulmuştur:</a:t>
            </a:r>
          </a:p>
          <a:p>
            <a:pPr lvl="1" algn="just">
              <a:buFont typeface="Wingdings" pitchFamily="2" charset="2"/>
              <a:buChar char="Ø"/>
            </a:pPr>
            <a:r>
              <a:rPr lang="tr-TR" dirty="0" smtClean="0"/>
              <a:t>Öğrencilerin günlük yaşam tecrübeleriyle ilişkilendirilen ve oradan Aleviliğin esaslarına yönlendirilen üniteler: İnsanlar Kategorisi</a:t>
            </a:r>
          </a:p>
          <a:p>
            <a:pPr lvl="1" algn="just">
              <a:buFont typeface="Wingdings" pitchFamily="2" charset="2"/>
              <a:buChar char="Ø"/>
            </a:pPr>
            <a:r>
              <a:rPr lang="tr-TR" dirty="0" smtClean="0"/>
              <a:t>Aleviliğin dini içeriğiyle bağlantılı olan ve oradan öğrencinin yaşam gerçekliğine giden üniteler: Yol Kategorisi</a:t>
            </a:r>
          </a:p>
          <a:p>
            <a:pPr lvl="1" algn="just">
              <a:buFont typeface="Wingdings" pitchFamily="2" charset="2"/>
              <a:buChar char="Ø"/>
            </a:pPr>
            <a:r>
              <a:rPr lang="tr-TR" dirty="0" smtClean="0"/>
              <a:t>Gündelik yaşam ve Aleviliğin temel sorularıyla özdeş olan üniteler: Ev ve Düzen Kategorisi</a:t>
            </a:r>
          </a:p>
          <a:p>
            <a:pPr lvl="1"/>
            <a:endParaRPr lang="tr-TR" dirty="0"/>
          </a:p>
        </p:txBody>
      </p:sp>
    </p:spTree>
    <p:extLst>
      <p:ext uri="{BB962C8B-B14F-4D97-AF65-F5344CB8AC3E}">
        <p14:creationId xmlns:p14="http://schemas.microsoft.com/office/powerpoint/2010/main" val="395491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60648"/>
            <a:ext cx="6781800" cy="1600200"/>
          </a:xfrm>
        </p:spPr>
        <p:txBody>
          <a:bodyPr>
            <a:normAutofit/>
          </a:bodyPr>
          <a:lstStyle/>
          <a:p>
            <a:pPr algn="ctr"/>
            <a:r>
              <a:rPr lang="tr-TR" sz="4400" dirty="0" smtClean="0"/>
              <a:t>Ünite içerikleri  şu dört soruya cevap aramaktadır:</a:t>
            </a:r>
            <a:endParaRPr lang="tr-TR" sz="4400" dirty="0"/>
          </a:p>
        </p:txBody>
      </p:sp>
      <p:sp>
        <p:nvSpPr>
          <p:cNvPr id="3" name="İçerik Yer Tutucusu 2"/>
          <p:cNvSpPr>
            <a:spLocks noGrp="1"/>
          </p:cNvSpPr>
          <p:nvPr>
            <p:ph idx="1"/>
          </p:nvPr>
        </p:nvSpPr>
        <p:spPr>
          <a:xfrm>
            <a:off x="827584" y="2204864"/>
            <a:ext cx="7543800" cy="3886200"/>
          </a:xfrm>
        </p:spPr>
        <p:txBody>
          <a:bodyPr>
            <a:normAutofit fontScale="85000" lnSpcReduction="20000"/>
          </a:bodyPr>
          <a:lstStyle/>
          <a:p>
            <a:r>
              <a:rPr lang="tr-TR" sz="4000" dirty="0" smtClean="0"/>
              <a:t>İnsanın tabiat, teknik ve tarihle ilişkisine yönelik sorular</a:t>
            </a:r>
          </a:p>
          <a:p>
            <a:r>
              <a:rPr lang="tr-TR" sz="4000" dirty="0" smtClean="0"/>
              <a:t>İnsanın diğer insanlarla ilişkisine yönelik sorular</a:t>
            </a:r>
          </a:p>
          <a:p>
            <a:r>
              <a:rPr lang="tr-TR" sz="4000" dirty="0" smtClean="0"/>
              <a:t>İnsanın kendisiyle ilişkisine yönelik sorular</a:t>
            </a:r>
          </a:p>
          <a:p>
            <a:r>
              <a:rPr lang="tr-TR" sz="4000" dirty="0" smtClean="0"/>
              <a:t>İnsanın Tanrıyla ilişkisine yönelik sorular</a:t>
            </a:r>
            <a:endParaRPr lang="tr-TR" sz="4000" dirty="0"/>
          </a:p>
        </p:txBody>
      </p:sp>
    </p:spTree>
    <p:extLst>
      <p:ext uri="{BB962C8B-B14F-4D97-AF65-F5344CB8AC3E}">
        <p14:creationId xmlns:p14="http://schemas.microsoft.com/office/powerpoint/2010/main" val="97908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60648"/>
            <a:ext cx="6781800" cy="1600200"/>
          </a:xfrm>
        </p:spPr>
        <p:txBody>
          <a:bodyPr>
            <a:normAutofit/>
          </a:bodyPr>
          <a:lstStyle/>
          <a:p>
            <a:pPr algn="ctr"/>
            <a:r>
              <a:rPr lang="tr-TR" sz="4400" dirty="0" smtClean="0"/>
              <a:t>Alevilik derslerinin genel görev ve hedefleri:</a:t>
            </a:r>
            <a:endParaRPr lang="tr-TR" sz="4400" dirty="0"/>
          </a:p>
        </p:txBody>
      </p:sp>
      <p:sp>
        <p:nvSpPr>
          <p:cNvPr id="3" name="İçerik Yer Tutucusu 2"/>
          <p:cNvSpPr>
            <a:spLocks noGrp="1"/>
          </p:cNvSpPr>
          <p:nvPr>
            <p:ph idx="1"/>
          </p:nvPr>
        </p:nvSpPr>
        <p:spPr>
          <a:xfrm>
            <a:off x="827584" y="2348880"/>
            <a:ext cx="3744416" cy="3886200"/>
          </a:xfrm>
        </p:spPr>
        <p:txBody>
          <a:bodyPr>
            <a:normAutofit fontScale="70000" lnSpcReduction="20000"/>
          </a:bodyPr>
          <a:lstStyle/>
          <a:p>
            <a:r>
              <a:rPr lang="tr-TR" sz="4000" dirty="0" smtClean="0"/>
              <a:t>Bilgi kazandırma</a:t>
            </a:r>
          </a:p>
          <a:p>
            <a:r>
              <a:rPr lang="tr-TR" sz="4000" dirty="0" smtClean="0"/>
              <a:t>İnancı koruma</a:t>
            </a:r>
          </a:p>
          <a:p>
            <a:r>
              <a:rPr lang="tr-TR" sz="4000" dirty="0" smtClean="0"/>
              <a:t>Kimlik gelişimi</a:t>
            </a:r>
          </a:p>
          <a:p>
            <a:r>
              <a:rPr lang="tr-TR" sz="4000" dirty="0" smtClean="0"/>
              <a:t>Yaşamı düzenlemeye destek</a:t>
            </a:r>
          </a:p>
          <a:p>
            <a:r>
              <a:rPr lang="tr-TR" sz="4000" dirty="0" smtClean="0"/>
              <a:t>Değer kazandırma</a:t>
            </a:r>
          </a:p>
          <a:p>
            <a:r>
              <a:rPr lang="tr-TR" sz="4000" dirty="0" smtClean="0"/>
              <a:t>İlişki becerisini destekleme</a:t>
            </a:r>
          </a:p>
          <a:p>
            <a:r>
              <a:rPr lang="tr-TR" sz="4000" dirty="0" smtClean="0"/>
              <a:t>Eşitlik</a:t>
            </a:r>
          </a:p>
          <a:p>
            <a:endParaRPr lang="tr-TR" sz="4000" dirty="0" smtClean="0"/>
          </a:p>
          <a:p>
            <a:endParaRPr lang="tr-TR" sz="4000" dirty="0"/>
          </a:p>
        </p:txBody>
      </p:sp>
      <p:sp>
        <p:nvSpPr>
          <p:cNvPr id="4" name="İçerik Yer Tutucusu 2"/>
          <p:cNvSpPr txBox="1">
            <a:spLocks/>
          </p:cNvSpPr>
          <p:nvPr/>
        </p:nvSpPr>
        <p:spPr>
          <a:xfrm>
            <a:off x="4932040" y="2348880"/>
            <a:ext cx="3744416" cy="3886200"/>
          </a:xfrm>
          <a:prstGeom prst="rect">
            <a:avLst/>
          </a:prstGeom>
        </p:spPr>
        <p:txBody>
          <a:bodyPr vert="horz" lIns="91440" tIns="45720" rIns="91440" bIns="45720" rtlCol="0" anchor="ctr"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tr-TR" sz="4000" dirty="0" err="1" smtClean="0"/>
              <a:t>Dinlerarası</a:t>
            </a:r>
            <a:r>
              <a:rPr lang="tr-TR" sz="4000" dirty="0" smtClean="0"/>
              <a:t> diyalog</a:t>
            </a:r>
          </a:p>
          <a:p>
            <a:r>
              <a:rPr lang="tr-TR" sz="4000" dirty="0" smtClean="0"/>
              <a:t>Topluma katkı</a:t>
            </a:r>
          </a:p>
          <a:p>
            <a:r>
              <a:rPr lang="tr-TR" sz="4000" dirty="0" smtClean="0"/>
              <a:t>Dil gelişimi</a:t>
            </a:r>
          </a:p>
          <a:p>
            <a:r>
              <a:rPr lang="tr-TR" sz="4000" dirty="0" smtClean="0"/>
              <a:t>Sorumluluk kazandırma</a:t>
            </a:r>
          </a:p>
          <a:p>
            <a:r>
              <a:rPr lang="tr-TR" sz="4000" dirty="0" smtClean="0"/>
              <a:t>Şahsiyet Gelişimi</a:t>
            </a:r>
          </a:p>
          <a:p>
            <a:r>
              <a:rPr lang="tr-TR" sz="4000" dirty="0" smtClean="0"/>
              <a:t>Kendini ve yabancıyı anlama</a:t>
            </a:r>
          </a:p>
          <a:p>
            <a:r>
              <a:rPr lang="tr-TR" sz="4000" dirty="0" smtClean="0"/>
              <a:t>Mezhebi yönlendirme</a:t>
            </a:r>
          </a:p>
          <a:p>
            <a:endParaRPr lang="tr-TR" sz="4000" dirty="0" smtClean="0"/>
          </a:p>
          <a:p>
            <a:endParaRPr lang="tr-TR" sz="4000" dirty="0"/>
          </a:p>
        </p:txBody>
      </p:sp>
    </p:spTree>
    <p:extLst>
      <p:ext uri="{BB962C8B-B14F-4D97-AF65-F5344CB8AC3E}">
        <p14:creationId xmlns:p14="http://schemas.microsoft.com/office/powerpoint/2010/main" val="979082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143</TotalTime>
  <Words>2277</Words>
  <Application>Microsoft Office PowerPoint</Application>
  <PresentationFormat>Ekran Gösterisi (4:3)</PresentationFormat>
  <Paragraphs>117</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NewsPrint</vt:lpstr>
      <vt:lpstr>ALEVÎ DİN DERSLERİ</vt:lpstr>
      <vt:lpstr>PowerPoint Sunusu</vt:lpstr>
      <vt:lpstr>PowerPoint Sunusu</vt:lpstr>
      <vt:lpstr>PowerPoint Sunusu</vt:lpstr>
      <vt:lpstr>Alevilerin ayrı bir din dersi istemelerinin nedenleri:</vt:lpstr>
      <vt:lpstr>Almanya Alevi Din Dersi;</vt:lpstr>
      <vt:lpstr>Alevi Din Dersi Programlarının Yapısal Özellikleri</vt:lpstr>
      <vt:lpstr>Ünite içerikleri  şu dört soruya cevap aramaktadır:</vt:lpstr>
      <vt:lpstr>Alevilik derslerinin genel görev ve hedefleri:</vt:lpstr>
      <vt:lpstr>Dersin Bilişsel, Becerisel ve Tutum ve Davranışsal olarak hedeflerinden örnekler:</vt:lpstr>
      <vt:lpstr>Alevilik Din Dersi Programlarının Temel Yaklaşımları</vt:lpstr>
      <vt:lpstr>PowerPoint Sunusu</vt:lpstr>
      <vt:lpstr>PowerPoint Sunusu</vt:lpstr>
      <vt:lpstr>PowerPoint Sunusu</vt:lpstr>
      <vt:lpstr>PowerPoint Sunusu</vt:lpstr>
      <vt:lpstr>İLKOKUL ve ORTAOKUL DERS KİTAPLARINDA ALEVİLİK KONUSU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ALEVÎ DİN DERSLERİ</dc:title>
  <dc:creator>user</dc:creator>
  <cp:lastModifiedBy>USER</cp:lastModifiedBy>
  <cp:revision>16</cp:revision>
  <dcterms:created xsi:type="dcterms:W3CDTF">2013-12-03T18:02:34Z</dcterms:created>
  <dcterms:modified xsi:type="dcterms:W3CDTF">2013-12-04T10:54:41Z</dcterms:modified>
</cp:coreProperties>
</file>