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  <p:sldMasterId id="214748369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8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9133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2936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00096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93588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478664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93881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53806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022887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34041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617939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09188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07821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09686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31135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7694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04655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33839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0990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88994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00730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57873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1983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5758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3097624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581192" y="-137160"/>
            <a:ext cx="11029615" cy="699516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tr-TR" sz="3600" b="1" dirty="0">
                <a:solidFill>
                  <a:schemeClr val="bg1"/>
                </a:solidFill>
              </a:rPr>
              <a:t>6. Yerel Halk ve Elde Bulunan İşgücü:</a:t>
            </a:r>
          </a:p>
          <a:p>
            <a:pPr lvl="0">
              <a:buNone/>
            </a:pPr>
            <a:endParaRPr lang="tr-TR" sz="3600" b="1" dirty="0">
              <a:solidFill>
                <a:schemeClr val="bg1"/>
              </a:solidFill>
            </a:endParaRPr>
          </a:p>
          <a:p>
            <a:pPr lvl="0">
              <a:buFont typeface="Courier New" panose="02070309020205020404" pitchFamily="49" charset="0"/>
              <a:buChar char="o"/>
            </a:pPr>
            <a:r>
              <a:rPr lang="tr-TR" sz="3600" dirty="0"/>
              <a:t>Yerel halkın özellikleri,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tr-TR" sz="3600" dirty="0"/>
              <a:t>Eldeki işgücünün miktarı ve niteliği,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tr-TR" sz="3600" dirty="0"/>
              <a:t>Eğitim ve yetiştirme hizmetleri,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tr-TR" sz="3600" dirty="0"/>
              <a:t>Mevsimlik turizm faaliyetlerini diğer işlerle birleştirme imkanları gibi.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790598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glece  ve anÄ±masyon ile ilgili gÃ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" y="424656"/>
            <a:ext cx="4433888" cy="35758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eglece  ve anÄ±masyon ile ilgili gÃ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76" y="424656"/>
            <a:ext cx="2733675" cy="35758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dÄ±nlendÄ±rÄ±cÄ± tesÄ±sler sÄ±nema ile ilgili gÃ¶rsel sonu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175" y="424656"/>
            <a:ext cx="4457701" cy="35758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bÄ±sÄ±klet turu ile ilgili gÃ¶rsel sonucu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6" y="4000501"/>
            <a:ext cx="6276976" cy="2857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bÄ±sÄ±klet turu ile ilgili gÃ¶rsel sonucu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263" y="4000500"/>
            <a:ext cx="5348287" cy="2857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08723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dirty="0" smtClean="0"/>
              <a:t> İlke </a:t>
            </a:r>
            <a:r>
              <a:rPr lang="tr-TR" dirty="0" err="1" smtClean="0"/>
              <a:t>Basarangil</a:t>
            </a:r>
            <a:r>
              <a:rPr lang="tr-TR" dirty="0" smtClean="0"/>
              <a:t>, Dr. Oğuz </a:t>
            </a:r>
            <a:r>
              <a:rPr lang="tr-TR" dirty="0" err="1" smtClean="0"/>
              <a:t>Türkay</a:t>
            </a:r>
            <a:r>
              <a:rPr lang="tr-TR" dirty="0" smtClean="0"/>
              <a:t> Rekreasyon ve </a:t>
            </a:r>
            <a:r>
              <a:rPr lang="tr-TR" dirty="0" err="1" smtClean="0"/>
              <a:t>Anımasyon</a:t>
            </a:r>
            <a:r>
              <a:rPr lang="tr-TR" dirty="0" smtClean="0"/>
              <a:t> , Rekreasyon </a:t>
            </a:r>
            <a:r>
              <a:rPr lang="tr-TR" smtClean="0"/>
              <a:t>Yonetımı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1193" y="-114299"/>
            <a:ext cx="6653997" cy="6492240"/>
          </a:xfrm>
        </p:spPr>
        <p:txBody>
          <a:bodyPr/>
          <a:lstStyle/>
          <a:p>
            <a:pPr lvl="0">
              <a:buNone/>
            </a:pPr>
            <a:r>
              <a:rPr lang="tr-TR" sz="3600" b="1" dirty="0">
                <a:solidFill>
                  <a:schemeClr val="bg1"/>
                </a:solidFill>
              </a:rPr>
              <a:t>7. Mali Kaynaklar: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tr-TR" sz="3600" dirty="0"/>
              <a:t>İşleri finanse etmeye yarayan kaynaklar,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tr-TR" sz="3600" dirty="0"/>
              <a:t>Finansman araç ve gereçleri,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tr-TR" sz="3600" dirty="0"/>
              <a:t>Düşünülen projelere uygulanacak mali tedbirler gibidir.</a:t>
            </a:r>
          </a:p>
          <a:p>
            <a:endParaRPr lang="tr-TR" dirty="0"/>
          </a:p>
        </p:txBody>
      </p:sp>
      <p:pic>
        <p:nvPicPr>
          <p:cNvPr id="2050" name="Picture 2" descr="eÄlence ve anÄ±masyon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907" y="1792289"/>
            <a:ext cx="4455982" cy="45856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89703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1490" y="702156"/>
            <a:ext cx="8663940" cy="898044"/>
          </a:xfrm>
        </p:spPr>
        <p:txBody>
          <a:bodyPr>
            <a:normAutofit/>
          </a:bodyPr>
          <a:lstStyle/>
          <a:p>
            <a:r>
              <a:rPr lang="tr-TR" sz="3200" dirty="0"/>
              <a:t>TURİSTİK ANİMASYONLARIN GELİŞTİRİLMESİ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5741" y="1920240"/>
            <a:ext cx="6263639" cy="3943350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tr-TR" sz="3200" b="1" dirty="0"/>
              <a:t>1. TURİSTİK ÜRÜNÜN GELİŞTİRİLMESİ: </a:t>
            </a:r>
          </a:p>
          <a:p>
            <a:pPr>
              <a:buNone/>
            </a:pPr>
            <a:r>
              <a:rPr lang="tr-TR" sz="3200" dirty="0"/>
              <a:t>   Tatil köyleri için hazırlanan paket tur veya turistik ürünlerde çeşitli animasyonlar için önceden personel yetiştirilmelidir. Üçüncü yaş grubu turistleri ve kongre müşterileri için ayrı nitelikli hosteslere ihtiyaç duyulmaktadır.</a:t>
            </a:r>
          </a:p>
          <a:p>
            <a:endParaRPr lang="tr-TR" dirty="0"/>
          </a:p>
        </p:txBody>
      </p:sp>
      <p:pic>
        <p:nvPicPr>
          <p:cNvPr id="3074" name="Picture 2" descr="eÄlence ve anÄ±masyon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0863" y="1920240"/>
            <a:ext cx="4829175" cy="3943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11134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5472" y="914400"/>
            <a:ext cx="11029615" cy="5577840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tr-TR" sz="3600" b="1" dirty="0">
                <a:solidFill>
                  <a:schemeClr val="bg1"/>
                </a:solidFill>
              </a:rPr>
              <a:t>2. ANİMASYON FONKSİYONLARININ GELİŞTİRİLMESİ: </a:t>
            </a:r>
          </a:p>
          <a:p>
            <a:pPr lvl="0">
              <a:buNone/>
            </a:pPr>
            <a:endParaRPr lang="tr-TR" sz="3600" b="1" dirty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tr-TR" sz="3600" dirty="0"/>
              <a:t>  Düzenlenecek animasyon faaliyetlerinin ekonomik yönünü, maliyetini önceden hesaplamak gerekir. </a:t>
            </a:r>
          </a:p>
          <a:p>
            <a:pPr lvl="0">
              <a:buNone/>
            </a:pPr>
            <a:endParaRPr lang="tr-TR" sz="3600" dirty="0"/>
          </a:p>
          <a:p>
            <a:pPr>
              <a:buNone/>
            </a:pPr>
            <a:r>
              <a:rPr lang="tr-TR" sz="3600" b="1" dirty="0"/>
              <a:t>3. ANİMATÖRLERİN SEÇİMİ: </a:t>
            </a:r>
          </a:p>
          <a:p>
            <a:pPr>
              <a:buNone/>
            </a:pPr>
            <a:endParaRPr lang="tr-TR" sz="3600" b="1" dirty="0"/>
          </a:p>
          <a:p>
            <a:pPr>
              <a:buNone/>
            </a:pPr>
            <a:r>
              <a:rPr lang="tr-TR" sz="3600" dirty="0"/>
              <a:t>  Bu hizmeti verecek gençlerin bir sorumluluk duygusuna ve bir olgunluğa sahip olmaları gerekir. Yönetme ve inisiyatif kullanma yetenekle­rinin bulunması gerekir.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12858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8630" y="388620"/>
            <a:ext cx="11142177" cy="609219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tr-TR" sz="3600" b="1" dirty="0">
                <a:solidFill>
                  <a:schemeClr val="bg1"/>
                </a:solidFill>
              </a:rPr>
              <a:t>4. ANİMATÖRLÜĞÜN MESLEK OLARAK BENİMSENMESİ: </a:t>
            </a:r>
          </a:p>
          <a:p>
            <a:pPr lvl="0">
              <a:buNone/>
            </a:pPr>
            <a:endParaRPr lang="tr-TR" sz="3600" b="1" dirty="0">
              <a:solidFill>
                <a:schemeClr val="bg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/>
              <a:t>   </a:t>
            </a:r>
            <a:r>
              <a:rPr lang="tr-TR" sz="3900" dirty="0"/>
              <a:t>Animatörlüğün bir meslek haline gelebilmesi için mesleğin gerektirdiği bilgi ve becerilerin, niteliklerin saptanarak görev tanımları yapılmalıdır. Animatörlüğün mevsimlik özellikleri dikkate alınarak, mesleği teşvik edici önlemler getirilebilir.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521931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81192" y="594360"/>
            <a:ext cx="11029616" cy="1188720"/>
          </a:xfrm>
        </p:spPr>
        <p:txBody>
          <a:bodyPr>
            <a:normAutofit/>
          </a:bodyPr>
          <a:lstStyle/>
          <a:p>
            <a:r>
              <a:rPr lang="tr-TR" sz="3600" dirty="0"/>
              <a:t>AKTİF ANİMASYON ÇEŞİTLERİ:</a:t>
            </a:r>
            <a:br>
              <a:rPr lang="tr-TR" sz="3600" dirty="0"/>
            </a:br>
            <a:r>
              <a:rPr lang="tr-TR" sz="3600" dirty="0"/>
              <a:t>1. SPORTİF ANİMASYON ÇEŞİTLERİ</a:t>
            </a:r>
            <a:r>
              <a:rPr lang="tr-TR" dirty="0"/>
              <a:t>:</a:t>
            </a:r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>
          <a:xfrm>
            <a:off x="581192" y="1863090"/>
            <a:ext cx="11029615" cy="4903470"/>
          </a:xfrm>
        </p:spPr>
        <p:txBody>
          <a:bodyPr>
            <a:normAutofit fontScale="40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tr-TR" sz="3300" dirty="0"/>
              <a:t>Daha fazla gençlere hitap eder.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300" dirty="0"/>
              <a:t>Deniz kıyısının coğrafi konumu göz önüne alınmalıdır. (Yelken, geziler, su kayağı, su yarışları, plaj oyunları, vb...)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300" dirty="0"/>
              <a:t>Klasik ekipmanlarla donatılmalıdır. </a:t>
            </a:r>
          </a:p>
          <a:p>
            <a:r>
              <a:rPr lang="tr-TR" sz="3300" dirty="0"/>
              <a:t>Tenis,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300" dirty="0"/>
              <a:t>Golf,</a:t>
            </a:r>
          </a:p>
          <a:p>
            <a:r>
              <a:rPr lang="tr-TR" sz="3300" dirty="0"/>
              <a:t>Spor sahaları,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300" dirty="0"/>
              <a:t>Havuzlar,</a:t>
            </a:r>
          </a:p>
          <a:p>
            <a:endParaRPr lang="tr-TR" sz="3300" dirty="0"/>
          </a:p>
          <a:p>
            <a:r>
              <a:rPr lang="tr-TR" sz="3300" dirty="0"/>
              <a:t>Koşma parkurları gibi.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300" dirty="0"/>
              <a:t>Daha modern veya daha ayrıntılı donanımlara sahip olabilir.</a:t>
            </a:r>
          </a:p>
          <a:p>
            <a:r>
              <a:rPr lang="tr-TR" sz="3300" dirty="0"/>
              <a:t>Deniz tedavisi merkezleri,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3300" dirty="0"/>
              <a:t>Bowling, </a:t>
            </a:r>
            <a:r>
              <a:rPr lang="tr-TR" sz="3300" dirty="0"/>
              <a:t>bilardo salonları,</a:t>
            </a:r>
            <a:endParaRPr lang="en-US" sz="3300" dirty="0"/>
          </a:p>
          <a:p>
            <a:r>
              <a:rPr lang="tr-TR" sz="3300" dirty="0"/>
              <a:t>Jimnastik salonları,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3300" dirty="0"/>
              <a:t>Fitness </a:t>
            </a:r>
            <a:r>
              <a:rPr lang="tr-TR" sz="3300" dirty="0"/>
              <a:t>merkezleri,</a:t>
            </a:r>
            <a:endParaRPr lang="en-US" sz="3300" dirty="0"/>
          </a:p>
          <a:p>
            <a:r>
              <a:rPr lang="tr-TR" sz="3300" dirty="0"/>
              <a:t>Paraşütçülük,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300" dirty="0"/>
              <a:t>Ata binme merkezleri vs. gibi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090490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81192" y="685800"/>
            <a:ext cx="11029616" cy="822960"/>
          </a:xfrm>
        </p:spPr>
        <p:txBody>
          <a:bodyPr>
            <a:normAutofit/>
          </a:bodyPr>
          <a:lstStyle/>
          <a:p>
            <a:r>
              <a:rPr lang="tr-TR" sz="3200" dirty="0"/>
              <a:t>2. KÜLTÜREL ANİMASYON ÇEŞİTLERİ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1192" y="1931670"/>
            <a:ext cx="10403037" cy="4926330"/>
          </a:xfrm>
        </p:spPr>
        <p:txBody>
          <a:bodyPr>
            <a:normAutofit fontScale="85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Daha olgun veya daha yaşlı müşteri kitlesine hitap eder.</a:t>
            </a:r>
          </a:p>
          <a:p>
            <a:r>
              <a:rPr lang="tr-TR" dirty="0"/>
              <a:t>Daha çeşitli olmak, hareketli veya hareketsiz kültür faaliyetlerinin her yönünü kapsamalıdır.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Konserler, modern veya klasik müzik resitalleri,</a:t>
            </a:r>
          </a:p>
          <a:p>
            <a:r>
              <a:rPr lang="tr-TR" dirty="0"/>
              <a:t>Dans, bale gösterileri,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Tiyatro, sinema etkinlikleri,</a:t>
            </a:r>
          </a:p>
          <a:p>
            <a:r>
              <a:rPr lang="tr-TR" dirty="0"/>
              <a:t>Festival programları,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Sokak orkestraları,</a:t>
            </a:r>
          </a:p>
          <a:p>
            <a:r>
              <a:rPr lang="tr-TR" dirty="0" err="1"/>
              <a:t>Pandomim</a:t>
            </a:r>
            <a:r>
              <a:rPr lang="tr-TR" dirty="0"/>
              <a:t> oyunları ve sihirbazlar,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Konferanslar,</a:t>
            </a:r>
          </a:p>
          <a:p>
            <a:r>
              <a:rPr lang="tr-TR" dirty="0"/>
              <a:t>Sergi ve galeriler,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Balo salonları,</a:t>
            </a:r>
          </a:p>
          <a:p>
            <a:r>
              <a:rPr lang="tr-TR" dirty="0"/>
              <a:t>Müzeler,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Kongre merkezleri,</a:t>
            </a:r>
          </a:p>
          <a:p>
            <a:r>
              <a:rPr lang="tr-TR" dirty="0"/>
              <a:t>Deniz evi,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Kilise (</a:t>
            </a:r>
            <a:r>
              <a:rPr lang="tr-TR" dirty="0" err="1"/>
              <a:t>orglu</a:t>
            </a:r>
            <a:r>
              <a:rPr lang="tr-TR" dirty="0"/>
              <a:t>),</a:t>
            </a:r>
          </a:p>
          <a:p>
            <a:r>
              <a:rPr lang="tr-TR" dirty="0"/>
              <a:t>Açık hava tiyatrosu gibi.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140079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8044"/>
          </a:xfrm>
        </p:spPr>
        <p:txBody>
          <a:bodyPr>
            <a:normAutofit/>
          </a:bodyPr>
          <a:lstStyle/>
          <a:p>
            <a:r>
              <a:rPr lang="tr-TR" sz="3600" dirty="0"/>
              <a:t>3. DİNLENDİRİCİ ANİMASYON TESİSLERİ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1192" y="1954530"/>
            <a:ext cx="11029615" cy="4754880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Herkese hitap eder.</a:t>
            </a:r>
          </a:p>
          <a:p>
            <a:r>
              <a:rPr lang="tr-TR" dirty="0"/>
              <a:t>Sürekli olmalı, mevsim boyunca faal olmalı ve tüm ilgililere yararlı olmalıdır.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Özel olabilir ve bu durumda belediyeye yük olmaz.</a:t>
            </a:r>
          </a:p>
          <a:p>
            <a:r>
              <a:rPr lang="tr-TR" dirty="0"/>
              <a:t>Havuzlu park,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Diskotek ve gece kulübü gibi,</a:t>
            </a:r>
          </a:p>
          <a:p>
            <a:r>
              <a:rPr lang="tr-TR" dirty="0"/>
              <a:t>Casino,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Sinema,</a:t>
            </a:r>
          </a:p>
          <a:p>
            <a:r>
              <a:rPr lang="tr-TR" dirty="0"/>
              <a:t>Briç, satranç ve </a:t>
            </a:r>
            <a:r>
              <a:rPr lang="tr-TR" dirty="0" err="1"/>
              <a:t>scrabble</a:t>
            </a:r>
            <a:r>
              <a:rPr lang="tr-TR" dirty="0"/>
              <a:t> salonları,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Çocuklar için Mini kulübü,</a:t>
            </a:r>
          </a:p>
          <a:p>
            <a:r>
              <a:rPr lang="tr-TR" dirty="0"/>
              <a:t>Moda defileleri,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Geziler,</a:t>
            </a:r>
          </a:p>
          <a:p>
            <a:r>
              <a:rPr lang="tr-TR" dirty="0"/>
              <a:t>Turne sirkleri gibi.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63382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330" y="1885244"/>
            <a:ext cx="11395710" cy="4869885"/>
          </a:xfrm>
        </p:spPr>
        <p:txBody>
          <a:bodyPr>
            <a:normAutofit fontScale="85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tr-TR" dirty="0">
                <a:solidFill>
                  <a:schemeClr val="tx1"/>
                </a:solidFill>
              </a:rPr>
              <a:t>Bilgisayara hazırlık,</a:t>
            </a:r>
          </a:p>
          <a:p>
            <a:r>
              <a:rPr lang="tr-TR" dirty="0">
                <a:solidFill>
                  <a:schemeClr val="tx1"/>
                </a:solidFill>
              </a:rPr>
              <a:t>Gençlik evleri,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>
                <a:solidFill>
                  <a:schemeClr val="tx1"/>
                </a:solidFill>
              </a:rPr>
              <a:t>Seyyar orkestra ve animasyonlar,</a:t>
            </a:r>
          </a:p>
          <a:p>
            <a:r>
              <a:rPr lang="tr-TR" dirty="0"/>
              <a:t>Sokak konserleri,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Plaj oyunları,</a:t>
            </a:r>
          </a:p>
          <a:p>
            <a:r>
              <a:rPr lang="tr-TR" dirty="0"/>
              <a:t>Plaj turneleri,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Havai fişekler,</a:t>
            </a:r>
          </a:p>
          <a:p>
            <a:r>
              <a:rPr lang="tr-TR" dirty="0"/>
              <a:t>Ulusal bayramların kutlanması,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Sanat merkezi,</a:t>
            </a:r>
          </a:p>
          <a:p>
            <a:r>
              <a:rPr lang="tr-TR" dirty="0"/>
              <a:t>Pazar ve panayır yerleri,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Uluslararası karşılama törenleri,</a:t>
            </a:r>
          </a:p>
          <a:p>
            <a:r>
              <a:rPr lang="tr-TR" dirty="0"/>
              <a:t>Defileler,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 err="1"/>
              <a:t>Misis'lerin</a:t>
            </a:r>
            <a:r>
              <a:rPr lang="tr-TR" dirty="0"/>
              <a:t> seçimi (güzellik kraliçelerinin)</a:t>
            </a:r>
          </a:p>
          <a:p>
            <a:r>
              <a:rPr lang="tr-TR" dirty="0"/>
              <a:t>Şampiyonluk turnuvaları, yarışmalar ve kupalar,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/>
              <a:t>Av yarışmaları gibi.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0387341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Kar Payı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TM02900688[[fn=Model]]</Template>
  <TotalTime>59</TotalTime>
  <Words>483</Words>
  <Application>Microsoft Office PowerPoint</Application>
  <PresentationFormat>Özel</PresentationFormat>
  <Paragraphs>86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3" baseType="lpstr">
      <vt:lpstr>HDOfficeLightV0</vt:lpstr>
      <vt:lpstr>Kar Payı</vt:lpstr>
      <vt:lpstr>Slayt 1</vt:lpstr>
      <vt:lpstr>Slayt 2</vt:lpstr>
      <vt:lpstr>TURİSTİK ANİMASYONLARIN GELİŞTİRİLMESİ</vt:lpstr>
      <vt:lpstr>Slayt 4</vt:lpstr>
      <vt:lpstr>Slayt 5</vt:lpstr>
      <vt:lpstr>AKTİF ANİMASYON ÇEŞİTLERİ: 1. SPORTİF ANİMASYON ÇEŞİTLERİ:</vt:lpstr>
      <vt:lpstr>2. KÜLTÜREL ANİMASYON ÇEŞİTLERİ</vt:lpstr>
      <vt:lpstr>3. DİNLENDİRİCİ ANİMASYON TESİSLERİ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eceats35@gmail.com</dc:creator>
  <cp:lastModifiedBy>Windows Kullanıcısı</cp:lastModifiedBy>
  <cp:revision>10</cp:revision>
  <dcterms:created xsi:type="dcterms:W3CDTF">2018-12-16T06:59:37Z</dcterms:created>
  <dcterms:modified xsi:type="dcterms:W3CDTF">2019-03-15T12:25:37Z</dcterms:modified>
</cp:coreProperties>
</file>