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13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93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0096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358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7866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388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380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2288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404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1793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91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7821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968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1135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69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465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38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99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99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73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787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983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75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09762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81192" y="-137160"/>
            <a:ext cx="11029615" cy="69951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3600" b="1" dirty="0">
                <a:solidFill>
                  <a:schemeClr val="bg1"/>
                </a:solidFill>
              </a:rPr>
              <a:t>6. Yerel Halk ve Elde Bulunan İşgücü:</a:t>
            </a:r>
          </a:p>
          <a:p>
            <a:pPr lvl="0">
              <a:buNone/>
            </a:pPr>
            <a:endParaRPr lang="tr-TR" sz="3600" b="1" dirty="0">
              <a:solidFill>
                <a:schemeClr val="bg1"/>
              </a:solidFill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Yerel halkın özellikleri,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Eldeki işgücünün miktarı ve niteliği,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Eğitim ve yetiştirme hizmetleri,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Mevsimlik turizm faaliyetlerini diğer işlerle birleştirme imkanları gibi.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9059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glece  ve anÄ±masyon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424656"/>
            <a:ext cx="4433888" cy="3575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glece  ve anÄ±masyon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6" y="424656"/>
            <a:ext cx="2733675" cy="3575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Ä±nlendÄ±rÄ±cÄ± tesÄ±sler sÄ±nema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424656"/>
            <a:ext cx="4457701" cy="3575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Ä±sÄ±klet turu ile ilgili gÃ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6" y="4000501"/>
            <a:ext cx="6276976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bÄ±sÄ±klet turu ile ilgili gÃ¶rsel sonuc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4000500"/>
            <a:ext cx="5348287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0872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3" y="-114299"/>
            <a:ext cx="6653997" cy="6492240"/>
          </a:xfrm>
        </p:spPr>
        <p:txBody>
          <a:bodyPr/>
          <a:lstStyle/>
          <a:p>
            <a:pPr lvl="0">
              <a:buNone/>
            </a:pPr>
            <a:r>
              <a:rPr lang="tr-TR" sz="3600" b="1" dirty="0">
                <a:solidFill>
                  <a:schemeClr val="bg1"/>
                </a:solidFill>
              </a:rPr>
              <a:t>7. Mali Kaynaklar: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İşleri finanse etmeye yarayan kaynaklar,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Finansman araç ve gereçleri,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tr-TR" sz="3600" dirty="0"/>
              <a:t>Düşünülen projelere uygulanacak mali tedbirler gibidir.</a:t>
            </a:r>
          </a:p>
          <a:p>
            <a:endParaRPr lang="tr-TR" dirty="0"/>
          </a:p>
        </p:txBody>
      </p:sp>
      <p:pic>
        <p:nvPicPr>
          <p:cNvPr id="2050" name="Picture 2" descr="eÄlence ve anÄ±masyon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907" y="1792289"/>
            <a:ext cx="4455982" cy="45856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970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1490" y="702156"/>
            <a:ext cx="8663940" cy="898044"/>
          </a:xfrm>
        </p:spPr>
        <p:txBody>
          <a:bodyPr>
            <a:normAutofit/>
          </a:bodyPr>
          <a:lstStyle/>
          <a:p>
            <a:r>
              <a:rPr lang="tr-TR" sz="3200" dirty="0"/>
              <a:t>TURİSTİK ANİMASYONLARIN GELİŞTİRİLMESİ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741" y="1920240"/>
            <a:ext cx="6263639" cy="394335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sz="3200" b="1" dirty="0"/>
              <a:t>1. TURİSTİK ÜRÜNÜN GELİŞTİRİLMESİ: </a:t>
            </a:r>
          </a:p>
          <a:p>
            <a:pPr>
              <a:buNone/>
            </a:pPr>
            <a:r>
              <a:rPr lang="tr-TR" sz="3200" dirty="0"/>
              <a:t>   Tatil köyleri için hazırlanan paket tur veya turistik ürünlerde çeşitli animasyonlar için önceden personel yetiştirilmelidir. Üçüncü yaş grubu turistleri ve kongre müşterileri için ayrı nitelikli hosteslere ihtiyaç duyulmaktadır.</a:t>
            </a:r>
          </a:p>
          <a:p>
            <a:endParaRPr lang="tr-TR" dirty="0"/>
          </a:p>
        </p:txBody>
      </p:sp>
      <p:pic>
        <p:nvPicPr>
          <p:cNvPr id="3074" name="Picture 2" descr="eÄlence ve anÄ±masyon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920240"/>
            <a:ext cx="48291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113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5472" y="914400"/>
            <a:ext cx="11029615" cy="557784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tr-TR" sz="3600" b="1" dirty="0">
                <a:solidFill>
                  <a:schemeClr val="bg1"/>
                </a:solidFill>
              </a:rPr>
              <a:t>2. ANİMASYON FONKSİYONLARININ GELİŞTİRİLMESİ: </a:t>
            </a:r>
          </a:p>
          <a:p>
            <a:pPr lvl="0">
              <a:buNone/>
            </a:pPr>
            <a:endParaRPr lang="tr-TR" sz="3600" b="1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tr-TR" sz="3600" dirty="0"/>
              <a:t>  Düzenlenecek animasyon faaliyetlerinin ekonomik yönünü, maliyetini önceden hesaplamak gerekir. </a:t>
            </a: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r>
              <a:rPr lang="tr-TR" sz="3600" b="1" dirty="0"/>
              <a:t>3. ANİMATÖRLERİN SEÇİMİ: </a:t>
            </a:r>
          </a:p>
          <a:p>
            <a:pPr>
              <a:buNone/>
            </a:pPr>
            <a:endParaRPr lang="tr-TR" sz="3600" b="1" dirty="0"/>
          </a:p>
          <a:p>
            <a:pPr>
              <a:buNone/>
            </a:pPr>
            <a:r>
              <a:rPr lang="tr-TR" sz="3600" dirty="0"/>
              <a:t>  Bu hizmeti verecek gençlerin bir sorumluluk duygusuna ve bir olgunluğa sahip olmaları gerekir. Yönetme ve inisiyatif kullanma yetenekle­rinin bulunması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1285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630" y="388620"/>
            <a:ext cx="11142177" cy="609219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3600" b="1" dirty="0">
                <a:solidFill>
                  <a:schemeClr val="bg1"/>
                </a:solidFill>
              </a:rPr>
              <a:t>4. ANİMATÖRLÜĞÜN MESLEK OLARAK BENİMSENMESİ: </a:t>
            </a:r>
          </a:p>
          <a:p>
            <a:pPr lvl="0">
              <a:buNone/>
            </a:pPr>
            <a:endParaRPr lang="tr-TR" sz="3600" b="1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/>
              <a:t>   </a:t>
            </a:r>
            <a:r>
              <a:rPr lang="tr-TR" sz="3900" dirty="0"/>
              <a:t>Animatörlüğün bir meslek haline gelebilmesi için mesleğin gerektirdiği bilgi ve becerilerin, niteliklerin saptanarak görev tanımları yapılmalıdır. Animatörlüğün mevsimlik özellikleri dikkate alınarak, mesleği teşvik edici önlemler getirilebilir.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2193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1192" y="594360"/>
            <a:ext cx="11029616" cy="1188720"/>
          </a:xfrm>
        </p:spPr>
        <p:txBody>
          <a:bodyPr>
            <a:normAutofit/>
          </a:bodyPr>
          <a:lstStyle/>
          <a:p>
            <a:r>
              <a:rPr lang="tr-TR" sz="3600" dirty="0"/>
              <a:t>AKTİF ANİMASYON ÇEŞİTLERİ:</a:t>
            </a:r>
            <a:br>
              <a:rPr lang="tr-TR" sz="3600" dirty="0"/>
            </a:br>
            <a:r>
              <a:rPr lang="tr-TR" sz="3600" dirty="0"/>
              <a:t>1. SPORTİF ANİMASYON ÇEŞİTLERİ</a:t>
            </a:r>
            <a:r>
              <a:rPr lang="tr-TR" dirty="0"/>
              <a:t>: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581192" y="1863090"/>
            <a:ext cx="11029615" cy="4903470"/>
          </a:xfrm>
        </p:spPr>
        <p:txBody>
          <a:bodyPr>
            <a:normAutofit fontScale="40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Daha fazla gençlere hitap eder.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300" dirty="0"/>
              <a:t>Deniz kıyısının coğrafi konumu göz önüne alınmalıdır. (Yelken, geziler, su kayağı, su yarışları, plaj oyunları, vb...)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Klasik ekipmanlarla donatılmalıdır. </a:t>
            </a:r>
          </a:p>
          <a:p>
            <a:r>
              <a:rPr lang="tr-TR" sz="3300" dirty="0"/>
              <a:t>Tenis,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Golf,</a:t>
            </a:r>
          </a:p>
          <a:p>
            <a:r>
              <a:rPr lang="tr-TR" sz="3300" dirty="0"/>
              <a:t>Spor sahaları,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Havuzlar,</a:t>
            </a:r>
          </a:p>
          <a:p>
            <a:endParaRPr lang="tr-TR" sz="3300" dirty="0"/>
          </a:p>
          <a:p>
            <a:r>
              <a:rPr lang="tr-TR" sz="3300" dirty="0"/>
              <a:t>Koşma parkurları gibi.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Daha modern veya daha ayrıntılı donanımlara sahip olabilir.</a:t>
            </a:r>
          </a:p>
          <a:p>
            <a:r>
              <a:rPr lang="tr-TR" sz="3300" dirty="0"/>
              <a:t>Deniz tedavisi merkezleri,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Bowling, </a:t>
            </a:r>
            <a:r>
              <a:rPr lang="tr-TR" sz="3300" dirty="0"/>
              <a:t>bilardo salonları,</a:t>
            </a:r>
            <a:endParaRPr lang="en-US" sz="3300" dirty="0"/>
          </a:p>
          <a:p>
            <a:r>
              <a:rPr lang="tr-TR" sz="3300" dirty="0"/>
              <a:t>Jimnastik salonları,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Fitness </a:t>
            </a:r>
            <a:r>
              <a:rPr lang="tr-TR" sz="3300" dirty="0"/>
              <a:t>merkezleri,</a:t>
            </a:r>
            <a:endParaRPr lang="en-US" sz="3300" dirty="0"/>
          </a:p>
          <a:p>
            <a:r>
              <a:rPr lang="tr-TR" sz="3300" dirty="0"/>
              <a:t>Paraşütçülük,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300" dirty="0"/>
              <a:t>Ata binme merkezleri vs. gibi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9049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1192" y="685800"/>
            <a:ext cx="11029616" cy="822960"/>
          </a:xfrm>
        </p:spPr>
        <p:txBody>
          <a:bodyPr>
            <a:normAutofit/>
          </a:bodyPr>
          <a:lstStyle/>
          <a:p>
            <a:r>
              <a:rPr lang="tr-TR" sz="3200" dirty="0"/>
              <a:t>2. KÜLTÜREL ANİMASYON ÇEŞİTLERİ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1931670"/>
            <a:ext cx="10403037" cy="4926330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Daha olgun veya daha yaşlı müşteri kitlesine hitap eder.</a:t>
            </a:r>
          </a:p>
          <a:p>
            <a:r>
              <a:rPr lang="tr-TR" dirty="0"/>
              <a:t>Daha çeşitli olmak, hareketli veya hareketsiz kültür faaliyetlerinin her yönünü kapsamalıdır.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Konserler, modern veya klasik müzik resitalleri,</a:t>
            </a:r>
          </a:p>
          <a:p>
            <a:r>
              <a:rPr lang="tr-TR" dirty="0"/>
              <a:t>Dans, bale gösterileri,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Tiyatro, sinema etkinlikleri,</a:t>
            </a:r>
          </a:p>
          <a:p>
            <a:r>
              <a:rPr lang="tr-TR" dirty="0"/>
              <a:t>Festival programları,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Sokak orkestraları,</a:t>
            </a:r>
          </a:p>
          <a:p>
            <a:r>
              <a:rPr lang="tr-TR" dirty="0" err="1"/>
              <a:t>Pandomim</a:t>
            </a:r>
            <a:r>
              <a:rPr lang="tr-TR" dirty="0"/>
              <a:t> oyunları ve sihirbazlar,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Konferanslar,</a:t>
            </a:r>
          </a:p>
          <a:p>
            <a:r>
              <a:rPr lang="tr-TR" dirty="0"/>
              <a:t>Sergi ve galeriler,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Balo salonları,</a:t>
            </a:r>
          </a:p>
          <a:p>
            <a:r>
              <a:rPr lang="tr-TR" dirty="0"/>
              <a:t>Müzeler,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Kongre merkezleri,</a:t>
            </a:r>
          </a:p>
          <a:p>
            <a:r>
              <a:rPr lang="tr-TR" dirty="0"/>
              <a:t>Deniz evi,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Kilise (</a:t>
            </a:r>
            <a:r>
              <a:rPr lang="tr-TR" dirty="0" err="1"/>
              <a:t>orglu</a:t>
            </a:r>
            <a:r>
              <a:rPr lang="tr-TR" dirty="0"/>
              <a:t>),</a:t>
            </a:r>
          </a:p>
          <a:p>
            <a:r>
              <a:rPr lang="tr-TR" dirty="0"/>
              <a:t>Açık hava tiyatrosu gibi.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4007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044"/>
          </a:xfrm>
        </p:spPr>
        <p:txBody>
          <a:bodyPr>
            <a:normAutofit/>
          </a:bodyPr>
          <a:lstStyle/>
          <a:p>
            <a:r>
              <a:rPr lang="tr-TR" sz="3600" dirty="0"/>
              <a:t>3. DİNLENDİRİCİ ANİMASYON TESİSLERİ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1954530"/>
            <a:ext cx="11029615" cy="475488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Herkese hitap eder.</a:t>
            </a:r>
          </a:p>
          <a:p>
            <a:r>
              <a:rPr lang="tr-TR" dirty="0"/>
              <a:t>Sürekli olmalı, mevsim boyunca faal olmalı ve tüm ilgililere yararlı olmalıdır.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Özel olabilir ve bu durumda belediyeye yük olmaz.</a:t>
            </a:r>
          </a:p>
          <a:p>
            <a:r>
              <a:rPr lang="tr-TR" dirty="0"/>
              <a:t>Havuzlu park,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Diskotek ve gece kulübü gibi,</a:t>
            </a:r>
          </a:p>
          <a:p>
            <a:r>
              <a:rPr lang="tr-TR" dirty="0"/>
              <a:t>Casino,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Sinema,</a:t>
            </a:r>
          </a:p>
          <a:p>
            <a:r>
              <a:rPr lang="tr-TR" dirty="0"/>
              <a:t>Briç, satranç ve </a:t>
            </a:r>
            <a:r>
              <a:rPr lang="tr-TR" dirty="0" err="1"/>
              <a:t>scrabble</a:t>
            </a:r>
            <a:r>
              <a:rPr lang="tr-TR" dirty="0"/>
              <a:t> salonları,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Çocuklar için Mini kulübü,</a:t>
            </a:r>
          </a:p>
          <a:p>
            <a:r>
              <a:rPr lang="tr-TR" dirty="0"/>
              <a:t>Moda defileleri,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Geziler,</a:t>
            </a:r>
          </a:p>
          <a:p>
            <a:r>
              <a:rPr lang="tr-TR" dirty="0"/>
              <a:t>Turne sirkleri gibi.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338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30" y="1885244"/>
            <a:ext cx="11395710" cy="4869885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dirty="0">
                <a:solidFill>
                  <a:schemeClr val="tx1"/>
                </a:solidFill>
              </a:rPr>
              <a:t>Bilgisayara hazırlık,</a:t>
            </a:r>
          </a:p>
          <a:p>
            <a:r>
              <a:rPr lang="tr-TR" dirty="0">
                <a:solidFill>
                  <a:schemeClr val="tx1"/>
                </a:solidFill>
              </a:rPr>
              <a:t>Gençlik evleri,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>
                <a:solidFill>
                  <a:schemeClr val="tx1"/>
                </a:solidFill>
              </a:rPr>
              <a:t>Seyyar orkestra ve animasyonlar,</a:t>
            </a:r>
          </a:p>
          <a:p>
            <a:r>
              <a:rPr lang="tr-TR" dirty="0"/>
              <a:t>Sokak konserleri,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Plaj oyunları,</a:t>
            </a:r>
          </a:p>
          <a:p>
            <a:r>
              <a:rPr lang="tr-TR" dirty="0"/>
              <a:t>Plaj turneleri,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Havai fişekler,</a:t>
            </a:r>
          </a:p>
          <a:p>
            <a:r>
              <a:rPr lang="tr-TR" dirty="0"/>
              <a:t>Ulusal bayramların kutlanması,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Sanat merkezi,</a:t>
            </a:r>
          </a:p>
          <a:p>
            <a:r>
              <a:rPr lang="tr-TR" dirty="0"/>
              <a:t>Pazar ve panayır yerleri,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Uluslararası karşılama törenleri,</a:t>
            </a:r>
          </a:p>
          <a:p>
            <a:r>
              <a:rPr lang="tr-TR" dirty="0"/>
              <a:t>Defileler,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err="1"/>
              <a:t>Misis'lerin</a:t>
            </a:r>
            <a:r>
              <a:rPr lang="tr-TR" dirty="0"/>
              <a:t> seçimi (güzellik kraliçelerinin)</a:t>
            </a:r>
          </a:p>
          <a:p>
            <a:r>
              <a:rPr lang="tr-TR" dirty="0"/>
              <a:t>Şampiyonluk turnuvaları, yarışmalar ve kupalar,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/>
              <a:t>Av yarışmaları gibi.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3873411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TM02900688[[fn=Model]]</Template>
  <TotalTime>59</TotalTime>
  <Words>483</Words>
  <Application>Microsoft Office PowerPoint</Application>
  <PresentationFormat>Özel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HDOfficeLightV0</vt:lpstr>
      <vt:lpstr>Kar Payı</vt:lpstr>
      <vt:lpstr>Slayt 1</vt:lpstr>
      <vt:lpstr>Slayt 2</vt:lpstr>
      <vt:lpstr>TURİSTİK ANİMASYONLARIN GELİŞTİRİLMESİ</vt:lpstr>
      <vt:lpstr>Slayt 4</vt:lpstr>
      <vt:lpstr>Slayt 5</vt:lpstr>
      <vt:lpstr>AKTİF ANİMASYON ÇEŞİTLERİ: 1. SPORTİF ANİMASYON ÇEŞİTLERİ:</vt:lpstr>
      <vt:lpstr>2. KÜLTÜREL ANİMASYON ÇEŞİTLERİ</vt:lpstr>
      <vt:lpstr>3. DİNLENDİRİCİ ANİMASYON TESİSLERİ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eceats35@gmail.com</dc:creator>
  <cp:lastModifiedBy>Windows Kullanıcısı</cp:lastModifiedBy>
  <cp:revision>10</cp:revision>
  <dcterms:created xsi:type="dcterms:W3CDTF">2018-12-16T06:59:37Z</dcterms:created>
  <dcterms:modified xsi:type="dcterms:W3CDTF">2019-03-15T12:25:37Z</dcterms:modified>
</cp:coreProperties>
</file>