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77" r:id="rId3"/>
    <p:sldId id="278" r:id="rId4"/>
    <p:sldId id="279" r:id="rId5"/>
    <p:sldId id="280" r:id="rId6"/>
    <p:sldId id="282" r:id="rId7"/>
    <p:sldId id="275" r:id="rId8"/>
    <p:sldId id="283" r:id="rId9"/>
    <p:sldId id="260" r:id="rId10"/>
    <p:sldId id="261" r:id="rId11"/>
    <p:sldId id="276" r:id="rId12"/>
    <p:sldId id="281" r:id="rId13"/>
    <p:sldId id="264" r:id="rId14"/>
    <p:sldId id="284" r:id="rId15"/>
    <p:sldId id="265" r:id="rId16"/>
    <p:sldId id="285" r:id="rId17"/>
    <p:sldId id="266" r:id="rId18"/>
    <p:sldId id="267" r:id="rId19"/>
    <p:sldId id="286" r:id="rId20"/>
    <p:sldId id="268" r:id="rId21"/>
    <p:sldId id="287" r:id="rId22"/>
    <p:sldId id="288" r:id="rId23"/>
    <p:sldId id="269" r:id="rId24"/>
    <p:sldId id="270" r:id="rId25"/>
    <p:sldId id="271" r:id="rId26"/>
    <p:sldId id="272" r:id="rId27"/>
    <p:sldId id="289" r:id="rId28"/>
    <p:sldId id="273" r:id="rId29"/>
    <p:sldId id="290" r:id="rId30"/>
    <p:sldId id="258"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247E9"/>
    <a:srgbClr val="FF3300"/>
    <a:srgbClr val="0099FF"/>
    <a:srgbClr val="00FFFF"/>
    <a:srgbClr val="FF66FF"/>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90" d="100"/>
          <a:sy n="90" d="100"/>
        </p:scale>
        <p:origin x="-4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BAD977-4229-42EA-8708-6DBB1AB6B10D}" type="datetimeFigureOut">
              <a:rPr lang="tr-TR" smtClean="0"/>
              <a:t>10.10.2023</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2B1B61-AE36-4F04-8ACF-3060577871F9}" type="slidenum">
              <a:rPr lang="tr-TR" smtClean="0"/>
              <a:t>‹#›</a:t>
            </a:fld>
            <a:endParaRPr lang="tr-TR"/>
          </a:p>
        </p:txBody>
      </p:sp>
    </p:spTree>
    <p:extLst>
      <p:ext uri="{BB962C8B-B14F-4D97-AF65-F5344CB8AC3E}">
        <p14:creationId xmlns:p14="http://schemas.microsoft.com/office/powerpoint/2010/main" val="530408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52B1B61-AE36-4F04-8ACF-3060577871F9}" type="slidenum">
              <a:rPr lang="tr-TR" smtClean="0"/>
              <a:t>25</a:t>
            </a:fld>
            <a:endParaRPr lang="tr-TR"/>
          </a:p>
        </p:txBody>
      </p:sp>
    </p:spTree>
    <p:extLst>
      <p:ext uri="{BB962C8B-B14F-4D97-AF65-F5344CB8AC3E}">
        <p14:creationId xmlns:p14="http://schemas.microsoft.com/office/powerpoint/2010/main" val="23281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52B1B61-AE36-4F04-8ACF-3060577871F9}" type="slidenum">
              <a:rPr lang="tr-TR" smtClean="0"/>
              <a:t>29</a:t>
            </a:fld>
            <a:endParaRPr lang="tr-TR"/>
          </a:p>
        </p:txBody>
      </p:sp>
    </p:spTree>
    <p:extLst>
      <p:ext uri="{BB962C8B-B14F-4D97-AF65-F5344CB8AC3E}">
        <p14:creationId xmlns:p14="http://schemas.microsoft.com/office/powerpoint/2010/main" val="694169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28BB264-4F31-4E5E-97BF-BECCA67C50C6}" type="datetimeFigureOut">
              <a:rPr lang="tr-TR" smtClean="0"/>
              <a:t>10.10.2023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424594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8BB264-4F31-4E5E-97BF-BECCA67C50C6}" type="datetimeFigureOut">
              <a:rPr lang="tr-TR" smtClean="0"/>
              <a:t>10.10.2023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85447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8BB264-4F31-4E5E-97BF-BECCA67C50C6}" type="datetimeFigureOut">
              <a:rPr lang="tr-TR" smtClean="0"/>
              <a:t>10.10.2023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147497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8BB264-4F31-4E5E-97BF-BECCA67C50C6}" type="datetimeFigureOut">
              <a:rPr lang="tr-TR" smtClean="0"/>
              <a:t>10.10.2023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2964380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28BB264-4F31-4E5E-97BF-BECCA67C50C6}" type="datetimeFigureOut">
              <a:rPr lang="tr-TR" smtClean="0"/>
              <a:t>10.10.2023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08744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28BB264-4F31-4E5E-97BF-BECCA67C50C6}" type="datetimeFigureOut">
              <a:rPr lang="tr-TR" smtClean="0"/>
              <a:t>10.10.2023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123759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28BB264-4F31-4E5E-97BF-BECCA67C50C6}" type="datetimeFigureOut">
              <a:rPr lang="tr-TR" smtClean="0"/>
              <a:t>10.10.2023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750289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28BB264-4F31-4E5E-97BF-BECCA67C50C6}" type="datetimeFigureOut">
              <a:rPr lang="tr-TR" smtClean="0"/>
              <a:t>10.10.2023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496325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28BB264-4F31-4E5E-97BF-BECCA67C50C6}" type="datetimeFigureOut">
              <a:rPr lang="tr-TR" smtClean="0"/>
              <a:t>10.10.2023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3843927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28BB264-4F31-4E5E-97BF-BECCA67C50C6}" type="datetimeFigureOut">
              <a:rPr lang="tr-TR" smtClean="0"/>
              <a:t>10.10.2023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82345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28BB264-4F31-4E5E-97BF-BECCA67C50C6}" type="datetimeFigureOut">
              <a:rPr lang="tr-TR" smtClean="0"/>
              <a:t>10.10.2023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3871E-CC20-4E2F-AEB1-D28FFC1DC2C8}" type="slidenum">
              <a:rPr lang="tr-TR" smtClean="0"/>
              <a:t>‹#›</a:t>
            </a:fld>
            <a:endParaRPr lang="tr-TR"/>
          </a:p>
        </p:txBody>
      </p:sp>
    </p:spTree>
    <p:extLst>
      <p:ext uri="{BB962C8B-B14F-4D97-AF65-F5344CB8AC3E}">
        <p14:creationId xmlns:p14="http://schemas.microsoft.com/office/powerpoint/2010/main" val="1733006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8BB264-4F31-4E5E-97BF-BECCA67C50C6}" type="datetimeFigureOut">
              <a:rPr lang="tr-TR" smtClean="0"/>
              <a:t>10.10.2023</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3871E-CC20-4E2F-AEB1-D28FFC1DC2C8}" type="slidenum">
              <a:rPr lang="tr-TR" smtClean="0"/>
              <a:t>‹#›</a:t>
            </a:fld>
            <a:endParaRPr lang="tr-TR"/>
          </a:p>
        </p:txBody>
      </p:sp>
    </p:spTree>
    <p:extLst>
      <p:ext uri="{BB962C8B-B14F-4D97-AF65-F5344CB8AC3E}">
        <p14:creationId xmlns:p14="http://schemas.microsoft.com/office/powerpoint/2010/main" val="3839703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Dikdörtgen 2"/>
          <p:cNvSpPr/>
          <p:nvPr/>
        </p:nvSpPr>
        <p:spPr>
          <a:xfrm>
            <a:off x="530942" y="878829"/>
            <a:ext cx="11149781" cy="4493538"/>
          </a:xfrm>
          <a:prstGeom prst="rect">
            <a:avLst/>
          </a:prstGeom>
        </p:spPr>
        <p:txBody>
          <a:bodyPr wrap="square">
            <a:spAutoFit/>
          </a:bodyPr>
          <a:lstStyle/>
          <a:p>
            <a:pPr algn="ctr"/>
            <a:r>
              <a:rPr lang="tr-TR" sz="4800" b="1" dirty="0" smtClean="0"/>
              <a:t>Bir Kariyer Mesleği Olarak Öğretmenlik</a:t>
            </a:r>
          </a:p>
          <a:p>
            <a:pPr algn="ctr"/>
            <a:r>
              <a:rPr lang="ru-RU" sz="4800" b="1" i="1" dirty="0">
                <a:solidFill>
                  <a:schemeClr val="tx1">
                    <a:lumMod val="50000"/>
                    <a:lumOff val="50000"/>
                  </a:schemeClr>
                </a:solidFill>
              </a:rPr>
              <a:t>Преподавание как профессиональная </a:t>
            </a:r>
            <a:r>
              <a:rPr lang="ru-RU" sz="4800" b="1" i="1" dirty="0" smtClean="0">
                <a:solidFill>
                  <a:schemeClr val="tx1">
                    <a:lumMod val="50000"/>
                    <a:lumOff val="50000"/>
                  </a:schemeClr>
                </a:solidFill>
              </a:rPr>
              <a:t>деятельность</a:t>
            </a:r>
            <a:endParaRPr lang="ru-RU" sz="4800" b="1" i="1" dirty="0">
              <a:solidFill>
                <a:schemeClr val="tx1">
                  <a:lumMod val="50000"/>
                  <a:lumOff val="50000"/>
                </a:schemeClr>
              </a:solidFill>
            </a:endParaRPr>
          </a:p>
          <a:p>
            <a:pPr algn="ctr"/>
            <a:endParaRPr lang="tr-TR" sz="5400" b="1" dirty="0" smtClean="0">
              <a:solidFill>
                <a:srgbClr val="FF0000"/>
              </a:solidFill>
            </a:endParaRPr>
          </a:p>
          <a:p>
            <a:pPr algn="ctr"/>
            <a:r>
              <a:rPr lang="tr-TR" sz="4400" b="1" i="1" dirty="0" smtClean="0"/>
              <a:t>Rusça Öğretmenliği Üzerine</a:t>
            </a:r>
          </a:p>
          <a:p>
            <a:pPr algn="ctr"/>
            <a:r>
              <a:rPr lang="ru-RU" sz="4400" b="1" i="1" dirty="0" smtClean="0">
                <a:solidFill>
                  <a:schemeClr val="tx1">
                    <a:lumMod val="50000"/>
                    <a:lumOff val="50000"/>
                  </a:schemeClr>
                </a:solidFill>
              </a:rPr>
              <a:t>О преподовании русского языка</a:t>
            </a:r>
            <a:endParaRPr lang="tr-TR" sz="4400" b="1" i="1" dirty="0">
              <a:solidFill>
                <a:schemeClr val="tx1">
                  <a:lumMod val="50000"/>
                  <a:lumOff val="50000"/>
                </a:schemeClr>
              </a:solidFill>
            </a:endParaRPr>
          </a:p>
        </p:txBody>
      </p:sp>
    </p:spTree>
    <p:extLst>
      <p:ext uri="{BB962C8B-B14F-4D97-AF65-F5344CB8AC3E}">
        <p14:creationId xmlns:p14="http://schemas.microsoft.com/office/powerpoint/2010/main" val="2203555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Dikdörtgen 1"/>
          <p:cNvSpPr/>
          <p:nvPr/>
        </p:nvSpPr>
        <p:spPr>
          <a:xfrm>
            <a:off x="1204453" y="2419101"/>
            <a:ext cx="9974826" cy="2308324"/>
          </a:xfrm>
          <a:prstGeom prst="rect">
            <a:avLst/>
          </a:prstGeom>
        </p:spPr>
        <p:txBody>
          <a:bodyPr wrap="square">
            <a:spAutoFit/>
          </a:bodyPr>
          <a:lstStyle/>
          <a:p>
            <a:pPr algn="just"/>
            <a:r>
              <a:rPr lang="tr-TR" sz="2400" i="1" dirty="0" smtClean="0">
                <a:latin typeface="Times New Roman" panose="02020603050405020304" pitchFamily="18" charset="0"/>
                <a:cs typeface="Times New Roman" panose="02020603050405020304" pitchFamily="18" charset="0"/>
                <a:sym typeface="Symbol" panose="05050102010706020507" pitchFamily="18" charset="2"/>
              </a:rPr>
              <a:t> </a:t>
            </a:r>
            <a:r>
              <a:rPr lang="tr-TR" sz="2400" i="1" dirty="0" smtClean="0">
                <a:latin typeface="Times New Roman" panose="02020603050405020304" pitchFamily="18" charset="0"/>
                <a:cs typeface="Times New Roman" panose="02020603050405020304" pitchFamily="18" charset="0"/>
              </a:rPr>
              <a:t>Öğretmenlik mesleğini tercih edenlerin düzenli</a:t>
            </a:r>
            <a:r>
              <a:rPr lang="tr-TR" sz="2400" i="1" dirty="0">
                <a:latin typeface="Times New Roman" panose="02020603050405020304" pitchFamily="18" charset="0"/>
                <a:cs typeface="Times New Roman" panose="02020603050405020304" pitchFamily="18" charset="0"/>
              </a:rPr>
              <a:t>/ istikrarlı bir çalışma </a:t>
            </a:r>
            <a:r>
              <a:rPr lang="tr-TR" sz="2400" i="1" dirty="0" smtClean="0">
                <a:latin typeface="Times New Roman" panose="02020603050405020304" pitchFamily="18" charset="0"/>
                <a:cs typeface="Times New Roman" panose="02020603050405020304" pitchFamily="18" charset="0"/>
              </a:rPr>
              <a:t>hayatı olur.</a:t>
            </a:r>
            <a:endParaRPr lang="ru-RU" sz="2400" i="1" dirty="0" smtClean="0">
              <a:latin typeface="Times New Roman" panose="02020603050405020304" pitchFamily="18" charset="0"/>
              <a:cs typeface="Times New Roman" panose="02020603050405020304" pitchFamily="18" charset="0"/>
            </a:endParaRPr>
          </a:p>
          <a:p>
            <a:pPr algn="just"/>
            <a:endParaRPr lang="tr-TR" sz="2400" i="1" dirty="0" smtClean="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sym typeface="Symbol" panose="05050102010706020507" pitchFamily="18" charset="2"/>
              </a:rPr>
              <a:t></a:t>
            </a:r>
            <a:r>
              <a:rPr lang="tr-TR" sz="2400" i="1"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400" i="1" dirty="0" smtClean="0">
                <a:solidFill>
                  <a:srgbClr val="FF0000"/>
                </a:solidFill>
                <a:latin typeface="Times New Roman" panose="02020603050405020304" pitchFamily="18" charset="0"/>
                <a:cs typeface="Times New Roman" panose="02020603050405020304" pitchFamily="18" charset="0"/>
              </a:rPr>
              <a:t>Те</a:t>
            </a:r>
            <a:r>
              <a:rPr lang="ru-RU" sz="2400" i="1" dirty="0">
                <a:solidFill>
                  <a:srgbClr val="FF0000"/>
                </a:solidFill>
                <a:latin typeface="Times New Roman" panose="02020603050405020304" pitchFamily="18" charset="0"/>
                <a:cs typeface="Times New Roman" panose="02020603050405020304" pitchFamily="18" charset="0"/>
              </a:rPr>
              <a:t>, кто предпочитает профессию преподавателя, имеют постоянную/стабильную трудовую жизнь</a:t>
            </a:r>
            <a:r>
              <a:rPr lang="ru-RU" sz="2400" i="1" dirty="0" smtClean="0">
                <a:solidFill>
                  <a:srgbClr val="FF0000"/>
                </a:solidFill>
                <a:latin typeface="Times New Roman" panose="02020603050405020304" pitchFamily="18" charset="0"/>
                <a:cs typeface="Times New Roman" panose="02020603050405020304" pitchFamily="18" charset="0"/>
              </a:rPr>
              <a:t>.</a:t>
            </a:r>
          </a:p>
          <a:p>
            <a:pPr algn="just"/>
            <a:endParaRPr lang="tr-TR" sz="2400" dirty="0"/>
          </a:p>
        </p:txBody>
      </p:sp>
    </p:spTree>
    <p:extLst>
      <p:ext uri="{BB962C8B-B14F-4D97-AF65-F5344CB8AC3E}">
        <p14:creationId xmlns:p14="http://schemas.microsoft.com/office/powerpoint/2010/main" val="32334776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884903" y="399896"/>
            <a:ext cx="10618839" cy="6353175"/>
          </a:xfrm>
          <a:prstGeom prst="rect">
            <a:avLst/>
          </a:prstGeom>
        </p:spPr>
      </p:pic>
      <p:sp>
        <p:nvSpPr>
          <p:cNvPr id="3" name="Dikdörtgen 2"/>
          <p:cNvSpPr/>
          <p:nvPr/>
        </p:nvSpPr>
        <p:spPr>
          <a:xfrm>
            <a:off x="1042219" y="1258267"/>
            <a:ext cx="6096000" cy="1323439"/>
          </a:xfrm>
          <a:prstGeom prst="rect">
            <a:avLst/>
          </a:prstGeom>
        </p:spPr>
        <p:txBody>
          <a:bodyPr>
            <a:spAutoFit/>
          </a:bodyPr>
          <a:lstStyle/>
          <a:p>
            <a:r>
              <a:rPr lang="tr-TR" sz="2000" b="1" i="1" dirty="0">
                <a:solidFill>
                  <a:schemeClr val="bg1"/>
                </a:solidFill>
                <a:latin typeface="Times New Roman" panose="02020603050405020304" pitchFamily="18" charset="0"/>
                <a:cs typeface="Times New Roman" panose="02020603050405020304" pitchFamily="18" charset="0"/>
              </a:rPr>
              <a:t>Rusça öğretmeni; Rusça dersi verilen okul, dershane veya kurs gibi eğitim kurumlarında öğrencilerine veya kursiyerlerine Rusça yazmayı, anlamayı, dinlemeyi ve okumayı öğreten kişidir.</a:t>
            </a:r>
          </a:p>
        </p:txBody>
      </p:sp>
      <p:sp>
        <p:nvSpPr>
          <p:cNvPr id="4" name="Dikdörtgen 3"/>
          <p:cNvSpPr/>
          <p:nvPr/>
        </p:nvSpPr>
        <p:spPr>
          <a:xfrm>
            <a:off x="1042219" y="3123803"/>
            <a:ext cx="6096000" cy="1631216"/>
          </a:xfrm>
          <a:prstGeom prst="rect">
            <a:avLst/>
          </a:prstGeom>
        </p:spPr>
        <p:txBody>
          <a:bodyPr>
            <a:spAutoFit/>
          </a:bodyPr>
          <a:lstStyle/>
          <a:p>
            <a:r>
              <a:rPr lang="ru-RU" sz="2000" b="1" i="1" dirty="0" smtClean="0">
                <a:solidFill>
                  <a:srgbClr val="FFFF00"/>
                </a:solidFill>
                <a:latin typeface="Times New Roman" panose="02020603050405020304" pitchFamily="18" charset="0"/>
                <a:cs typeface="Times New Roman" panose="02020603050405020304" pitchFamily="18" charset="0"/>
              </a:rPr>
              <a:t>Учитель русского </a:t>
            </a:r>
            <a:r>
              <a:rPr lang="ru-RU" sz="2000" b="1" i="1" dirty="0">
                <a:solidFill>
                  <a:srgbClr val="FFFF00"/>
                </a:solidFill>
                <a:latin typeface="Times New Roman" panose="02020603050405020304" pitchFamily="18" charset="0"/>
                <a:cs typeface="Times New Roman" panose="02020603050405020304" pitchFamily="18" charset="0"/>
              </a:rPr>
              <a:t>языка - это человек, который учит студентов писать, понимать, слушать и читать по-русски в учебных заведениях, таких как школы, </a:t>
            </a:r>
            <a:r>
              <a:rPr lang="ru-RU" sz="2000" b="1" i="1" dirty="0" smtClean="0">
                <a:solidFill>
                  <a:srgbClr val="FFFF00"/>
                </a:solidFill>
                <a:latin typeface="Times New Roman" panose="02020603050405020304" pitchFamily="18" charset="0"/>
                <a:cs typeface="Times New Roman" panose="02020603050405020304" pitchFamily="18" charset="0"/>
              </a:rPr>
              <a:t>учебные классы </a:t>
            </a:r>
            <a:r>
              <a:rPr lang="ru-RU" sz="2000" b="1" i="1" dirty="0">
                <a:solidFill>
                  <a:srgbClr val="FFFF00"/>
                </a:solidFill>
                <a:latin typeface="Times New Roman" panose="02020603050405020304" pitchFamily="18" charset="0"/>
                <a:cs typeface="Times New Roman" panose="02020603050405020304" pitchFamily="18" charset="0"/>
              </a:rPr>
              <a:t>или курсы, где проводятся уроки русского языка.</a:t>
            </a:r>
            <a:endParaRPr lang="tr-TR" sz="2000" b="1" i="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029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1046265" y="355600"/>
            <a:ext cx="10515600" cy="1325563"/>
          </a:xfrm>
        </p:spPr>
        <p:txBody>
          <a:bodyPr/>
          <a:lstStyle/>
          <a:p>
            <a:pPr algn="ctr"/>
            <a:r>
              <a:rPr lang="ru-RU" b="1" i="1" dirty="0" smtClean="0">
                <a:solidFill>
                  <a:schemeClr val="bg1"/>
                </a:solidFill>
                <a:latin typeface="Times New Roman" panose="02020603050405020304" pitchFamily="18" charset="0"/>
                <a:cs typeface="Times New Roman" panose="02020603050405020304" pitchFamily="18" charset="0"/>
              </a:rPr>
              <a:t>Педагог по русскому языку</a:t>
            </a:r>
            <a:endParaRPr lang="tr-TR" b="1" i="1" dirty="0">
              <a:solidFill>
                <a:schemeClr val="bg1"/>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p:txBody>
          <a:bodyPr/>
          <a:lstStyle/>
          <a:p>
            <a:r>
              <a:rPr lang="tr-TR" i="1" dirty="0">
                <a:latin typeface="Times New Roman" panose="02020603050405020304" pitchFamily="18" charset="0"/>
                <a:cs typeface="Times New Roman" panose="02020603050405020304" pitchFamily="18" charset="0"/>
              </a:rPr>
              <a:t>Rusça Öğretmeni Ne İş Yapar? Görev ve Sorumlulukları Nelerdir?</a:t>
            </a:r>
          </a:p>
        </p:txBody>
      </p:sp>
      <p:sp>
        <p:nvSpPr>
          <p:cNvPr id="4" name="İçerik Yer Tutucusu 3"/>
          <p:cNvSpPr>
            <a:spLocks noGrp="1"/>
          </p:cNvSpPr>
          <p:nvPr>
            <p:ph sz="half" idx="2"/>
          </p:nvPr>
        </p:nvSpPr>
        <p:spPr>
          <a:xfrm>
            <a:off x="648059" y="2785295"/>
            <a:ext cx="5157787" cy="3684588"/>
          </a:xfrm>
        </p:spPr>
        <p:txBody>
          <a:bodyPr/>
          <a:lstStyle/>
          <a:p>
            <a:pPr algn="just"/>
            <a:r>
              <a:rPr lang="tr-TR" i="1" dirty="0">
                <a:latin typeface="Times New Roman" panose="02020603050405020304" pitchFamily="18" charset="0"/>
                <a:cs typeface="Times New Roman" panose="02020603050405020304" pitchFamily="18" charset="0"/>
              </a:rPr>
              <a:t>Rusça öğretmeni, ders verdiği öğrencilerinin Rus diline hakim olmalarını sağlamakla yükümlüdür. </a:t>
            </a:r>
            <a:endParaRPr lang="ru-RU" i="1" dirty="0" smtClean="0">
              <a:latin typeface="Times New Roman" panose="02020603050405020304" pitchFamily="18" charset="0"/>
              <a:cs typeface="Times New Roman" panose="02020603050405020304" pitchFamily="18" charset="0"/>
            </a:endParaRPr>
          </a:p>
          <a:p>
            <a:pPr algn="just"/>
            <a:r>
              <a:rPr lang="tr-TR" i="1" dirty="0" smtClean="0">
                <a:latin typeface="Times New Roman" panose="02020603050405020304" pitchFamily="18" charset="0"/>
                <a:cs typeface="Times New Roman" panose="02020603050405020304" pitchFamily="18" charset="0"/>
              </a:rPr>
              <a:t>Öğrencilerinin </a:t>
            </a:r>
            <a:r>
              <a:rPr lang="tr-TR" i="1" dirty="0">
                <a:latin typeface="Times New Roman" panose="02020603050405020304" pitchFamily="18" charset="0"/>
                <a:cs typeface="Times New Roman" panose="02020603050405020304" pitchFamily="18" charset="0"/>
              </a:rPr>
              <a:t>Rusça dilini anlayabilmesi, konuşabilmesi, yazabilmesi ve okuyabilmesi için verdiği eğitim sürecindeki görevleri arasında:</a:t>
            </a:r>
          </a:p>
          <a:p>
            <a:endParaRPr lang="tr-TR" dirty="0"/>
          </a:p>
        </p:txBody>
      </p:sp>
      <p:sp>
        <p:nvSpPr>
          <p:cNvPr id="5" name="Metin Yer Tutucusu 4"/>
          <p:cNvSpPr>
            <a:spLocks noGrp="1"/>
          </p:cNvSpPr>
          <p:nvPr>
            <p:ph type="body" sz="quarter" idx="3"/>
          </p:nvPr>
        </p:nvSpPr>
        <p:spPr/>
        <p:txBody>
          <a:bodyPr>
            <a:normAutofit fontScale="92500" lnSpcReduction="20000"/>
          </a:bodyPr>
          <a:lstStyle/>
          <a:p>
            <a:r>
              <a:rPr lang="ru-RU" i="1" dirty="0">
                <a:solidFill>
                  <a:schemeClr val="bg1"/>
                </a:solidFill>
              </a:rPr>
              <a:t>Чем занимается учитель русского языка? Каковы </a:t>
            </a:r>
            <a:r>
              <a:rPr lang="ru-RU" i="1" dirty="0" smtClean="0">
                <a:solidFill>
                  <a:schemeClr val="bg1"/>
                </a:solidFill>
              </a:rPr>
              <a:t>у него обязанности </a:t>
            </a:r>
            <a:r>
              <a:rPr lang="ru-RU" i="1" dirty="0">
                <a:solidFill>
                  <a:schemeClr val="bg1"/>
                </a:solidFill>
              </a:rPr>
              <a:t>и </a:t>
            </a:r>
            <a:r>
              <a:rPr lang="ru-RU" i="1" dirty="0" smtClean="0">
                <a:solidFill>
                  <a:schemeClr val="bg1"/>
                </a:solidFill>
              </a:rPr>
              <a:t>ответственности?</a:t>
            </a:r>
            <a:endParaRPr lang="tr-TR" i="1" dirty="0">
              <a:solidFill>
                <a:schemeClr val="bg1"/>
              </a:solidFill>
            </a:endParaRPr>
          </a:p>
        </p:txBody>
      </p:sp>
      <p:sp>
        <p:nvSpPr>
          <p:cNvPr id="6" name="İçerik Yer Tutucusu 5"/>
          <p:cNvSpPr>
            <a:spLocks noGrp="1"/>
          </p:cNvSpPr>
          <p:nvPr>
            <p:ph sz="quarter" idx="4"/>
          </p:nvPr>
        </p:nvSpPr>
        <p:spPr>
          <a:xfrm>
            <a:off x="6172200" y="2785295"/>
            <a:ext cx="5183188" cy="3684588"/>
          </a:xfrm>
        </p:spPr>
        <p:txBody>
          <a:bodyPr>
            <a:normAutofit lnSpcReduction="10000"/>
          </a:bodyPr>
          <a:lstStyle/>
          <a:p>
            <a:pPr algn="just"/>
            <a:r>
              <a:rPr lang="ru-RU" i="1" dirty="0">
                <a:solidFill>
                  <a:schemeClr val="bg1"/>
                </a:solidFill>
                <a:latin typeface="Times New Roman" panose="02020603050405020304" pitchFamily="18" charset="0"/>
                <a:cs typeface="Times New Roman" panose="02020603050405020304" pitchFamily="18" charset="0"/>
              </a:rPr>
              <a:t>Преподаватель русского языка обязан </a:t>
            </a:r>
            <a:r>
              <a:rPr lang="ru-RU" i="1" dirty="0" smtClean="0">
                <a:solidFill>
                  <a:schemeClr val="bg1"/>
                </a:solidFill>
                <a:latin typeface="Times New Roman" panose="02020603050405020304" pitchFamily="18" charset="0"/>
                <a:cs typeface="Times New Roman" panose="02020603050405020304" pitchFamily="18" charset="0"/>
              </a:rPr>
              <a:t>учить студентов русскому языку</a:t>
            </a:r>
          </a:p>
          <a:p>
            <a:pPr algn="just"/>
            <a:endParaRPr lang="ru-RU" i="1" dirty="0">
              <a:solidFill>
                <a:schemeClr val="bg1"/>
              </a:solidFill>
              <a:latin typeface="Times New Roman" panose="02020603050405020304" pitchFamily="18" charset="0"/>
              <a:cs typeface="Times New Roman" panose="02020603050405020304" pitchFamily="18" charset="0"/>
            </a:endParaRPr>
          </a:p>
          <a:p>
            <a:pPr algn="just"/>
            <a:r>
              <a:rPr lang="ru-RU" i="1" dirty="0">
                <a:solidFill>
                  <a:schemeClr val="bg1"/>
                </a:solidFill>
                <a:latin typeface="Times New Roman" panose="02020603050405020304" pitchFamily="18" charset="0"/>
                <a:cs typeface="Times New Roman" panose="02020603050405020304" pitchFamily="18" charset="0"/>
              </a:rPr>
              <a:t>В процессе обучения студентов пониманию, говорению, письму и чтению на русском языке </a:t>
            </a:r>
            <a:r>
              <a:rPr lang="ru-RU" i="1" dirty="0" smtClean="0">
                <a:solidFill>
                  <a:schemeClr val="bg1"/>
                </a:solidFill>
                <a:latin typeface="Times New Roman" panose="02020603050405020304" pitchFamily="18" charset="0"/>
                <a:cs typeface="Times New Roman" panose="02020603050405020304" pitchFamily="18" charset="0"/>
              </a:rPr>
              <a:t>у педагога есть следующие обязанности:</a:t>
            </a:r>
            <a:endParaRPr lang="tr-TR"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1460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Dikdörtgen 1"/>
          <p:cNvSpPr/>
          <p:nvPr/>
        </p:nvSpPr>
        <p:spPr>
          <a:xfrm>
            <a:off x="2177845" y="1133949"/>
            <a:ext cx="7467600" cy="4314130"/>
          </a:xfrm>
          <a:prstGeom prst="rect">
            <a:avLst/>
          </a:prstGeom>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Öğrencilerinin seviyesine uygun bir eğitim programı çıkarmak,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Derslerin programa göre işlenmesini sağlamak,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Derslerinde kullanabileceği eğitici materyalleri araştırmak ve hazırlamak (filmler, ses kayıtları, okuma kitapları...),</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Öğrencilerin derse katılımını arttırarak öğrenmelerine katkı sağlayacak metotlar geliştirmek,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Öğrencilerinin gelişimlerini takip etmek, ölçmek ve raporlamak,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Öğrencilerinin Rusça pratik yapmalarını sağlayacak egzersizler geliştirmek,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Öğrencilerinin Rus kültürü hakkında bilgi sahibi olmasını sağlamak, yer alır.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0549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Dikdörtgen 2"/>
          <p:cNvSpPr/>
          <p:nvPr/>
        </p:nvSpPr>
        <p:spPr>
          <a:xfrm>
            <a:off x="968476" y="296010"/>
            <a:ext cx="10505769" cy="6370975"/>
          </a:xfrm>
          <a:prstGeom prst="rect">
            <a:avLst/>
          </a:prstGeom>
        </p:spPr>
        <p:txBody>
          <a:bodyPr wrap="square">
            <a:spAutoFit/>
          </a:bodyPr>
          <a:lstStyle/>
          <a:p>
            <a:pPr algn="just"/>
            <a:r>
              <a:rPr lang="ru-RU" sz="2400" i="1" dirty="0" smtClean="0">
                <a:solidFill>
                  <a:schemeClr val="bg1"/>
                </a:solidFill>
                <a:latin typeface="Times New Roman" panose="02020603050405020304" pitchFamily="18" charset="0"/>
                <a:cs typeface="Times New Roman" panose="02020603050405020304" pitchFamily="18" charset="0"/>
              </a:rPr>
              <a:t>• Составить образовательную программу, соответствующую уровню подготовки студентов,</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•Проводить занятия в соответствии с программой,</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 Изучать и готовить учебные материалы, которые могут быть использованы на уроках (фильмы, аудиозаписи, книги для чтения...),</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 Разрабатывать методы, которые будут способствовать обучению студентов, стимилируя их участие в уроке,</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 Отслеживать, измерять и сообщать о развитии учащихся,</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 Разрабатывать упражнения, которые позволят студентам практиковаться в русском языке,</a:t>
            </a:r>
          </a:p>
          <a:p>
            <a:pPr algn="just"/>
            <a:endParaRPr lang="ru-RU" sz="2400" i="1" dirty="0">
              <a:solidFill>
                <a:schemeClr val="bg1"/>
              </a:solidFill>
              <a:latin typeface="Times New Roman" panose="02020603050405020304" pitchFamily="18" charset="0"/>
              <a:cs typeface="Times New Roman" panose="02020603050405020304" pitchFamily="18" charset="0"/>
            </a:endParaRPr>
          </a:p>
          <a:p>
            <a:pPr algn="just"/>
            <a:r>
              <a:rPr lang="ru-RU" sz="2400" i="1" dirty="0" smtClean="0">
                <a:solidFill>
                  <a:schemeClr val="bg1"/>
                </a:solidFill>
                <a:latin typeface="Times New Roman" panose="02020603050405020304" pitchFamily="18" charset="0"/>
                <a:cs typeface="Times New Roman" panose="02020603050405020304" pitchFamily="18" charset="0"/>
              </a:rPr>
              <a:t>•</a:t>
            </a:r>
            <a:r>
              <a:rPr lang="tr-TR" sz="2400" i="1" dirty="0" smtClean="0">
                <a:solidFill>
                  <a:schemeClr val="bg1"/>
                </a:solidFill>
                <a:latin typeface="Times New Roman" panose="02020603050405020304" pitchFamily="18" charset="0"/>
                <a:cs typeface="Times New Roman" panose="02020603050405020304" pitchFamily="18" charset="0"/>
              </a:rPr>
              <a:t> </a:t>
            </a:r>
            <a:r>
              <a:rPr lang="ru-RU" sz="2400" i="1" dirty="0" smtClean="0">
                <a:solidFill>
                  <a:schemeClr val="bg1"/>
                </a:solidFill>
                <a:latin typeface="Times New Roman" panose="02020603050405020304" pitchFamily="18" charset="0"/>
                <a:cs typeface="Times New Roman" panose="02020603050405020304" pitchFamily="18" charset="0"/>
              </a:rPr>
              <a:t>Ознакомить студентов с русской культурой</a:t>
            </a:r>
            <a:endParaRPr lang="tr-TR" sz="2400" dirty="0">
              <a:solidFill>
                <a:schemeClr val="bg1"/>
              </a:solidFill>
            </a:endParaRPr>
          </a:p>
        </p:txBody>
      </p:sp>
    </p:spTree>
    <p:extLst>
      <p:ext uri="{BB962C8B-B14F-4D97-AF65-F5344CB8AC3E}">
        <p14:creationId xmlns:p14="http://schemas.microsoft.com/office/powerpoint/2010/main" val="3634659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Dikdörtgen 1"/>
          <p:cNvSpPr/>
          <p:nvPr/>
        </p:nvSpPr>
        <p:spPr>
          <a:xfrm>
            <a:off x="1651818" y="992222"/>
            <a:ext cx="8878530" cy="4966809"/>
          </a:xfrm>
          <a:prstGeom prst="rect">
            <a:avLst/>
          </a:prstGeom>
        </p:spPr>
        <p:txBody>
          <a:bodyPr wrap="square">
            <a:spAutoFit/>
          </a:bodyPr>
          <a:lstStyle/>
          <a:p>
            <a:pPr algn="just">
              <a:lnSpc>
                <a:spcPct val="107000"/>
              </a:lnSpc>
              <a:spcAft>
                <a:spcPts val="800"/>
              </a:spcAft>
              <a:tabLst>
                <a:tab pos="991870" algn="l"/>
              </a:tabLst>
            </a:pPr>
            <a:r>
              <a:rPr lang="tr-TR" sz="2000" b="1" i="1" dirty="0">
                <a:latin typeface="Times New Roman" panose="02020603050405020304" pitchFamily="18" charset="0"/>
                <a:ea typeface="Calibri" panose="020F0502020204030204" pitchFamily="34" charset="0"/>
                <a:cs typeface="Times New Roman" panose="02020603050405020304" pitchFamily="18" charset="0"/>
              </a:rPr>
              <a:t>Rusça Öğretmeni İşe Alım Şartları Nelerdir</a:t>
            </a:r>
            <a:r>
              <a:rPr lang="tr-TR" sz="2000" b="1" i="1"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Üniversitelerin </a:t>
            </a:r>
            <a:r>
              <a:rPr lang="tr-TR" sz="2000" i="1" dirty="0">
                <a:latin typeface="Times New Roman" panose="02020603050405020304" pitchFamily="18" charset="0"/>
                <a:ea typeface="Calibri" panose="020F0502020204030204" pitchFamily="34" charset="0"/>
                <a:cs typeface="Times New Roman" panose="02020603050405020304" pitchFamily="18" charset="0"/>
              </a:rPr>
              <a:t>dört senelik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Rus Dili ve Edebiyatı bölümünden </a:t>
            </a:r>
            <a:r>
              <a:rPr lang="tr-TR" sz="2000" i="1" dirty="0">
                <a:latin typeface="Times New Roman" panose="02020603050405020304" pitchFamily="18" charset="0"/>
                <a:ea typeface="Calibri" panose="020F0502020204030204" pitchFamily="34" charset="0"/>
                <a:cs typeface="Times New Roman" panose="02020603050405020304" pitchFamily="18" charset="0"/>
              </a:rPr>
              <a:t>mezun olanlar,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MEB’e </a:t>
            </a:r>
            <a:r>
              <a:rPr lang="tr-TR" sz="2000" i="1" dirty="0">
                <a:latin typeface="Times New Roman" panose="02020603050405020304" pitchFamily="18" charset="0"/>
                <a:ea typeface="Calibri" panose="020F0502020204030204" pitchFamily="34" charset="0"/>
                <a:cs typeface="Times New Roman" panose="02020603050405020304" pitchFamily="18" charset="0"/>
              </a:rPr>
              <a:t>bağlı eğitim kurumlarında Rusça öğretmeni olarak çalışmaya hak kazanırlar. </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Yine </a:t>
            </a:r>
            <a:r>
              <a:rPr lang="tr-TR" sz="2000" i="1" dirty="0">
                <a:latin typeface="Times New Roman" panose="02020603050405020304" pitchFamily="18" charset="0"/>
                <a:ea typeface="Calibri" panose="020F0502020204030204" pitchFamily="34" charset="0"/>
                <a:cs typeface="Times New Roman" panose="02020603050405020304" pitchFamily="18" charset="0"/>
              </a:rPr>
              <a:t>dört senelik bir bölüm olan Rus Dili ve Edebiyatı mezunları ise, lisans eğitimlerini tamamladıktan sonra YÖK iş birliğiyle açılan Pedagojik Formasyon Sertifika </a:t>
            </a:r>
            <a:r>
              <a:rPr lang="tr-TR" sz="2000" i="1" dirty="0" err="1" smtClean="0">
                <a:latin typeface="Times New Roman" panose="02020603050405020304" pitchFamily="18" charset="0"/>
                <a:ea typeface="Calibri" panose="020F0502020204030204" pitchFamily="34" charset="0"/>
                <a:cs typeface="Times New Roman" panose="02020603050405020304" pitchFamily="18" charset="0"/>
              </a:rPr>
              <a:t>Programı’ı</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000" i="1" dirty="0">
                <a:latin typeface="Times New Roman" panose="02020603050405020304" pitchFamily="18" charset="0"/>
                <a:ea typeface="Calibri" panose="020F0502020204030204" pitchFamily="34" charset="0"/>
                <a:cs typeface="Times New Roman" panose="02020603050405020304" pitchFamily="18" charset="0"/>
              </a:rPr>
              <a:t>tamamlayarak veya üniversitelerin Ortaöğretim Alan Öğretmenliği bölümlerinde yüksek lisans yaparak Rusça öğretmeni olabilirler. </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Eğer </a:t>
            </a:r>
            <a:r>
              <a:rPr lang="tr-TR" sz="2000" i="1" dirty="0">
                <a:latin typeface="Times New Roman" panose="02020603050405020304" pitchFamily="18" charset="0"/>
                <a:ea typeface="Calibri" panose="020F0502020204030204" pitchFamily="34" charset="0"/>
                <a:cs typeface="Times New Roman" panose="02020603050405020304" pitchFamily="18" charset="0"/>
              </a:rPr>
              <a:t>Rus dilinde dört senelik bir üniversite eğitimini tamamlamadıysanız, Rusça dilindeki yeterliliğinizi belgeleyerek Rusça öğretmenine ihtiyaç duyan özel kurum ve kuruluşlarda Rusça öğretmeni olarak çalışabilirsiniz.</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58159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Dikdörtgen 3"/>
          <p:cNvSpPr/>
          <p:nvPr/>
        </p:nvSpPr>
        <p:spPr>
          <a:xfrm>
            <a:off x="678426" y="477711"/>
            <a:ext cx="10663084" cy="6046655"/>
          </a:xfrm>
          <a:prstGeom prst="rect">
            <a:avLst/>
          </a:prstGeom>
        </p:spPr>
        <p:txBody>
          <a:bodyPr wrap="square">
            <a:spAutoFit/>
          </a:bodyPr>
          <a:lstStyle/>
          <a:p>
            <a:pPr algn="just">
              <a:lnSpc>
                <a:spcPct val="107000"/>
              </a:lnSpc>
              <a:spcAft>
                <a:spcPts val="800"/>
              </a:spcAft>
              <a:tabLst>
                <a:tab pos="991870" algn="l"/>
              </a:tabLst>
            </a:pPr>
            <a:r>
              <a:rPr lang="ru-RU" sz="2000" b="1" i="1" dirty="0" smtClean="0">
                <a:solidFill>
                  <a:srgbClr val="FF0066"/>
                </a:solidFill>
                <a:latin typeface="Times New Roman" panose="02020603050405020304" pitchFamily="18" charset="0"/>
                <a:ea typeface="Calibri" panose="020F0502020204030204" pitchFamily="34" charset="0"/>
                <a:cs typeface="Times New Roman" panose="02020603050405020304" pitchFamily="18" charset="0"/>
              </a:rPr>
              <a:t>Каковы требования относительно набора учителей по русскому языку?</a:t>
            </a:r>
          </a:p>
          <a:p>
            <a:pPr algn="just">
              <a:lnSpc>
                <a:spcPct val="107000"/>
              </a:lnSpc>
              <a:spcAft>
                <a:spcPts val="800"/>
              </a:spcAft>
              <a:tabLst>
                <a:tab pos="991870" algn="l"/>
              </a:tabLst>
            </a:pP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 Выпускники отделения русского языка и литературы с четырехлетней программой обучения имеют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право работать преподавателями русского языка в учебных заведениях, подведомственных Министерству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образования</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endParaRPr lang="ru-RU"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tr-TR"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 Выпускники кафедры русского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языка и литературы,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обучение в которой является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четырехлетним, могут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также стать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учителями русского языка, пройдя после окончания бакалавриата сертификационную программу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«педагогическое образование»,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открытую в сотрудничестве с YÖK, или получив степень магистра на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отделениях, так называемых «преподавание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в области среднего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образования» на факультетах педагогики.</a:t>
            </a:r>
          </a:p>
          <a:p>
            <a:pPr algn="just">
              <a:lnSpc>
                <a:spcPct val="107000"/>
              </a:lnSpc>
              <a:spcAft>
                <a:spcPts val="800"/>
              </a:spcAft>
              <a:tabLst>
                <a:tab pos="991870" algn="l"/>
              </a:tabLst>
            </a:pPr>
            <a:endParaRPr lang="ru-RU"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 Если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у вас нет четырехлетнего высшего образования по русскому языку, вы можете работать преподавателем русского языка в частных учреждениях и организациях, нуждающихся в преподавателях русского языка, подтвердив свое владение русским языком.</a:t>
            </a:r>
          </a:p>
          <a:p>
            <a:pPr algn="just">
              <a:lnSpc>
                <a:spcPct val="107000"/>
              </a:lnSpc>
              <a:spcAft>
                <a:spcPts val="800"/>
              </a:spcAft>
              <a:tabLst>
                <a:tab pos="991870" algn="l"/>
              </a:tabLst>
            </a:pPr>
            <a:endParaRPr lang="ru-RU"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7687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247E9"/>
        </a:solidFill>
        <a:effectLst/>
      </p:bgPr>
    </p:bg>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187636624"/>
              </p:ext>
            </p:extLst>
          </p:nvPr>
        </p:nvGraphicFramePr>
        <p:xfrm>
          <a:off x="1221657" y="663677"/>
          <a:ext cx="9247240" cy="5632641"/>
        </p:xfrm>
        <a:graphic>
          <a:graphicData uri="http://schemas.openxmlformats.org/drawingml/2006/table">
            <a:tbl>
              <a:tblPr/>
              <a:tblGrid>
                <a:gridCol w="4623620">
                  <a:extLst>
                    <a:ext uri="{9D8B030D-6E8A-4147-A177-3AD203B41FA5}">
                      <a16:colId xmlns:a16="http://schemas.microsoft.com/office/drawing/2014/main" val="2401641280"/>
                    </a:ext>
                  </a:extLst>
                </a:gridCol>
                <a:gridCol w="4623620">
                  <a:extLst>
                    <a:ext uri="{9D8B030D-6E8A-4147-A177-3AD203B41FA5}">
                      <a16:colId xmlns:a16="http://schemas.microsoft.com/office/drawing/2014/main" val="1871113544"/>
                    </a:ext>
                  </a:extLst>
                </a:gridCol>
              </a:tblGrid>
              <a:tr h="4790919">
                <a:tc>
                  <a:txBody>
                    <a:bodyPr/>
                    <a:lstStyle/>
                    <a:p>
                      <a:pPr algn="just">
                        <a:lnSpc>
                          <a:spcPct val="107000"/>
                        </a:lnSpc>
                        <a:spcAft>
                          <a:spcPts val="800"/>
                        </a:spcAft>
                        <a:tabLst>
                          <a:tab pos="991870" algn="l"/>
                        </a:tabLs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Rusça Öğretmeni Nerelerde Çalışabilir?</a:t>
                      </a: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ru-RU"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i="1" dirty="0" smtClean="0">
                          <a:latin typeface="Times New Roman" panose="02020603050405020304" pitchFamily="18" charset="0"/>
                          <a:ea typeface="Calibri" panose="020F0502020204030204" pitchFamily="34" charset="0"/>
                          <a:cs typeface="Times New Roman" panose="02020603050405020304" pitchFamily="18" charset="0"/>
                        </a:rPr>
                        <a:t>Rusça öğretmeni çalışma alanları şu şekilde sıralanabilir:</a:t>
                      </a:r>
                      <a:endParaRPr lang="ru-RU"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smtClean="0">
                          <a:latin typeface="Times New Roman" panose="02020603050405020304" pitchFamily="18" charset="0"/>
                          <a:ea typeface="Calibri" panose="020F0502020204030204" pitchFamily="34" charset="0"/>
                          <a:cs typeface="Times New Roman" panose="02020603050405020304" pitchFamily="18" charset="0"/>
                        </a:rPr>
                        <a:t>Devlete bağlı eğitim kurumları</a:t>
                      </a:r>
                      <a:endParaRPr lang="ru-RU"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smtClean="0">
                          <a:latin typeface="Times New Roman" panose="02020603050405020304" pitchFamily="18" charset="0"/>
                          <a:ea typeface="Calibri" panose="020F0502020204030204" pitchFamily="34" charset="0"/>
                          <a:cs typeface="Times New Roman" panose="02020603050405020304" pitchFamily="18" charset="0"/>
                        </a:rPr>
                        <a:t>Özel öğretim kurumları</a:t>
                      </a:r>
                      <a:endParaRPr lang="ru-RU"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1800" i="1" dirty="0" smtClean="0">
                          <a:latin typeface="Times New Roman" panose="02020603050405020304" pitchFamily="18" charset="0"/>
                          <a:ea typeface="Calibri" panose="020F0502020204030204" pitchFamily="34" charset="0"/>
                          <a:cs typeface="Times New Roman" panose="02020603050405020304" pitchFamily="18" charset="0"/>
                        </a:rPr>
                        <a:t>Dil</a:t>
                      </a:r>
                      <a:r>
                        <a:rPr lang="tr-TR" sz="1800" i="1" baseline="0" dirty="0" smtClean="0">
                          <a:latin typeface="Times New Roman" panose="02020603050405020304" pitchFamily="18" charset="0"/>
                          <a:ea typeface="Calibri" panose="020F0502020204030204" pitchFamily="34" charset="0"/>
                          <a:cs typeface="Times New Roman" panose="02020603050405020304" pitchFamily="18" charset="0"/>
                        </a:rPr>
                        <a:t> kursları</a:t>
                      </a: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smtClean="0">
                          <a:latin typeface="Times New Roman" panose="02020603050405020304" pitchFamily="18" charset="0"/>
                          <a:ea typeface="Calibri" panose="020F0502020204030204" pitchFamily="34" charset="0"/>
                          <a:cs typeface="Times New Roman" panose="02020603050405020304" pitchFamily="18" charset="0"/>
                        </a:rPr>
                        <a:t>Halk eğitim merkezleri</a:t>
                      </a:r>
                      <a:endParaRPr lang="ru-RU"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16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smtClean="0">
                          <a:latin typeface="Times New Roman" panose="02020603050405020304" pitchFamily="18" charset="0"/>
                          <a:ea typeface="Calibri" panose="020F0502020204030204" pitchFamily="34" charset="0"/>
                          <a:cs typeface="Times New Roman" panose="02020603050405020304" pitchFamily="18" charset="0"/>
                        </a:rPr>
                        <a:t>Online eğitim platformları</a:t>
                      </a:r>
                      <a:endParaRPr lang="tr-TR" sz="1600"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i="1" dirty="0">
                        <a:latin typeface="Times New Roman" panose="02020603050405020304" pitchFamily="18" charset="0"/>
                        <a:cs typeface="Times New Roman" panose="02020603050405020304" pitchFamily="18"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ru-RU" b="1" i="1" dirty="0" smtClean="0">
                          <a:solidFill>
                            <a:srgbClr val="FFFF00"/>
                          </a:solidFill>
                          <a:latin typeface="Times New Roman" panose="02020603050405020304" pitchFamily="18" charset="0"/>
                          <a:cs typeface="Times New Roman" panose="02020603050405020304" pitchFamily="18" charset="0"/>
                        </a:rPr>
                        <a:t>Где могут работать преподаватели русского языка?</a:t>
                      </a:r>
                    </a:p>
                    <a:p>
                      <a:endParaRPr lang="ru-RU" b="1" i="1" dirty="0" smtClean="0">
                        <a:solidFill>
                          <a:srgbClr val="FFFF00"/>
                        </a:solidFill>
                        <a:latin typeface="Times New Roman" panose="02020603050405020304" pitchFamily="18" charset="0"/>
                        <a:cs typeface="Times New Roman" panose="02020603050405020304" pitchFamily="18" charset="0"/>
                      </a:endParaRPr>
                    </a:p>
                    <a:p>
                      <a:pPr algn="just"/>
                      <a:r>
                        <a:rPr lang="ru-RU" b="1" i="1" dirty="0" smtClean="0">
                          <a:solidFill>
                            <a:srgbClr val="FFFF00"/>
                          </a:solidFill>
                          <a:latin typeface="Times New Roman" panose="02020603050405020304" pitchFamily="18" charset="0"/>
                          <a:cs typeface="Times New Roman" panose="02020603050405020304" pitchFamily="18" charset="0"/>
                        </a:rPr>
                        <a:t>Сферы деятельности преподавателей русского языка можно перечислить следующим образом:</a:t>
                      </a:r>
                    </a:p>
                    <a:p>
                      <a:endParaRPr lang="ru-RU" b="1" i="1" dirty="0" smtClean="0">
                        <a:solidFill>
                          <a:srgbClr val="FFFF00"/>
                        </a:solidFill>
                        <a:latin typeface="Times New Roman" panose="02020603050405020304" pitchFamily="18" charset="0"/>
                        <a:cs typeface="Times New Roman" panose="02020603050405020304" pitchFamily="18" charset="0"/>
                      </a:endParaRPr>
                    </a:p>
                    <a:p>
                      <a:r>
                        <a:rPr lang="ru-RU" b="1" i="1" dirty="0" smtClean="0">
                          <a:solidFill>
                            <a:srgbClr val="FFFF00"/>
                          </a:solidFill>
                          <a:latin typeface="Times New Roman" panose="02020603050405020304" pitchFamily="18" charset="0"/>
                          <a:cs typeface="Times New Roman" panose="02020603050405020304" pitchFamily="18" charset="0"/>
                        </a:rPr>
                        <a:t>• Государственные образовательные учреждения</a:t>
                      </a:r>
                    </a:p>
                    <a:p>
                      <a:endParaRPr lang="ru-RU" b="1" i="1" dirty="0" smtClean="0">
                        <a:solidFill>
                          <a:srgbClr val="FFFF00"/>
                        </a:solidFill>
                        <a:latin typeface="Times New Roman" panose="02020603050405020304" pitchFamily="18" charset="0"/>
                        <a:cs typeface="Times New Roman" panose="02020603050405020304" pitchFamily="18" charset="0"/>
                      </a:endParaRPr>
                    </a:p>
                    <a:p>
                      <a:r>
                        <a:rPr lang="ru-RU" b="1" i="1" dirty="0" smtClean="0">
                          <a:solidFill>
                            <a:srgbClr val="FFFF00"/>
                          </a:solidFill>
                          <a:latin typeface="Times New Roman" panose="02020603050405020304" pitchFamily="18" charset="0"/>
                          <a:cs typeface="Times New Roman" panose="02020603050405020304" pitchFamily="18" charset="0"/>
                        </a:rPr>
                        <a:t>• Частные учебные заведения</a:t>
                      </a:r>
                    </a:p>
                    <a:p>
                      <a:endParaRPr lang="ru-RU" b="1" i="1" dirty="0" smtClean="0">
                        <a:solidFill>
                          <a:srgbClr val="FFFF00"/>
                        </a:solidFill>
                        <a:latin typeface="Times New Roman" panose="02020603050405020304" pitchFamily="18" charset="0"/>
                        <a:cs typeface="Times New Roman" panose="02020603050405020304" pitchFamily="18" charset="0"/>
                      </a:endParaRPr>
                    </a:p>
                    <a:p>
                      <a:r>
                        <a:rPr lang="ru-RU" b="1" i="1" dirty="0" smtClean="0">
                          <a:solidFill>
                            <a:srgbClr val="FFFF00"/>
                          </a:solidFill>
                          <a:latin typeface="Times New Roman" panose="02020603050405020304" pitchFamily="18" charset="0"/>
                          <a:cs typeface="Times New Roman" panose="02020603050405020304" pitchFamily="18" charset="0"/>
                        </a:rPr>
                        <a:t>• Языковые</a:t>
                      </a:r>
                      <a:r>
                        <a:rPr lang="ru-RU" b="1" i="1" baseline="0" dirty="0" smtClean="0">
                          <a:solidFill>
                            <a:srgbClr val="FFFF00"/>
                          </a:solidFill>
                          <a:latin typeface="Times New Roman" panose="02020603050405020304" pitchFamily="18" charset="0"/>
                          <a:cs typeface="Times New Roman" panose="02020603050405020304" pitchFamily="18" charset="0"/>
                        </a:rPr>
                        <a:t> курсы </a:t>
                      </a:r>
                    </a:p>
                    <a:p>
                      <a:endParaRPr lang="ru-RU" b="1" i="1" baseline="0" dirty="0" smtClean="0">
                        <a:solidFill>
                          <a:srgbClr val="FFFF00"/>
                        </a:solidFill>
                        <a:latin typeface="Times New Roman" panose="02020603050405020304" pitchFamily="18" charset="0"/>
                        <a:cs typeface="Times New Roman" panose="02020603050405020304" pitchFamily="18" charset="0"/>
                      </a:endParaRPr>
                    </a:p>
                    <a:p>
                      <a:endParaRPr lang="ru-RU" b="1" i="1" dirty="0" smtClean="0">
                        <a:solidFill>
                          <a:srgbClr val="FFFF00"/>
                        </a:solidFill>
                        <a:latin typeface="Times New Roman" panose="02020603050405020304" pitchFamily="18" charset="0"/>
                        <a:cs typeface="Times New Roman" panose="02020603050405020304" pitchFamily="18" charset="0"/>
                      </a:endParaRPr>
                    </a:p>
                    <a:p>
                      <a:r>
                        <a:rPr lang="ru-RU" b="1" i="1" dirty="0" smtClean="0">
                          <a:solidFill>
                            <a:srgbClr val="FFFF00"/>
                          </a:solidFill>
                          <a:latin typeface="Times New Roman" panose="02020603050405020304" pitchFamily="18" charset="0"/>
                          <a:cs typeface="Times New Roman" panose="02020603050405020304" pitchFamily="18" charset="0"/>
                        </a:rPr>
                        <a:t>• Народные</a:t>
                      </a:r>
                      <a:r>
                        <a:rPr lang="ru-RU" b="1" i="1" baseline="0" dirty="0" smtClean="0">
                          <a:solidFill>
                            <a:srgbClr val="FFFF00"/>
                          </a:solidFill>
                          <a:latin typeface="Times New Roman" panose="02020603050405020304" pitchFamily="18" charset="0"/>
                          <a:cs typeface="Times New Roman" panose="02020603050405020304" pitchFamily="18" charset="0"/>
                        </a:rPr>
                        <a:t> </a:t>
                      </a:r>
                      <a:r>
                        <a:rPr lang="ru-RU" b="1" i="1" dirty="0" smtClean="0">
                          <a:solidFill>
                            <a:srgbClr val="FFFF00"/>
                          </a:solidFill>
                          <a:latin typeface="Times New Roman" panose="02020603050405020304" pitchFamily="18" charset="0"/>
                          <a:cs typeface="Times New Roman" panose="02020603050405020304" pitchFamily="18" charset="0"/>
                        </a:rPr>
                        <a:t>образовательные центры</a:t>
                      </a:r>
                    </a:p>
                    <a:p>
                      <a:endParaRPr lang="ru-RU" b="1" i="1" dirty="0" smtClean="0">
                        <a:solidFill>
                          <a:srgbClr val="FFFF00"/>
                        </a:solidFill>
                        <a:latin typeface="Times New Roman" panose="02020603050405020304" pitchFamily="18" charset="0"/>
                        <a:cs typeface="Times New Roman" panose="02020603050405020304" pitchFamily="18" charset="0"/>
                      </a:endParaRPr>
                    </a:p>
                    <a:p>
                      <a:r>
                        <a:rPr lang="ru-RU" b="1" i="1" dirty="0" smtClean="0">
                          <a:solidFill>
                            <a:srgbClr val="FFFF00"/>
                          </a:solidFill>
                          <a:latin typeface="Times New Roman" panose="02020603050405020304" pitchFamily="18" charset="0"/>
                          <a:cs typeface="Times New Roman" panose="02020603050405020304" pitchFamily="18" charset="0"/>
                        </a:rPr>
                        <a:t>• Образовательные онлайн-платформы</a:t>
                      </a:r>
                      <a:endParaRPr lang="tr-TR" b="1" i="1" dirty="0">
                        <a:solidFill>
                          <a:srgbClr val="FFFF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4657021"/>
                  </a:ext>
                </a:extLst>
              </a:tr>
            </a:tbl>
          </a:graphicData>
        </a:graphic>
      </p:graphicFrame>
    </p:spTree>
    <p:extLst>
      <p:ext uri="{BB962C8B-B14F-4D97-AF65-F5344CB8AC3E}">
        <p14:creationId xmlns:p14="http://schemas.microsoft.com/office/powerpoint/2010/main" val="34195532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99FF33"/>
        </a:solidFill>
        <a:effectLst/>
      </p:bgPr>
    </p:bg>
    <p:spTree>
      <p:nvGrpSpPr>
        <p:cNvPr id="1" name=""/>
        <p:cNvGrpSpPr/>
        <p:nvPr/>
      </p:nvGrpSpPr>
      <p:grpSpPr>
        <a:xfrm>
          <a:off x="0" y="0"/>
          <a:ext cx="0" cy="0"/>
          <a:chOff x="0" y="0"/>
          <a:chExt cx="0" cy="0"/>
        </a:xfrm>
      </p:grpSpPr>
      <p:sp>
        <p:nvSpPr>
          <p:cNvPr id="2" name="Dikdörtgen 1"/>
          <p:cNvSpPr/>
          <p:nvPr/>
        </p:nvSpPr>
        <p:spPr>
          <a:xfrm>
            <a:off x="2354826" y="906369"/>
            <a:ext cx="6730180" cy="4762329"/>
          </a:xfrm>
          <a:prstGeom prst="rect">
            <a:avLst/>
          </a:prstGeom>
        </p:spPr>
        <p:txBody>
          <a:bodyPr wrap="square">
            <a:spAutoFit/>
          </a:bodyPr>
          <a:lstStyle/>
          <a:p>
            <a:pPr algn="just">
              <a:lnSpc>
                <a:spcPct val="107000"/>
              </a:lnSpc>
              <a:spcAft>
                <a:spcPts val="800"/>
              </a:spcAft>
              <a:tabLst>
                <a:tab pos="991870" algn="l"/>
              </a:tabLst>
            </a:pPr>
            <a:r>
              <a:rPr lang="tr-TR" sz="2000" b="1" i="1" dirty="0">
                <a:latin typeface="Times New Roman" panose="02020603050405020304" pitchFamily="18" charset="0"/>
                <a:ea typeface="Calibri" panose="020F0502020204030204" pitchFamily="34" charset="0"/>
                <a:cs typeface="Times New Roman" panose="02020603050405020304" pitchFamily="18" charset="0"/>
              </a:rPr>
              <a:t>Devlette Rusça Öğretmeni Olmak için Gerekenler Nedir?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Devlette Rusça öğretmeni olmak için şu kriterleri sağlamak gerekir: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Türkiye Cumhuriyeti vatandaşı olmak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Rusça Öğretmenliği, Rus Dili ve Edebiyatı gibi bölümlerden mezun olmak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Rus diline hakim olmak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Öğretim yöntemleri, sınıf yönetimi ve eğitim bilimleri gibi konularda uzmanlık sahibi olmak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Kamu Personeli Seçme Sınavı’ndan (KPSS) gereken puanı almak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 </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9718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9FF33"/>
        </a:solidFill>
        <a:effectLst/>
      </p:bgPr>
    </p:bg>
    <p:spTree>
      <p:nvGrpSpPr>
        <p:cNvPr id="1" name=""/>
        <p:cNvGrpSpPr/>
        <p:nvPr/>
      </p:nvGrpSpPr>
      <p:grpSpPr>
        <a:xfrm>
          <a:off x="0" y="0"/>
          <a:ext cx="0" cy="0"/>
          <a:chOff x="0" y="0"/>
          <a:chExt cx="0" cy="0"/>
        </a:xfrm>
      </p:grpSpPr>
      <p:sp>
        <p:nvSpPr>
          <p:cNvPr id="2" name="Dikdörtgen 1"/>
          <p:cNvSpPr/>
          <p:nvPr/>
        </p:nvSpPr>
        <p:spPr>
          <a:xfrm>
            <a:off x="1622324" y="1310429"/>
            <a:ext cx="8716297" cy="4659737"/>
          </a:xfrm>
          <a:prstGeom prst="rect">
            <a:avLst/>
          </a:prstGeom>
        </p:spPr>
        <p:txBody>
          <a:bodyPr wrap="square">
            <a:spAutoFit/>
          </a:bodyPr>
          <a:lstStyle/>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Что нужно, чтобы стать учителем русского языка в государственных школах </a:t>
            </a:r>
            <a:r>
              <a:rPr lang="tr-TR" sz="2000" b="1" i="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Чтобы работать в государственных школах нужно соответствовать следующим критериям:</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Быть </a:t>
            </a:r>
            <a:r>
              <a:rPr lang="ru-RU" sz="2000" i="1" dirty="0">
                <a:latin typeface="Times New Roman" panose="02020603050405020304" pitchFamily="18" charset="0"/>
                <a:ea typeface="Calibri" panose="020F0502020204030204" pitchFamily="34" charset="0"/>
                <a:cs typeface="Times New Roman" panose="02020603050405020304" pitchFamily="18" charset="0"/>
              </a:rPr>
              <a:t>гражданином Турецкой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Республики;</a:t>
            </a: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Быть выпускником таких отделений как «Преподавание русского языка», «Русский язык и литература»;</a:t>
            </a: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Владеть русским языком;</a:t>
            </a: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Обладать </a:t>
            </a:r>
            <a:r>
              <a:rPr lang="ru-RU" sz="2000" i="1" dirty="0">
                <a:latin typeface="Times New Roman" panose="02020603050405020304" pitchFamily="18" charset="0"/>
                <a:ea typeface="Calibri" panose="020F0502020204030204" pitchFamily="34" charset="0"/>
                <a:cs typeface="Times New Roman" panose="02020603050405020304" pitchFamily="18" charset="0"/>
              </a:rPr>
              <a:t>знаниями по таким предметам, как методика преподавания, классное руководство и педагогические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науки;</a:t>
            </a: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ru-RU" sz="2000" i="1" dirty="0">
                <a:latin typeface="Times New Roman" panose="02020603050405020304" pitchFamily="18" charset="0"/>
                <a:ea typeface="Calibri" panose="020F0502020204030204" pitchFamily="34" charset="0"/>
                <a:cs typeface="Times New Roman" panose="02020603050405020304" pitchFamily="18" charset="0"/>
              </a:rPr>
              <a:t>Н</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абрать </a:t>
            </a:r>
            <a:r>
              <a:rPr lang="ru-RU" sz="2000" i="1" dirty="0">
                <a:latin typeface="Times New Roman" panose="02020603050405020304" pitchFamily="18" charset="0"/>
                <a:ea typeface="Calibri" panose="020F0502020204030204" pitchFamily="34" charset="0"/>
                <a:cs typeface="Times New Roman" panose="02020603050405020304" pitchFamily="18" charset="0"/>
              </a:rPr>
              <a:t>необходимое количество баллов по результатам экзамена по отбору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государственных кадров</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i="1" dirty="0">
                <a:latin typeface="Times New Roman" panose="02020603050405020304" pitchFamily="18" charset="0"/>
                <a:ea typeface="Calibri" panose="020F0502020204030204" pitchFamily="34" charset="0"/>
                <a:cs typeface="Times New Roman" panose="02020603050405020304" pitchFamily="18" charset="0"/>
              </a:rPr>
              <a:t>(KPSS</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3646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Metin Yer Tutucusu 4"/>
          <p:cNvSpPr>
            <a:spLocks noGrp="1"/>
          </p:cNvSpPr>
          <p:nvPr>
            <p:ph type="body" sz="quarter" idx="3"/>
          </p:nvPr>
        </p:nvSpPr>
        <p:spPr>
          <a:xfrm>
            <a:off x="10736825" y="6481968"/>
            <a:ext cx="793187" cy="94763"/>
          </a:xfrm>
        </p:spPr>
        <p:txBody>
          <a:bodyPr>
            <a:normAutofit fontScale="25000" lnSpcReduction="20000"/>
          </a:bodyPr>
          <a:lstStyle/>
          <a:p>
            <a:endParaRPr lang="tr-TR" dirty="0"/>
          </a:p>
        </p:txBody>
      </p:sp>
      <p:sp>
        <p:nvSpPr>
          <p:cNvPr id="2" name="Unvan 1"/>
          <p:cNvSpPr>
            <a:spLocks noGrp="1"/>
          </p:cNvSpPr>
          <p:nvPr>
            <p:ph type="title"/>
          </p:nvPr>
        </p:nvSpPr>
        <p:spPr/>
        <p:txBody>
          <a:bodyPr>
            <a:normAutofit/>
          </a:bodyPr>
          <a:lstStyle/>
          <a:p>
            <a:pPr algn="ctr"/>
            <a:r>
              <a:rPr lang="tr-TR" sz="3600" b="1" i="1" dirty="0">
                <a:solidFill>
                  <a:srgbClr val="FF0000"/>
                </a:solidFill>
              </a:rPr>
              <a:t>ÖĞRETMENLİK MESLEĞİ VE ÖZELLİKLERİ</a:t>
            </a:r>
            <a:r>
              <a:rPr lang="tr-TR" sz="3600" b="1" i="1" dirty="0"/>
              <a:t/>
            </a:r>
            <a:br>
              <a:rPr lang="tr-TR" sz="3600" b="1" i="1" dirty="0"/>
            </a:br>
            <a:r>
              <a:rPr lang="ru-RU" sz="3600" b="1" i="1" dirty="0">
                <a:solidFill>
                  <a:srgbClr val="7030A0"/>
                </a:solidFill>
              </a:rPr>
              <a:t>ПРОФЕССИЯ </a:t>
            </a:r>
            <a:r>
              <a:rPr lang="ru-RU" sz="3600" b="1" i="1" dirty="0" smtClean="0">
                <a:solidFill>
                  <a:srgbClr val="7030A0"/>
                </a:solidFill>
              </a:rPr>
              <a:t>УЧИТЕЛ</a:t>
            </a:r>
            <a:r>
              <a:rPr lang="ru-RU" sz="3600" b="1" i="1" dirty="0" smtClean="0">
                <a:solidFill>
                  <a:srgbClr val="7030A0"/>
                </a:solidFill>
              </a:rPr>
              <a:t>Я </a:t>
            </a:r>
            <a:r>
              <a:rPr lang="ru-RU" sz="3600" b="1" i="1" dirty="0">
                <a:solidFill>
                  <a:srgbClr val="7030A0"/>
                </a:solidFill>
              </a:rPr>
              <a:t>И ЕЕ ОСОБЕННОСТИ</a:t>
            </a:r>
            <a:endParaRPr lang="tr-TR" sz="3600" b="1" i="1" dirty="0">
              <a:solidFill>
                <a:srgbClr val="7030A0"/>
              </a:solidFill>
            </a:endParaRPr>
          </a:p>
        </p:txBody>
      </p:sp>
      <p:sp>
        <p:nvSpPr>
          <p:cNvPr id="3" name="Metin Yer Tutucusu 2"/>
          <p:cNvSpPr>
            <a:spLocks noGrp="1"/>
          </p:cNvSpPr>
          <p:nvPr>
            <p:ph type="body" idx="1"/>
          </p:nvPr>
        </p:nvSpPr>
        <p:spPr>
          <a:xfrm>
            <a:off x="516194" y="5446867"/>
            <a:ext cx="5481381" cy="1035102"/>
          </a:xfrm>
        </p:spPr>
        <p:txBody>
          <a:bodyPr>
            <a:normAutofit/>
          </a:bodyPr>
          <a:lstStyle/>
          <a:p>
            <a:endParaRPr lang="ru-RU" sz="900" dirty="0" smtClean="0"/>
          </a:p>
          <a:p>
            <a:r>
              <a:rPr lang="tr-TR" sz="1200" i="1" dirty="0" smtClean="0"/>
              <a:t>Doç</a:t>
            </a:r>
            <a:r>
              <a:rPr lang="tr-TR" sz="1200" i="1" dirty="0"/>
              <a:t>. Dr. Mustafa ÇELİKTEN, Yrd. Doç. Dr. Mustafa ŞANAL, Yeliz YENİ, Sosyal Bilimler Enstitüsü Dergisi Sayı : 19 Yıl : 2005/2 (207-237 s</a:t>
            </a:r>
            <a:r>
              <a:rPr lang="tr-TR" sz="1200" i="1" dirty="0" smtClean="0"/>
              <a:t>.)</a:t>
            </a:r>
            <a:endParaRPr lang="tr-TR" sz="1200" i="1" dirty="0"/>
          </a:p>
          <a:p>
            <a:r>
              <a:rPr lang="tr-TR" sz="1200" i="1" dirty="0"/>
              <a:t>Balcı, E. (1991). Öğretmenlerin rolleri, Eğitim Sosyolojisi, Ankara. </a:t>
            </a:r>
          </a:p>
          <a:p>
            <a:endParaRPr lang="tr-TR" sz="900" dirty="0"/>
          </a:p>
        </p:txBody>
      </p:sp>
      <p:sp>
        <p:nvSpPr>
          <p:cNvPr id="4" name="İçerik Yer Tutucusu 3"/>
          <p:cNvSpPr>
            <a:spLocks noGrp="1"/>
          </p:cNvSpPr>
          <p:nvPr>
            <p:ph sz="half" idx="2"/>
          </p:nvPr>
        </p:nvSpPr>
        <p:spPr>
          <a:xfrm>
            <a:off x="839788" y="1762279"/>
            <a:ext cx="5157787" cy="3684588"/>
          </a:xfrm>
        </p:spPr>
        <p:txBody>
          <a:bodyPr>
            <a:normAutofit/>
          </a:bodyPr>
          <a:lstStyle/>
          <a:p>
            <a:pPr algn="just"/>
            <a:r>
              <a:rPr lang="tr-TR" sz="2400" i="1" dirty="0">
                <a:solidFill>
                  <a:srgbClr val="FF0000"/>
                </a:solidFill>
                <a:latin typeface="Times New Roman" panose="02020603050405020304" pitchFamily="18" charset="0"/>
                <a:cs typeface="Times New Roman" panose="02020603050405020304" pitchFamily="18" charset="0"/>
              </a:rPr>
              <a:t>Öğretmen öğrenme aracıdır, sınav yapan, disiplini sağlayan, güvenilir kişidir, yedek velidir, öğrenci danışmanı, ve toplumsal katılımcıdır. </a:t>
            </a:r>
            <a:endParaRPr lang="ru-RU" sz="2400" i="1" dirty="0" smtClean="0">
              <a:solidFill>
                <a:srgbClr val="FF0000"/>
              </a:solidFill>
              <a:latin typeface="Times New Roman" panose="02020603050405020304" pitchFamily="18" charset="0"/>
              <a:cs typeface="Times New Roman" panose="02020603050405020304" pitchFamily="18" charset="0"/>
            </a:endParaRPr>
          </a:p>
          <a:p>
            <a:pPr algn="just"/>
            <a:endParaRPr lang="ru-RU" sz="2400" i="1"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ru-RU" sz="2400" i="1" dirty="0" smtClean="0">
              <a:solidFill>
                <a:srgbClr val="FF0000"/>
              </a:solidFill>
              <a:latin typeface="Times New Roman" panose="02020603050405020304" pitchFamily="18" charset="0"/>
              <a:cs typeface="Times New Roman" panose="02020603050405020304" pitchFamily="18" charset="0"/>
            </a:endParaRPr>
          </a:p>
          <a:p>
            <a:pPr algn="just"/>
            <a:r>
              <a:rPr lang="tr-TR" sz="2400" i="1" dirty="0" smtClean="0">
                <a:solidFill>
                  <a:srgbClr val="FF0000"/>
                </a:solidFill>
                <a:latin typeface="Times New Roman" panose="02020603050405020304" pitchFamily="18" charset="0"/>
                <a:cs typeface="Times New Roman" panose="02020603050405020304" pitchFamily="18" charset="0"/>
              </a:rPr>
              <a:t>Bunlar </a:t>
            </a:r>
            <a:r>
              <a:rPr lang="tr-TR" sz="2400" i="1" dirty="0">
                <a:solidFill>
                  <a:srgbClr val="FF0000"/>
                </a:solidFill>
                <a:latin typeface="Times New Roman" panose="02020603050405020304" pitchFamily="18" charset="0"/>
                <a:cs typeface="Times New Roman" panose="02020603050405020304" pitchFamily="18" charset="0"/>
              </a:rPr>
              <a:t>öğretmene daha çok mesleği ile ilgili olarak verilen imgelerdir</a:t>
            </a:r>
            <a:r>
              <a:rPr lang="tr-TR" sz="2400" dirty="0">
                <a:solidFill>
                  <a:srgbClr val="FF0000"/>
                </a:solidFill>
              </a:rPr>
              <a:t>.</a:t>
            </a:r>
          </a:p>
          <a:p>
            <a:endParaRPr lang="tr-TR" dirty="0"/>
          </a:p>
        </p:txBody>
      </p:sp>
      <p:sp>
        <p:nvSpPr>
          <p:cNvPr id="6" name="İçerik Yer Tutucusu 5"/>
          <p:cNvSpPr>
            <a:spLocks noGrp="1"/>
          </p:cNvSpPr>
          <p:nvPr>
            <p:ph sz="quarter" idx="4"/>
          </p:nvPr>
        </p:nvSpPr>
        <p:spPr>
          <a:xfrm>
            <a:off x="6172200" y="1762279"/>
            <a:ext cx="5183188" cy="3684588"/>
          </a:xfrm>
        </p:spPr>
        <p:txBody>
          <a:bodyPr>
            <a:normAutofit lnSpcReduction="10000"/>
          </a:bodyPr>
          <a:lstStyle/>
          <a:p>
            <a:pPr algn="just"/>
            <a:r>
              <a:rPr lang="ru-RU" sz="2400" i="1" dirty="0" smtClean="0">
                <a:solidFill>
                  <a:srgbClr val="7030A0"/>
                </a:solidFill>
                <a:latin typeface="Times New Roman" panose="02020603050405020304" pitchFamily="18" charset="0"/>
                <a:cs typeface="Times New Roman" panose="02020603050405020304" pitchFamily="18" charset="0"/>
              </a:rPr>
              <a:t>Преподаватель – человек с помощью, которого мы приобретаем знания, обеспечивающий дисциплину, человек, которому можно доверять, опекун</a:t>
            </a:r>
            <a:r>
              <a:rPr lang="ru-RU" sz="2400" i="1" dirty="0">
                <a:solidFill>
                  <a:srgbClr val="7030A0"/>
                </a:solidFill>
                <a:latin typeface="Times New Roman" panose="02020603050405020304" pitchFamily="18" charset="0"/>
                <a:cs typeface="Times New Roman" panose="02020603050405020304" pitchFamily="18" charset="0"/>
              </a:rPr>
              <a:t>, консультант </a:t>
            </a:r>
            <a:r>
              <a:rPr lang="ru-RU" sz="2400" i="1" dirty="0" smtClean="0">
                <a:solidFill>
                  <a:srgbClr val="7030A0"/>
                </a:solidFill>
                <a:latin typeface="Times New Roman" panose="02020603050405020304" pitchFamily="18" charset="0"/>
                <a:cs typeface="Times New Roman" panose="02020603050405020304" pitchFamily="18" charset="0"/>
              </a:rPr>
              <a:t>студентов </a:t>
            </a:r>
            <a:r>
              <a:rPr lang="ru-RU" sz="2400" i="1" dirty="0">
                <a:solidFill>
                  <a:srgbClr val="7030A0"/>
                </a:solidFill>
                <a:latin typeface="Times New Roman" panose="02020603050405020304" pitchFamily="18" charset="0"/>
                <a:cs typeface="Times New Roman" panose="02020603050405020304" pitchFamily="18" charset="0"/>
              </a:rPr>
              <a:t>и участник общественной жизни</a:t>
            </a:r>
            <a:r>
              <a:rPr lang="ru-RU" sz="2400" i="1" dirty="0" smtClean="0">
                <a:solidFill>
                  <a:srgbClr val="7030A0"/>
                </a:solidFill>
                <a:latin typeface="Times New Roman" panose="02020603050405020304" pitchFamily="18" charset="0"/>
                <a:cs typeface="Times New Roman" panose="02020603050405020304" pitchFamily="18" charset="0"/>
              </a:rPr>
              <a:t>.</a:t>
            </a:r>
          </a:p>
          <a:p>
            <a:pPr algn="just"/>
            <a:endParaRPr lang="ru-RU" sz="2400" i="1" dirty="0" smtClean="0">
              <a:solidFill>
                <a:srgbClr val="7030A0"/>
              </a:solidFill>
              <a:latin typeface="Times New Roman" panose="02020603050405020304" pitchFamily="18" charset="0"/>
              <a:cs typeface="Times New Roman" panose="02020603050405020304" pitchFamily="18" charset="0"/>
            </a:endParaRPr>
          </a:p>
          <a:p>
            <a:pPr algn="just"/>
            <a:r>
              <a:rPr lang="ru-RU" sz="2400" i="1" dirty="0" smtClean="0">
                <a:solidFill>
                  <a:srgbClr val="7030A0"/>
                </a:solidFill>
                <a:latin typeface="Times New Roman" panose="02020603050405020304" pitchFamily="18" charset="0"/>
                <a:cs typeface="Times New Roman" panose="02020603050405020304" pitchFamily="18" charset="0"/>
              </a:rPr>
              <a:t>Это эпитеты, характеризующие преподавателя.</a:t>
            </a:r>
            <a:endParaRPr lang="tr-TR" sz="2400"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16711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66FF"/>
        </a:solidFill>
        <a:effectLst/>
      </p:bgPr>
    </p:bg>
    <p:spTree>
      <p:nvGrpSpPr>
        <p:cNvPr id="1" name=""/>
        <p:cNvGrpSpPr/>
        <p:nvPr/>
      </p:nvGrpSpPr>
      <p:grpSpPr>
        <a:xfrm>
          <a:off x="0" y="0"/>
          <a:ext cx="0" cy="0"/>
          <a:chOff x="0" y="0"/>
          <a:chExt cx="0" cy="0"/>
        </a:xfrm>
      </p:grpSpPr>
      <p:sp>
        <p:nvSpPr>
          <p:cNvPr id="2" name="Dikdörtgen 1"/>
          <p:cNvSpPr/>
          <p:nvPr/>
        </p:nvSpPr>
        <p:spPr>
          <a:xfrm>
            <a:off x="2797276" y="1403605"/>
            <a:ext cx="6567949" cy="3013133"/>
          </a:xfrm>
          <a:prstGeom prst="rect">
            <a:avLst/>
          </a:prstGeom>
        </p:spPr>
        <p:txBody>
          <a:bodyPr wrap="square">
            <a:spAutoFit/>
          </a:bodyPr>
          <a:lstStyle/>
          <a:p>
            <a:pPr algn="just">
              <a:lnSpc>
                <a:spcPct val="107000"/>
              </a:lnSpc>
              <a:spcAft>
                <a:spcPts val="800"/>
              </a:spcAft>
              <a:tabLst>
                <a:tab pos="991870" algn="l"/>
              </a:tabLst>
            </a:pPr>
            <a:r>
              <a:rPr lang="tr-TR" sz="2000" b="1" i="1" dirty="0">
                <a:latin typeface="Times New Roman" panose="02020603050405020304" pitchFamily="18" charset="0"/>
                <a:ea typeface="Calibri" panose="020F0502020204030204" pitchFamily="34" charset="0"/>
                <a:cs typeface="Times New Roman" panose="02020603050405020304" pitchFamily="18" charset="0"/>
              </a:rPr>
              <a:t>Rusça Öğretmeni Mesleğinin Zorlukları Nelerdir?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Rusça öğretmeni olmanın dezavantajı şu şekilde açıklanabilir: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Öğretilmesi zor bir dildir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Özel öğretim kurumlarında ortalama kazançlar düşüktür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Özel sektörde çalışma alanları sınırlıdır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Kamuya atanmak için </a:t>
            </a:r>
            <a:r>
              <a:rPr lang="tr-TR" sz="2000" i="1" dirty="0" err="1">
                <a:latin typeface="Times New Roman" panose="02020603050405020304" pitchFamily="18" charset="0"/>
                <a:ea typeface="Calibri" panose="020F0502020204030204" pitchFamily="34" charset="0"/>
                <a:cs typeface="Times New Roman" panose="02020603050405020304" pitchFamily="18" charset="0"/>
              </a:rPr>
              <a:t>KPSS’ye</a:t>
            </a:r>
            <a:r>
              <a:rPr lang="tr-TR" sz="2000" i="1" dirty="0">
                <a:latin typeface="Times New Roman" panose="02020603050405020304" pitchFamily="18" charset="0"/>
                <a:ea typeface="Calibri" panose="020F0502020204030204" pitchFamily="34" charset="0"/>
                <a:cs typeface="Times New Roman" panose="02020603050405020304" pitchFamily="18" charset="0"/>
              </a:rPr>
              <a:t> girilir.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KPSS puanları yüksektir </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ve kadro atama sayıları azdır.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83520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66FF"/>
        </a:solidFill>
        <a:effectLst/>
      </p:bgPr>
    </p:bg>
    <p:spTree>
      <p:nvGrpSpPr>
        <p:cNvPr id="1" name=""/>
        <p:cNvGrpSpPr/>
        <p:nvPr/>
      </p:nvGrpSpPr>
      <p:grpSpPr>
        <a:xfrm>
          <a:off x="0" y="0"/>
          <a:ext cx="0" cy="0"/>
          <a:chOff x="0" y="0"/>
          <a:chExt cx="0" cy="0"/>
        </a:xfrm>
      </p:grpSpPr>
      <p:sp>
        <p:nvSpPr>
          <p:cNvPr id="3" name="Dikdörtgen 2"/>
          <p:cNvSpPr/>
          <p:nvPr/>
        </p:nvSpPr>
        <p:spPr>
          <a:xfrm>
            <a:off x="2030360" y="852256"/>
            <a:ext cx="8794955" cy="5004190"/>
          </a:xfrm>
          <a:prstGeom prst="rect">
            <a:avLst/>
          </a:prstGeom>
        </p:spPr>
        <p:txBody>
          <a:bodyPr wrap="square">
            <a:spAutoFit/>
          </a:bodyPr>
          <a:lstStyle/>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В </a:t>
            </a:r>
            <a:r>
              <a:rPr lang="ru-RU" sz="2000" b="1" i="1" dirty="0">
                <a:latin typeface="Times New Roman" panose="02020603050405020304" pitchFamily="18" charset="0"/>
                <a:ea typeface="Calibri" panose="020F0502020204030204" pitchFamily="34" charset="0"/>
                <a:cs typeface="Times New Roman" panose="02020603050405020304" pitchFamily="18" charset="0"/>
              </a:rPr>
              <a:t>чем заключаются трудности профессии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педагага</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Минусы данной профессии можно </a:t>
            </a:r>
            <a:r>
              <a:rPr lang="ru-RU" sz="2000" i="1" dirty="0">
                <a:latin typeface="Times New Roman" panose="02020603050405020304" pitchFamily="18" charset="0"/>
                <a:ea typeface="Calibri" panose="020F0502020204030204" pitchFamily="34" charset="0"/>
                <a:cs typeface="Times New Roman" panose="02020603050405020304" pitchFamily="18" charset="0"/>
              </a:rPr>
              <a:t>объяснить следующим образом</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endParaRPr lang="ru-RU" sz="2000"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Трудный </a:t>
            </a:r>
            <a:r>
              <a:rPr lang="ru-RU" sz="2000" i="1" dirty="0">
                <a:latin typeface="Times New Roman" panose="02020603050405020304" pitchFamily="18" charset="0"/>
                <a:ea typeface="Calibri" panose="020F0502020204030204" pitchFamily="34" charset="0"/>
                <a:cs typeface="Times New Roman" panose="02020603050405020304" pitchFamily="18" charset="0"/>
              </a:rPr>
              <a:t>для преподавания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язык</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Средний </a:t>
            </a:r>
            <a:r>
              <a:rPr lang="ru-RU" sz="2000" i="1" dirty="0">
                <a:latin typeface="Times New Roman" panose="02020603050405020304" pitchFamily="18" charset="0"/>
                <a:ea typeface="Calibri" panose="020F0502020204030204" pitchFamily="34" charset="0"/>
                <a:cs typeface="Times New Roman" panose="02020603050405020304" pitchFamily="18" charset="0"/>
              </a:rPr>
              <a:t>заработок в частных учебных заведениях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невысок</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Сферы </a:t>
            </a:r>
            <a:r>
              <a:rPr lang="ru-RU" sz="2000" i="1" dirty="0">
                <a:latin typeface="Times New Roman" panose="02020603050405020304" pitchFamily="18" charset="0"/>
                <a:ea typeface="Calibri" panose="020F0502020204030204" pitchFamily="34" charset="0"/>
                <a:cs typeface="Times New Roman" panose="02020603050405020304" pitchFamily="18" charset="0"/>
              </a:rPr>
              <a:t>работы в частном секторе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ограничены</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Для трудоустройства на </a:t>
            </a:r>
            <a:r>
              <a:rPr lang="ru-RU" sz="2000" i="1" dirty="0">
                <a:latin typeface="Times New Roman" panose="02020603050405020304" pitchFamily="18" charset="0"/>
                <a:ea typeface="Calibri" panose="020F0502020204030204" pitchFamily="34" charset="0"/>
                <a:cs typeface="Times New Roman" panose="02020603050405020304" pitchFamily="18" charset="0"/>
              </a:rPr>
              <a:t>работу в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государственных органах проводится экзамен –KPSS</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i="1" dirty="0">
                <a:latin typeface="Times New Roman" panose="02020603050405020304" pitchFamily="18" charset="0"/>
                <a:ea typeface="Calibri" panose="020F0502020204030204" pitchFamily="34" charset="0"/>
                <a:cs typeface="Times New Roman" panose="02020603050405020304" pitchFamily="18" charset="0"/>
              </a:rPr>
              <a:t>Экзамен по отбору государственных кадров</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Баллы </a:t>
            </a:r>
            <a:r>
              <a:rPr lang="ru-RU" sz="2000" i="1" dirty="0">
                <a:latin typeface="Times New Roman" panose="02020603050405020304" pitchFamily="18" charset="0"/>
                <a:ea typeface="Calibri" panose="020F0502020204030204" pitchFamily="34" charset="0"/>
                <a:cs typeface="Times New Roman" panose="02020603050405020304" pitchFamily="18" charset="0"/>
              </a:rPr>
              <a:t>KPSS высокие,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а число </a:t>
            </a:r>
            <a:r>
              <a:rPr lang="ru-RU" sz="2000" i="1" dirty="0">
                <a:latin typeface="Times New Roman" panose="02020603050405020304" pitchFamily="18" charset="0"/>
                <a:ea typeface="Calibri" panose="020F0502020204030204" pitchFamily="34" charset="0"/>
                <a:cs typeface="Times New Roman" panose="02020603050405020304" pitchFamily="18" charset="0"/>
              </a:rPr>
              <a:t>кадровых назначений невелико.</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ru-RU" i="1" dirty="0">
              <a:latin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dirty="0"/>
          </a:p>
        </p:txBody>
      </p:sp>
    </p:spTree>
    <p:extLst>
      <p:ext uri="{BB962C8B-B14F-4D97-AF65-F5344CB8AC3E}">
        <p14:creationId xmlns:p14="http://schemas.microsoft.com/office/powerpoint/2010/main" val="3557721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FFFF"/>
        </a:solidFill>
        <a:effectLst/>
      </p:bgPr>
    </p:bg>
    <p:spTree>
      <p:nvGrpSpPr>
        <p:cNvPr id="1" name=""/>
        <p:cNvGrpSpPr/>
        <p:nvPr/>
      </p:nvGrpSpPr>
      <p:grpSpPr>
        <a:xfrm>
          <a:off x="0" y="0"/>
          <a:ext cx="0" cy="0"/>
          <a:chOff x="0" y="0"/>
          <a:chExt cx="0" cy="0"/>
        </a:xfrm>
      </p:grpSpPr>
      <p:sp>
        <p:nvSpPr>
          <p:cNvPr id="2" name="Dikdörtgen 1"/>
          <p:cNvSpPr/>
          <p:nvPr/>
        </p:nvSpPr>
        <p:spPr>
          <a:xfrm>
            <a:off x="3048000" y="1940901"/>
            <a:ext cx="6096000" cy="2976199"/>
          </a:xfrm>
          <a:prstGeom prst="rect">
            <a:avLst/>
          </a:prstGeom>
        </p:spPr>
        <p:txBody>
          <a:bodyPr>
            <a:spAutoFit/>
          </a:bodyPr>
          <a:lstStyle/>
          <a:p>
            <a:pPr algn="just">
              <a:lnSpc>
                <a:spcPct val="107000"/>
              </a:lnSpc>
              <a:spcAft>
                <a:spcPts val="800"/>
              </a:spcAft>
              <a:tabLst>
                <a:tab pos="991870" algn="l"/>
              </a:tabLst>
            </a:pPr>
            <a:r>
              <a:rPr lang="tr-TR" b="1" i="1" dirty="0">
                <a:latin typeface="Times New Roman" panose="02020603050405020304" pitchFamily="18" charset="0"/>
                <a:ea typeface="Calibri" panose="020F0502020204030204" pitchFamily="34" charset="0"/>
                <a:cs typeface="Times New Roman" panose="02020603050405020304" pitchFamily="18" charset="0"/>
              </a:rPr>
              <a:t>Devlette Rusça Öğretmeni Olmanın Avantajları Nedir?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i="1" dirty="0">
                <a:latin typeface="Times New Roman" panose="02020603050405020304" pitchFamily="18" charset="0"/>
                <a:ea typeface="Calibri" panose="020F0502020204030204" pitchFamily="34" charset="0"/>
                <a:cs typeface="Times New Roman" panose="02020603050405020304" pitchFamily="18" charset="0"/>
              </a:rPr>
              <a:t>Devlette Rusça öğretmeni olmanın avantajları şu şekilde açıklanabilir: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a:latin typeface="Times New Roman" panose="02020603050405020304" pitchFamily="18" charset="0"/>
                <a:ea typeface="Calibri" panose="020F0502020204030204" pitchFamily="34" charset="0"/>
                <a:cs typeface="Times New Roman" panose="02020603050405020304" pitchFamily="18" charset="0"/>
              </a:rPr>
              <a:t>Mesai saatleri düzenlidir.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a:latin typeface="Times New Roman" panose="02020603050405020304" pitchFamily="18" charset="0"/>
                <a:ea typeface="Calibri" panose="020F0502020204030204" pitchFamily="34" charset="0"/>
                <a:cs typeface="Times New Roman" panose="02020603050405020304" pitchFamily="18" charset="0"/>
              </a:rPr>
              <a:t>Maaşlar çoğunlukla özel sektöre göre daha yüksektir.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a:latin typeface="Times New Roman" panose="02020603050405020304" pitchFamily="18" charset="0"/>
                <a:ea typeface="Calibri" panose="020F0502020204030204" pitchFamily="34" charset="0"/>
                <a:cs typeface="Times New Roman" panose="02020603050405020304" pitchFamily="18" charset="0"/>
              </a:rPr>
              <a:t>Kamu çalışanı olmak, özel sektörde çalışmaya göre daha güvencelidir.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i="1" dirty="0">
                <a:latin typeface="Times New Roman" panose="02020603050405020304" pitchFamily="18" charset="0"/>
                <a:ea typeface="Calibri" panose="020F0502020204030204" pitchFamily="34" charset="0"/>
                <a:cs typeface="Times New Roman" panose="02020603050405020304" pitchFamily="18" charset="0"/>
              </a:rPr>
              <a:t>Senelik izin günleri daha fazladır.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26556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FFFF"/>
        </a:solidFill>
        <a:effectLst/>
      </p:bgPr>
    </p:bg>
    <p:spTree>
      <p:nvGrpSpPr>
        <p:cNvPr id="1" name=""/>
        <p:cNvGrpSpPr/>
        <p:nvPr/>
      </p:nvGrpSpPr>
      <p:grpSpPr>
        <a:xfrm>
          <a:off x="0" y="0"/>
          <a:ext cx="0" cy="0"/>
          <a:chOff x="0" y="0"/>
          <a:chExt cx="0" cy="0"/>
        </a:xfrm>
      </p:grpSpPr>
      <p:sp>
        <p:nvSpPr>
          <p:cNvPr id="3" name="Dikdörtgen 2"/>
          <p:cNvSpPr/>
          <p:nvPr/>
        </p:nvSpPr>
        <p:spPr>
          <a:xfrm>
            <a:off x="1971366" y="1100243"/>
            <a:ext cx="8485240" cy="3671774"/>
          </a:xfrm>
          <a:prstGeom prst="rect">
            <a:avLst/>
          </a:prstGeom>
        </p:spPr>
        <p:txBody>
          <a:bodyPr wrap="square">
            <a:spAutoFit/>
          </a:bodyPr>
          <a:lstStyle/>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Какие существуют преимущества профессии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учителя русского </a:t>
            </a: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языка в государственной школе?</a:t>
            </a:r>
          </a:p>
          <a:p>
            <a:pPr algn="just">
              <a:lnSpc>
                <a:spcPct val="107000"/>
              </a:lnSpc>
              <a:spcAft>
                <a:spcPts val="800"/>
              </a:spcAft>
              <a:tabLst>
                <a:tab pos="991870" algn="l"/>
              </a:tabLst>
            </a:pPr>
            <a:endParaRPr lang="ru-RU" sz="2000" b="1" i="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0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000" i="1" dirty="0">
                <a:latin typeface="Times New Roman" panose="02020603050405020304" pitchFamily="18" charset="0"/>
                <a:ea typeface="Calibri" panose="020F0502020204030204" pitchFamily="34" charset="0"/>
                <a:cs typeface="Times New Roman" panose="02020603050405020304" pitchFamily="18" charset="0"/>
              </a:rPr>
              <a:t>Г</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рафик работы гибкий и регулярный.</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Заработная </a:t>
            </a:r>
            <a:r>
              <a:rPr lang="ru-RU" sz="2000" i="1" dirty="0">
                <a:latin typeface="Times New Roman" panose="02020603050405020304" pitchFamily="18" charset="0"/>
                <a:ea typeface="Calibri" panose="020F0502020204030204" pitchFamily="34" charset="0"/>
                <a:cs typeface="Times New Roman" panose="02020603050405020304" pitchFamily="18" charset="0"/>
              </a:rPr>
              <a:t>плата обычно выше, чем в частном секторе</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Быть </a:t>
            </a:r>
            <a:r>
              <a:rPr lang="ru-RU" sz="2000" i="1" dirty="0">
                <a:latin typeface="Times New Roman" panose="02020603050405020304" pitchFamily="18" charset="0"/>
                <a:ea typeface="Calibri" panose="020F0502020204030204" pitchFamily="34" charset="0"/>
                <a:cs typeface="Times New Roman" panose="02020603050405020304" pitchFamily="18" charset="0"/>
              </a:rPr>
              <a:t>государственным служащим более </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гарантировано, </a:t>
            </a:r>
            <a:r>
              <a:rPr lang="ru-RU" sz="2000" i="1" dirty="0">
                <a:latin typeface="Times New Roman" panose="02020603050405020304" pitchFamily="18" charset="0"/>
                <a:ea typeface="Calibri" panose="020F0502020204030204" pitchFamily="34" charset="0"/>
                <a:cs typeface="Times New Roman" panose="02020603050405020304" pitchFamily="18" charset="0"/>
              </a:rPr>
              <a:t>чем работать в частном секторе</a:t>
            </a: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r>
              <a:rPr lang="ru-RU" sz="2000" i="1" dirty="0" smtClean="0">
                <a:latin typeface="Times New Roman" panose="02020603050405020304" pitchFamily="18" charset="0"/>
                <a:ea typeface="Calibri" panose="020F0502020204030204" pitchFamily="34" charset="0"/>
                <a:cs typeface="Times New Roman" panose="02020603050405020304" pitchFamily="18" charset="0"/>
              </a:rPr>
              <a:t>• Больше </a:t>
            </a:r>
            <a:r>
              <a:rPr lang="ru-RU" sz="2000" i="1" dirty="0">
                <a:latin typeface="Times New Roman" panose="02020603050405020304" pitchFamily="18" charset="0"/>
                <a:ea typeface="Calibri" panose="020F0502020204030204" pitchFamily="34" charset="0"/>
                <a:cs typeface="Times New Roman" panose="02020603050405020304" pitchFamily="18" charset="0"/>
              </a:rPr>
              <a:t>дней ежегодного отпуска.</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ru-RU" sz="2000" b="1" i="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6186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99FF"/>
        </a:solidFill>
        <a:effectLst/>
      </p:bgPr>
    </p:bg>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996145498"/>
              </p:ext>
            </p:extLst>
          </p:nvPr>
        </p:nvGraphicFramePr>
        <p:xfrm>
          <a:off x="560438" y="840658"/>
          <a:ext cx="10722078" cy="5092192"/>
        </p:xfrm>
        <a:graphic>
          <a:graphicData uri="http://schemas.openxmlformats.org/drawingml/2006/table">
            <a:tbl>
              <a:tblPr/>
              <a:tblGrid>
                <a:gridCol w="5361039">
                  <a:extLst>
                    <a:ext uri="{9D8B030D-6E8A-4147-A177-3AD203B41FA5}">
                      <a16:colId xmlns:a16="http://schemas.microsoft.com/office/drawing/2014/main" val="712109929"/>
                    </a:ext>
                  </a:extLst>
                </a:gridCol>
                <a:gridCol w="5361039">
                  <a:extLst>
                    <a:ext uri="{9D8B030D-6E8A-4147-A177-3AD203B41FA5}">
                      <a16:colId xmlns:a16="http://schemas.microsoft.com/office/drawing/2014/main" val="2539526266"/>
                    </a:ext>
                  </a:extLst>
                </a:gridCol>
              </a:tblGrid>
              <a:tr h="4704736">
                <a:tc>
                  <a:txBody>
                    <a:bodyPr/>
                    <a:lstStyle/>
                    <a:p>
                      <a:pPr algn="just">
                        <a:lnSpc>
                          <a:spcPct val="107000"/>
                        </a:lnSpc>
                        <a:spcAft>
                          <a:spcPts val="800"/>
                        </a:spcAft>
                        <a:tabLst>
                          <a:tab pos="991870" algn="l"/>
                        </a:tabLst>
                      </a:pPr>
                      <a:r>
                        <a:rPr lang="tr-TR" sz="2000" b="1" i="1" dirty="0" smtClean="0">
                          <a:latin typeface="Times New Roman" panose="02020603050405020304" pitchFamily="18" charset="0"/>
                          <a:ea typeface="Calibri" panose="020F0502020204030204" pitchFamily="34" charset="0"/>
                          <a:cs typeface="Times New Roman" panose="02020603050405020304" pitchFamily="18" charset="0"/>
                        </a:rPr>
                        <a:t>Özelde Rusça Öğretmeni Olmak için Gerekenler Nedir?</a:t>
                      </a:r>
                      <a:endParaRPr lang="ru-RU" sz="2000" b="1"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endParaRPr lang="tr-TR" sz="2000" i="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Özelde Rusça öğretmeni olmak için gerekli şartlar şunlardır:</a:t>
                      </a:r>
                      <a:endParaRPr lang="tr-TR" sz="2000" i="1"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Rusça Öğretmenliği, Rus Dili ve Edebiyatı gibi bölümlerden mezun olmak</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2000" i="1"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Rus diline hakim olmak</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2000" i="1"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Öğretim yöntemleri, sınıf yönetimi ve eğitim bilimleri gibi alanlarda bilgili olmak</a:t>
                      </a:r>
                      <a:endParaRPr lang="tr-TR" sz="2000" i="1"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i="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algn="just"/>
                      <a:r>
                        <a:rPr lang="ru-RU" sz="2000" b="1" i="1" dirty="0" smtClean="0">
                          <a:solidFill>
                            <a:schemeClr val="bg1"/>
                          </a:solidFill>
                          <a:latin typeface="Times New Roman" panose="02020603050405020304" pitchFamily="18" charset="0"/>
                          <a:cs typeface="Times New Roman" panose="02020603050405020304" pitchFamily="18" charset="0"/>
                        </a:rPr>
                        <a:t>Что нужно,</a:t>
                      </a:r>
                      <a:r>
                        <a:rPr lang="ru-RU" sz="2000" b="1" i="1" baseline="0" dirty="0" smtClean="0">
                          <a:solidFill>
                            <a:schemeClr val="bg1"/>
                          </a:solidFill>
                          <a:latin typeface="Times New Roman" panose="02020603050405020304" pitchFamily="18" charset="0"/>
                          <a:cs typeface="Times New Roman" panose="02020603050405020304" pitchFamily="18" charset="0"/>
                        </a:rPr>
                        <a:t> чтоб работать преподавателем русского языка в частном секторе?</a:t>
                      </a:r>
                    </a:p>
                    <a:p>
                      <a:pPr algn="just"/>
                      <a:endParaRPr lang="ru-RU" sz="2000" b="1" i="1" dirty="0" smtClean="0">
                        <a:solidFill>
                          <a:schemeClr val="bg1"/>
                        </a:solidFill>
                        <a:latin typeface="Times New Roman" panose="02020603050405020304" pitchFamily="18" charset="0"/>
                        <a:cs typeface="Times New Roman" panose="02020603050405020304" pitchFamily="18" charset="0"/>
                      </a:endParaRPr>
                    </a:p>
                    <a:p>
                      <a:pPr algn="just"/>
                      <a:r>
                        <a:rPr lang="ru-RU" sz="2000" b="1" i="1" dirty="0" smtClean="0">
                          <a:solidFill>
                            <a:schemeClr val="bg1"/>
                          </a:solidFill>
                          <a:latin typeface="Times New Roman" panose="02020603050405020304" pitchFamily="18" charset="0"/>
                          <a:cs typeface="Times New Roman" panose="02020603050405020304" pitchFamily="18" charset="0"/>
                        </a:rPr>
                        <a:t>Для того чтобы стать частным преподавателем русского языка, необходимы следующие условия:</a:t>
                      </a:r>
                    </a:p>
                    <a:p>
                      <a:pPr algn="just"/>
                      <a:endParaRPr lang="ru-RU" sz="2000" b="1" i="1" dirty="0" smtClean="0">
                        <a:solidFill>
                          <a:schemeClr val="bg1"/>
                        </a:solidFill>
                        <a:latin typeface="Times New Roman" panose="02020603050405020304" pitchFamily="18" charset="0"/>
                        <a:cs typeface="Times New Roman" panose="02020603050405020304" pitchFamily="18" charset="0"/>
                      </a:endParaRPr>
                    </a:p>
                    <a:p>
                      <a:pPr algn="just"/>
                      <a:r>
                        <a:rPr lang="ru-RU" sz="2000" b="1" i="1" dirty="0" smtClean="0">
                          <a:solidFill>
                            <a:schemeClr val="bg1"/>
                          </a:solidFill>
                          <a:latin typeface="Times New Roman" panose="02020603050405020304" pitchFamily="18" charset="0"/>
                          <a:cs typeface="Times New Roman" panose="02020603050405020304" pitchFamily="18" charset="0"/>
                        </a:rPr>
                        <a:t>Окончить факультеты "Преподавание русского языка", "Русский язык и литература«</a:t>
                      </a:r>
                    </a:p>
                    <a:p>
                      <a:pPr algn="just"/>
                      <a:endParaRPr lang="ru-RU" sz="2000" b="1" i="1" dirty="0" smtClean="0">
                        <a:solidFill>
                          <a:schemeClr val="bg1"/>
                        </a:solidFill>
                        <a:latin typeface="Times New Roman" panose="02020603050405020304" pitchFamily="18" charset="0"/>
                        <a:cs typeface="Times New Roman" panose="02020603050405020304" pitchFamily="18" charset="0"/>
                      </a:endParaRPr>
                    </a:p>
                    <a:p>
                      <a:pPr algn="just"/>
                      <a:r>
                        <a:rPr lang="ru-RU" sz="2000" b="1" i="1" dirty="0" smtClean="0">
                          <a:solidFill>
                            <a:schemeClr val="bg1"/>
                          </a:solidFill>
                          <a:latin typeface="Times New Roman" panose="02020603050405020304" pitchFamily="18" charset="0"/>
                          <a:cs typeface="Times New Roman" panose="02020603050405020304" pitchFamily="18" charset="0"/>
                        </a:rPr>
                        <a:t>владеть русским языком</a:t>
                      </a:r>
                    </a:p>
                    <a:p>
                      <a:pPr algn="just"/>
                      <a:endParaRPr lang="ru-RU" sz="2000" b="1" i="1" dirty="0" smtClean="0">
                        <a:solidFill>
                          <a:schemeClr val="bg1"/>
                        </a:solidFill>
                        <a:latin typeface="Times New Roman" panose="02020603050405020304" pitchFamily="18" charset="0"/>
                        <a:cs typeface="Times New Roman" panose="02020603050405020304" pitchFamily="18" charset="0"/>
                      </a:endParaRPr>
                    </a:p>
                    <a:p>
                      <a:pPr algn="just"/>
                      <a:r>
                        <a:rPr lang="ru-RU" sz="2000" b="1" i="1" dirty="0" smtClean="0">
                          <a:solidFill>
                            <a:schemeClr val="bg1"/>
                          </a:solidFill>
                          <a:latin typeface="Times New Roman" panose="02020603050405020304" pitchFamily="18" charset="0"/>
                          <a:cs typeface="Times New Roman" panose="02020603050405020304" pitchFamily="18" charset="0"/>
                        </a:rPr>
                        <a:t>обладать знаниями в таких областях, как методика преподавания, классное руководство и педагогические науки</a:t>
                      </a:r>
                      <a:endParaRPr lang="tr-TR" sz="2000" b="1" i="1" dirty="0">
                        <a:solidFill>
                          <a:schemeClr val="bg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3792647"/>
                  </a:ext>
                </a:extLst>
              </a:tr>
            </a:tbl>
          </a:graphicData>
        </a:graphic>
      </p:graphicFrame>
    </p:spTree>
    <p:extLst>
      <p:ext uri="{BB962C8B-B14F-4D97-AF65-F5344CB8AC3E}">
        <p14:creationId xmlns:p14="http://schemas.microsoft.com/office/powerpoint/2010/main" val="38058903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0066"/>
        </a:solidFill>
        <a:effectLst/>
      </p:bgPr>
    </p:bg>
    <p:spTree>
      <p:nvGrpSpPr>
        <p:cNvPr id="1" name=""/>
        <p:cNvGrpSpPr/>
        <p:nvPr/>
      </p:nvGrpSpPr>
      <p:grpSpPr>
        <a:xfrm>
          <a:off x="0" y="0"/>
          <a:ext cx="0" cy="0"/>
          <a:chOff x="0" y="0"/>
          <a:chExt cx="0" cy="0"/>
        </a:xfrm>
      </p:grpSpPr>
      <p:graphicFrame>
        <p:nvGraphicFramePr>
          <p:cNvPr id="12" name="Tablo 11"/>
          <p:cNvGraphicFramePr>
            <a:graphicFrameLocks noGrp="1"/>
          </p:cNvGraphicFramePr>
          <p:nvPr>
            <p:extLst>
              <p:ext uri="{D42A27DB-BD31-4B8C-83A1-F6EECF244321}">
                <p14:modId xmlns:p14="http://schemas.microsoft.com/office/powerpoint/2010/main" val="3017998782"/>
              </p:ext>
            </p:extLst>
          </p:nvPr>
        </p:nvGraphicFramePr>
        <p:xfrm>
          <a:off x="427703" y="132736"/>
          <a:ext cx="11400502" cy="6701536"/>
        </p:xfrm>
        <a:graphic>
          <a:graphicData uri="http://schemas.openxmlformats.org/drawingml/2006/table">
            <a:tbl>
              <a:tblPr/>
              <a:tblGrid>
                <a:gridCol w="5700251">
                  <a:extLst>
                    <a:ext uri="{9D8B030D-6E8A-4147-A177-3AD203B41FA5}">
                      <a16:colId xmlns:a16="http://schemas.microsoft.com/office/drawing/2014/main" val="712109929"/>
                    </a:ext>
                  </a:extLst>
                </a:gridCol>
                <a:gridCol w="5700251">
                  <a:extLst>
                    <a:ext uri="{9D8B030D-6E8A-4147-A177-3AD203B41FA5}">
                      <a16:colId xmlns:a16="http://schemas.microsoft.com/office/drawing/2014/main" val="2539526266"/>
                    </a:ext>
                  </a:extLst>
                </a:gridCol>
              </a:tblGrid>
              <a:tr h="6474541">
                <a:tc>
                  <a:txBody>
                    <a:bodyPr/>
                    <a:lstStyle/>
                    <a:p>
                      <a:pPr algn="just">
                        <a:lnSpc>
                          <a:spcPct val="107000"/>
                        </a:lnSpc>
                        <a:spcAft>
                          <a:spcPts val="800"/>
                        </a:spcAft>
                        <a:tabLst>
                          <a:tab pos="991870" algn="l"/>
                        </a:tabLst>
                      </a:pPr>
                      <a:r>
                        <a:rPr lang="tr-TR" sz="2000" b="1" i="1" dirty="0" smtClean="0">
                          <a:latin typeface="Times New Roman" panose="02020603050405020304" pitchFamily="18" charset="0"/>
                          <a:ea typeface="Calibri" panose="020F0502020204030204" pitchFamily="34" charset="0"/>
                          <a:cs typeface="Times New Roman" panose="02020603050405020304" pitchFamily="18" charset="0"/>
                        </a:rPr>
                        <a:t>Özelde Rusça Öğretmeni Olmanın Avantajları Nedir?</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Özelde Rusça öğretmeni olmanın avantajları şu şekilde açıklanabilir:</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Bağımsız çalışma durumu vardır.</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Ek ders süreleri ile kazançları yüksek olur</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Aynı anda birden fazla eğitim kurumu ile çalışılabilir.</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Bazı özel öğretim kurumlarında devlete göre daha çok maaş alma imkanı vardır.</a:t>
                      </a:r>
                      <a:endParaRPr lang="ru-RU" sz="2000" i="1" dirty="0" smtClean="0">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07000"/>
                        </a:lnSpc>
                        <a:spcAft>
                          <a:spcPts val="800"/>
                        </a:spcAft>
                        <a:buSzPts val="1000"/>
                        <a:buFont typeface="Symbol" panose="05050102010706020507" pitchFamily="18" charset="2"/>
                        <a:buNone/>
                        <a:tabLst>
                          <a:tab pos="457200" algn="l"/>
                          <a:tab pos="991870" algn="l"/>
                        </a:tabLst>
                      </a:pP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Özel sektörde Rusça öğretmeni olmak için </a:t>
                      </a:r>
                      <a:r>
                        <a:rPr lang="tr-TR" sz="2000" i="1" dirty="0" err="1" smtClean="0">
                          <a:latin typeface="Times New Roman" panose="02020603050405020304" pitchFamily="18" charset="0"/>
                          <a:ea typeface="Calibri" panose="020F0502020204030204" pitchFamily="34" charset="0"/>
                          <a:cs typeface="Times New Roman" panose="02020603050405020304" pitchFamily="18" charset="0"/>
                        </a:rPr>
                        <a:t>KPSS’ye</a:t>
                      </a:r>
                      <a:r>
                        <a:rPr lang="tr-TR" sz="2000" i="1" dirty="0" smtClean="0">
                          <a:latin typeface="Times New Roman" panose="02020603050405020304" pitchFamily="18" charset="0"/>
                          <a:ea typeface="Calibri" panose="020F0502020204030204" pitchFamily="34" charset="0"/>
                          <a:cs typeface="Times New Roman" panose="02020603050405020304" pitchFamily="18" charset="0"/>
                        </a:rPr>
                        <a:t> girmeye gerek yoktur.</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tr-TR" i="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algn="just"/>
                      <a:r>
                        <a:rPr lang="ru-RU" sz="2000" b="1" i="1" dirty="0" smtClean="0">
                          <a:solidFill>
                            <a:srgbClr val="FFFF00"/>
                          </a:solidFill>
                          <a:latin typeface="Times New Roman" panose="02020603050405020304" pitchFamily="18" charset="0"/>
                          <a:cs typeface="Times New Roman" panose="02020603050405020304" pitchFamily="18" charset="0"/>
                        </a:rPr>
                        <a:t>В</a:t>
                      </a:r>
                      <a:r>
                        <a:rPr lang="ru-RU" sz="2000" b="1" i="1" baseline="0" dirty="0" smtClean="0">
                          <a:solidFill>
                            <a:srgbClr val="FFFF00"/>
                          </a:solidFill>
                          <a:latin typeface="Times New Roman" panose="02020603050405020304" pitchFamily="18" charset="0"/>
                          <a:cs typeface="Times New Roman" panose="02020603050405020304" pitchFamily="18" charset="0"/>
                        </a:rPr>
                        <a:t> чем </a:t>
                      </a:r>
                      <a:r>
                        <a:rPr lang="ru-RU" sz="2000" b="1" i="1" dirty="0" smtClean="0">
                          <a:solidFill>
                            <a:srgbClr val="FFFF00"/>
                          </a:solidFill>
                          <a:latin typeface="Times New Roman" panose="02020603050405020304" pitchFamily="18" charset="0"/>
                          <a:cs typeface="Times New Roman" panose="02020603050405020304" pitchFamily="18" charset="0"/>
                        </a:rPr>
                        <a:t>преимущества </a:t>
                      </a:r>
                      <a:r>
                        <a:rPr lang="ru-RU" sz="2000" b="1" i="1" dirty="0" smtClean="0">
                          <a:solidFill>
                            <a:srgbClr val="FFFF00"/>
                          </a:solidFill>
                          <a:latin typeface="Times New Roman" panose="02020603050405020304" pitchFamily="18" charset="0"/>
                          <a:cs typeface="Times New Roman" panose="02020603050405020304" pitchFamily="18" charset="0"/>
                        </a:rPr>
                        <a:t>работы частным преподавателем русского языка?</a:t>
                      </a:r>
                    </a:p>
                    <a:p>
                      <a:pPr algn="just"/>
                      <a:r>
                        <a:rPr lang="ru-RU" sz="2000" b="1" i="1" dirty="0" smtClean="0">
                          <a:solidFill>
                            <a:srgbClr val="FFFF00"/>
                          </a:solidFill>
                          <a:latin typeface="Times New Roman" panose="02020603050405020304" pitchFamily="18" charset="0"/>
                          <a:cs typeface="Times New Roman" panose="02020603050405020304" pitchFamily="18" charset="0"/>
                        </a:rPr>
                        <a:t>Преимущества работы частным преподавателем русского языка можно объяснить следующим образом:</a:t>
                      </a:r>
                    </a:p>
                    <a:p>
                      <a:pPr algn="just"/>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r>
                        <a:rPr lang="ru-RU" sz="2000" b="1" i="1" dirty="0" smtClean="0">
                          <a:solidFill>
                            <a:srgbClr val="FFFF00"/>
                          </a:solidFill>
                          <a:latin typeface="Times New Roman" panose="02020603050405020304" pitchFamily="18" charset="0"/>
                          <a:cs typeface="Times New Roman" panose="02020603050405020304" pitchFamily="18" charset="0"/>
                        </a:rPr>
                        <a:t>Возможность</a:t>
                      </a:r>
                      <a:r>
                        <a:rPr lang="ru-RU" sz="2000" b="1" i="1" baseline="0" dirty="0" smtClean="0">
                          <a:solidFill>
                            <a:srgbClr val="FFFF00"/>
                          </a:solidFill>
                          <a:latin typeface="Times New Roman" panose="02020603050405020304" pitchFamily="18" charset="0"/>
                          <a:cs typeface="Times New Roman" panose="02020603050405020304" pitchFamily="18" charset="0"/>
                        </a:rPr>
                        <a:t> работать независимо;</a:t>
                      </a:r>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r>
                        <a:rPr lang="ru-RU" sz="2000" b="1" i="1" dirty="0" smtClean="0">
                          <a:solidFill>
                            <a:srgbClr val="FFFF00"/>
                          </a:solidFill>
                          <a:latin typeface="Times New Roman" panose="02020603050405020304" pitchFamily="18" charset="0"/>
                          <a:cs typeface="Times New Roman" panose="02020603050405020304" pitchFamily="18" charset="0"/>
                        </a:rPr>
                        <a:t>Высокий заработок за счет дополнительных</a:t>
                      </a:r>
                      <a:r>
                        <a:rPr lang="ru-RU" sz="2000" b="1" i="1" baseline="0" dirty="0" smtClean="0">
                          <a:solidFill>
                            <a:srgbClr val="FFFF00"/>
                          </a:solidFill>
                          <a:latin typeface="Times New Roman" panose="02020603050405020304" pitchFamily="18" charset="0"/>
                          <a:cs typeface="Times New Roman" panose="02020603050405020304" pitchFamily="18" charset="0"/>
                        </a:rPr>
                        <a:t> занятий;</a:t>
                      </a:r>
                    </a:p>
                    <a:p>
                      <a:pPr algn="just"/>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r>
                        <a:rPr lang="ru-RU" sz="2000" b="1" i="1" dirty="0" smtClean="0">
                          <a:solidFill>
                            <a:srgbClr val="FFFF00"/>
                          </a:solidFill>
                          <a:latin typeface="Times New Roman" panose="02020603050405020304" pitchFamily="18" charset="0"/>
                          <a:cs typeface="Times New Roman" panose="02020603050405020304" pitchFamily="18" charset="0"/>
                        </a:rPr>
                        <a:t>Возможность работать одновременно в нескольких учебных</a:t>
                      </a:r>
                      <a:r>
                        <a:rPr lang="ru-RU" sz="2000" b="1" i="1" baseline="0" dirty="0" smtClean="0">
                          <a:solidFill>
                            <a:srgbClr val="FFFF00"/>
                          </a:solidFill>
                          <a:latin typeface="Times New Roman" panose="02020603050405020304" pitchFamily="18" charset="0"/>
                          <a:cs typeface="Times New Roman" panose="02020603050405020304" pitchFamily="18" charset="0"/>
                        </a:rPr>
                        <a:t> </a:t>
                      </a:r>
                      <a:r>
                        <a:rPr lang="ru-RU" sz="2000" b="1" i="1" dirty="0" smtClean="0">
                          <a:solidFill>
                            <a:srgbClr val="FFFF00"/>
                          </a:solidFill>
                          <a:latin typeface="Times New Roman" panose="02020603050405020304" pitchFamily="18" charset="0"/>
                          <a:cs typeface="Times New Roman" panose="02020603050405020304" pitchFamily="18" charset="0"/>
                        </a:rPr>
                        <a:t>заведениях.</a:t>
                      </a:r>
                    </a:p>
                    <a:p>
                      <a:pPr algn="just"/>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r>
                        <a:rPr lang="ru-RU" sz="2000" b="1" i="1" dirty="0" smtClean="0">
                          <a:solidFill>
                            <a:srgbClr val="FFFF00"/>
                          </a:solidFill>
                          <a:latin typeface="Times New Roman" panose="02020603050405020304" pitchFamily="18" charset="0"/>
                          <a:cs typeface="Times New Roman" panose="02020603050405020304" pitchFamily="18" charset="0"/>
                        </a:rPr>
                        <a:t>В некоторых частных учебных заведениях можно получать зарплату больше, чем в государственных.</a:t>
                      </a:r>
                    </a:p>
                    <a:p>
                      <a:pPr algn="just"/>
                      <a:endParaRPr lang="ru-RU" sz="2000" b="1" i="1" dirty="0" smtClean="0">
                        <a:solidFill>
                          <a:srgbClr val="FFFF00"/>
                        </a:solidFill>
                        <a:latin typeface="Times New Roman" panose="02020603050405020304" pitchFamily="18" charset="0"/>
                        <a:cs typeface="Times New Roman" panose="02020603050405020304" pitchFamily="18" charset="0"/>
                      </a:endParaRPr>
                    </a:p>
                    <a:p>
                      <a:pPr algn="just"/>
                      <a:r>
                        <a:rPr lang="ru-RU" sz="2000" b="1" i="1" dirty="0" smtClean="0">
                          <a:solidFill>
                            <a:srgbClr val="FFFF00"/>
                          </a:solidFill>
                          <a:latin typeface="Times New Roman" panose="02020603050405020304" pitchFamily="18" charset="0"/>
                          <a:cs typeface="Times New Roman" panose="02020603050405020304" pitchFamily="18" charset="0"/>
                        </a:rPr>
                        <a:t>Чтобы стать учителем русского языка в частном секторе, не нужно сдавать экзамен KPSS.</a:t>
                      </a:r>
                      <a:endParaRPr lang="tr-TR" sz="2000" b="1" i="1" dirty="0">
                        <a:solidFill>
                          <a:srgbClr val="FFFF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3792647"/>
                  </a:ext>
                </a:extLst>
              </a:tr>
            </a:tbl>
          </a:graphicData>
        </a:graphic>
      </p:graphicFrame>
    </p:spTree>
    <p:extLst>
      <p:ext uri="{BB962C8B-B14F-4D97-AF65-F5344CB8AC3E}">
        <p14:creationId xmlns:p14="http://schemas.microsoft.com/office/powerpoint/2010/main" val="4951310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Dikdörtgen 1"/>
          <p:cNvSpPr/>
          <p:nvPr/>
        </p:nvSpPr>
        <p:spPr>
          <a:xfrm>
            <a:off x="2841523" y="1674733"/>
            <a:ext cx="6862916" cy="3569182"/>
          </a:xfrm>
          <a:prstGeom prst="rect">
            <a:avLst/>
          </a:prstGeom>
        </p:spPr>
        <p:txBody>
          <a:bodyPr wrap="square">
            <a:spAutoFit/>
          </a:bodyPr>
          <a:lstStyle/>
          <a:p>
            <a:pPr algn="just">
              <a:lnSpc>
                <a:spcPct val="107000"/>
              </a:lnSpc>
              <a:spcAft>
                <a:spcPts val="800"/>
              </a:spcAft>
              <a:tabLst>
                <a:tab pos="991870" algn="l"/>
              </a:tabLst>
            </a:pPr>
            <a:r>
              <a:rPr lang="tr-TR" sz="2000" b="1" i="1" dirty="0">
                <a:latin typeface="Times New Roman" panose="02020603050405020304" pitchFamily="18" charset="0"/>
                <a:ea typeface="Calibri" panose="020F0502020204030204" pitchFamily="34" charset="0"/>
                <a:cs typeface="Times New Roman" panose="02020603050405020304" pitchFamily="18" charset="0"/>
              </a:rPr>
              <a:t>Yurt Dışında Rusça Öğretmeni Olmak için Gerekenler Nedir?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Yurt dışında Rusça öğretmeni olmak için gerekli kriterler şunlardır: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Rusça Öğretmenliği, Rus Dili ve Edebiyatı gibi bölümlerden mezun olmak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Üniversitede alınan eğitimi yurt dışında geçerli bir diploma aracılığıyla kanıtlamak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Gidilecek ülkede konuşulan dili bilmek</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Yurt dışında çalışma izni almak</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8580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Dikdörtgen 1"/>
          <p:cNvSpPr/>
          <p:nvPr/>
        </p:nvSpPr>
        <p:spPr>
          <a:xfrm>
            <a:off x="1764889" y="587759"/>
            <a:ext cx="8721214" cy="5632311"/>
          </a:xfrm>
          <a:prstGeom prst="rect">
            <a:avLst/>
          </a:prstGeom>
        </p:spPr>
        <p:txBody>
          <a:bodyPr wrap="square">
            <a:spAutoFit/>
          </a:bodyPr>
          <a:lstStyle/>
          <a:p>
            <a:pPr algn="just"/>
            <a:r>
              <a:rPr lang="ru-RU" sz="2400" b="1" i="1" dirty="0" smtClean="0">
                <a:latin typeface="Times New Roman" panose="02020603050405020304" pitchFamily="18" charset="0"/>
                <a:cs typeface="Times New Roman" panose="02020603050405020304" pitchFamily="18" charset="0"/>
              </a:rPr>
              <a:t>Что нужно для того, чтобы работать преподавателем русского языка за </a:t>
            </a:r>
            <a:r>
              <a:rPr lang="ru-RU" sz="2400" b="1" i="1" dirty="0">
                <a:latin typeface="Times New Roman" panose="02020603050405020304" pitchFamily="18" charset="0"/>
                <a:cs typeface="Times New Roman" panose="02020603050405020304" pitchFamily="18" charset="0"/>
              </a:rPr>
              <a:t>рубежом</a:t>
            </a:r>
            <a:r>
              <a:rPr lang="ru-RU" sz="2400" b="1" i="1" dirty="0" smtClean="0">
                <a:latin typeface="Times New Roman" panose="02020603050405020304" pitchFamily="18" charset="0"/>
                <a:cs typeface="Times New Roman" panose="02020603050405020304" pitchFamily="18" charset="0"/>
              </a:rPr>
              <a:t>?</a:t>
            </a:r>
            <a:endParaRPr lang="tr-TR" sz="2400" b="1" i="1" dirty="0" smtClean="0">
              <a:latin typeface="Times New Roman" panose="02020603050405020304" pitchFamily="18" charset="0"/>
              <a:cs typeface="Times New Roman" panose="02020603050405020304" pitchFamily="18" charset="0"/>
            </a:endParaRPr>
          </a:p>
          <a:p>
            <a:pPr algn="just"/>
            <a:endParaRPr lang="tr-TR" sz="2400" b="1" i="1" dirty="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rPr>
              <a:t>• Критериями </a:t>
            </a:r>
            <a:r>
              <a:rPr lang="ru-RU" sz="2400" i="1" dirty="0">
                <a:latin typeface="Times New Roman" panose="02020603050405020304" pitchFamily="18" charset="0"/>
                <a:cs typeface="Times New Roman" panose="02020603050405020304" pitchFamily="18" charset="0"/>
              </a:rPr>
              <a:t>для получения статуса преподавателя русского языка за рубежом являются следующие</a:t>
            </a:r>
            <a:r>
              <a:rPr lang="ru-RU" sz="2400" i="1" dirty="0" smtClean="0">
                <a:latin typeface="Times New Roman" panose="02020603050405020304" pitchFamily="18" charset="0"/>
                <a:cs typeface="Times New Roman" panose="02020603050405020304" pitchFamily="18" charset="0"/>
              </a:rPr>
              <a:t>:</a:t>
            </a:r>
            <a:endParaRPr lang="tr-TR" sz="2400" i="1" dirty="0" smtClean="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rPr>
              <a:t>• Окончить такие отделения, </a:t>
            </a:r>
            <a:r>
              <a:rPr lang="ru-RU" sz="2400" i="1" dirty="0">
                <a:latin typeface="Times New Roman" panose="02020603050405020304" pitchFamily="18" charset="0"/>
                <a:cs typeface="Times New Roman" panose="02020603050405020304" pitchFamily="18" charset="0"/>
              </a:rPr>
              <a:t>как "Преподавание русского языка", "Русский язык и литература</a:t>
            </a:r>
            <a:r>
              <a:rPr lang="ru-RU" sz="2400" i="1" dirty="0" smtClean="0">
                <a:latin typeface="Times New Roman" panose="02020603050405020304" pitchFamily="18" charset="0"/>
                <a:cs typeface="Times New Roman" panose="02020603050405020304" pitchFamily="18" charset="0"/>
              </a:rPr>
              <a:t>".</a:t>
            </a:r>
            <a:endParaRPr lang="tr-TR" sz="2400" i="1" dirty="0" smtClean="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rPr>
              <a:t>• Подтвердить </a:t>
            </a:r>
            <a:r>
              <a:rPr lang="ru-RU" sz="2400" i="1" dirty="0">
                <a:latin typeface="Times New Roman" panose="02020603050405020304" pitchFamily="18" charset="0"/>
                <a:cs typeface="Times New Roman" panose="02020603050405020304" pitchFamily="18" charset="0"/>
              </a:rPr>
              <a:t>полученное в вузе образование дипломом, действительным за </a:t>
            </a:r>
            <a:r>
              <a:rPr lang="ru-RU" sz="2400" i="1" dirty="0" smtClean="0">
                <a:latin typeface="Times New Roman" panose="02020603050405020304" pitchFamily="18" charset="0"/>
                <a:cs typeface="Times New Roman" panose="02020603050405020304" pitchFamily="18" charset="0"/>
              </a:rPr>
              <a:t>рубежом</a:t>
            </a:r>
            <a:endParaRPr lang="tr-TR" sz="2400" i="1" dirty="0" smtClean="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rPr>
              <a:t>• Знать </a:t>
            </a:r>
            <a:r>
              <a:rPr lang="ru-RU" sz="2400" i="1" dirty="0">
                <a:latin typeface="Times New Roman" panose="02020603050405020304" pitchFamily="18" charset="0"/>
                <a:cs typeface="Times New Roman" panose="02020603050405020304" pitchFamily="18" charset="0"/>
              </a:rPr>
              <a:t>язык, на котором говорят в стране </a:t>
            </a:r>
            <a:r>
              <a:rPr lang="ru-RU" sz="2400" i="1" dirty="0" smtClean="0">
                <a:latin typeface="Times New Roman" panose="02020603050405020304" pitchFamily="18" charset="0"/>
                <a:cs typeface="Times New Roman" panose="02020603050405020304" pitchFamily="18" charset="0"/>
              </a:rPr>
              <a:t>назначения</a:t>
            </a:r>
          </a:p>
          <a:p>
            <a:pPr algn="just"/>
            <a:endParaRPr lang="ru-RU" sz="2400" i="1" dirty="0">
              <a:latin typeface="Times New Roman" panose="02020603050405020304" pitchFamily="18" charset="0"/>
              <a:cs typeface="Times New Roman" panose="02020603050405020304" pitchFamily="18" charset="0"/>
            </a:endParaRPr>
          </a:p>
          <a:p>
            <a:pPr algn="just"/>
            <a:r>
              <a:rPr lang="ru-RU" sz="2400" i="1" dirty="0" smtClean="0">
                <a:latin typeface="Times New Roman" panose="02020603050405020304" pitchFamily="18" charset="0"/>
                <a:cs typeface="Times New Roman" panose="02020603050405020304" pitchFamily="18" charset="0"/>
              </a:rPr>
              <a:t>• Получение </a:t>
            </a:r>
            <a:r>
              <a:rPr lang="ru-RU" sz="2400" i="1" dirty="0">
                <a:latin typeface="Times New Roman" panose="02020603050405020304" pitchFamily="18" charset="0"/>
                <a:cs typeface="Times New Roman" panose="02020603050405020304" pitchFamily="18" charset="0"/>
              </a:rPr>
              <a:t>разрешения на работу за рубежом</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66733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Dikdörtgen 1"/>
          <p:cNvSpPr/>
          <p:nvPr/>
        </p:nvSpPr>
        <p:spPr>
          <a:xfrm>
            <a:off x="2959510" y="1787812"/>
            <a:ext cx="6096000" cy="3115020"/>
          </a:xfrm>
          <a:prstGeom prst="rect">
            <a:avLst/>
          </a:prstGeom>
        </p:spPr>
        <p:txBody>
          <a:bodyPr>
            <a:spAutoFit/>
          </a:bodyPr>
          <a:lstStyle/>
          <a:p>
            <a:pPr algn="just">
              <a:lnSpc>
                <a:spcPct val="107000"/>
              </a:lnSpc>
              <a:spcAft>
                <a:spcPts val="800"/>
              </a:spcAft>
              <a:tabLst>
                <a:tab pos="991870" algn="l"/>
              </a:tabLst>
            </a:pPr>
            <a:r>
              <a:rPr lang="tr-TR" sz="2000" b="1" i="1" dirty="0">
                <a:latin typeface="Times New Roman" panose="02020603050405020304" pitchFamily="18" charset="0"/>
                <a:ea typeface="Calibri" panose="020F0502020204030204" pitchFamily="34" charset="0"/>
                <a:cs typeface="Times New Roman" panose="02020603050405020304" pitchFamily="18" charset="0"/>
              </a:rPr>
              <a:t>Yurt Dışında Rusça Öğretmeni Olmanın Avantajları Nedir?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Yurt dışında Rusça öğretmeni olmanın avantajları şunlardır: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Etkin bir öz geçmiş oluşturmaya yardımcı olur.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Döviz cinsinden kazanç sağlanır.</a:t>
            </a: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 pos="991870" algn="l"/>
              </a:tabLst>
            </a:pPr>
            <a:r>
              <a:rPr lang="tr-TR" sz="2000" i="1" dirty="0">
                <a:latin typeface="Times New Roman" panose="02020603050405020304" pitchFamily="18" charset="0"/>
                <a:ea typeface="Calibri" panose="020F0502020204030204" pitchFamily="34" charset="0"/>
                <a:cs typeface="Times New Roman" panose="02020603050405020304" pitchFamily="18" charset="0"/>
              </a:rPr>
              <a:t>Yurt dışında çalışmak mesleki gelişime de katkıda bulunur.</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59377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Dikdörtgen 1"/>
          <p:cNvSpPr/>
          <p:nvPr/>
        </p:nvSpPr>
        <p:spPr>
          <a:xfrm>
            <a:off x="2074604" y="1227373"/>
            <a:ext cx="7792065" cy="3634969"/>
          </a:xfrm>
          <a:prstGeom prst="rect">
            <a:avLst/>
          </a:prstGeom>
        </p:spPr>
        <p:txBody>
          <a:bodyPr wrap="square">
            <a:spAutoFit/>
          </a:bodyPr>
          <a:lstStyle/>
          <a:p>
            <a:pPr algn="just">
              <a:lnSpc>
                <a:spcPct val="107000"/>
              </a:lnSpc>
              <a:spcAft>
                <a:spcPts val="800"/>
              </a:spcAft>
              <a:tabLst>
                <a:tab pos="991870" algn="l"/>
              </a:tabLst>
            </a:pPr>
            <a:r>
              <a:rPr lang="ru-RU" sz="24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Каковы </a:t>
            </a:r>
            <a:r>
              <a:rPr lang="ru-RU" sz="24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преимущества </a:t>
            </a:r>
            <a:r>
              <a:rPr lang="ru-RU" sz="24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работы за границей?</a:t>
            </a:r>
            <a:endParaRPr lang="ru-RU" sz="24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991870" algn="l"/>
              </a:tabLst>
            </a:pP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Преимущества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работы преподавателем русского языка за рубежом заключаются в следующем</a:t>
            </a: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Это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помогает составить эффективное резюме</a:t>
            </a: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Заработок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в иностранной валюте</a:t>
            </a: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tabLst>
                <a:tab pos="991870" algn="l"/>
              </a:tabLst>
            </a:pP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Работа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за рубежом </a:t>
            </a:r>
            <a:r>
              <a:rPr lang="ru-RU" sz="24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способствует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профессиональному росту.</a:t>
            </a:r>
          </a:p>
          <a:p>
            <a:pPr algn="just">
              <a:lnSpc>
                <a:spcPct val="107000"/>
              </a:lnSpc>
              <a:spcAft>
                <a:spcPts val="800"/>
              </a:spcAft>
              <a:tabLst>
                <a:tab pos="991870" algn="l"/>
              </a:tabLst>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854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18503" y="516559"/>
            <a:ext cx="6096000" cy="461665"/>
          </a:xfrm>
          <a:prstGeom prst="rect">
            <a:avLst/>
          </a:prstGeom>
        </p:spPr>
        <p:txBody>
          <a:bodyPr>
            <a:spAutoFit/>
          </a:bodyPr>
          <a:lstStyle/>
          <a:p>
            <a:pPr algn="ctr"/>
            <a:r>
              <a:rPr lang="ru-RU" sz="2400" b="1" dirty="0" smtClean="0"/>
              <a:t>Каким должен быть </a:t>
            </a:r>
            <a:r>
              <a:rPr lang="ru-RU" sz="2400" b="1" dirty="0" smtClean="0"/>
              <a:t>учите</a:t>
            </a:r>
            <a:r>
              <a:rPr lang="ru-RU" sz="2400" b="1" dirty="0" smtClean="0"/>
              <a:t>ль</a:t>
            </a:r>
            <a:r>
              <a:rPr lang="ru-RU" sz="2400" b="1" dirty="0" smtClean="0"/>
              <a:t>?</a:t>
            </a:r>
            <a:endParaRPr lang="tr-TR" sz="2400" b="1" dirty="0"/>
          </a:p>
        </p:txBody>
      </p:sp>
    </p:spTree>
    <p:extLst>
      <p:ext uri="{BB962C8B-B14F-4D97-AF65-F5344CB8AC3E}">
        <p14:creationId xmlns:p14="http://schemas.microsoft.com/office/powerpoint/2010/main" val="17047778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Dikdörtgen 1"/>
          <p:cNvSpPr/>
          <p:nvPr/>
        </p:nvSpPr>
        <p:spPr>
          <a:xfrm>
            <a:off x="1032388" y="474858"/>
            <a:ext cx="10338618" cy="8279190"/>
          </a:xfrm>
          <a:prstGeom prst="rect">
            <a:avLst/>
          </a:prstGeom>
        </p:spPr>
        <p:txBody>
          <a:bodyPr wrap="square">
            <a:spAutoFit/>
          </a:bodyPr>
          <a:lstStyle/>
          <a:p>
            <a:pPr algn="ctr"/>
            <a:r>
              <a:rPr lang="ru-RU" sz="4400" b="1" dirty="0">
                <a:solidFill>
                  <a:srgbClr val="C247E9"/>
                </a:solidFill>
                <a:latin typeface="PT Sans"/>
              </a:rPr>
              <a:t>Лихачев Д.С. писал: </a:t>
            </a:r>
            <a:r>
              <a:rPr lang="ru-RU" sz="4400" b="1" dirty="0" smtClean="0">
                <a:solidFill>
                  <a:srgbClr val="C247E9"/>
                </a:solidFill>
                <a:latin typeface="PT Sans"/>
              </a:rPr>
              <a:t>«Учительство </a:t>
            </a:r>
            <a:r>
              <a:rPr lang="ru-RU" sz="4400" b="1" dirty="0">
                <a:solidFill>
                  <a:srgbClr val="C247E9"/>
                </a:solidFill>
                <a:latin typeface="PT Sans"/>
              </a:rPr>
              <a:t>– это искусство, труд не менее творческий, чем труд писателя, композитора, но более тяжелый и ответственный</a:t>
            </a:r>
            <a:r>
              <a:rPr lang="ru-RU" sz="4400" b="1" dirty="0" smtClean="0">
                <a:solidFill>
                  <a:srgbClr val="C247E9"/>
                </a:solidFill>
                <a:latin typeface="PT Sans"/>
              </a:rPr>
              <a:t>».</a:t>
            </a:r>
          </a:p>
          <a:p>
            <a:pPr algn="just"/>
            <a:endParaRPr lang="ru-RU" sz="2400" b="1" dirty="0">
              <a:solidFill>
                <a:srgbClr val="FF6200"/>
              </a:solidFill>
              <a:latin typeface="PT Sans"/>
            </a:endParaRPr>
          </a:p>
          <a:p>
            <a:pPr algn="just"/>
            <a:endParaRPr lang="ru-RU" sz="2400" b="1" dirty="0" smtClean="0">
              <a:solidFill>
                <a:srgbClr val="FF6200"/>
              </a:solidFill>
              <a:latin typeface="PT Sans"/>
            </a:endParaRPr>
          </a:p>
          <a:p>
            <a:pPr algn="just"/>
            <a:endParaRPr lang="ru-RU" sz="2400" b="1" dirty="0">
              <a:solidFill>
                <a:srgbClr val="FF6200"/>
              </a:solidFill>
              <a:latin typeface="PT Sans"/>
            </a:endParaRPr>
          </a:p>
          <a:p>
            <a:pPr algn="just"/>
            <a:r>
              <a:rPr lang="ru-RU" b="1" i="1" dirty="0" smtClean="0">
                <a:solidFill>
                  <a:srgbClr val="FF0000"/>
                </a:solidFill>
                <a:latin typeface="PT Sans"/>
              </a:rPr>
              <a:t>Дми́трий </a:t>
            </a:r>
            <a:r>
              <a:rPr lang="ru-RU" b="1" i="1" dirty="0">
                <a:solidFill>
                  <a:srgbClr val="FF0000"/>
                </a:solidFill>
                <a:latin typeface="PT Sans"/>
              </a:rPr>
              <a:t>Серге́евич Лихачёв (15 (28) ноября 1906[1], Санкт-Петербург — 30 сентября 1999, там же) — советский и российский литературовед, историк-медиевист, лингвист, филолог, культуролог, искусствовед, доктор филологических наук (1947), профессор (1951). </a:t>
            </a:r>
            <a:endParaRPr lang="ru-RU" b="1" i="1" dirty="0" smtClean="0">
              <a:solidFill>
                <a:srgbClr val="FF0000"/>
              </a:solidFill>
              <a:latin typeface="PT Sans"/>
            </a:endParaRPr>
          </a:p>
          <a:p>
            <a:pPr algn="just"/>
            <a:endParaRPr lang="ru-RU" sz="2400" b="1" i="0" dirty="0">
              <a:solidFill>
                <a:srgbClr val="FF6200"/>
              </a:solidFill>
              <a:effectLst/>
              <a:latin typeface="PT Sans"/>
            </a:endParaRPr>
          </a:p>
          <a:p>
            <a:pPr algn="just"/>
            <a:endParaRPr lang="ru-RU" sz="2400" b="1" dirty="0" smtClean="0">
              <a:solidFill>
                <a:srgbClr val="FF6200"/>
              </a:solidFill>
              <a:latin typeface="PT Sans"/>
            </a:endParaRPr>
          </a:p>
          <a:p>
            <a:pPr algn="just"/>
            <a:endParaRPr lang="ru-RU" sz="2400" b="1" i="0" dirty="0">
              <a:solidFill>
                <a:srgbClr val="FF6200"/>
              </a:solidFill>
              <a:effectLst/>
              <a:latin typeface="PT Sans"/>
            </a:endParaRPr>
          </a:p>
          <a:p>
            <a:pPr algn="just"/>
            <a:endParaRPr lang="ru-RU" sz="2400" b="1" dirty="0" smtClean="0">
              <a:solidFill>
                <a:srgbClr val="FF6200"/>
              </a:solidFill>
              <a:latin typeface="PT Sans"/>
            </a:endParaRPr>
          </a:p>
          <a:p>
            <a:pPr algn="just"/>
            <a:endParaRPr lang="ru-RU" sz="2400" b="1" i="0" dirty="0">
              <a:solidFill>
                <a:srgbClr val="FF6200"/>
              </a:solidFill>
              <a:effectLst/>
              <a:latin typeface="PT Sans"/>
            </a:endParaRPr>
          </a:p>
          <a:p>
            <a:pPr algn="just"/>
            <a:endParaRPr lang="ru-RU" sz="2400" b="1" dirty="0" smtClean="0">
              <a:solidFill>
                <a:srgbClr val="FF6200"/>
              </a:solidFill>
              <a:latin typeface="PT Sans"/>
            </a:endParaRPr>
          </a:p>
          <a:p>
            <a:pPr algn="just"/>
            <a:endParaRPr lang="ru-RU" sz="2400" b="1" i="0" dirty="0">
              <a:solidFill>
                <a:srgbClr val="FF6200"/>
              </a:solidFill>
              <a:effectLst/>
              <a:latin typeface="PT Sans"/>
            </a:endParaRPr>
          </a:p>
        </p:txBody>
      </p:sp>
    </p:spTree>
    <p:extLst>
      <p:ext uri="{BB962C8B-B14F-4D97-AF65-F5344CB8AC3E}">
        <p14:creationId xmlns:p14="http://schemas.microsoft.com/office/powerpoint/2010/main" val="2493908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Dikdörtgen 1"/>
          <p:cNvSpPr/>
          <p:nvPr/>
        </p:nvSpPr>
        <p:spPr>
          <a:xfrm>
            <a:off x="796413" y="202433"/>
            <a:ext cx="11017045" cy="6063198"/>
          </a:xfrm>
          <a:prstGeom prst="rect">
            <a:avLst/>
          </a:prstGeom>
        </p:spPr>
        <p:txBody>
          <a:bodyPr wrap="square">
            <a:spAutoFit/>
          </a:bodyPr>
          <a:lstStyle/>
          <a:p>
            <a:pPr algn="ctr"/>
            <a:r>
              <a:rPr lang="tr-TR" sz="2400" b="1" i="1" dirty="0">
                <a:latin typeface="Times New Roman" panose="02020603050405020304" pitchFamily="18" charset="0"/>
                <a:cs typeface="Times New Roman" panose="02020603050405020304" pitchFamily="18" charset="0"/>
              </a:rPr>
              <a:t>Etkili Bir Öğretmende Bulunması Öngörülen Özellikler </a:t>
            </a:r>
            <a:endParaRPr lang="ru-RU" sz="2400" b="1" i="1" dirty="0" smtClean="0">
              <a:latin typeface="Times New Roman" panose="02020603050405020304" pitchFamily="18" charset="0"/>
              <a:cs typeface="Times New Roman" panose="02020603050405020304" pitchFamily="18" charset="0"/>
            </a:endParaRPr>
          </a:p>
          <a:p>
            <a:pPr algn="just"/>
            <a:endParaRPr lang="ru-RU" sz="2400" i="1"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Sabırlı </a:t>
            </a:r>
            <a:r>
              <a:rPr lang="tr-TR" sz="2000" i="1" spc="150" dirty="0">
                <a:latin typeface="Times New Roman" panose="02020603050405020304" pitchFamily="18" charset="0"/>
                <a:cs typeface="Times New Roman" panose="02020603050405020304" pitchFamily="18" charset="0"/>
              </a:rPr>
              <a:t>davranır, olaylar karşısında dayanıklıdır ve duygularını kontrol altında tutar.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Farklı </a:t>
            </a:r>
            <a:r>
              <a:rPr lang="tr-TR" sz="2000" i="1" spc="150" dirty="0">
                <a:latin typeface="Times New Roman" panose="02020603050405020304" pitchFamily="18" charset="0"/>
                <a:cs typeface="Times New Roman" panose="02020603050405020304" pitchFamily="18" charset="0"/>
              </a:rPr>
              <a:t>inanç, görüş ve gruplara saygılı ve uzlaştırıcıdır</a:t>
            </a:r>
            <a:r>
              <a:rPr lang="tr-TR" sz="2000" i="1" spc="150" dirty="0" smtClean="0">
                <a:latin typeface="Times New Roman" panose="02020603050405020304" pitchFamily="18" charset="0"/>
                <a:cs typeface="Times New Roman" panose="02020603050405020304" pitchFamily="18" charset="0"/>
              </a:rPr>
              <a:t>.</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Kılık kıyafetine, temizlik ve düzene özen gösterir.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Kendini </a:t>
            </a:r>
            <a:r>
              <a:rPr lang="tr-TR" sz="2000" i="1" spc="150" dirty="0">
                <a:latin typeface="Times New Roman" panose="02020603050405020304" pitchFamily="18" charset="0"/>
                <a:cs typeface="Times New Roman" panose="02020603050405020304" pitchFamily="18" charset="0"/>
              </a:rPr>
              <a:t>geliştirmeye ve eleştirmeye açıktır.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Kişisel sorunlarıyla sınıfı ve okulu meşgul etmez.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Öğrencileri </a:t>
            </a:r>
            <a:r>
              <a:rPr lang="tr-TR" sz="2000" i="1" spc="150" dirty="0">
                <a:latin typeface="Times New Roman" panose="02020603050405020304" pitchFamily="18" charset="0"/>
                <a:cs typeface="Times New Roman" panose="02020603050405020304" pitchFamily="18" charset="0"/>
              </a:rPr>
              <a:t>güdüleyici özelliklere sahiptir.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Başarıya </a:t>
            </a:r>
            <a:r>
              <a:rPr lang="tr-TR" sz="2000" i="1" spc="150" dirty="0">
                <a:latin typeface="Times New Roman" panose="02020603050405020304" pitchFamily="18" charset="0"/>
                <a:cs typeface="Times New Roman" panose="02020603050405020304" pitchFamily="18" charset="0"/>
              </a:rPr>
              <a:t>odaklanmıştır, öğrenciden yüksek başarı beklentisi içinde, destekleyicidir.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Düşünce ve davranışlarıyla öğrenciler için modeldir.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Öğrencilere karşı güler yüzlü, hoşgörülü ve sevecendir.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Öğrencilere karşı güvenilir, dürüst, objektif, sırdaş ve dosttur.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Sınıfta </a:t>
            </a:r>
            <a:r>
              <a:rPr lang="tr-TR" sz="2000" i="1" spc="150" dirty="0">
                <a:latin typeface="Times New Roman" panose="02020603050405020304" pitchFamily="18" charset="0"/>
                <a:cs typeface="Times New Roman" panose="02020603050405020304" pitchFamily="18" charset="0"/>
              </a:rPr>
              <a:t>yapıcı ve eğitsel bir disiplin oluşturur.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Liderlik özelliklerine sahiptir. </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Öğrencileri, velileri, çevresini etkilemede başarılıdır.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Arabuluculuk</a:t>
            </a:r>
            <a:r>
              <a:rPr lang="tr-TR" sz="2000" i="1" spc="150" dirty="0">
                <a:latin typeface="Times New Roman" panose="02020603050405020304" pitchFamily="18" charset="0"/>
                <a:cs typeface="Times New Roman" panose="02020603050405020304" pitchFamily="18" charset="0"/>
              </a:rPr>
              <a:t>, hakemlik, temsilcilik özelliklerine sahiptir.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Cesaretlendirici </a:t>
            </a:r>
            <a:r>
              <a:rPr lang="tr-TR" sz="2000" i="1" spc="150" dirty="0">
                <a:latin typeface="Times New Roman" panose="02020603050405020304" pitchFamily="18" charset="0"/>
                <a:cs typeface="Times New Roman" panose="02020603050405020304" pitchFamily="18" charset="0"/>
              </a:rPr>
              <a:t>ve destekleyicidir</a:t>
            </a:r>
            <a:r>
              <a:rPr lang="tr-TR" sz="2000" i="1" spc="150" dirty="0" smtClean="0">
                <a:latin typeface="Times New Roman" panose="02020603050405020304" pitchFamily="18" charset="0"/>
                <a:cs typeface="Times New Roman" panose="02020603050405020304" pitchFamily="18" charset="0"/>
              </a:rPr>
              <a:t>.</a:t>
            </a:r>
            <a:endParaRPr lang="ru-RU" sz="2000" i="1" spc="15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 </a:t>
            </a:r>
            <a:r>
              <a:rPr lang="tr-TR" sz="2000" i="1" spc="150" dirty="0">
                <a:latin typeface="Times New Roman" panose="02020603050405020304" pitchFamily="18" charset="0"/>
                <a:cs typeface="Times New Roman" panose="02020603050405020304" pitchFamily="18" charset="0"/>
              </a:rPr>
              <a:t>Sevecen, anlayışlı ve esprilidir. </a:t>
            </a:r>
            <a:endParaRPr lang="ru-RU" sz="2000" i="1" spc="15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tr-TR" sz="2000" i="1" spc="150" dirty="0" smtClean="0">
                <a:latin typeface="Times New Roman" panose="02020603050405020304" pitchFamily="18" charset="0"/>
                <a:cs typeface="Times New Roman" panose="02020603050405020304" pitchFamily="18" charset="0"/>
              </a:rPr>
              <a:t>Sorunlardan </a:t>
            </a:r>
            <a:r>
              <a:rPr lang="tr-TR" sz="2000" i="1" spc="150" dirty="0">
                <a:latin typeface="Times New Roman" panose="02020603050405020304" pitchFamily="18" charset="0"/>
                <a:cs typeface="Times New Roman" panose="02020603050405020304" pitchFamily="18" charset="0"/>
              </a:rPr>
              <a:t>yakınmak yerine çözüm bulmak için çaba harcar. </a:t>
            </a:r>
          </a:p>
        </p:txBody>
      </p:sp>
    </p:spTree>
    <p:extLst>
      <p:ext uri="{BB962C8B-B14F-4D97-AF65-F5344CB8AC3E}">
        <p14:creationId xmlns:p14="http://schemas.microsoft.com/office/powerpoint/2010/main" val="3592095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Dikdörtgen 1"/>
          <p:cNvSpPr/>
          <p:nvPr/>
        </p:nvSpPr>
        <p:spPr>
          <a:xfrm>
            <a:off x="353961" y="0"/>
            <a:ext cx="11488994" cy="6555641"/>
          </a:xfrm>
          <a:prstGeom prst="rect">
            <a:avLst/>
          </a:prstGeom>
        </p:spPr>
        <p:txBody>
          <a:bodyPr wrap="square">
            <a:spAutoFit/>
          </a:bodyPr>
          <a:lstStyle/>
          <a:p>
            <a:pPr algn="ctr"/>
            <a:r>
              <a:rPr lang="ru-RU" sz="2000" b="1" i="1" spc="150" dirty="0" smtClean="0">
                <a:latin typeface="Times New Roman" panose="02020603050405020304" pitchFamily="18" charset="0"/>
                <a:cs typeface="Times New Roman" panose="02020603050405020304" pitchFamily="18" charset="0"/>
              </a:rPr>
              <a:t>Какими качествами должен </a:t>
            </a:r>
            <a:r>
              <a:rPr lang="ru-RU" sz="2000" b="1" i="1" spc="150" dirty="0" smtClean="0">
                <a:latin typeface="Times New Roman" panose="02020603050405020304" pitchFamily="18" charset="0"/>
                <a:cs typeface="Times New Roman" panose="02020603050405020304" pitchFamily="18" charset="0"/>
              </a:rPr>
              <a:t>обладать учитель</a:t>
            </a:r>
            <a:r>
              <a:rPr lang="ru-RU" sz="2000" b="1" i="1" spc="150" dirty="0" smtClean="0">
                <a:latin typeface="Times New Roman" panose="02020603050405020304" pitchFamily="18" charset="0"/>
                <a:cs typeface="Times New Roman" panose="02020603050405020304" pitchFamily="18" charset="0"/>
              </a:rPr>
              <a:t>?</a:t>
            </a:r>
          </a:p>
          <a:p>
            <a:pPr algn="just"/>
            <a:endParaRPr lang="ru-RU" sz="2000" i="1" spc="150" dirty="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rPr>
              <a:t> ●Терпеливость</a:t>
            </a:r>
            <a:r>
              <a:rPr lang="ru-RU" sz="2000" i="1" spc="100" dirty="0">
                <a:latin typeface="Times New Roman" panose="02020603050405020304" pitchFamily="18" charset="0"/>
                <a:cs typeface="Times New Roman" panose="02020603050405020304" pitchFamily="18" charset="0"/>
              </a:rPr>
              <a:t>, стойкость </a:t>
            </a:r>
            <a:r>
              <a:rPr lang="ru-RU" sz="2000" i="1" spc="100" dirty="0" smtClean="0">
                <a:latin typeface="Times New Roman" panose="02020603050405020304" pitchFamily="18" charset="0"/>
                <a:cs typeface="Times New Roman" panose="02020603050405020304" pitchFamily="18" charset="0"/>
              </a:rPr>
              <a:t>и контролировать свои эмоции. </a:t>
            </a: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 </a:t>
            </a:r>
            <a:r>
              <a:rPr lang="ru-RU" sz="2000" i="1" spc="100" dirty="0" smtClean="0">
                <a:latin typeface="Times New Roman" panose="02020603050405020304" pitchFamily="18" charset="0"/>
                <a:cs typeface="Times New Roman" panose="02020603050405020304" pitchFamily="18" charset="0"/>
              </a:rPr>
              <a:t>Уважительно </a:t>
            </a:r>
            <a:r>
              <a:rPr lang="ru-RU" sz="2000" i="1" spc="100" dirty="0">
                <a:latin typeface="Times New Roman" panose="02020603050405020304" pitchFamily="18" charset="0"/>
                <a:cs typeface="Times New Roman" panose="02020603050405020304" pitchFamily="18" charset="0"/>
              </a:rPr>
              <a:t>и примирительно относится к различным убеждениям, мнениям и группам.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 </a:t>
            </a:r>
            <a:r>
              <a:rPr lang="ru-RU" sz="2000" i="1" spc="100" dirty="0" smtClean="0">
                <a:latin typeface="Times New Roman" panose="02020603050405020304" pitchFamily="18" charset="0"/>
                <a:cs typeface="Times New Roman" panose="02020603050405020304" pitchFamily="18" charset="0"/>
              </a:rPr>
              <a:t>Уделяет </a:t>
            </a:r>
            <a:r>
              <a:rPr lang="ru-RU" sz="2000" i="1" spc="100" dirty="0">
                <a:latin typeface="Times New Roman" panose="02020603050405020304" pitchFamily="18" charset="0"/>
                <a:cs typeface="Times New Roman" panose="02020603050405020304" pitchFamily="18" charset="0"/>
              </a:rPr>
              <a:t>внимание своей одежде, чистоте и порядку.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Открыт </a:t>
            </a:r>
            <a:r>
              <a:rPr lang="ru-RU" sz="2000" i="1" spc="100" dirty="0">
                <a:latin typeface="Times New Roman" panose="02020603050405020304" pitchFamily="18" charset="0"/>
                <a:cs typeface="Times New Roman" panose="02020603050405020304" pitchFamily="18" charset="0"/>
              </a:rPr>
              <a:t>для самосовершенствования и критики.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Не </a:t>
            </a:r>
            <a:r>
              <a:rPr lang="ru-RU" sz="2000" i="1" spc="100" dirty="0">
                <a:latin typeface="Times New Roman" panose="02020603050405020304" pitchFamily="18" charset="0"/>
                <a:cs typeface="Times New Roman" panose="02020603050405020304" pitchFamily="18" charset="0"/>
              </a:rPr>
              <a:t>занимает класс и школу личными проблемами.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Обладает </a:t>
            </a:r>
            <a:r>
              <a:rPr lang="ru-RU" sz="2000" i="1" spc="100" dirty="0">
                <a:latin typeface="Times New Roman" panose="02020603050405020304" pitchFamily="18" charset="0"/>
                <a:cs typeface="Times New Roman" panose="02020603050405020304" pitchFamily="18" charset="0"/>
              </a:rPr>
              <a:t>мотивационными свойствами для учащихся. </a:t>
            </a: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 Концентарция</a:t>
            </a:r>
            <a:r>
              <a:rPr lang="ru-RU" sz="2000" i="1" spc="100" dirty="0" smtClean="0">
                <a:latin typeface="Times New Roman" panose="02020603050405020304" pitchFamily="18" charset="0"/>
                <a:cs typeface="Times New Roman" panose="02020603050405020304" pitchFamily="18" charset="0"/>
              </a:rPr>
              <a:t> </a:t>
            </a:r>
            <a:r>
              <a:rPr lang="ru-RU" sz="2000" i="1" spc="100" dirty="0">
                <a:latin typeface="Times New Roman" panose="02020603050405020304" pitchFamily="18" charset="0"/>
                <a:cs typeface="Times New Roman" panose="02020603050405020304" pitchFamily="18" charset="0"/>
              </a:rPr>
              <a:t>на </a:t>
            </a:r>
            <a:r>
              <a:rPr lang="ru-RU" sz="2000" i="1" spc="100" dirty="0" smtClean="0">
                <a:latin typeface="Times New Roman" panose="02020603050405020304" pitchFamily="18" charset="0"/>
                <a:cs typeface="Times New Roman" panose="02020603050405020304" pitchFamily="18" charset="0"/>
              </a:rPr>
              <a:t>успехе, </a:t>
            </a:r>
            <a:r>
              <a:rPr lang="ru-RU" sz="2000" i="1" spc="100" dirty="0" smtClean="0">
                <a:latin typeface="Times New Roman" panose="02020603050405020304" pitchFamily="18" charset="0"/>
                <a:cs typeface="Times New Roman" panose="02020603050405020304" pitchFamily="18" charset="0"/>
              </a:rPr>
              <a:t>ожидание </a:t>
            </a:r>
            <a:r>
              <a:rPr lang="ru-RU" sz="2000" i="1" spc="100" dirty="0">
                <a:latin typeface="Times New Roman" panose="02020603050405020304" pitchFamily="18" charset="0"/>
                <a:cs typeface="Times New Roman" panose="02020603050405020304" pitchFamily="18" charset="0"/>
              </a:rPr>
              <a:t>высоких </a:t>
            </a:r>
            <a:r>
              <a:rPr lang="ru-RU" sz="2000" i="1" spc="100" dirty="0" smtClean="0">
                <a:latin typeface="Times New Roman" panose="02020603050405020304" pitchFamily="18" charset="0"/>
                <a:cs typeface="Times New Roman" panose="02020603050405020304" pitchFamily="18" charset="0"/>
              </a:rPr>
              <a:t> результатов учащихся </a:t>
            </a:r>
            <a:r>
              <a:rPr lang="ru-RU" sz="2000" i="1" spc="100" dirty="0">
                <a:latin typeface="Times New Roman" panose="02020603050405020304" pitchFamily="18" charset="0"/>
                <a:cs typeface="Times New Roman" panose="02020603050405020304" pitchFamily="18" charset="0"/>
              </a:rPr>
              <a:t>и </a:t>
            </a:r>
            <a:r>
              <a:rPr lang="ru-RU" sz="2000" i="1" spc="100" dirty="0" smtClean="0">
                <a:latin typeface="Times New Roman" panose="02020603050405020304" pitchFamily="18" charset="0"/>
                <a:cs typeface="Times New Roman" panose="02020603050405020304" pitchFamily="18" charset="0"/>
              </a:rPr>
              <a:t>оказание </a:t>
            </a:r>
            <a:r>
              <a:rPr lang="ru-RU" sz="2000" i="1" spc="100" dirty="0" smtClean="0">
                <a:latin typeface="Times New Roman" panose="02020603050405020304" pitchFamily="18" charset="0"/>
                <a:cs typeface="Times New Roman" panose="02020603050405020304" pitchFamily="18" charset="0"/>
              </a:rPr>
              <a:t>поддержки </a:t>
            </a:r>
            <a:r>
              <a:rPr lang="ru-RU" sz="2000" i="1" spc="100" dirty="0" smtClean="0">
                <a:latin typeface="Times New Roman" panose="02020603050405020304" pitchFamily="18" charset="0"/>
                <a:cs typeface="Times New Roman" panose="02020603050405020304" pitchFamily="18" charset="0"/>
              </a:rPr>
              <a:t>студентам  </a:t>
            </a:r>
            <a:endParaRPr lang="ru-RU" sz="2000" i="1" spc="100" dirty="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Своими </a:t>
            </a:r>
            <a:r>
              <a:rPr lang="ru-RU" sz="2000" i="1" spc="100" dirty="0">
                <a:latin typeface="Times New Roman" panose="02020603050405020304" pitchFamily="18" charset="0"/>
                <a:cs typeface="Times New Roman" panose="02020603050405020304" pitchFamily="18" charset="0"/>
              </a:rPr>
              <a:t>мыслями и поведением служит примером для учащихся.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Дружелюбен</a:t>
            </a:r>
            <a:r>
              <a:rPr lang="ru-RU" sz="2000" i="1" spc="100" dirty="0">
                <a:latin typeface="Times New Roman" panose="02020603050405020304" pitchFamily="18" charset="0"/>
                <a:cs typeface="Times New Roman" panose="02020603050405020304" pitchFamily="18" charset="0"/>
              </a:rPr>
              <a:t>, терпим и заботлив по отношению к студентам.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 </a:t>
            </a:r>
            <a:r>
              <a:rPr lang="ru-RU" sz="2000" i="1" spc="100" smtClean="0">
                <a:latin typeface="Times New Roman" panose="02020603050405020304" pitchFamily="18" charset="0"/>
                <a:cs typeface="Times New Roman" panose="02020603050405020304" pitchFamily="18" charset="0"/>
              </a:rPr>
              <a:t>Он/она </a:t>
            </a:r>
            <a:r>
              <a:rPr lang="ru-RU" sz="2000" i="1" spc="100" smtClean="0">
                <a:latin typeface="Times New Roman" panose="02020603050405020304" pitchFamily="18" charset="0"/>
                <a:cs typeface="Times New Roman" panose="02020603050405020304" pitchFamily="18" charset="0"/>
              </a:rPr>
              <a:t>надёжен</a:t>
            </a:r>
            <a:r>
              <a:rPr lang="ru-RU" sz="2000" i="1" spc="100" dirty="0">
                <a:latin typeface="Times New Roman" panose="02020603050405020304" pitchFamily="18" charset="0"/>
                <a:cs typeface="Times New Roman" panose="02020603050405020304" pitchFamily="18" charset="0"/>
              </a:rPr>
              <a:t>, честен, объективен, доверчив и дружелюбен по отношению к студентам</a:t>
            </a:r>
            <a:r>
              <a:rPr lang="ru-RU" sz="2000" i="1" spc="100" dirty="0" smtClean="0">
                <a:latin typeface="Times New Roman" panose="02020603050405020304" pitchFamily="18" charset="0"/>
                <a:cs typeface="Times New Roman" panose="02020603050405020304" pitchFamily="18" charset="0"/>
              </a:rPr>
              <a:t>.</a:t>
            </a:r>
          </a:p>
          <a:p>
            <a:pPr algn="just"/>
            <a:r>
              <a:rPr lang="ru-RU" sz="2000" i="1" spc="100" dirty="0" smtClean="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Создает </a:t>
            </a:r>
            <a:r>
              <a:rPr lang="ru-RU" sz="2000" i="1" spc="100" dirty="0">
                <a:latin typeface="Times New Roman" panose="02020603050405020304" pitchFamily="18" charset="0"/>
                <a:cs typeface="Times New Roman" panose="02020603050405020304" pitchFamily="18" charset="0"/>
              </a:rPr>
              <a:t>конструктивную и учебную дисциплину в классе.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Обладает </a:t>
            </a:r>
            <a:r>
              <a:rPr lang="ru-RU" sz="2000" i="1" spc="100" dirty="0">
                <a:latin typeface="Times New Roman" panose="02020603050405020304" pitchFamily="18" charset="0"/>
                <a:cs typeface="Times New Roman" panose="02020603050405020304" pitchFamily="18" charset="0"/>
              </a:rPr>
              <a:t>лидерскими качествами.  Успешно воздействует на учащихся, родителей и свое окружение.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Обладает </a:t>
            </a:r>
            <a:r>
              <a:rPr lang="ru-RU" sz="2000" i="1" spc="100" dirty="0">
                <a:latin typeface="Times New Roman" panose="02020603050405020304" pitchFamily="18" charset="0"/>
                <a:cs typeface="Times New Roman" panose="02020603050405020304" pitchFamily="18" charset="0"/>
              </a:rPr>
              <a:t>навыками </a:t>
            </a:r>
            <a:r>
              <a:rPr lang="ru-RU" sz="2000" i="1" spc="100" dirty="0" smtClean="0">
                <a:latin typeface="Times New Roman" panose="02020603050405020304" pitchFamily="18" charset="0"/>
                <a:cs typeface="Times New Roman" panose="02020603050405020304" pitchFamily="18" charset="0"/>
              </a:rPr>
              <a:t>посредничества и урегулирования проблем.</a:t>
            </a:r>
          </a:p>
          <a:p>
            <a:pPr algn="just"/>
            <a:r>
              <a:rPr lang="ru-RU" sz="2000" i="1" spc="100" dirty="0" smtClean="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Поощряет </a:t>
            </a:r>
            <a:r>
              <a:rPr lang="ru-RU" sz="2000" i="1" spc="100" dirty="0">
                <a:latin typeface="Times New Roman" panose="02020603050405020304" pitchFamily="18" charset="0"/>
                <a:cs typeface="Times New Roman" panose="02020603050405020304" pitchFamily="18" charset="0"/>
              </a:rPr>
              <a:t>и поддерживает</a:t>
            </a:r>
            <a:r>
              <a:rPr lang="ru-RU" sz="2000" i="1" spc="100" dirty="0" smtClean="0">
                <a:latin typeface="Times New Roman" panose="02020603050405020304" pitchFamily="18" charset="0"/>
                <a:cs typeface="Times New Roman" panose="02020603050405020304" pitchFamily="18" charset="0"/>
              </a:rPr>
              <a:t>.</a:t>
            </a:r>
          </a:p>
          <a:p>
            <a:pPr algn="just"/>
            <a:r>
              <a:rPr lang="ru-RU" sz="2000" i="1" spc="100" dirty="0" smtClean="0">
                <a:latin typeface="Times New Roman" panose="02020603050405020304" pitchFamily="18" charset="0"/>
                <a:cs typeface="Times New Roman" panose="02020603050405020304" pitchFamily="18" charset="0"/>
              </a:rPr>
              <a:t> </a:t>
            </a:r>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a:t>
            </a:r>
            <a:r>
              <a:rPr lang="ru-RU" sz="2000" i="1" spc="100" dirty="0" smtClean="0">
                <a:latin typeface="Times New Roman" panose="02020603050405020304" pitchFamily="18" charset="0"/>
                <a:cs typeface="Times New Roman" panose="02020603050405020304" pitchFamily="18" charset="0"/>
              </a:rPr>
              <a:t>Заботливый</a:t>
            </a:r>
            <a:r>
              <a:rPr lang="ru-RU" sz="2000" i="1" spc="100" dirty="0">
                <a:latin typeface="Times New Roman" panose="02020603050405020304" pitchFamily="18" charset="0"/>
                <a:cs typeface="Times New Roman" panose="02020603050405020304" pitchFamily="18" charset="0"/>
              </a:rPr>
              <a:t>, понимающий и с чувством юмора. </a:t>
            </a:r>
            <a:endParaRPr lang="ru-RU" sz="2000" i="1" spc="100" dirty="0" smtClean="0">
              <a:latin typeface="Times New Roman" panose="02020603050405020304" pitchFamily="18" charset="0"/>
              <a:cs typeface="Times New Roman" panose="02020603050405020304" pitchFamily="18" charset="0"/>
            </a:endParaRPr>
          </a:p>
          <a:p>
            <a:pPr algn="just"/>
            <a:r>
              <a:rPr lang="ru-RU" sz="2000" i="1" spc="100" dirty="0" smtClean="0">
                <a:latin typeface="Times New Roman" panose="02020603050405020304" pitchFamily="18" charset="0"/>
                <a:cs typeface="Times New Roman" panose="02020603050405020304" pitchFamily="18" charset="0"/>
                <a:sym typeface="Symbol" panose="05050102010706020507" pitchFamily="18" charset="2"/>
              </a:rPr>
              <a:t>  </a:t>
            </a:r>
            <a:r>
              <a:rPr lang="ru-RU" sz="2000" i="1" spc="100" dirty="0" smtClean="0">
                <a:latin typeface="Times New Roman" panose="02020603050405020304" pitchFamily="18" charset="0"/>
                <a:cs typeface="Times New Roman" panose="02020603050405020304" pitchFamily="18" charset="0"/>
              </a:rPr>
              <a:t>Они </a:t>
            </a:r>
            <a:r>
              <a:rPr lang="ru-RU" sz="2000" i="1" spc="100" dirty="0">
                <a:latin typeface="Times New Roman" panose="02020603050405020304" pitchFamily="18" charset="0"/>
                <a:cs typeface="Times New Roman" panose="02020603050405020304" pitchFamily="18" charset="0"/>
              </a:rPr>
              <a:t>стараются найти решения, а не жалуются на проблемы. </a:t>
            </a:r>
            <a:endParaRPr lang="tr-TR" sz="2000" i="1" spc="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190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ru-RU" sz="4000" b="1" i="1" dirty="0" smtClean="0">
                <a:solidFill>
                  <a:srgbClr val="FF3300"/>
                </a:solidFill>
              </a:rPr>
              <a:t>Вклад преподавателей/учителей в общество</a:t>
            </a:r>
            <a:endParaRPr lang="tr-TR" sz="4000" b="1" i="1" dirty="0">
              <a:solidFill>
                <a:srgbClr val="FF3300"/>
              </a:solidFill>
            </a:endParaRPr>
          </a:p>
        </p:txBody>
      </p:sp>
      <p:sp>
        <p:nvSpPr>
          <p:cNvPr id="3" name="İçerik Yer Tutucusu 2"/>
          <p:cNvSpPr>
            <a:spLocks noGrp="1"/>
          </p:cNvSpPr>
          <p:nvPr>
            <p:ph sz="half" idx="1"/>
          </p:nvPr>
        </p:nvSpPr>
        <p:spPr>
          <a:xfrm>
            <a:off x="838200" y="1825625"/>
            <a:ext cx="5181600" cy="3935208"/>
          </a:xfrm>
        </p:spPr>
        <p:txBody>
          <a:bodyPr>
            <a:normAutofit lnSpcReduction="10000"/>
          </a:bodyPr>
          <a:lstStyle/>
          <a:p>
            <a:r>
              <a:rPr lang="tr-TR" i="1" dirty="0">
                <a:latin typeface="Times New Roman" panose="02020603050405020304" pitchFamily="18" charset="0"/>
                <a:cs typeface="Times New Roman" panose="02020603050405020304" pitchFamily="18" charset="0"/>
              </a:rPr>
              <a:t>Bir ülkenin geleceğinin mimarı, </a:t>
            </a:r>
            <a:r>
              <a:rPr lang="tr-TR" i="1" dirty="0" smtClean="0">
                <a:latin typeface="Times New Roman" panose="02020603050405020304" pitchFamily="18" charset="0"/>
                <a:cs typeface="Times New Roman" panose="02020603050405020304" pitchFamily="18" charset="0"/>
              </a:rPr>
              <a:t>öğretmenlerdir.</a:t>
            </a:r>
            <a:endParaRPr lang="ru-RU" i="1" dirty="0" smtClean="0">
              <a:latin typeface="Times New Roman" panose="02020603050405020304" pitchFamily="18" charset="0"/>
              <a:cs typeface="Times New Roman" panose="02020603050405020304" pitchFamily="18" charset="0"/>
            </a:endParaRPr>
          </a:p>
          <a:p>
            <a:endParaRPr lang="ru-RU" i="1" dirty="0" smtClean="0">
              <a:latin typeface="Times New Roman" panose="02020603050405020304" pitchFamily="18" charset="0"/>
              <a:cs typeface="Times New Roman" panose="02020603050405020304" pitchFamily="18" charset="0"/>
            </a:endParaRPr>
          </a:p>
          <a:p>
            <a:endParaRPr lang="tr-TR" i="1" dirty="0" smtClean="0">
              <a:latin typeface="Times New Roman" panose="02020603050405020304" pitchFamily="18" charset="0"/>
              <a:cs typeface="Times New Roman" panose="02020603050405020304" pitchFamily="18" charset="0"/>
            </a:endParaRPr>
          </a:p>
          <a:p>
            <a:pPr algn="just"/>
            <a:r>
              <a:rPr lang="tr-TR" i="1" dirty="0">
                <a:latin typeface="Times New Roman" panose="02020603050405020304" pitchFamily="18" charset="0"/>
                <a:cs typeface="Times New Roman" panose="02020603050405020304" pitchFamily="18" charset="0"/>
              </a:rPr>
              <a:t>Mühendisini, doktorunu, avukatını, öğretmenini, askerini, polisini, şoförünü, kısacası toplumun her kesiminde hizmet veren insan gücünü yetiştirenler hep öğretmenlerdir. </a:t>
            </a:r>
          </a:p>
        </p:txBody>
      </p:sp>
      <p:sp>
        <p:nvSpPr>
          <p:cNvPr id="4" name="İçerik Yer Tutucusu 3"/>
          <p:cNvSpPr>
            <a:spLocks noGrp="1"/>
          </p:cNvSpPr>
          <p:nvPr>
            <p:ph sz="half" idx="2"/>
          </p:nvPr>
        </p:nvSpPr>
        <p:spPr/>
        <p:txBody>
          <a:bodyPr>
            <a:normAutofit lnSpcReduction="10000"/>
          </a:bodyPr>
          <a:lstStyle/>
          <a:p>
            <a:r>
              <a:rPr lang="ru-RU" i="1" dirty="0">
                <a:solidFill>
                  <a:srgbClr val="FF3300"/>
                </a:solidFill>
                <a:latin typeface="Times New Roman" panose="02020603050405020304" pitchFamily="18" charset="0"/>
                <a:cs typeface="Times New Roman" panose="02020603050405020304" pitchFamily="18" charset="0"/>
              </a:rPr>
              <a:t>Преподаватели - </a:t>
            </a:r>
            <a:r>
              <a:rPr lang="ru-RU" i="1" dirty="0" smtClean="0">
                <a:solidFill>
                  <a:srgbClr val="FF3300"/>
                </a:solidFill>
                <a:latin typeface="Times New Roman" panose="02020603050405020304" pitchFamily="18" charset="0"/>
                <a:cs typeface="Times New Roman" panose="02020603050405020304" pitchFamily="18" charset="0"/>
              </a:rPr>
              <a:t>творцы будущего </a:t>
            </a:r>
            <a:r>
              <a:rPr lang="ru-RU" i="1" dirty="0">
                <a:solidFill>
                  <a:srgbClr val="FF3300"/>
                </a:solidFill>
                <a:latin typeface="Times New Roman" panose="02020603050405020304" pitchFamily="18" charset="0"/>
                <a:cs typeface="Times New Roman" panose="02020603050405020304" pitchFamily="18" charset="0"/>
              </a:rPr>
              <a:t>страны</a:t>
            </a:r>
            <a:r>
              <a:rPr lang="ru-RU" i="1" dirty="0" smtClean="0">
                <a:solidFill>
                  <a:srgbClr val="FF3300"/>
                </a:solidFill>
                <a:latin typeface="Times New Roman" panose="02020603050405020304" pitchFamily="18" charset="0"/>
                <a:cs typeface="Times New Roman" panose="02020603050405020304" pitchFamily="18" charset="0"/>
              </a:rPr>
              <a:t>.</a:t>
            </a:r>
          </a:p>
          <a:p>
            <a:endParaRPr lang="tr-TR" i="1" dirty="0" smtClean="0">
              <a:solidFill>
                <a:srgbClr val="FF3300"/>
              </a:solidFill>
              <a:latin typeface="Times New Roman" panose="02020603050405020304" pitchFamily="18" charset="0"/>
              <a:cs typeface="Times New Roman" panose="02020603050405020304" pitchFamily="18" charset="0"/>
            </a:endParaRPr>
          </a:p>
          <a:p>
            <a:pPr algn="just"/>
            <a:r>
              <a:rPr lang="ru-RU" i="1" dirty="0">
                <a:solidFill>
                  <a:srgbClr val="FF3300"/>
                </a:solidFill>
                <a:latin typeface="Times New Roman" panose="02020603050405020304" pitchFamily="18" charset="0"/>
                <a:cs typeface="Times New Roman" panose="02020603050405020304" pitchFamily="18" charset="0"/>
              </a:rPr>
              <a:t>Именно преподаватели готовят инженеров, врачей, юристов, учителей, солдат, милиционеров, водителей, словом, </a:t>
            </a:r>
            <a:r>
              <a:rPr lang="ru-RU" i="1" dirty="0" smtClean="0">
                <a:solidFill>
                  <a:srgbClr val="FF3300"/>
                </a:solidFill>
                <a:latin typeface="Times New Roman" panose="02020603050405020304" pitchFamily="18" charset="0"/>
                <a:cs typeface="Times New Roman" panose="02020603050405020304" pitchFamily="18" charset="0"/>
              </a:rPr>
              <a:t>рабочую </a:t>
            </a:r>
            <a:r>
              <a:rPr lang="ru-RU" i="1" dirty="0">
                <a:solidFill>
                  <a:srgbClr val="FF3300"/>
                </a:solidFill>
                <a:latin typeface="Times New Roman" panose="02020603050405020304" pitchFamily="18" charset="0"/>
                <a:cs typeface="Times New Roman" panose="02020603050405020304" pitchFamily="18" charset="0"/>
              </a:rPr>
              <a:t>силу, </a:t>
            </a:r>
            <a:r>
              <a:rPr lang="ru-RU" i="1" dirty="0" smtClean="0">
                <a:solidFill>
                  <a:srgbClr val="FF3300"/>
                </a:solidFill>
                <a:latin typeface="Times New Roman" panose="02020603050405020304" pitchFamily="18" charset="0"/>
                <a:cs typeface="Times New Roman" panose="02020603050405020304" pitchFamily="18" charset="0"/>
              </a:rPr>
              <a:t>для всех сфер жизни </a:t>
            </a:r>
            <a:r>
              <a:rPr lang="ru-RU" i="1" dirty="0">
                <a:solidFill>
                  <a:srgbClr val="FF3300"/>
                </a:solidFill>
                <a:latin typeface="Times New Roman" panose="02020603050405020304" pitchFamily="18" charset="0"/>
                <a:cs typeface="Times New Roman" panose="02020603050405020304" pitchFamily="18" charset="0"/>
              </a:rPr>
              <a:t>общества. </a:t>
            </a:r>
            <a:endParaRPr lang="tr-TR" i="1" dirty="0">
              <a:solidFill>
                <a:srgbClr val="FF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6948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Dikdörtgen 1"/>
          <p:cNvSpPr/>
          <p:nvPr/>
        </p:nvSpPr>
        <p:spPr>
          <a:xfrm>
            <a:off x="1047137" y="1107173"/>
            <a:ext cx="10751573" cy="4524315"/>
          </a:xfrm>
          <a:prstGeom prst="rect">
            <a:avLst/>
          </a:prstGeom>
        </p:spPr>
        <p:txBody>
          <a:bodyPr wrap="square">
            <a:spAutoFit/>
          </a:bodyPr>
          <a:lstStyle/>
          <a:p>
            <a:pPr algn="just"/>
            <a:endParaRPr lang="tr-TR" sz="2400" dirty="0"/>
          </a:p>
          <a:p>
            <a:pPr algn="just"/>
            <a:r>
              <a:rPr lang="tr-TR" sz="2400" dirty="0" smtClean="0"/>
              <a:t>• </a:t>
            </a:r>
            <a:r>
              <a:rPr lang="tr-TR" sz="2400" i="1" spc="140" dirty="0" smtClean="0">
                <a:latin typeface="Times New Roman" panose="02020603050405020304" pitchFamily="18" charset="0"/>
                <a:cs typeface="Times New Roman" panose="02020603050405020304" pitchFamily="18" charset="0"/>
              </a:rPr>
              <a:t>Bir </a:t>
            </a:r>
            <a:r>
              <a:rPr lang="tr-TR" sz="2400" i="1" spc="140" dirty="0">
                <a:latin typeface="Times New Roman" panose="02020603050405020304" pitchFamily="18" charset="0"/>
                <a:cs typeface="Times New Roman" panose="02020603050405020304" pitchFamily="18" charset="0"/>
              </a:rPr>
              <a:t>ülkenin kalkınmasında, nitelikli insan gücünün yetiştirilmesinde, toplumdaki huzur ve sosyal barışın sağlanmasında, bireylerin sosyalleşmesi ve toplumsal hayata hazırlanmasında, toplumun kültür ve değerlerinin genç kuşaklara aktarılmasında öğretmenlerin başrolü oynamaları </a:t>
            </a:r>
            <a:r>
              <a:rPr lang="tr-TR" sz="2400" i="1" spc="140" dirty="0" smtClean="0">
                <a:latin typeface="Times New Roman" panose="02020603050405020304" pitchFamily="18" charset="0"/>
                <a:cs typeface="Times New Roman" panose="02020603050405020304" pitchFamily="18" charset="0"/>
              </a:rPr>
              <a:t>beklenmektedir. </a:t>
            </a:r>
            <a:endParaRPr lang="ru-RU" sz="2400" i="1" spc="140" dirty="0" smtClean="0">
              <a:latin typeface="Times New Roman" panose="02020603050405020304" pitchFamily="18" charset="0"/>
              <a:cs typeface="Times New Roman" panose="02020603050405020304" pitchFamily="18" charset="0"/>
            </a:endParaRPr>
          </a:p>
          <a:p>
            <a:pPr algn="just"/>
            <a:endParaRPr lang="ru-RU" sz="2400" dirty="0"/>
          </a:p>
          <a:p>
            <a:pPr algn="just"/>
            <a:r>
              <a:rPr lang="ru-RU" sz="2400" i="1" spc="140" dirty="0" smtClean="0">
                <a:latin typeface="Times New Roman" panose="02020603050405020304" pitchFamily="18" charset="0"/>
                <a:cs typeface="Times New Roman" panose="02020603050405020304" pitchFamily="18" charset="0"/>
              </a:rPr>
              <a:t>•</a:t>
            </a:r>
            <a:r>
              <a:rPr lang="tr-TR" sz="2400" i="1" spc="140" dirty="0" smtClean="0">
                <a:latin typeface="Times New Roman" panose="02020603050405020304" pitchFamily="18" charset="0"/>
                <a:cs typeface="Times New Roman" panose="02020603050405020304" pitchFamily="18" charset="0"/>
              </a:rPr>
              <a:t> </a:t>
            </a:r>
            <a:r>
              <a:rPr lang="ru-RU" sz="2400" i="1" spc="140" dirty="0" smtClean="0">
                <a:solidFill>
                  <a:schemeClr val="accent6">
                    <a:lumMod val="50000"/>
                  </a:schemeClr>
                </a:solidFill>
                <a:latin typeface="Times New Roman" panose="02020603050405020304" pitchFamily="18" charset="0"/>
                <a:cs typeface="Times New Roman" panose="02020603050405020304" pitchFamily="18" charset="0"/>
              </a:rPr>
              <a:t>Учителя </a:t>
            </a:r>
            <a:r>
              <a:rPr lang="ru-RU" sz="2400" i="1" spc="140" dirty="0">
                <a:solidFill>
                  <a:schemeClr val="accent6">
                    <a:lumMod val="50000"/>
                  </a:schemeClr>
                </a:solidFill>
                <a:latin typeface="Times New Roman" panose="02020603050405020304" pitchFamily="18" charset="0"/>
                <a:cs typeface="Times New Roman" panose="02020603050405020304" pitchFamily="18" charset="0"/>
              </a:rPr>
              <a:t>призваны играть ведущую роль в развитии страны, в подготовке квалифицированных кадров, в обеспечении мира и социального согласия в обществе, в социализации и подготовке личности к жизни в обществе, в передаче культуры и ценностей общества подрастающим поколениям.</a:t>
            </a:r>
            <a:endParaRPr lang="tr-TR" sz="2400" i="1" spc="14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83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Dikdörtgen 1"/>
          <p:cNvSpPr/>
          <p:nvPr/>
        </p:nvSpPr>
        <p:spPr>
          <a:xfrm>
            <a:off x="796413" y="480621"/>
            <a:ext cx="10899058" cy="5386090"/>
          </a:xfrm>
          <a:prstGeom prst="rect">
            <a:avLst/>
          </a:prstGeom>
        </p:spPr>
        <p:txBody>
          <a:bodyPr wrap="square">
            <a:spAutoFit/>
          </a:bodyPr>
          <a:lstStyle/>
          <a:p>
            <a:pPr algn="just"/>
            <a:endParaRPr lang="ru-RU" i="1" dirty="0" smtClean="0">
              <a:latin typeface="Times New Roman" panose="02020603050405020304" pitchFamily="18" charset="0"/>
              <a:cs typeface="Times New Roman" panose="02020603050405020304" pitchFamily="18" charset="0"/>
            </a:endParaRPr>
          </a:p>
          <a:p>
            <a:pPr algn="just"/>
            <a:r>
              <a:rPr lang="tr-TR" sz="2800" b="1" i="1" dirty="0">
                <a:latin typeface="Times New Roman" panose="02020603050405020304" pitchFamily="18" charset="0"/>
                <a:cs typeface="Times New Roman" panose="02020603050405020304" pitchFamily="18" charset="0"/>
              </a:rPr>
              <a:t>SONUÇ:</a:t>
            </a:r>
          </a:p>
          <a:p>
            <a:pPr marL="457200" indent="-457200" algn="just">
              <a:buFontTx/>
              <a:buChar char="-"/>
            </a:pPr>
            <a:r>
              <a:rPr lang="tr-TR" sz="2800" i="1" dirty="0" smtClean="0">
                <a:latin typeface="Times New Roman" panose="02020603050405020304" pitchFamily="18" charset="0"/>
                <a:cs typeface="Times New Roman" panose="02020603050405020304" pitchFamily="18" charset="0"/>
              </a:rPr>
              <a:t>Ülkelerin </a:t>
            </a:r>
            <a:r>
              <a:rPr lang="tr-TR" sz="2800" i="1" dirty="0">
                <a:latin typeface="Times New Roman" panose="02020603050405020304" pitchFamily="18" charset="0"/>
                <a:cs typeface="Times New Roman" panose="02020603050405020304" pitchFamily="18" charset="0"/>
              </a:rPr>
              <a:t>kaderlerinde öğretmenler çok önemli roller oynamaktadır. </a:t>
            </a:r>
            <a:endParaRPr lang="tr-TR" sz="2800" i="1" dirty="0" smtClean="0">
              <a:latin typeface="Times New Roman" panose="02020603050405020304" pitchFamily="18" charset="0"/>
              <a:cs typeface="Times New Roman" panose="02020603050405020304" pitchFamily="18" charset="0"/>
            </a:endParaRPr>
          </a:p>
          <a:p>
            <a:pPr marL="457200" indent="-457200" algn="just">
              <a:buFontTx/>
              <a:buChar char="-"/>
            </a:pPr>
            <a:endParaRPr lang="tr-TR" sz="2800" i="1" dirty="0">
              <a:latin typeface="Times New Roman" panose="02020603050405020304" pitchFamily="18" charset="0"/>
              <a:cs typeface="Times New Roman" panose="02020603050405020304" pitchFamily="18" charset="0"/>
            </a:endParaRPr>
          </a:p>
          <a:p>
            <a:pPr algn="just"/>
            <a:r>
              <a:rPr lang="tr-TR" sz="2800" i="1" dirty="0" smtClean="0">
                <a:latin typeface="Times New Roman" panose="02020603050405020304" pitchFamily="18" charset="0"/>
                <a:cs typeface="Times New Roman" panose="02020603050405020304" pitchFamily="18" charset="0"/>
              </a:rPr>
              <a:t>- Öğretmen</a:t>
            </a:r>
            <a:r>
              <a:rPr lang="tr-TR" sz="2800" i="1" dirty="0">
                <a:latin typeface="Times New Roman" panose="02020603050405020304" pitchFamily="18" charset="0"/>
                <a:cs typeface="Times New Roman" panose="02020603050405020304" pitchFamily="18" charset="0"/>
              </a:rPr>
              <a:t>, insan mimarı, insanın kişiliğini biçimlendiren bir sanatkardır.</a:t>
            </a:r>
            <a:endParaRPr lang="ru-RU" sz="2800" i="1" dirty="0">
              <a:latin typeface="Times New Roman" panose="02020603050405020304" pitchFamily="18" charset="0"/>
              <a:cs typeface="Times New Roman" panose="02020603050405020304" pitchFamily="18" charset="0"/>
            </a:endParaRPr>
          </a:p>
          <a:p>
            <a:pPr algn="just"/>
            <a:endParaRPr lang="ru-RU" sz="2800" i="1" dirty="0">
              <a:latin typeface="Times New Roman" panose="02020603050405020304" pitchFamily="18" charset="0"/>
              <a:cs typeface="Times New Roman" panose="02020603050405020304" pitchFamily="18" charset="0"/>
            </a:endParaRPr>
          </a:p>
          <a:p>
            <a:pPr algn="just"/>
            <a:endParaRPr lang="ru-RU" sz="2800" i="1" dirty="0">
              <a:solidFill>
                <a:schemeClr val="accent6">
                  <a:lumMod val="50000"/>
                </a:schemeClr>
              </a:solidFill>
              <a:latin typeface="Times New Roman" panose="02020603050405020304" pitchFamily="18" charset="0"/>
              <a:cs typeface="Times New Roman" panose="02020603050405020304" pitchFamily="18" charset="0"/>
            </a:endParaRPr>
          </a:p>
          <a:p>
            <a:pPr algn="just"/>
            <a:r>
              <a:rPr lang="ru-RU" sz="2800" b="1" i="1" dirty="0">
                <a:solidFill>
                  <a:schemeClr val="accent6">
                    <a:lumMod val="50000"/>
                  </a:schemeClr>
                </a:solidFill>
                <a:latin typeface="Times New Roman" panose="02020603050405020304" pitchFamily="18" charset="0"/>
                <a:cs typeface="Times New Roman" panose="02020603050405020304" pitchFamily="18" charset="0"/>
              </a:rPr>
              <a:t>ВЫВОД:</a:t>
            </a:r>
          </a:p>
          <a:p>
            <a:pPr marL="457200" indent="-457200" algn="just">
              <a:buFontTx/>
              <a:buChar char="-"/>
            </a:pPr>
            <a:r>
              <a:rPr lang="ru-RU" sz="2800" i="1" dirty="0" smtClean="0">
                <a:solidFill>
                  <a:schemeClr val="accent6">
                    <a:lumMod val="50000"/>
                  </a:schemeClr>
                </a:solidFill>
                <a:latin typeface="Times New Roman" panose="02020603050405020304" pitchFamily="18" charset="0"/>
                <a:cs typeface="Times New Roman" panose="02020603050405020304" pitchFamily="18" charset="0"/>
              </a:rPr>
              <a:t>Учителя </a:t>
            </a:r>
            <a:r>
              <a:rPr lang="ru-RU" sz="2800" i="1" dirty="0">
                <a:solidFill>
                  <a:schemeClr val="accent6">
                    <a:lumMod val="50000"/>
                  </a:schemeClr>
                </a:solidFill>
                <a:latin typeface="Times New Roman" panose="02020603050405020304" pitchFamily="18" charset="0"/>
                <a:cs typeface="Times New Roman" panose="02020603050405020304" pitchFamily="18" charset="0"/>
              </a:rPr>
              <a:t>играют очень важную роль в судьбе стран</a:t>
            </a:r>
            <a:r>
              <a:rPr lang="ru-RU" sz="2800" i="1" dirty="0" smtClean="0">
                <a:solidFill>
                  <a:schemeClr val="accent6">
                    <a:lumMod val="50000"/>
                  </a:schemeClr>
                </a:solidFill>
                <a:latin typeface="Times New Roman" panose="02020603050405020304" pitchFamily="18" charset="0"/>
                <a:cs typeface="Times New Roman" panose="02020603050405020304" pitchFamily="18" charset="0"/>
              </a:rPr>
              <a:t>.</a:t>
            </a:r>
            <a:endParaRPr lang="tr-TR" sz="2800" i="1" dirty="0" smtClean="0">
              <a:solidFill>
                <a:schemeClr val="accent6">
                  <a:lumMod val="50000"/>
                </a:schemeClr>
              </a:solidFill>
              <a:latin typeface="Times New Roman" panose="02020603050405020304" pitchFamily="18" charset="0"/>
              <a:cs typeface="Times New Roman" panose="02020603050405020304" pitchFamily="18" charset="0"/>
            </a:endParaRPr>
          </a:p>
          <a:p>
            <a:pPr algn="just"/>
            <a:endParaRPr lang="ru-RU" sz="2800" i="1" dirty="0">
              <a:solidFill>
                <a:schemeClr val="accent6">
                  <a:lumMod val="50000"/>
                </a:schemeClr>
              </a:solidFill>
              <a:latin typeface="Times New Roman" panose="02020603050405020304" pitchFamily="18" charset="0"/>
              <a:cs typeface="Times New Roman" panose="02020603050405020304" pitchFamily="18" charset="0"/>
            </a:endParaRPr>
          </a:p>
          <a:p>
            <a:pPr algn="just"/>
            <a:r>
              <a:rPr lang="ru-RU" sz="2800" i="1" dirty="0">
                <a:solidFill>
                  <a:schemeClr val="accent6">
                    <a:lumMod val="50000"/>
                  </a:schemeClr>
                </a:solidFill>
                <a:latin typeface="Times New Roman" panose="02020603050405020304" pitchFamily="18" charset="0"/>
                <a:cs typeface="Times New Roman" panose="02020603050405020304" pitchFamily="18" charset="0"/>
              </a:rPr>
              <a:t>- </a:t>
            </a:r>
            <a:r>
              <a:rPr lang="ru-RU" sz="2800" i="1" dirty="0" smtClean="0">
                <a:solidFill>
                  <a:schemeClr val="accent6">
                    <a:lumMod val="50000"/>
                  </a:schemeClr>
                </a:solidFill>
                <a:latin typeface="Times New Roman" panose="02020603050405020304" pitchFamily="18" charset="0"/>
                <a:cs typeface="Times New Roman" panose="02020603050405020304" pitchFamily="18" charset="0"/>
              </a:rPr>
              <a:t>Учителя - творцы, художники, которые формируют человеческую </a:t>
            </a:r>
            <a:r>
              <a:rPr lang="ru-RU" sz="2800" i="1" dirty="0">
                <a:solidFill>
                  <a:schemeClr val="accent6">
                    <a:lumMod val="50000"/>
                  </a:schemeClr>
                </a:solidFill>
                <a:latin typeface="Times New Roman" panose="02020603050405020304" pitchFamily="18" charset="0"/>
                <a:cs typeface="Times New Roman" panose="02020603050405020304" pitchFamily="18" charset="0"/>
              </a:rPr>
              <a:t>личность.</a:t>
            </a:r>
          </a:p>
          <a:p>
            <a:pPr algn="just"/>
            <a:endParaRPr lang="ru-RU" dirty="0"/>
          </a:p>
        </p:txBody>
      </p:sp>
    </p:spTree>
    <p:extLst>
      <p:ext uri="{BB962C8B-B14F-4D97-AF65-F5344CB8AC3E}">
        <p14:creationId xmlns:p14="http://schemas.microsoft.com/office/powerpoint/2010/main" val="2058157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Dikdörtgen 1"/>
          <p:cNvSpPr/>
          <p:nvPr/>
        </p:nvSpPr>
        <p:spPr>
          <a:xfrm>
            <a:off x="501444" y="156834"/>
            <a:ext cx="11474245" cy="6001643"/>
          </a:xfrm>
          <a:prstGeom prst="rect">
            <a:avLst/>
          </a:prstGeom>
        </p:spPr>
        <p:txBody>
          <a:bodyPr wrap="square">
            <a:spAutoFit/>
          </a:bodyPr>
          <a:lstStyle/>
          <a:p>
            <a:pPr algn="just"/>
            <a:r>
              <a:rPr lang="tr-TR" sz="2400" i="1" dirty="0" smtClean="0">
                <a:latin typeface="Times New Roman" panose="02020603050405020304" pitchFamily="18" charset="0"/>
                <a:cs typeface="Times New Roman" panose="02020603050405020304" pitchFamily="18" charset="0"/>
              </a:rPr>
              <a:t>Meslek hakkında birkaç bilgi:</a:t>
            </a:r>
            <a:endParaRPr lang="ru-RU" sz="2400" i="1" dirty="0" smtClean="0">
              <a:latin typeface="Times New Roman" panose="02020603050405020304" pitchFamily="18" charset="0"/>
              <a:cs typeface="Times New Roman" panose="02020603050405020304" pitchFamily="18" charset="0"/>
            </a:endParaRPr>
          </a:p>
          <a:p>
            <a:pPr algn="just"/>
            <a:endParaRPr lang="ru-RU" sz="2400" i="1" dirty="0">
              <a:latin typeface="Times New Roman" panose="02020603050405020304" pitchFamily="18" charset="0"/>
              <a:cs typeface="Times New Roman" panose="02020603050405020304" pitchFamily="18" charset="0"/>
            </a:endParaRPr>
          </a:p>
          <a:p>
            <a:pPr algn="just"/>
            <a:r>
              <a:rPr lang="tr-TR" sz="2400" i="1" dirty="0" smtClean="0">
                <a:latin typeface="Times New Roman" panose="02020603050405020304" pitchFamily="18" charset="0"/>
                <a:cs typeface="Times New Roman" panose="02020603050405020304" pitchFamily="18" charset="0"/>
                <a:sym typeface="Symbol" panose="05050102010706020507" pitchFamily="18" charset="2"/>
              </a:rPr>
              <a:t></a:t>
            </a:r>
            <a:r>
              <a:rPr lang="ru-RU" sz="2400" i="1" dirty="0" smtClean="0">
                <a:latin typeface="Times New Roman" panose="02020603050405020304" pitchFamily="18" charset="0"/>
                <a:cs typeface="Times New Roman" panose="02020603050405020304" pitchFamily="18" charset="0"/>
                <a:sym typeface="Symbol" panose="05050102010706020507" pitchFamily="18" charset="2"/>
              </a:rPr>
              <a:t> </a:t>
            </a:r>
            <a:r>
              <a:rPr lang="tr-TR" sz="2400" i="1" dirty="0" smtClean="0">
                <a:latin typeface="Times New Roman" panose="02020603050405020304" pitchFamily="18" charset="0"/>
                <a:cs typeface="Times New Roman" panose="02020603050405020304" pitchFamily="18" charset="0"/>
              </a:rPr>
              <a:t>Öğretmenlerin </a:t>
            </a:r>
            <a:r>
              <a:rPr lang="tr-TR" sz="2400" i="1" dirty="0">
                <a:latin typeface="Times New Roman" panose="02020603050405020304" pitchFamily="18" charset="0"/>
                <a:cs typeface="Times New Roman" panose="02020603050405020304" pitchFamily="18" charset="0"/>
              </a:rPr>
              <a:t>kariyer modeli sabit (durgun) durum kariyer modeline daha yakındır. </a:t>
            </a:r>
          </a:p>
          <a:p>
            <a:pPr algn="just"/>
            <a:r>
              <a:rPr lang="tr-TR" sz="2400" i="1" dirty="0" smtClean="0">
                <a:latin typeface="Times New Roman" panose="02020603050405020304" pitchFamily="18" charset="0"/>
                <a:cs typeface="Times New Roman" panose="02020603050405020304" pitchFamily="18" charset="0"/>
                <a:sym typeface="Symbol" panose="05050102010706020507" pitchFamily="18" charset="2"/>
              </a:rPr>
              <a:t></a:t>
            </a:r>
            <a:r>
              <a:rPr lang="ru-RU" sz="2400" i="1" dirty="0" smtClean="0">
                <a:latin typeface="Times New Roman" panose="02020603050405020304" pitchFamily="18" charset="0"/>
                <a:cs typeface="Times New Roman" panose="02020603050405020304" pitchFamily="18" charset="0"/>
                <a:sym typeface="Symbol" panose="05050102010706020507" pitchFamily="18" charset="2"/>
              </a:rPr>
              <a:t> </a:t>
            </a:r>
            <a:r>
              <a:rPr lang="tr-TR" sz="2400" i="1" dirty="0" smtClean="0">
                <a:latin typeface="Times New Roman" panose="02020603050405020304" pitchFamily="18" charset="0"/>
                <a:cs typeface="Times New Roman" panose="02020603050405020304" pitchFamily="18" charset="0"/>
              </a:rPr>
              <a:t>Bu </a:t>
            </a:r>
            <a:r>
              <a:rPr lang="tr-TR" sz="2400" i="1" dirty="0">
                <a:latin typeface="Times New Roman" panose="02020603050405020304" pitchFamily="18" charset="0"/>
                <a:cs typeface="Times New Roman" panose="02020603050405020304" pitchFamily="18" charset="0"/>
              </a:rPr>
              <a:t>kariyer modeline göre hayat boyu sürecek bir mesleğin bir kere kalıcı olarak seçilmesi söz konusudur. Kişi mesleğine başlar ve kariyerinde çok az değişiklik olur. Bu kariyer yapısında unvan, kariyer ilerlemesi ve yükselmesi çok fazla olmayıp bunun yerine iş güvencesi, mesleki yeterlilik, aidiyet ve tatmin öne çıkar.</a:t>
            </a:r>
          </a:p>
          <a:p>
            <a:pPr algn="just"/>
            <a:endParaRPr lang="ru-RU" sz="2400" i="1" dirty="0">
              <a:latin typeface="Times New Roman" panose="02020603050405020304" pitchFamily="18" charset="0"/>
              <a:cs typeface="Times New Roman" panose="02020603050405020304" pitchFamily="18" charset="0"/>
            </a:endParaRPr>
          </a:p>
          <a:p>
            <a:pPr algn="just"/>
            <a:r>
              <a:rPr lang="ru-RU" sz="2400" i="1" dirty="0" smtClean="0">
                <a:solidFill>
                  <a:srgbClr val="FF0000"/>
                </a:solidFill>
                <a:latin typeface="Times New Roman" panose="02020603050405020304" pitchFamily="18" charset="0"/>
                <a:cs typeface="Times New Roman" panose="02020603050405020304" pitchFamily="18" charset="0"/>
              </a:rPr>
              <a:t>Немного информации  о профессии:</a:t>
            </a:r>
          </a:p>
          <a:p>
            <a:pPr algn="just"/>
            <a:endParaRPr lang="tr-TR" sz="2400" i="1" dirty="0">
              <a:solidFill>
                <a:srgbClr val="FF0000"/>
              </a:solidFill>
              <a:latin typeface="Times New Roman" panose="02020603050405020304" pitchFamily="18" charset="0"/>
              <a:cs typeface="Times New Roman" panose="02020603050405020304" pitchFamily="18" charset="0"/>
            </a:endParaRPr>
          </a:p>
          <a:p>
            <a:pPr marL="342900" indent="-342900" algn="just">
              <a:buFont typeface="Symbol" panose="05050102010706020507" pitchFamily="18" charset="2"/>
              <a:buChar char="·"/>
            </a:pPr>
            <a:r>
              <a:rPr lang="ru-RU" sz="2400" i="1" dirty="0" smtClean="0">
                <a:solidFill>
                  <a:srgbClr val="FF0000"/>
                </a:solidFill>
                <a:latin typeface="Times New Roman" panose="02020603050405020304" pitchFamily="18" charset="0"/>
                <a:cs typeface="Times New Roman" panose="02020603050405020304" pitchFamily="18" charset="0"/>
              </a:rPr>
              <a:t>Работа на постоянной основе</a:t>
            </a:r>
          </a:p>
          <a:p>
            <a:pPr marL="342900" indent="-342900" algn="just">
              <a:buFont typeface="Symbol" panose="05050102010706020507" pitchFamily="18" charset="2"/>
              <a:buChar char="·"/>
            </a:pPr>
            <a:r>
              <a:rPr lang="ru-RU" sz="2400" i="1" dirty="0" smtClean="0">
                <a:solidFill>
                  <a:srgbClr val="FF0000"/>
                </a:solidFill>
                <a:latin typeface="Times New Roman" panose="02020603050405020304" pitchFamily="18" charset="0"/>
                <a:cs typeface="Times New Roman" panose="02020603050405020304" pitchFamily="18" charset="0"/>
              </a:rPr>
              <a:t>Эта </a:t>
            </a:r>
            <a:r>
              <a:rPr lang="ru-RU" sz="2400" i="1" dirty="0">
                <a:solidFill>
                  <a:srgbClr val="FF0000"/>
                </a:solidFill>
                <a:latin typeface="Times New Roman" panose="02020603050405020304" pitchFamily="18" charset="0"/>
                <a:cs typeface="Times New Roman" panose="02020603050405020304" pitchFamily="18" charset="0"/>
              </a:rPr>
              <a:t>п</a:t>
            </a:r>
            <a:r>
              <a:rPr lang="ru-RU" sz="2400" i="1" dirty="0" smtClean="0">
                <a:solidFill>
                  <a:srgbClr val="FF0000"/>
                </a:solidFill>
                <a:latin typeface="Times New Roman" panose="02020603050405020304" pitchFamily="18" charset="0"/>
                <a:cs typeface="Times New Roman" panose="02020603050405020304" pitchFamily="18" charset="0"/>
              </a:rPr>
              <a:t>рофессия на </a:t>
            </a:r>
            <a:r>
              <a:rPr lang="ru-RU" sz="2400" i="1" dirty="0">
                <a:solidFill>
                  <a:srgbClr val="FF0000"/>
                </a:solidFill>
                <a:latin typeface="Times New Roman" panose="02020603050405020304" pitchFamily="18" charset="0"/>
                <a:cs typeface="Times New Roman" panose="02020603050405020304" pitchFamily="18" charset="0"/>
              </a:rPr>
              <a:t>всю жизнь </a:t>
            </a:r>
            <a:r>
              <a:rPr lang="ru-RU" sz="2400" i="1" dirty="0" smtClean="0">
                <a:solidFill>
                  <a:srgbClr val="FF0000"/>
                </a:solidFill>
                <a:latin typeface="Times New Roman" panose="02020603050405020304" pitchFamily="18" charset="0"/>
                <a:cs typeface="Times New Roman" panose="02020603050405020304" pitchFamily="18" charset="0"/>
              </a:rPr>
              <a:t>выбирается один раз и </a:t>
            </a:r>
            <a:r>
              <a:rPr lang="ru-RU" sz="2400" i="1" dirty="0">
                <a:solidFill>
                  <a:srgbClr val="FF0000"/>
                </a:solidFill>
                <a:latin typeface="Times New Roman" panose="02020603050405020304" pitchFamily="18" charset="0"/>
                <a:cs typeface="Times New Roman" panose="02020603050405020304" pitchFamily="18" charset="0"/>
              </a:rPr>
              <a:t>навсегда. Человек начинает свою карьеру и мало что в ней меняется. При такой структуре карьеры не входят на передний план титул, карьерный рост и продвижение по службе, вместо этого на первый план выходят гарантии занятости, профессиональная компетентность, принадлежность и удовлетворенность.</a:t>
            </a:r>
            <a:endParaRPr lang="tr-TR" sz="24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057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TotalTime>
  <Words>2268</Words>
  <Application>Microsoft Office PowerPoint</Application>
  <PresentationFormat>Geniş ekran</PresentationFormat>
  <Paragraphs>282</Paragraphs>
  <Slides>30</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30</vt:i4>
      </vt:variant>
    </vt:vector>
  </HeadingPairs>
  <TitlesOfParts>
    <vt:vector size="37" baseType="lpstr">
      <vt:lpstr>Arial</vt:lpstr>
      <vt:lpstr>Calibri</vt:lpstr>
      <vt:lpstr>Calibri Light</vt:lpstr>
      <vt:lpstr>PT Sans</vt:lpstr>
      <vt:lpstr>Symbol</vt:lpstr>
      <vt:lpstr>Times New Roman</vt:lpstr>
      <vt:lpstr>Office Teması</vt:lpstr>
      <vt:lpstr>PowerPoint Sunusu</vt:lpstr>
      <vt:lpstr>ÖĞRETMENLİK MESLEĞİ VE ÖZELLİKLERİ ПРОФЕССИЯ УЧИТЕЛЯ И ЕЕ ОСОБЕННОСТИ</vt:lpstr>
      <vt:lpstr>PowerPoint Sunusu</vt:lpstr>
      <vt:lpstr>PowerPoint Sunusu</vt:lpstr>
      <vt:lpstr>PowerPoint Sunusu</vt:lpstr>
      <vt:lpstr>Вклад преподавателей/учителей в общество</vt:lpstr>
      <vt:lpstr>PowerPoint Sunusu</vt:lpstr>
      <vt:lpstr>PowerPoint Sunusu</vt:lpstr>
      <vt:lpstr>PowerPoint Sunusu</vt:lpstr>
      <vt:lpstr>PowerPoint Sunusu</vt:lpstr>
      <vt:lpstr>PowerPoint Sunusu</vt:lpstr>
      <vt:lpstr>Педагог по русскому языку</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Çiğdem</dc:creator>
  <cp:lastModifiedBy>Çiğdem</cp:lastModifiedBy>
  <cp:revision>93</cp:revision>
  <dcterms:created xsi:type="dcterms:W3CDTF">2023-10-03T20:31:25Z</dcterms:created>
  <dcterms:modified xsi:type="dcterms:W3CDTF">2023-10-10T07:13:23Z</dcterms:modified>
</cp:coreProperties>
</file>