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59" r:id="rId6"/>
    <p:sldId id="266"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770531-1C1F-474C-83E5-361ADD3680E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3475737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770531-1C1F-474C-83E5-361ADD3680E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2076924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770531-1C1F-474C-83E5-361ADD3680E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1121650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770531-1C1F-474C-83E5-361ADD3680E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414154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9770531-1C1F-474C-83E5-361ADD3680E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56929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770531-1C1F-474C-83E5-361ADD3680E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57044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770531-1C1F-474C-83E5-361ADD3680E5}"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36673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770531-1C1F-474C-83E5-361ADD3680E5}"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123610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770531-1C1F-474C-83E5-361ADD3680E5}"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956707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770531-1C1F-474C-83E5-361ADD3680E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1480124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770531-1C1F-474C-83E5-361ADD3680E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2DE847-BB05-4E66-A38E-AFF6A2BB9C95}" type="slidenum">
              <a:rPr lang="tr-TR" smtClean="0"/>
              <a:t>‹#›</a:t>
            </a:fld>
            <a:endParaRPr lang="tr-TR"/>
          </a:p>
        </p:txBody>
      </p:sp>
    </p:spTree>
    <p:extLst>
      <p:ext uri="{BB962C8B-B14F-4D97-AF65-F5344CB8AC3E}">
        <p14:creationId xmlns:p14="http://schemas.microsoft.com/office/powerpoint/2010/main" val="91692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70531-1C1F-474C-83E5-361ADD3680E5}"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2DE847-BB05-4E66-A38E-AFF6A2BB9C95}" type="slidenum">
              <a:rPr lang="tr-TR" smtClean="0"/>
              <a:t>‹#›</a:t>
            </a:fld>
            <a:endParaRPr lang="tr-TR"/>
          </a:p>
        </p:txBody>
      </p:sp>
    </p:spTree>
    <p:extLst>
      <p:ext uri="{BB962C8B-B14F-4D97-AF65-F5344CB8AC3E}">
        <p14:creationId xmlns:p14="http://schemas.microsoft.com/office/powerpoint/2010/main" val="2889463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842837" y="1256305"/>
            <a:ext cx="9477955" cy="4524315"/>
          </a:xfrm>
          <a:prstGeom prst="rect">
            <a:avLst/>
          </a:prstGeom>
          <a:noFill/>
        </p:spPr>
        <p:txBody>
          <a:bodyPr wrap="square" rtlCol="0">
            <a:spAutoFit/>
          </a:bodyPr>
          <a:lstStyle/>
          <a:p>
            <a:pPr algn="just">
              <a:lnSpc>
                <a:spcPct val="150000"/>
              </a:lnSpc>
            </a:pPr>
            <a:r>
              <a:rPr lang="tr-TR" sz="2000" dirty="0" smtClean="0">
                <a:solidFill>
                  <a:srgbClr val="FF0000"/>
                </a:solidFill>
              </a:rPr>
              <a:t>GİRİŞ</a:t>
            </a:r>
          </a:p>
          <a:p>
            <a:pPr algn="just">
              <a:lnSpc>
                <a:spcPct val="150000"/>
              </a:lnSpc>
            </a:pPr>
            <a:endParaRPr lang="tr-TR" sz="2000" dirty="0">
              <a:solidFill>
                <a:srgbClr val="FF0000"/>
              </a:solidFill>
            </a:endParaRPr>
          </a:p>
          <a:p>
            <a:pPr algn="just">
              <a:lnSpc>
                <a:spcPct val="150000"/>
              </a:lnSpc>
            </a:pPr>
            <a:r>
              <a:rPr lang="tr-TR" sz="2000" dirty="0" smtClean="0">
                <a:solidFill>
                  <a:srgbClr val="FF0000"/>
                </a:solidFill>
              </a:rPr>
              <a:t>Kimyasal Analiz </a:t>
            </a:r>
          </a:p>
          <a:p>
            <a:pPr algn="just">
              <a:lnSpc>
                <a:spcPct val="150000"/>
              </a:lnSpc>
            </a:pPr>
            <a:endParaRPr lang="tr-TR" sz="2000" dirty="0"/>
          </a:p>
          <a:p>
            <a:pPr algn="just">
              <a:lnSpc>
                <a:spcPct val="150000"/>
              </a:lnSpc>
            </a:pPr>
            <a:r>
              <a:rPr lang="tr-TR" sz="2000" dirty="0" smtClean="0"/>
              <a:t>Bir madde veya bir karışımda bulunan element veya atom gruplarının belirlenmesi veya  bunların o madde veya karışım içerisinde hangi oranda bulunduğunun saptanması için yapılan tüm işlemlere kimyasal analiz denilmektedir. Kimyasal analizle ilgilenen kimya dalına ise </a:t>
            </a:r>
            <a:r>
              <a:rPr lang="tr-TR" sz="2000" i="1" u="sng" dirty="0" smtClean="0"/>
              <a:t>Analitik Kimya </a:t>
            </a:r>
            <a:r>
              <a:rPr lang="tr-TR" sz="2000" dirty="0" smtClean="0"/>
              <a:t>adı verilmektedir.</a:t>
            </a:r>
          </a:p>
          <a:p>
            <a:pPr algn="just">
              <a:lnSpc>
                <a:spcPct val="150000"/>
              </a:lnSpc>
            </a:pPr>
            <a:endParaRPr lang="tr-TR" sz="2000" dirty="0"/>
          </a:p>
          <a:p>
            <a:endParaRPr lang="tr-TR" dirty="0"/>
          </a:p>
        </p:txBody>
      </p:sp>
    </p:spTree>
    <p:extLst>
      <p:ext uri="{BB962C8B-B14F-4D97-AF65-F5344CB8AC3E}">
        <p14:creationId xmlns:p14="http://schemas.microsoft.com/office/powerpoint/2010/main" val="411783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99715" y="962108"/>
            <a:ext cx="10233328" cy="4247317"/>
          </a:xfrm>
          <a:prstGeom prst="rect">
            <a:avLst/>
          </a:prstGeom>
          <a:noFill/>
        </p:spPr>
        <p:txBody>
          <a:bodyPr wrap="square" rtlCol="0">
            <a:spAutoFit/>
          </a:bodyPr>
          <a:lstStyle/>
          <a:p>
            <a:r>
              <a:rPr lang="tr-TR" dirty="0" smtClean="0">
                <a:solidFill>
                  <a:srgbClr val="FF0000"/>
                </a:solidFill>
              </a:rPr>
              <a:t>Analitik Kimya </a:t>
            </a:r>
          </a:p>
          <a:p>
            <a:endParaRPr lang="tr-TR" dirty="0"/>
          </a:p>
          <a:p>
            <a:r>
              <a:rPr lang="tr-TR" dirty="0" smtClean="0"/>
              <a:t>Başlıca iki başlık altında toplanmaktadır.</a:t>
            </a:r>
          </a:p>
          <a:p>
            <a:endParaRPr lang="tr-TR" dirty="0"/>
          </a:p>
          <a:p>
            <a:r>
              <a:rPr lang="tr-TR" i="1" u="sng" dirty="0" smtClean="0">
                <a:solidFill>
                  <a:srgbClr val="FF0000"/>
                </a:solidFill>
              </a:rPr>
              <a:t>1.Kalitatif Analitik (Nitel)  Kimya </a:t>
            </a:r>
            <a:r>
              <a:rPr lang="tr-TR" dirty="0" smtClean="0">
                <a:solidFill>
                  <a:srgbClr val="FF0000"/>
                </a:solidFill>
              </a:rPr>
              <a:t>:</a:t>
            </a:r>
            <a:r>
              <a:rPr lang="tr-TR" dirty="0" smtClean="0"/>
              <a:t> </a:t>
            </a:r>
          </a:p>
          <a:p>
            <a:endParaRPr lang="tr-TR" dirty="0"/>
          </a:p>
          <a:p>
            <a:r>
              <a:rPr lang="tr-TR" dirty="0" smtClean="0"/>
              <a:t>    Bir numunenin hangi bileşenlerden oluştuğunun saptanması için yapılan tüm analiz işlemlerini kapsamaktadır.</a:t>
            </a:r>
          </a:p>
          <a:p>
            <a:endParaRPr lang="tr-TR" dirty="0"/>
          </a:p>
          <a:p>
            <a:r>
              <a:rPr lang="tr-TR" dirty="0" smtClean="0">
                <a:solidFill>
                  <a:srgbClr val="FF0000"/>
                </a:solidFill>
              </a:rPr>
              <a:t>2</a:t>
            </a:r>
            <a:r>
              <a:rPr lang="tr-TR" i="1" u="sng" dirty="0" smtClean="0">
                <a:solidFill>
                  <a:srgbClr val="FF0000"/>
                </a:solidFill>
              </a:rPr>
              <a:t>.Kantitatif Analitik (Nicel)  Kimya :</a:t>
            </a:r>
          </a:p>
          <a:p>
            <a:endParaRPr lang="tr-TR" i="1" u="sng" dirty="0">
              <a:solidFill>
                <a:srgbClr val="FF0000"/>
              </a:solidFill>
            </a:endParaRPr>
          </a:p>
          <a:p>
            <a:r>
              <a:rPr lang="tr-TR" dirty="0" smtClean="0"/>
              <a:t>    Bileşenleri bilinen numunenin bileşenlerin oranlarının araştırılması kantitatif analitik kimyanın konusunu oluşturmaktadır. </a:t>
            </a:r>
          </a:p>
          <a:p>
            <a:endParaRPr lang="tr-TR" dirty="0"/>
          </a:p>
          <a:p>
            <a:r>
              <a:rPr lang="tr-TR" dirty="0" smtClean="0"/>
              <a:t>     </a:t>
            </a:r>
            <a:endParaRPr lang="tr-TR" dirty="0"/>
          </a:p>
        </p:txBody>
      </p:sp>
    </p:spTree>
    <p:extLst>
      <p:ext uri="{BB962C8B-B14F-4D97-AF65-F5344CB8AC3E}">
        <p14:creationId xmlns:p14="http://schemas.microsoft.com/office/powerpoint/2010/main" val="269191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52939" y="394692"/>
            <a:ext cx="9835764" cy="6186309"/>
          </a:xfrm>
          <a:prstGeom prst="rect">
            <a:avLst/>
          </a:prstGeom>
          <a:noFill/>
        </p:spPr>
        <p:txBody>
          <a:bodyPr wrap="square" rtlCol="0">
            <a:spAutoFit/>
          </a:bodyPr>
          <a:lstStyle/>
          <a:p>
            <a:r>
              <a:rPr lang="tr-TR" dirty="0" smtClean="0">
                <a:solidFill>
                  <a:srgbClr val="FF0000"/>
                </a:solidFill>
              </a:rPr>
              <a:t>Kantitatif Analitik Yöntemler :</a:t>
            </a:r>
          </a:p>
          <a:p>
            <a:endParaRPr lang="tr-TR" dirty="0"/>
          </a:p>
          <a:p>
            <a:r>
              <a:rPr lang="tr-TR" dirty="0" smtClean="0">
                <a:solidFill>
                  <a:srgbClr val="FF0000"/>
                </a:solidFill>
              </a:rPr>
              <a:t>1.</a:t>
            </a:r>
            <a:r>
              <a:rPr lang="tr-TR" dirty="0" smtClean="0"/>
              <a:t>Volumetrik Analiz Yöntemler : </a:t>
            </a:r>
          </a:p>
          <a:p>
            <a:endParaRPr lang="tr-TR" dirty="0"/>
          </a:p>
          <a:p>
            <a:r>
              <a:rPr lang="tr-TR" dirty="0" smtClean="0"/>
              <a:t>    Hacim ölçümüne dayanan analiz yöntemlerdir.</a:t>
            </a:r>
          </a:p>
          <a:p>
            <a:endParaRPr lang="tr-TR" dirty="0"/>
          </a:p>
          <a:p>
            <a:r>
              <a:rPr lang="tr-TR" dirty="0" smtClean="0">
                <a:solidFill>
                  <a:srgbClr val="FF0000"/>
                </a:solidFill>
              </a:rPr>
              <a:t>2.</a:t>
            </a:r>
            <a:r>
              <a:rPr lang="tr-TR" dirty="0" smtClean="0"/>
              <a:t>Gravimetrik Analiz Yöntemler :</a:t>
            </a:r>
          </a:p>
          <a:p>
            <a:endParaRPr lang="tr-TR" dirty="0"/>
          </a:p>
          <a:p>
            <a:r>
              <a:rPr lang="tr-TR" dirty="0" smtClean="0"/>
              <a:t>   Ağırlık ölçümüne dayanan analiz yöntemleridir.</a:t>
            </a:r>
          </a:p>
          <a:p>
            <a:endParaRPr lang="tr-TR" dirty="0"/>
          </a:p>
          <a:p>
            <a:r>
              <a:rPr lang="tr-TR" dirty="0" smtClean="0">
                <a:solidFill>
                  <a:srgbClr val="FF0000"/>
                </a:solidFill>
              </a:rPr>
              <a:t>3. </a:t>
            </a:r>
            <a:r>
              <a:rPr lang="tr-TR" dirty="0" smtClean="0"/>
              <a:t>Optik Yöntemler :</a:t>
            </a:r>
          </a:p>
          <a:p>
            <a:endParaRPr lang="tr-TR" dirty="0"/>
          </a:p>
          <a:p>
            <a:r>
              <a:rPr lang="tr-TR" dirty="0" smtClean="0"/>
              <a:t>     Işığın şiddetindeki değişime bağlı olan analiz yöntemleridir.</a:t>
            </a:r>
          </a:p>
          <a:p>
            <a:endParaRPr lang="tr-TR" dirty="0"/>
          </a:p>
          <a:p>
            <a:r>
              <a:rPr lang="tr-TR" dirty="0" smtClean="0">
                <a:solidFill>
                  <a:srgbClr val="FF0000"/>
                </a:solidFill>
              </a:rPr>
              <a:t>4. </a:t>
            </a:r>
            <a:r>
              <a:rPr lang="tr-TR" dirty="0" smtClean="0"/>
              <a:t>Elektrokimyasal Yöntemler :</a:t>
            </a:r>
          </a:p>
          <a:p>
            <a:endParaRPr lang="tr-TR" dirty="0"/>
          </a:p>
          <a:p>
            <a:r>
              <a:rPr lang="tr-TR" dirty="0" smtClean="0">
                <a:solidFill>
                  <a:srgbClr val="FF0000"/>
                </a:solidFill>
              </a:rPr>
              <a:t>5.</a:t>
            </a:r>
            <a:r>
              <a:rPr lang="tr-TR" dirty="0" smtClean="0"/>
              <a:t>Kromatografik Yöntemler:</a:t>
            </a:r>
          </a:p>
          <a:p>
            <a:endParaRPr lang="tr-TR" dirty="0"/>
          </a:p>
          <a:p>
            <a:r>
              <a:rPr lang="tr-TR" dirty="0" smtClean="0"/>
              <a:t>    </a:t>
            </a:r>
          </a:p>
          <a:p>
            <a:r>
              <a:rPr lang="tr-TR" dirty="0" smtClean="0"/>
              <a:t>Olmak üzere başlıca beş ana başlık altında toplanmaktadır.</a:t>
            </a:r>
          </a:p>
          <a:p>
            <a:endParaRPr lang="tr-TR" dirty="0"/>
          </a:p>
          <a:p>
            <a:endParaRPr lang="tr-TR" dirty="0"/>
          </a:p>
        </p:txBody>
      </p:sp>
    </p:spTree>
    <p:extLst>
      <p:ext uri="{BB962C8B-B14F-4D97-AF65-F5344CB8AC3E}">
        <p14:creationId xmlns:p14="http://schemas.microsoft.com/office/powerpoint/2010/main" val="1852430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463041" y="2202511"/>
            <a:ext cx="9796007" cy="1938992"/>
          </a:xfrm>
          <a:prstGeom prst="rect">
            <a:avLst/>
          </a:prstGeom>
          <a:noFill/>
        </p:spPr>
        <p:txBody>
          <a:bodyPr wrap="square" rtlCol="0">
            <a:spAutoFit/>
          </a:bodyPr>
          <a:lstStyle/>
          <a:p>
            <a:pPr>
              <a:lnSpc>
                <a:spcPct val="150000"/>
              </a:lnSpc>
            </a:pPr>
            <a:r>
              <a:rPr lang="tr-TR" sz="2000" dirty="0" smtClean="0"/>
              <a:t>Gerek kalitatif ve gerekse kantitatif analitik yöntemler  kullanılan örnek miktarına göre makro, </a:t>
            </a:r>
            <a:r>
              <a:rPr lang="tr-TR" sz="2000" dirty="0" err="1" smtClean="0"/>
              <a:t>yarımikro</a:t>
            </a:r>
            <a:r>
              <a:rPr lang="tr-TR" sz="2000" dirty="0" smtClean="0"/>
              <a:t> ,mikro, ultra mikro yöntem gibi isimler alırlar.  Eğer alınan örnek miktarı 100 mg ise makro,10 mg ise </a:t>
            </a:r>
            <a:r>
              <a:rPr lang="tr-TR" sz="2000" dirty="0" err="1" smtClean="0"/>
              <a:t>yarımikro</a:t>
            </a:r>
            <a:r>
              <a:rPr lang="tr-TR" sz="2000" dirty="0" smtClean="0"/>
              <a:t>, 1 mg ise mikro yöntem olarak adlandırılmaktadır.</a:t>
            </a:r>
          </a:p>
          <a:p>
            <a:pPr>
              <a:lnSpc>
                <a:spcPct val="150000"/>
              </a:lnSpc>
            </a:pPr>
            <a:endParaRPr lang="tr-TR" sz="2000" dirty="0"/>
          </a:p>
        </p:txBody>
      </p:sp>
    </p:spTree>
    <p:extLst>
      <p:ext uri="{BB962C8B-B14F-4D97-AF65-F5344CB8AC3E}">
        <p14:creationId xmlns:p14="http://schemas.microsoft.com/office/powerpoint/2010/main" val="111732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59958" y="596348"/>
            <a:ext cx="10432112" cy="5493812"/>
          </a:xfrm>
          <a:prstGeom prst="rect">
            <a:avLst/>
          </a:prstGeom>
          <a:noFill/>
        </p:spPr>
        <p:txBody>
          <a:bodyPr wrap="square" rtlCol="0">
            <a:spAutoFit/>
          </a:bodyPr>
          <a:lstStyle/>
          <a:p>
            <a:endParaRPr lang="tr-TR" dirty="0"/>
          </a:p>
          <a:p>
            <a:r>
              <a:rPr lang="tr-TR" sz="2000" i="1" dirty="0" smtClean="0">
                <a:solidFill>
                  <a:srgbClr val="FF0000"/>
                </a:solidFill>
              </a:rPr>
              <a:t>Kütlelerin etkisi yasası </a:t>
            </a:r>
          </a:p>
          <a:p>
            <a:endParaRPr lang="tr-TR" dirty="0"/>
          </a:p>
          <a:p>
            <a:pPr>
              <a:lnSpc>
                <a:spcPct val="150000"/>
              </a:lnSpc>
            </a:pPr>
            <a:r>
              <a:rPr lang="tr-TR" sz="2000" dirty="0" smtClean="0"/>
              <a:t>Yasa ilk kez 1867 yılında Norveçli </a:t>
            </a:r>
            <a:r>
              <a:rPr lang="tr-TR" sz="2000" dirty="0" err="1" smtClean="0"/>
              <a:t>P.Waage</a:t>
            </a:r>
            <a:r>
              <a:rPr lang="tr-TR" sz="2000" dirty="0" smtClean="0"/>
              <a:t> ve </a:t>
            </a:r>
            <a:r>
              <a:rPr lang="tr-TR" sz="2000" dirty="0" err="1" smtClean="0"/>
              <a:t>C.M.Guldberg</a:t>
            </a:r>
            <a:r>
              <a:rPr lang="tr-TR" sz="2000" dirty="0" smtClean="0"/>
              <a:t> tarafından tanımlanmış olup reaksiyon hızı reaksiyona giren maddelerin aktif kütleleriyle  orantılıdır.</a:t>
            </a:r>
          </a:p>
          <a:p>
            <a:pPr>
              <a:lnSpc>
                <a:spcPct val="150000"/>
              </a:lnSpc>
            </a:pPr>
            <a:endParaRPr lang="tr-TR" sz="2000" dirty="0"/>
          </a:p>
          <a:p>
            <a:pPr>
              <a:lnSpc>
                <a:spcPct val="150000"/>
              </a:lnSpc>
            </a:pPr>
            <a:r>
              <a:rPr lang="tr-TR" sz="2000" dirty="0" smtClean="0"/>
              <a:t> A+B   </a:t>
            </a:r>
            <a:r>
              <a:rPr lang="tr-TR" sz="2000" dirty="0" smtClean="0">
                <a:sym typeface="Symbol" panose="05050102010706020507" pitchFamily="18" charset="2"/>
              </a:rPr>
              <a:t></a:t>
            </a:r>
            <a:r>
              <a:rPr lang="tr-TR" sz="2000" dirty="0" smtClean="0"/>
              <a:t>   C+D   şeklindeki bir kimyasal reaksiyonda ;</a:t>
            </a:r>
          </a:p>
          <a:p>
            <a:pPr>
              <a:lnSpc>
                <a:spcPct val="150000"/>
              </a:lnSpc>
            </a:pPr>
            <a:endParaRPr lang="tr-TR" sz="2000" dirty="0"/>
          </a:p>
          <a:p>
            <a:pPr>
              <a:lnSpc>
                <a:spcPct val="150000"/>
              </a:lnSpc>
            </a:pPr>
            <a:r>
              <a:rPr lang="tr-TR" sz="2000" dirty="0"/>
              <a:t>[</a:t>
            </a:r>
            <a:r>
              <a:rPr lang="tr-TR" sz="2000" dirty="0" smtClean="0"/>
              <a:t>A </a:t>
            </a:r>
            <a:r>
              <a:rPr lang="tr-TR" sz="2000" dirty="0" smtClean="0">
                <a:sym typeface="Symbol" panose="05050102010706020507" pitchFamily="18" charset="2"/>
              </a:rPr>
              <a:t> = A maddenin </a:t>
            </a:r>
            <a:r>
              <a:rPr lang="tr-TR" sz="2000" dirty="0" err="1" smtClean="0">
                <a:sym typeface="Symbol" panose="05050102010706020507" pitchFamily="18" charset="2"/>
              </a:rPr>
              <a:t>molar</a:t>
            </a:r>
            <a:r>
              <a:rPr lang="tr-TR" sz="2000" dirty="0" smtClean="0">
                <a:sym typeface="Symbol" panose="05050102010706020507" pitchFamily="18" charset="2"/>
              </a:rPr>
              <a:t> konsantrasyonu </a:t>
            </a:r>
          </a:p>
          <a:p>
            <a:pPr>
              <a:lnSpc>
                <a:spcPct val="150000"/>
              </a:lnSpc>
            </a:pPr>
            <a:r>
              <a:rPr lang="tr-TR" sz="2000" dirty="0" smtClean="0">
                <a:sym typeface="Symbol" panose="05050102010706020507" pitchFamily="18" charset="2"/>
              </a:rPr>
              <a:t></a:t>
            </a:r>
            <a:r>
              <a:rPr lang="tr-TR" sz="2000" dirty="0" smtClean="0"/>
              <a:t>B </a:t>
            </a:r>
            <a:r>
              <a:rPr lang="tr-TR" sz="2000" dirty="0" smtClean="0">
                <a:sym typeface="Symbol" panose="05050102010706020507" pitchFamily="18" charset="2"/>
              </a:rPr>
              <a:t> = B maddenin </a:t>
            </a:r>
            <a:r>
              <a:rPr lang="tr-TR" sz="2000" dirty="0" err="1" smtClean="0">
                <a:sym typeface="Symbol" panose="05050102010706020507" pitchFamily="18" charset="2"/>
              </a:rPr>
              <a:t>molar</a:t>
            </a:r>
            <a:r>
              <a:rPr lang="tr-TR" sz="2000" dirty="0" smtClean="0">
                <a:sym typeface="Symbol" panose="05050102010706020507" pitchFamily="18" charset="2"/>
              </a:rPr>
              <a:t> konsantrasyonu</a:t>
            </a:r>
            <a:endParaRPr lang="tr-TR" sz="2000" dirty="0" smtClean="0"/>
          </a:p>
          <a:p>
            <a:pPr>
              <a:lnSpc>
                <a:spcPct val="150000"/>
              </a:lnSpc>
            </a:pPr>
            <a:endParaRPr lang="tr-TR" sz="2000" dirty="0"/>
          </a:p>
          <a:p>
            <a:pPr>
              <a:lnSpc>
                <a:spcPct val="150000"/>
              </a:lnSpc>
            </a:pPr>
            <a:r>
              <a:rPr lang="tr-TR" sz="2000" dirty="0" smtClean="0"/>
              <a:t>Reaksiyon Hızı = RH = k </a:t>
            </a:r>
            <a:r>
              <a:rPr lang="tr-TR" sz="2000" dirty="0" smtClean="0">
                <a:sym typeface="Symbol" panose="05050102010706020507" pitchFamily="18" charset="2"/>
              </a:rPr>
              <a:t></a:t>
            </a:r>
            <a:r>
              <a:rPr lang="tr-TR" sz="2000" dirty="0" smtClean="0"/>
              <a:t> A </a:t>
            </a:r>
            <a:r>
              <a:rPr lang="tr-TR" sz="2000" dirty="0" smtClean="0">
                <a:sym typeface="Symbol" panose="05050102010706020507" pitchFamily="18" charset="2"/>
              </a:rPr>
              <a:t></a:t>
            </a:r>
            <a:r>
              <a:rPr lang="tr-TR" sz="2000" dirty="0" smtClean="0"/>
              <a:t> </a:t>
            </a:r>
            <a:r>
              <a:rPr lang="tr-TR" sz="2000" dirty="0" smtClean="0">
                <a:sym typeface="Symbol" panose="05050102010706020507" pitchFamily="18" charset="2"/>
              </a:rPr>
              <a:t></a:t>
            </a:r>
            <a:r>
              <a:rPr lang="tr-TR" sz="2000" dirty="0" smtClean="0"/>
              <a:t>B </a:t>
            </a:r>
            <a:r>
              <a:rPr lang="tr-TR" sz="2000" dirty="0" smtClean="0">
                <a:sym typeface="Symbol" panose="05050102010706020507" pitchFamily="18" charset="2"/>
              </a:rPr>
              <a:t></a:t>
            </a:r>
            <a:r>
              <a:rPr lang="tr-TR" sz="2000" dirty="0" smtClean="0"/>
              <a:t> olarak ifade edilmektedir</a:t>
            </a:r>
            <a:r>
              <a:rPr lang="tr-TR" dirty="0" smtClean="0"/>
              <a:t>. </a:t>
            </a:r>
          </a:p>
          <a:p>
            <a:pPr>
              <a:lnSpc>
                <a:spcPct val="150000"/>
              </a:lnSpc>
            </a:pPr>
            <a:endParaRPr lang="tr-TR" dirty="0"/>
          </a:p>
        </p:txBody>
      </p:sp>
    </p:spTree>
    <p:extLst>
      <p:ext uri="{BB962C8B-B14F-4D97-AF65-F5344CB8AC3E}">
        <p14:creationId xmlns:p14="http://schemas.microsoft.com/office/powerpoint/2010/main" val="1896420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87179" y="1232452"/>
            <a:ext cx="10678602" cy="3693319"/>
          </a:xfrm>
          <a:prstGeom prst="rect">
            <a:avLst/>
          </a:prstGeom>
          <a:noFill/>
        </p:spPr>
        <p:txBody>
          <a:bodyPr wrap="square" rtlCol="0">
            <a:spAutoFit/>
          </a:bodyPr>
          <a:lstStyle/>
          <a:p>
            <a:r>
              <a:rPr lang="tr-TR" dirty="0" smtClean="0"/>
              <a:t>  A+B </a:t>
            </a:r>
            <a:r>
              <a:rPr lang="tr-TR" dirty="0" smtClean="0">
                <a:sym typeface="Symbol" panose="05050102010706020507" pitchFamily="18" charset="2"/>
              </a:rPr>
              <a:t></a:t>
            </a:r>
            <a:r>
              <a:rPr lang="tr-TR" dirty="0" smtClean="0"/>
              <a:t>    C+D</a:t>
            </a:r>
          </a:p>
          <a:p>
            <a:endParaRPr lang="tr-TR" dirty="0"/>
          </a:p>
          <a:p>
            <a:endParaRPr lang="tr-TR" dirty="0" smtClean="0"/>
          </a:p>
          <a:p>
            <a:r>
              <a:rPr lang="tr-TR" dirty="0" smtClean="0"/>
              <a:t>Şeklindeki bir kimyasal reaksiyonda ileri yöndeki reaksiyon hızı </a:t>
            </a:r>
          </a:p>
          <a:p>
            <a:endParaRPr lang="tr-TR" dirty="0"/>
          </a:p>
          <a:p>
            <a:r>
              <a:rPr lang="tr-TR" dirty="0" smtClean="0"/>
              <a:t> Reaksiyon Hızı</a:t>
            </a:r>
            <a:r>
              <a:rPr lang="tr-TR" baseline="-25000" dirty="0" smtClean="0"/>
              <a:t>1</a:t>
            </a:r>
            <a:r>
              <a:rPr lang="tr-TR" dirty="0" smtClean="0"/>
              <a:t> = k</a:t>
            </a:r>
            <a:r>
              <a:rPr lang="tr-TR" baseline="-25000" dirty="0" smtClean="0"/>
              <a:t>1</a:t>
            </a:r>
            <a:r>
              <a:rPr lang="tr-TR" dirty="0" smtClean="0"/>
              <a:t> [A][B] (ileri yönde)</a:t>
            </a:r>
          </a:p>
          <a:p>
            <a:endParaRPr lang="tr-TR" dirty="0"/>
          </a:p>
          <a:p>
            <a:r>
              <a:rPr lang="tr-TR" dirty="0" smtClean="0"/>
              <a:t>Reaksiyon Hızı</a:t>
            </a:r>
            <a:r>
              <a:rPr lang="tr-TR" baseline="-25000" dirty="0" smtClean="0"/>
              <a:t>2</a:t>
            </a:r>
            <a:r>
              <a:rPr lang="tr-TR" dirty="0" smtClean="0"/>
              <a:t> = k</a:t>
            </a:r>
            <a:r>
              <a:rPr lang="tr-TR" baseline="-25000" dirty="0" smtClean="0"/>
              <a:t>2</a:t>
            </a:r>
            <a:r>
              <a:rPr lang="tr-TR" dirty="0" smtClean="0"/>
              <a:t> [C][D] (geri yönde)</a:t>
            </a:r>
          </a:p>
          <a:p>
            <a:endParaRPr lang="tr-TR" dirty="0"/>
          </a:p>
          <a:p>
            <a:r>
              <a:rPr lang="tr-TR" dirty="0" smtClean="0"/>
              <a:t>Denge hali ise   ileri yöndeki reaksiyon hızı = geri yöndeki reaksiyon hızı şeklindedir.</a:t>
            </a:r>
          </a:p>
          <a:p>
            <a:endParaRPr lang="tr-TR" dirty="0" smtClean="0"/>
          </a:p>
          <a:p>
            <a:r>
              <a:rPr lang="tr-TR" dirty="0" err="1" smtClean="0"/>
              <a:t>K</a:t>
            </a:r>
            <a:r>
              <a:rPr lang="tr-TR" baseline="-25000" dirty="0" err="1" smtClean="0"/>
              <a:t>denge</a:t>
            </a:r>
            <a:r>
              <a:rPr lang="tr-TR" dirty="0" smtClean="0"/>
              <a:t> =  [C][D]/[A][B] </a:t>
            </a:r>
            <a:endParaRPr lang="tr-TR" dirty="0"/>
          </a:p>
          <a:p>
            <a:r>
              <a:rPr lang="tr-TR" dirty="0" smtClean="0"/>
              <a:t>   </a:t>
            </a:r>
            <a:endParaRPr lang="tr-TR" dirty="0"/>
          </a:p>
        </p:txBody>
      </p:sp>
    </p:spTree>
    <p:extLst>
      <p:ext uri="{BB962C8B-B14F-4D97-AF65-F5344CB8AC3E}">
        <p14:creationId xmlns:p14="http://schemas.microsoft.com/office/powerpoint/2010/main" val="2483403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56306" y="922351"/>
            <a:ext cx="8523798" cy="4185761"/>
          </a:xfrm>
          <a:prstGeom prst="rect">
            <a:avLst/>
          </a:prstGeom>
          <a:noFill/>
        </p:spPr>
        <p:txBody>
          <a:bodyPr wrap="square" rtlCol="0">
            <a:spAutoFit/>
          </a:bodyPr>
          <a:lstStyle/>
          <a:p>
            <a:r>
              <a:rPr lang="tr-TR" sz="2000" dirty="0" smtClean="0">
                <a:solidFill>
                  <a:srgbClr val="FF0000"/>
                </a:solidFill>
              </a:rPr>
              <a:t>Le </a:t>
            </a:r>
            <a:r>
              <a:rPr lang="tr-TR" sz="2000" dirty="0" err="1" smtClean="0">
                <a:solidFill>
                  <a:srgbClr val="FF0000"/>
                </a:solidFill>
              </a:rPr>
              <a:t>Chatelier</a:t>
            </a:r>
            <a:r>
              <a:rPr lang="tr-TR" sz="2000" dirty="0" smtClean="0">
                <a:solidFill>
                  <a:srgbClr val="FF0000"/>
                </a:solidFill>
              </a:rPr>
              <a:t> İlkesi</a:t>
            </a:r>
          </a:p>
          <a:p>
            <a:endParaRPr lang="tr-TR" dirty="0">
              <a:solidFill>
                <a:srgbClr val="FF0000"/>
              </a:solidFill>
            </a:endParaRPr>
          </a:p>
          <a:p>
            <a:pPr algn="just">
              <a:lnSpc>
                <a:spcPct val="150000"/>
              </a:lnSpc>
            </a:pPr>
            <a:r>
              <a:rPr lang="tr-TR" sz="2000" dirty="0" smtClean="0"/>
              <a:t>Dengede bulunan bir sisteme bir dış etki yapılırsa sistem bu dış etkiyi azaltacak veya yok edecek biçimde davranmaktadır. Konsantrasyon, basınç ve sıcaklığın denge konumu üzerine etkileri bu ilke içerisinde incelenmektedir.  Örneğin dengede bulunan bir sistemde bileşenlerden birinin konsantrasyonu artırılırsa denge bu etkiyi yok edecek yönde kayma gösterecektir.</a:t>
            </a:r>
          </a:p>
          <a:p>
            <a:pPr algn="just">
              <a:lnSpc>
                <a:spcPct val="150000"/>
              </a:lnSpc>
            </a:pPr>
            <a:endParaRPr lang="tr-TR" sz="2000" dirty="0"/>
          </a:p>
          <a:p>
            <a:pPr algn="just">
              <a:lnSpc>
                <a:spcPct val="150000"/>
              </a:lnSpc>
            </a:pPr>
            <a:endParaRPr lang="tr-TR" sz="2000" dirty="0" smtClean="0"/>
          </a:p>
          <a:p>
            <a:endParaRPr lang="tr-TR" dirty="0"/>
          </a:p>
        </p:txBody>
      </p:sp>
    </p:spTree>
    <p:extLst>
      <p:ext uri="{BB962C8B-B14F-4D97-AF65-F5344CB8AC3E}">
        <p14:creationId xmlns:p14="http://schemas.microsoft.com/office/powerpoint/2010/main" val="38284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72209" y="1017767"/>
            <a:ext cx="9939130" cy="4708981"/>
          </a:xfrm>
          <a:prstGeom prst="rect">
            <a:avLst/>
          </a:prstGeom>
          <a:noFill/>
        </p:spPr>
        <p:txBody>
          <a:bodyPr wrap="square" rtlCol="0">
            <a:spAutoFit/>
          </a:bodyPr>
          <a:lstStyle/>
          <a:p>
            <a:pPr>
              <a:lnSpc>
                <a:spcPct val="150000"/>
              </a:lnSpc>
            </a:pPr>
            <a:r>
              <a:rPr lang="tr-TR" sz="2000" dirty="0" smtClean="0"/>
              <a:t>Denge halinde bulunan bir sistemde basıncın artırılması durumunda reaksiyon hacim azalması yönüne kayar. Basıncın denge üzerine etkisi reaksiyon bileşenlerden en az birinin gaz olması durumunda gözlenmektedir.</a:t>
            </a:r>
          </a:p>
          <a:p>
            <a:pPr>
              <a:lnSpc>
                <a:spcPct val="150000"/>
              </a:lnSpc>
            </a:pPr>
            <a:endParaRPr lang="tr-TR" sz="2000" dirty="0"/>
          </a:p>
          <a:p>
            <a:pPr>
              <a:lnSpc>
                <a:spcPct val="150000"/>
              </a:lnSpc>
            </a:pPr>
            <a:r>
              <a:rPr lang="tr-TR" sz="2000" dirty="0" smtClean="0"/>
              <a:t>Denge sistemi üzerinde sıcaklık artırıldığında dengenin yönünün ısı alan tarafa doğru değişmesine sebep olmaktadır. Eğer denge sistemi üzerinden ısı alınırsa tamamıyla reaksiyonun yönünde değişme meydana gelecektir.</a:t>
            </a:r>
          </a:p>
          <a:p>
            <a:pPr>
              <a:lnSpc>
                <a:spcPct val="150000"/>
              </a:lnSpc>
            </a:pPr>
            <a:endParaRPr lang="tr-TR" sz="2000" dirty="0"/>
          </a:p>
          <a:p>
            <a:pPr>
              <a:lnSpc>
                <a:spcPct val="150000"/>
              </a:lnSpc>
            </a:pPr>
            <a:r>
              <a:rPr lang="tr-TR" sz="2000" dirty="0" smtClean="0"/>
              <a:t>Denge sistemi üzerine katalizörün hiçbir etkisi olmamaktadır. Kataliz sadece denge ye ulaşma </a:t>
            </a:r>
            <a:r>
              <a:rPr lang="tr-TR" sz="2000" dirty="0" err="1" smtClean="0"/>
              <a:t>hızınde</a:t>
            </a:r>
            <a:r>
              <a:rPr lang="tr-TR" sz="2000" dirty="0" smtClean="0"/>
              <a:t> etki etmekte ancak denge yönüne hiçbir etkisi olmamaktadır.</a:t>
            </a:r>
          </a:p>
        </p:txBody>
      </p:sp>
    </p:spTree>
    <p:extLst>
      <p:ext uri="{BB962C8B-B14F-4D97-AF65-F5344CB8AC3E}">
        <p14:creationId xmlns:p14="http://schemas.microsoft.com/office/powerpoint/2010/main" val="1126347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459</Words>
  <Application>Microsoft Office PowerPoint</Application>
  <PresentationFormat>Geniş ekran</PresentationFormat>
  <Paragraphs>72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Symbol</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Erkan ERK</dc:creator>
  <cp:lastModifiedBy>Erkan ERK</cp:lastModifiedBy>
  <cp:revision>10</cp:revision>
  <dcterms:created xsi:type="dcterms:W3CDTF">2018-04-03T20:11:27Z</dcterms:created>
  <dcterms:modified xsi:type="dcterms:W3CDTF">2018-04-03T21:34:32Z</dcterms:modified>
</cp:coreProperties>
</file>