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15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311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461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4737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227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341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165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590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921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31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63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93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93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290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06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575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FE048B1-69BC-4C55-87F3-87CCFD1B0366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D35C2-4F10-4A0A-B91A-67C6CB9E8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4416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4000" b="1" dirty="0"/>
              <a:t>Örnekleme Yöntemleri II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8283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Seçkisiz</a:t>
            </a:r>
            <a:r>
              <a:rPr lang="tr-TR" b="1" dirty="0"/>
              <a:t> Olmayan Örnekleme</a:t>
            </a:r>
            <a:r>
              <a:rPr lang="tr-TR" dirty="0"/>
              <a:t>	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Sistematik Örnekleme</a:t>
            </a:r>
          </a:p>
          <a:p>
            <a:r>
              <a:rPr lang="tr-TR" dirty="0" smtClean="0"/>
              <a:t>Evren birimlerinin düzgün bir şekilde sıralandığını düşünelim. </a:t>
            </a:r>
          </a:p>
          <a:p>
            <a:r>
              <a:rPr lang="tr-TR" dirty="0"/>
              <a:t>Ö</a:t>
            </a:r>
            <a:r>
              <a:rPr lang="tr-TR" dirty="0" smtClean="0"/>
              <a:t>ncelikle evren büyüklüğünün örneklem büyüklüğüne bölümü ile elde edilen örneklem aralığımızı hesaplamamız gerekmektedir.</a:t>
            </a:r>
          </a:p>
          <a:p>
            <a:r>
              <a:rPr lang="tr-TR" dirty="0" smtClean="0"/>
              <a:t>Bulduğumuz örneklem aralığının n olarak düşünelim. </a:t>
            </a:r>
          </a:p>
          <a:p>
            <a:r>
              <a:rPr lang="tr-TR" dirty="0" smtClean="0"/>
              <a:t>Başlangıç noktasındaki ilk n birimden sonraki her </a:t>
            </a:r>
            <a:r>
              <a:rPr lang="tr-TR" dirty="0" err="1" smtClean="0"/>
              <a:t>n’inci</a:t>
            </a:r>
            <a:r>
              <a:rPr lang="tr-TR" dirty="0" smtClean="0"/>
              <a:t> birimin seçilmesiyle elde edilen örneklem yöntemine sistematik örnekleme denir (Çıngı, 1994). </a:t>
            </a:r>
          </a:p>
          <a:p>
            <a:r>
              <a:rPr lang="tr-TR" dirty="0" smtClean="0"/>
              <a:t>Bulunan n biriminin en baştaki belirlenmesinin kura ile olduğu unutulmamalıdır.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336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sz="3200" dirty="0" smtClean="0"/>
              <a:t>Örneklem için birinci birim seçildikten sonra geriye kalanlar otomatik olarak belirlenebilir.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9775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Amaçsal</a:t>
            </a:r>
            <a:r>
              <a:rPr lang="tr-TR" b="1" dirty="0" smtClean="0"/>
              <a:t> Örnekleme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Olasılığa dayanmayan, </a:t>
            </a:r>
            <a:r>
              <a:rPr lang="tr-TR" dirty="0" err="1" smtClean="0"/>
              <a:t>seçkisiz</a:t>
            </a:r>
            <a:r>
              <a:rPr lang="tr-TR" dirty="0" smtClean="0"/>
              <a:t> olmayan bir örnekleme türüdür. </a:t>
            </a:r>
            <a:endParaRPr lang="tr-TR" dirty="0"/>
          </a:p>
          <a:p>
            <a:r>
              <a:rPr lang="tr-TR" dirty="0" smtClean="0"/>
              <a:t>14 farklı </a:t>
            </a:r>
            <a:r>
              <a:rPr lang="tr-TR" dirty="0" err="1" smtClean="0"/>
              <a:t>amaçsal</a:t>
            </a:r>
            <a:r>
              <a:rPr lang="tr-TR" dirty="0" smtClean="0"/>
              <a:t> örnekleme türü vardır </a:t>
            </a:r>
            <a:r>
              <a:rPr lang="tr-TR" dirty="0"/>
              <a:t>(Büyüköztürk vd., 2016).</a:t>
            </a:r>
            <a:r>
              <a:rPr lang="tr-TR" dirty="0" smtClean="0">
                <a:latin typeface="+mn-lt"/>
              </a:rPr>
              <a:t/>
            </a:r>
            <a:br>
              <a:rPr lang="tr-TR" dirty="0" smtClean="0">
                <a:latin typeface="+mn-lt"/>
              </a:rPr>
            </a:br>
            <a:endParaRPr lang="tr-TR" dirty="0" smtClean="0">
              <a:latin typeface="+mn-lt"/>
            </a:endParaRPr>
          </a:p>
          <a:p>
            <a:r>
              <a:rPr lang="tr-TR" dirty="0" smtClean="0"/>
              <a:t>Bunlardan en sık kullanılanları: </a:t>
            </a:r>
          </a:p>
          <a:p>
            <a:r>
              <a:rPr lang="tr-TR" dirty="0" smtClean="0"/>
              <a:t>Aykırı durum </a:t>
            </a:r>
          </a:p>
          <a:p>
            <a:r>
              <a:rPr lang="tr-TR" dirty="0" smtClean="0"/>
              <a:t> Maksimum çeşitlilik </a:t>
            </a:r>
          </a:p>
          <a:p>
            <a:r>
              <a:rPr lang="tr-TR" dirty="0" smtClean="0"/>
              <a:t>Benzeşik örnekleme </a:t>
            </a:r>
          </a:p>
          <a:p>
            <a:r>
              <a:rPr lang="tr-TR" dirty="0" smtClean="0"/>
              <a:t>Tipik durum örnekleme </a:t>
            </a:r>
          </a:p>
          <a:p>
            <a:r>
              <a:rPr lang="tr-TR" dirty="0" smtClean="0"/>
              <a:t>Tabakalı </a:t>
            </a:r>
            <a:r>
              <a:rPr lang="tr-TR" dirty="0" err="1" smtClean="0"/>
              <a:t>amaçsal</a:t>
            </a:r>
            <a:r>
              <a:rPr lang="tr-TR" dirty="0" smtClean="0"/>
              <a:t> örnekleme </a:t>
            </a:r>
          </a:p>
          <a:p>
            <a:r>
              <a:rPr lang="tr-TR" dirty="0" smtClean="0"/>
              <a:t>Ölçüt örnekleme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2348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Uygun Örnekleme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Bu örnekleme türünde araştırmacının yapmak istediği araştırmayı yakınlarında bulunan kişilerden veya nesnelerden toplamasıyla elde edilir (Aziz, 2013). </a:t>
            </a:r>
            <a:endParaRPr lang="tr-TR" dirty="0"/>
          </a:p>
          <a:p>
            <a:r>
              <a:rPr lang="tr-TR" dirty="0" smtClean="0"/>
              <a:t>Zaman, para ve işgücü kaybını önlemek amacıyla gerçekleştirilen, sonuçlarına en az güvenilen ve araştırmacılar tarafından önerilmeyen bir yöntemdir.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7296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Örneklem </a:t>
            </a:r>
            <a:r>
              <a:rPr lang="tr-TR" b="1" dirty="0"/>
              <a:t>Büyüklüğü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Araştırmacıların, çalışmaları için ne kadar örneklem büyüklüğün çekmeleri gerektiği sorusu en zor sorulardan birisidir.</a:t>
            </a:r>
          </a:p>
          <a:p>
            <a:r>
              <a:rPr lang="tr-TR" dirty="0" smtClean="0"/>
              <a:t>Örneklem büyüklüğünü belirleyebilmek için öncelikle ulaşılabilir evrenin tanımlanması gerekmektedir (</a:t>
            </a:r>
            <a:r>
              <a:rPr lang="tr-TR" dirty="0"/>
              <a:t>Büyüköztürk vd., 2016</a:t>
            </a:r>
            <a:r>
              <a:rPr lang="tr-TR" dirty="0" smtClean="0"/>
              <a:t>).</a:t>
            </a:r>
          </a:p>
          <a:p>
            <a:pPr marL="0" indent="0">
              <a:buNone/>
            </a:pPr>
            <a:r>
              <a:rPr lang="tr-TR" dirty="0" smtClean="0">
                <a:latin typeface="+mn-lt"/>
              </a:rPr>
              <a:t/>
            </a:r>
            <a:br>
              <a:rPr lang="tr-TR" dirty="0" smtClean="0">
                <a:latin typeface="+mn-lt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6654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Örneklem büyüklüğünün kararlaştırılmasında araştırmanın; </a:t>
            </a:r>
          </a:p>
          <a:p>
            <a:r>
              <a:rPr lang="tr-TR" dirty="0" smtClean="0"/>
              <a:t> yaklaşımı (nitel, nicel), </a:t>
            </a:r>
          </a:p>
          <a:p>
            <a:r>
              <a:rPr lang="tr-TR" dirty="0" smtClean="0"/>
              <a:t> deseni,</a:t>
            </a:r>
          </a:p>
          <a:p>
            <a:r>
              <a:rPr lang="tr-TR" dirty="0" smtClean="0"/>
              <a:t> değişkenlerin sayısı, </a:t>
            </a:r>
          </a:p>
          <a:p>
            <a:r>
              <a:rPr lang="tr-TR" dirty="0" smtClean="0"/>
              <a:t> uygulanacak veri analizi yöntemleri,</a:t>
            </a:r>
          </a:p>
          <a:p>
            <a:r>
              <a:rPr lang="tr-TR" dirty="0" smtClean="0"/>
              <a:t> tahmin için kabul edilen güven düzeyi ve 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tolere</a:t>
            </a:r>
            <a:r>
              <a:rPr lang="tr-TR" dirty="0" smtClean="0"/>
              <a:t> edilecek sapma miktarı dikkate alınır </a:t>
            </a:r>
            <a:r>
              <a:rPr lang="tr-TR" dirty="0"/>
              <a:t>(Büyüköztürk vd., 2016).</a:t>
            </a:r>
            <a:r>
              <a:rPr lang="tr-TR" dirty="0" smtClean="0">
                <a:latin typeface="+mn-lt"/>
              </a:rPr>
              <a:t/>
            </a:r>
            <a:br>
              <a:rPr lang="tr-TR" dirty="0" smtClean="0">
                <a:latin typeface="+mn-lt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0807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Nicel araştırmalar için örneklem büyüklüğünü saptama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smtClean="0"/>
              <a:t>Sürekli </a:t>
            </a:r>
            <a:r>
              <a:rPr lang="tr-TR" dirty="0"/>
              <a:t>Değişkenlerde Tahmin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Süreksiz </a:t>
            </a:r>
            <a:r>
              <a:rPr lang="tr-TR" dirty="0"/>
              <a:t>Değişkenlerde Tahmin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0266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Büyüköztürk, Ş., Kılıç Çakmak, E., Akgün, Ö.E., Karadeniz, Ş. ve Demirel F. (2016). Bilimsel Araştırma Yöntemleri (20. Baskı), </a:t>
            </a:r>
            <a:r>
              <a:rPr lang="tr-TR" dirty="0" err="1"/>
              <a:t>Pegem</a:t>
            </a:r>
            <a:r>
              <a:rPr lang="tr-TR" dirty="0"/>
              <a:t> Akademi, Ankara.</a:t>
            </a:r>
          </a:p>
          <a:p>
            <a:r>
              <a:rPr lang="tr-TR" dirty="0"/>
              <a:t>Aziz, A. (2014). Sosyal Bilimlerde Araştırma Yöntem ve 	Teknikleri (9. Baskı). Nobel Akademik Yayıncılık, Ankara.</a:t>
            </a:r>
          </a:p>
          <a:p>
            <a:pPr lvl="0"/>
            <a:r>
              <a:rPr lang="tr-TR" dirty="0" err="1"/>
              <a:t>Karasar</a:t>
            </a:r>
            <a:r>
              <a:rPr lang="tr-TR" dirty="0"/>
              <a:t>, N. (2007). Bilimsel Araştırma </a:t>
            </a:r>
            <a:r>
              <a:rPr lang="tr-TR" dirty="0" err="1"/>
              <a:t>Yönetmi</a:t>
            </a:r>
            <a:r>
              <a:rPr lang="tr-TR" dirty="0"/>
              <a:t>. İstanbul: Nobel Yayın Dağıtım.</a:t>
            </a:r>
          </a:p>
          <a:p>
            <a:r>
              <a:rPr lang="tr-TR" dirty="0"/>
              <a:t>Çıngı, H. (1994). Örnekleme Kuramı (İkinci Baskı). Ankara: Hacettepe Üniversitesi Basımevi.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1784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204</TotalTime>
  <Words>289</Words>
  <Application>Microsoft Office PowerPoint</Application>
  <PresentationFormat>Geniş ekran</PresentationFormat>
  <Paragraphs>52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İyon</vt:lpstr>
      <vt:lpstr>PowerPoint Sunusu</vt:lpstr>
      <vt:lpstr>Seçkisiz Olmayan Örnekleme  </vt:lpstr>
      <vt:lpstr>PowerPoint Sunusu</vt:lpstr>
      <vt:lpstr>Amaçsal Örnekleme</vt:lpstr>
      <vt:lpstr>Uygun Örnekleme</vt:lpstr>
      <vt:lpstr>Örneklem Büyüklüğü </vt:lpstr>
      <vt:lpstr>PowerPoint Sunusu</vt:lpstr>
      <vt:lpstr>Nicel araştırmalar için örneklem büyüklüğünü saptama 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HAFTA</dc:title>
  <dc:creator>tuğçe gürbulak</dc:creator>
  <cp:lastModifiedBy>Guv</cp:lastModifiedBy>
  <cp:revision>10</cp:revision>
  <dcterms:created xsi:type="dcterms:W3CDTF">2018-02-02T14:29:53Z</dcterms:created>
  <dcterms:modified xsi:type="dcterms:W3CDTF">2018-02-05T13:10:47Z</dcterms:modified>
</cp:coreProperties>
</file>