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5" r:id="rId3"/>
    <p:sldId id="291" r:id="rId4"/>
    <p:sldId id="292" r:id="rId5"/>
    <p:sldId id="302" r:id="rId6"/>
    <p:sldId id="305" r:id="rId7"/>
    <p:sldId id="346" r:id="rId8"/>
    <p:sldId id="307" r:id="rId9"/>
    <p:sldId id="309" r:id="rId10"/>
    <p:sldId id="325" r:id="rId11"/>
  </p:sldIdLst>
  <p:sldSz cx="12192000" cy="6858000"/>
  <p:notesSz cx="6797675" cy="987266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477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146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1884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203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208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3648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839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839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805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167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72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24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584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8597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0053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5634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533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Protein </a:t>
            </a:r>
            <a:r>
              <a:rPr lang="tr-TR" dirty="0" err="1" smtClean="0"/>
              <a:t>Chemistry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Chemical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vocabulary</a:t>
            </a:r>
            <a:r>
              <a:rPr lang="tr-TR" dirty="0" smtClean="0"/>
              <a:t> of </a:t>
            </a:r>
            <a:r>
              <a:rPr lang="tr-TR" dirty="0" err="1" smtClean="0"/>
              <a:t>biochemistry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Prof. Dr. Zeliha </a:t>
            </a:r>
            <a:r>
              <a:rPr lang="tr-TR" dirty="0" err="1" smtClean="0"/>
              <a:t>Büyükbingöl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7599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Resources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Textbook</a:t>
            </a:r>
            <a:r>
              <a:rPr lang="tr-TR" dirty="0" smtClean="0"/>
              <a:t> of </a:t>
            </a:r>
            <a:r>
              <a:rPr lang="tr-TR" dirty="0" err="1" smtClean="0"/>
              <a:t>Biochemistry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Clinical</a:t>
            </a:r>
            <a:r>
              <a:rPr lang="tr-TR" dirty="0" smtClean="0"/>
              <a:t> </a:t>
            </a:r>
            <a:r>
              <a:rPr lang="tr-TR" dirty="0" err="1" smtClean="0"/>
              <a:t>Correlations</a:t>
            </a:r>
            <a:r>
              <a:rPr lang="tr-TR" dirty="0" smtClean="0"/>
              <a:t>. Ed. TM </a:t>
            </a:r>
            <a:r>
              <a:rPr lang="tr-TR" dirty="0" err="1" smtClean="0"/>
              <a:t>Devlin</a:t>
            </a:r>
            <a:r>
              <a:rPr lang="tr-TR" dirty="0" smtClean="0"/>
              <a:t>, 6.ed. </a:t>
            </a:r>
            <a:r>
              <a:rPr lang="tr-TR" dirty="0" err="1" smtClean="0"/>
              <a:t>Wiley-Liss</a:t>
            </a:r>
            <a:endParaRPr lang="tr-TR" dirty="0" smtClean="0"/>
          </a:p>
          <a:p>
            <a:r>
              <a:rPr lang="tr-TR" dirty="0" err="1" smtClean="0"/>
              <a:t>Marks’Basic</a:t>
            </a:r>
            <a:r>
              <a:rPr lang="tr-TR" dirty="0" smtClean="0"/>
              <a:t> </a:t>
            </a:r>
            <a:r>
              <a:rPr lang="tr-TR" dirty="0" err="1" smtClean="0"/>
              <a:t>Medical</a:t>
            </a:r>
            <a:r>
              <a:rPr lang="tr-TR" dirty="0" smtClean="0"/>
              <a:t> </a:t>
            </a:r>
            <a:r>
              <a:rPr lang="tr-TR" smtClean="0"/>
              <a:t>Biochemistry</a:t>
            </a:r>
            <a:r>
              <a:rPr lang="tr-TR" dirty="0" smtClean="0"/>
              <a:t>.  </a:t>
            </a:r>
            <a:r>
              <a:rPr lang="tr-TR" dirty="0" err="1" smtClean="0"/>
              <a:t>Lieberman</a:t>
            </a:r>
            <a:r>
              <a:rPr lang="tr-TR" dirty="0" smtClean="0"/>
              <a:t> M, Marks AD, LWW, 4.ed.</a:t>
            </a:r>
          </a:p>
          <a:p>
            <a:r>
              <a:rPr lang="tr-TR" dirty="0" err="1" smtClean="0"/>
              <a:t>Principles</a:t>
            </a:r>
            <a:r>
              <a:rPr lang="tr-TR" dirty="0" smtClean="0"/>
              <a:t> of </a:t>
            </a:r>
            <a:r>
              <a:rPr lang="tr-TR" dirty="0" err="1" smtClean="0"/>
              <a:t>Biochemistry</a:t>
            </a:r>
            <a:r>
              <a:rPr lang="tr-TR" dirty="0" smtClean="0"/>
              <a:t>. </a:t>
            </a:r>
            <a:r>
              <a:rPr lang="tr-TR" dirty="0" err="1" smtClean="0"/>
              <a:t>Voed</a:t>
            </a:r>
            <a:r>
              <a:rPr lang="tr-TR" dirty="0" smtClean="0"/>
              <a:t> DJ, </a:t>
            </a:r>
            <a:r>
              <a:rPr lang="tr-TR" dirty="0" err="1" smtClean="0"/>
              <a:t>Voed</a:t>
            </a:r>
            <a:r>
              <a:rPr lang="tr-TR" dirty="0" smtClean="0"/>
              <a:t> JG, </a:t>
            </a:r>
            <a:r>
              <a:rPr lang="tr-TR" dirty="0" err="1" smtClean="0"/>
              <a:t>Pratt</a:t>
            </a:r>
            <a:r>
              <a:rPr lang="tr-TR" dirty="0" smtClean="0"/>
              <a:t> CW, </a:t>
            </a:r>
            <a:r>
              <a:rPr lang="tr-TR" dirty="0" err="1" smtClean="0"/>
              <a:t>Wiley-Liss</a:t>
            </a:r>
            <a:r>
              <a:rPr lang="tr-TR" dirty="0" smtClean="0"/>
              <a:t> 3.ed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8874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Protein </a:t>
            </a:r>
            <a:r>
              <a:rPr lang="tr-TR" b="1" dirty="0" err="1"/>
              <a:t>S</a:t>
            </a:r>
            <a:r>
              <a:rPr lang="tr-TR" b="1" dirty="0" err="1" smtClean="0"/>
              <a:t>tructure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term </a:t>
            </a:r>
            <a:r>
              <a:rPr lang="en-US" i="1" dirty="0"/>
              <a:t>structure</a:t>
            </a:r>
            <a:r>
              <a:rPr lang="en-US" dirty="0"/>
              <a:t> when used in relation to proteins, takes on a much more complex meaning than it does for small molecules</a:t>
            </a:r>
            <a:r>
              <a:rPr lang="en-US" dirty="0" smtClean="0"/>
              <a:t>.</a:t>
            </a:r>
            <a:r>
              <a:rPr lang="tr-TR" dirty="0" smtClean="0"/>
              <a:t> A </a:t>
            </a:r>
            <a:r>
              <a:rPr lang="tr-TR" dirty="0" err="1" smtClean="0"/>
              <a:t>multitude</a:t>
            </a:r>
            <a:r>
              <a:rPr lang="tr-TR" dirty="0" smtClean="0"/>
              <a:t> of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proteins</a:t>
            </a:r>
            <a:r>
              <a:rPr lang="tr-TR" dirty="0" smtClean="0"/>
              <a:t> can be </a:t>
            </a:r>
            <a:r>
              <a:rPr lang="tr-TR" dirty="0" err="1" smtClean="0"/>
              <a:t>formed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20 </a:t>
            </a:r>
            <a:r>
              <a:rPr lang="tr-TR" dirty="0" err="1" smtClean="0"/>
              <a:t>common</a:t>
            </a:r>
            <a:r>
              <a:rPr lang="tr-TR" dirty="0" smtClean="0"/>
              <a:t> amino </a:t>
            </a:r>
            <a:r>
              <a:rPr lang="tr-TR" dirty="0" err="1" smtClean="0"/>
              <a:t>acids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amino </a:t>
            </a:r>
            <a:r>
              <a:rPr lang="tr-TR" dirty="0" err="1" smtClean="0"/>
              <a:t>acids</a:t>
            </a:r>
            <a:r>
              <a:rPr lang="tr-TR" dirty="0" smtClean="0"/>
              <a:t> can be </a:t>
            </a:r>
            <a:r>
              <a:rPr lang="tr-TR" dirty="0" err="1" smtClean="0"/>
              <a:t>linked</a:t>
            </a:r>
            <a:r>
              <a:rPr lang="tr-TR" dirty="0" smtClean="0"/>
              <a:t> </a:t>
            </a:r>
            <a:r>
              <a:rPr lang="tr-TR" dirty="0" err="1" smtClean="0"/>
              <a:t>together</a:t>
            </a:r>
            <a:r>
              <a:rPr lang="tr-TR" dirty="0" smtClean="0"/>
              <a:t> in an </a:t>
            </a:r>
            <a:r>
              <a:rPr lang="tr-TR" dirty="0" err="1" smtClean="0"/>
              <a:t>enormous</a:t>
            </a:r>
            <a:r>
              <a:rPr lang="tr-TR" dirty="0" smtClean="0"/>
              <a:t> </a:t>
            </a:r>
            <a:r>
              <a:rPr lang="tr-TR" dirty="0" err="1" smtClean="0"/>
              <a:t>varietry</a:t>
            </a:r>
            <a:r>
              <a:rPr lang="tr-TR" dirty="0" smtClean="0"/>
              <a:t> of </a:t>
            </a:r>
            <a:r>
              <a:rPr lang="tr-TR" dirty="0" err="1" smtClean="0"/>
              <a:t>sequence</a:t>
            </a:r>
            <a:r>
              <a:rPr lang="tr-TR" dirty="0" smtClean="0"/>
              <a:t> </a:t>
            </a:r>
            <a:r>
              <a:rPr lang="tr-TR" dirty="0" err="1" smtClean="0"/>
              <a:t>determined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genetic</a:t>
            </a:r>
            <a:r>
              <a:rPr lang="tr-TR" dirty="0" smtClean="0"/>
              <a:t> </a:t>
            </a:r>
            <a:r>
              <a:rPr lang="tr-TR" dirty="0" err="1" smtClean="0"/>
              <a:t>code</a:t>
            </a:r>
            <a:r>
              <a:rPr lang="tr-TR" dirty="0" smtClean="0"/>
              <a:t>.</a:t>
            </a:r>
          </a:p>
          <a:p>
            <a:r>
              <a:rPr lang="tr-TR" sz="2000" i="1" dirty="0" err="1" smtClean="0"/>
              <a:t>Diseases</a:t>
            </a:r>
            <a:r>
              <a:rPr lang="tr-TR" sz="2000" i="1" dirty="0" smtClean="0"/>
              <a:t> can bu </a:t>
            </a:r>
            <a:r>
              <a:rPr lang="tr-TR" sz="2000" i="1" dirty="0" err="1" smtClean="0"/>
              <a:t>caused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by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changes</a:t>
            </a:r>
            <a:r>
              <a:rPr lang="tr-TR" sz="2000" i="1" dirty="0" smtClean="0"/>
              <a:t> in protein </a:t>
            </a:r>
            <a:r>
              <a:rPr lang="tr-TR" sz="2000" i="1" dirty="0" err="1" smtClean="0"/>
              <a:t>structure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that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affect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the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protein’sy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to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bind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other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molecules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and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carry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out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its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function</a:t>
            </a:r>
            <a:r>
              <a:rPr lang="tr-TR" sz="2000" i="1" dirty="0" smtClean="0"/>
              <a:t>. </a:t>
            </a:r>
            <a:r>
              <a:rPr lang="en-US" sz="2000" i="1" dirty="0" smtClean="0"/>
              <a:t> </a:t>
            </a:r>
            <a:endParaRPr lang="tr-TR" sz="2000" i="1" dirty="0" smtClean="0"/>
          </a:p>
          <a:p>
            <a:r>
              <a:rPr lang="en-US" dirty="0" smtClean="0"/>
              <a:t>Proteins </a:t>
            </a:r>
            <a:r>
              <a:rPr lang="en-US" dirty="0"/>
              <a:t>are macromolecules and have four different levels of structure – primary, secondary, tertiary and quaternary.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3521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Primary</a:t>
            </a:r>
            <a:r>
              <a:rPr lang="tr-TR" b="1" dirty="0" smtClean="0"/>
              <a:t> </a:t>
            </a:r>
            <a:r>
              <a:rPr lang="tr-TR" b="1" dirty="0" err="1" smtClean="0"/>
              <a:t>structure</a:t>
            </a:r>
            <a:r>
              <a:rPr lang="tr-TR" b="1" dirty="0" smtClean="0"/>
              <a:t>: </a:t>
            </a:r>
            <a:r>
              <a:rPr lang="en-US" b="1" dirty="0" smtClean="0"/>
              <a:t>Peptide </a:t>
            </a:r>
            <a:r>
              <a:rPr lang="en-US" b="1" dirty="0"/>
              <a:t>bonds</a:t>
            </a:r>
            <a:br>
              <a:rPr lang="en-US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simplest level of protein structure, </a:t>
            </a:r>
            <a:r>
              <a:rPr lang="en-US" b="1" dirty="0"/>
              <a:t>primary structure</a:t>
            </a:r>
            <a:r>
              <a:rPr lang="en-US" dirty="0"/>
              <a:t>, is simply the sequence of amino acids in a polypeptide chain. 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amino acids of a polypeptide are attached to their neighbors by covalent bonds known as a </a:t>
            </a:r>
            <a:r>
              <a:rPr lang="en-US" b="1" dirty="0"/>
              <a:t>peptide bonds</a:t>
            </a:r>
            <a:r>
              <a:rPr lang="en-US" dirty="0"/>
              <a:t>. Each bond forms in a dehydration synthesis (condensation) reaction. </a:t>
            </a:r>
            <a:r>
              <a:rPr lang="en-US" dirty="0" smtClean="0"/>
              <a:t>During</a:t>
            </a:r>
            <a:r>
              <a:rPr lang="tr-TR" dirty="0" smtClean="0"/>
              <a:t> protein </a:t>
            </a:r>
            <a:r>
              <a:rPr lang="tr-TR" dirty="0" err="1" smtClean="0"/>
              <a:t>synthesis</a:t>
            </a:r>
            <a:r>
              <a:rPr lang="tr-TR" dirty="0" smtClean="0"/>
              <a:t>,</a:t>
            </a:r>
            <a:r>
              <a:rPr lang="en-US" dirty="0" smtClean="0"/>
              <a:t> the </a:t>
            </a:r>
            <a:r>
              <a:rPr lang="en-US" dirty="0"/>
              <a:t>carboxyl group of the amino acid at the end of the growing polypeptide chain </a:t>
            </a:r>
            <a:r>
              <a:rPr lang="en-US" dirty="0" err="1"/>
              <a:t>chain</a:t>
            </a:r>
            <a:r>
              <a:rPr lang="en-US" dirty="0"/>
              <a:t> reacts with the amino group of an incoming amino acid, releasing a molecule of water. The resulting bond between amino acids is </a:t>
            </a:r>
            <a:r>
              <a:rPr lang="en-US" b="1" dirty="0"/>
              <a:t>a peptide </a:t>
            </a:r>
            <a:r>
              <a:rPr lang="en-US" b="1" dirty="0" smtClean="0"/>
              <a:t>bond</a:t>
            </a:r>
            <a:r>
              <a:rPr lang="tr-TR" b="1" dirty="0" smtClean="0"/>
              <a:t>. </a:t>
            </a:r>
            <a:endParaRPr lang="en-US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07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ka-perseus-images.s3.amazonaws.com/53664237b113b7de95110677b7c6fdca99a26ba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4348" y="1955944"/>
            <a:ext cx="4010025" cy="2876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685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Secondary structure</a:t>
            </a:r>
            <a:br>
              <a:rPr lang="en-US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next level of protein structure, </a:t>
            </a:r>
            <a:r>
              <a:rPr lang="en-US" b="1" dirty="0"/>
              <a:t>secondary structure</a:t>
            </a:r>
            <a:r>
              <a:rPr lang="en-US" dirty="0"/>
              <a:t>, refers to local folded structures that form within a polypeptide due to interactions between atoms of the backbone. (The backbone just refers to the polypeptide chain apart from the R groups – </a:t>
            </a:r>
            <a:r>
              <a:rPr lang="en-US" dirty="0" smtClean="0"/>
              <a:t>s</a:t>
            </a:r>
            <a:r>
              <a:rPr lang="tr-TR" dirty="0" smtClean="0"/>
              <a:t>o</a:t>
            </a:r>
            <a:r>
              <a:rPr lang="en-US" dirty="0" smtClean="0"/>
              <a:t> </a:t>
            </a:r>
            <a:r>
              <a:rPr lang="en-US" dirty="0"/>
              <a:t>secondary structure does not involve R group atoms.) The most common types of secondary structures are the α helix and the β pleated sheet. Both structures are held in shape by </a:t>
            </a:r>
            <a:r>
              <a:rPr lang="en-US" b="1" dirty="0"/>
              <a:t>hydrogen bonds</a:t>
            </a:r>
            <a:r>
              <a:rPr lang="en-US" dirty="0"/>
              <a:t>, which form between the carbonyl O of one amino acid and the amino H of </a:t>
            </a:r>
            <a:r>
              <a:rPr lang="en-US" dirty="0" smtClean="0"/>
              <a:t>another</a:t>
            </a:r>
            <a:r>
              <a:rPr lang="tr-TR" dirty="0" smtClean="0"/>
              <a:t> (</a:t>
            </a:r>
            <a:r>
              <a:rPr lang="tr-TR" dirty="0" err="1" smtClean="0"/>
              <a:t>repeating</a:t>
            </a:r>
            <a:r>
              <a:rPr lang="tr-TR" dirty="0" smtClean="0"/>
              <a:t> </a:t>
            </a:r>
            <a:r>
              <a:rPr lang="tr-TR" dirty="0" err="1" smtClean="0"/>
              <a:t>pattern</a:t>
            </a:r>
            <a:r>
              <a:rPr lang="tr-TR" dirty="0" smtClean="0"/>
              <a:t> of </a:t>
            </a:r>
            <a:r>
              <a:rPr lang="tr-TR" dirty="0" err="1" smtClean="0"/>
              <a:t>hydrogen</a:t>
            </a:r>
            <a:r>
              <a:rPr lang="tr-TR" dirty="0" smtClean="0"/>
              <a:t> </a:t>
            </a:r>
            <a:r>
              <a:rPr lang="tr-TR" dirty="0" err="1" smtClean="0"/>
              <a:t>bonds</a:t>
            </a:r>
            <a:r>
              <a:rPr lang="tr-TR" dirty="0" smtClean="0"/>
              <a:t>)</a:t>
            </a:r>
            <a:r>
              <a:rPr lang="en-US" dirty="0" smtClean="0"/>
              <a:t>. </a:t>
            </a:r>
            <a:endParaRPr lang="en-US" dirty="0"/>
          </a:p>
          <a:p>
            <a:r>
              <a:rPr lang="tr-TR" dirty="0" smtClean="0"/>
              <a:t> </a:t>
            </a:r>
            <a:r>
              <a:rPr lang="tr-TR" dirty="0" err="1" smtClean="0"/>
              <a:t>Collagen</a:t>
            </a:r>
            <a:r>
              <a:rPr lang="tr-TR" dirty="0" smtClean="0"/>
              <a:t> </a:t>
            </a:r>
            <a:r>
              <a:rPr lang="tr-TR" dirty="0" err="1" smtClean="0"/>
              <a:t>helix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 is </a:t>
            </a:r>
            <a:r>
              <a:rPr lang="tr-TR" dirty="0" err="1" smtClean="0"/>
              <a:t>also</a:t>
            </a:r>
            <a:r>
              <a:rPr lang="tr-TR" dirty="0" smtClean="0"/>
              <a:t> an </a:t>
            </a:r>
            <a:r>
              <a:rPr lang="tr-TR" dirty="0" err="1" smtClean="0"/>
              <a:t>example</a:t>
            </a:r>
            <a:r>
              <a:rPr lang="tr-TR" dirty="0" smtClean="0"/>
              <a:t> of </a:t>
            </a:r>
            <a:r>
              <a:rPr lang="tr-TR" dirty="0" err="1" smtClean="0"/>
              <a:t>secondary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4943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</a:t>
            </a:r>
            <a:r>
              <a:rPr lang="en-US" b="1" dirty="0" err="1" smtClean="0"/>
              <a:t>ertiary</a:t>
            </a:r>
            <a:r>
              <a:rPr lang="en-US" b="1" dirty="0" smtClean="0"/>
              <a:t> </a:t>
            </a:r>
            <a:r>
              <a:rPr lang="en-US" b="1" dirty="0"/>
              <a:t>structure</a:t>
            </a:r>
            <a:br>
              <a:rPr lang="en-US" b="1" dirty="0"/>
            </a:b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three-dimensional structure of a polypeptide is called its </a:t>
            </a:r>
            <a:r>
              <a:rPr lang="en-US" b="1" dirty="0"/>
              <a:t>tertiary structure</a:t>
            </a:r>
            <a:r>
              <a:rPr lang="en-US" dirty="0"/>
              <a:t>. The tertiary structure is primarily due to interactions between the R groups of the amino acids that make up the protein. </a:t>
            </a:r>
          </a:p>
          <a:p>
            <a:r>
              <a:rPr lang="en-US" dirty="0"/>
              <a:t>R group interactions that contribute to tertiary structure include hydrogen bonding, ionic bonding, dipole-dipole interactions, </a:t>
            </a:r>
            <a:r>
              <a:rPr lang="tr-TR" dirty="0" err="1" smtClean="0"/>
              <a:t>hydrophobic</a:t>
            </a:r>
            <a:r>
              <a:rPr lang="tr-TR" dirty="0" smtClean="0"/>
              <a:t> </a:t>
            </a:r>
            <a:r>
              <a:rPr lang="tr-TR" dirty="0" err="1" smtClean="0"/>
              <a:t>interactions,van</a:t>
            </a:r>
            <a:r>
              <a:rPr lang="tr-TR" dirty="0" smtClean="0"/>
              <a:t> der </a:t>
            </a:r>
            <a:r>
              <a:rPr lang="tr-TR" dirty="0" err="1" smtClean="0"/>
              <a:t>Waals</a:t>
            </a:r>
            <a:r>
              <a:rPr lang="tr-TR" dirty="0" smtClean="0"/>
              <a:t> </a:t>
            </a:r>
            <a:r>
              <a:rPr lang="tr-TR" dirty="0" err="1" smtClean="0"/>
              <a:t>forces</a:t>
            </a:r>
            <a:r>
              <a:rPr lang="en-US" dirty="0" smtClean="0"/>
              <a:t>. </a:t>
            </a:r>
            <a:r>
              <a:rPr lang="en-US" dirty="0"/>
              <a:t>For example, R groups with like charges repel one another, while those with opposite charges can form an ionic bond. Similarly, polar R groups can form hydrogen bonds and other dipole-dipole interactions. Also important to tertiary structure are </a:t>
            </a:r>
            <a:r>
              <a:rPr lang="en-US" b="1" dirty="0"/>
              <a:t>hydrophobic interactions</a:t>
            </a:r>
            <a:r>
              <a:rPr lang="en-US" dirty="0"/>
              <a:t>, in which amino acids with nonpolar, hydrophobic R groups cluster together on the inside of the protein, leaving hydrophilic amino acids on the outside to interact with surrounding water molecules.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three-dimensional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 is </a:t>
            </a:r>
            <a:r>
              <a:rPr lang="tr-TR" dirty="0" err="1" smtClean="0"/>
              <a:t>flexible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dynamic</a:t>
            </a:r>
            <a:r>
              <a:rPr lang="tr-TR" dirty="0" smtClean="0"/>
              <a:t>. ,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rapidly</a:t>
            </a:r>
            <a:r>
              <a:rPr lang="tr-TR" dirty="0" smtClean="0"/>
              <a:t> </a:t>
            </a:r>
            <a:r>
              <a:rPr lang="tr-TR" dirty="0" err="1" smtClean="0"/>
              <a:t>fluctuating</a:t>
            </a:r>
            <a:r>
              <a:rPr lang="tr-TR" dirty="0" smtClean="0"/>
              <a:t> </a:t>
            </a:r>
            <a:r>
              <a:rPr lang="tr-TR" dirty="0" err="1" smtClean="0"/>
              <a:t>movement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exact</a:t>
            </a:r>
            <a:r>
              <a:rPr lang="tr-TR" dirty="0" smtClean="0"/>
              <a:t> </a:t>
            </a:r>
            <a:r>
              <a:rPr lang="tr-TR" dirty="0" err="1" smtClean="0"/>
              <a:t>position</a:t>
            </a:r>
            <a:r>
              <a:rPr lang="tr-TR" dirty="0" smtClean="0"/>
              <a:t> of amino </a:t>
            </a:r>
            <a:r>
              <a:rPr lang="tr-TR" dirty="0" err="1" smtClean="0"/>
              <a:t>acid</a:t>
            </a:r>
            <a:r>
              <a:rPr lang="tr-TR" dirty="0" smtClean="0"/>
              <a:t> </a:t>
            </a:r>
            <a:r>
              <a:rPr lang="tr-TR" dirty="0" err="1" smtClean="0"/>
              <a:t>side</a:t>
            </a:r>
            <a:r>
              <a:rPr lang="tr-TR" dirty="0" smtClean="0"/>
              <a:t> </a:t>
            </a:r>
            <a:r>
              <a:rPr lang="tr-TR" dirty="0" err="1" smtClean="0"/>
              <a:t>chains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domains</a:t>
            </a:r>
            <a:r>
              <a:rPr lang="tr-TR" dirty="0" smtClean="0"/>
              <a:t>.</a:t>
            </a:r>
            <a:endParaRPr lang="en-US" dirty="0"/>
          </a:p>
          <a:p>
            <a:r>
              <a:rPr lang="tr-TR" dirty="0" smtClean="0"/>
              <a:t>T</a:t>
            </a:r>
            <a:r>
              <a:rPr lang="en-US" dirty="0" smtClean="0"/>
              <a:t>here </a:t>
            </a:r>
            <a:r>
              <a:rPr lang="en-US" dirty="0"/>
              <a:t>one special type of covalent bond that can contribute to tertiary structure: the disulfide bond. </a:t>
            </a:r>
            <a:r>
              <a:rPr lang="en-US" b="1" dirty="0"/>
              <a:t>Disulfide bonds</a:t>
            </a:r>
            <a:r>
              <a:rPr lang="en-US" dirty="0"/>
              <a:t>, covalent linkages between the sulfur-containing side chains of </a:t>
            </a:r>
            <a:r>
              <a:rPr lang="en-US" dirty="0" err="1"/>
              <a:t>cysteines</a:t>
            </a:r>
            <a:r>
              <a:rPr lang="en-US" dirty="0"/>
              <a:t>, are much stronger than the other types of bonds that contribute to tertiary structure. They act like molecular "safety pins," keeping parts of the polypeptide firmly attached to one another.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3765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en-GB" b="1" dirty="0" smtClean="0"/>
              <a:t>Fibrous </a:t>
            </a:r>
            <a:r>
              <a:rPr lang="en-GB" b="1" dirty="0"/>
              <a:t>vs Globular Proteins</a:t>
            </a:r>
            <a:br>
              <a:rPr lang="en-GB" b="1" dirty="0"/>
            </a:br>
            <a:endParaRPr lang="en-GB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fibrous</a:t>
            </a:r>
            <a:r>
              <a:rPr lang="tr-TR" dirty="0" smtClean="0"/>
              <a:t> protein? </a:t>
            </a:r>
            <a:r>
              <a:rPr lang="tr-TR" dirty="0" err="1" smtClean="0"/>
              <a:t>Kollagen</a:t>
            </a:r>
            <a:r>
              <a:rPr lang="tr-TR" dirty="0" smtClean="0"/>
              <a:t>, </a:t>
            </a:r>
            <a:r>
              <a:rPr lang="tr-TR" dirty="0" err="1" smtClean="0"/>
              <a:t>Keratin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globular</a:t>
            </a:r>
            <a:r>
              <a:rPr lang="tr-TR" dirty="0" smtClean="0"/>
              <a:t> protein? </a:t>
            </a:r>
            <a:r>
              <a:rPr lang="tr-TR" dirty="0" err="1" smtClean="0"/>
              <a:t>Haemoglobin</a:t>
            </a:r>
            <a:r>
              <a:rPr lang="tr-TR" dirty="0" smtClean="0"/>
              <a:t>, </a:t>
            </a:r>
            <a:r>
              <a:rPr lang="tr-TR" dirty="0" err="1" smtClean="0"/>
              <a:t>Immunoglobulin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8538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Quaternary structure</a:t>
            </a:r>
            <a:br>
              <a:rPr lang="en-US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</a:t>
            </a:r>
            <a:r>
              <a:rPr lang="en-US" dirty="0"/>
              <a:t>proteins are made up of a single polypeptide chain and have only three levels of </a:t>
            </a:r>
            <a:r>
              <a:rPr lang="en-US" dirty="0" smtClean="0"/>
              <a:t>structure</a:t>
            </a:r>
            <a:r>
              <a:rPr lang="tr-TR" dirty="0" smtClean="0"/>
              <a:t>.</a:t>
            </a:r>
            <a:r>
              <a:rPr lang="en-US" dirty="0" smtClean="0"/>
              <a:t> However</a:t>
            </a:r>
            <a:r>
              <a:rPr lang="en-US" dirty="0"/>
              <a:t>, some proteins are made up of multiple polypeptide chains, also known as subunits. When these subunits come together, they give the protein its </a:t>
            </a:r>
            <a:r>
              <a:rPr lang="en-US" b="1" dirty="0"/>
              <a:t>quaternary structure</a:t>
            </a:r>
            <a:r>
              <a:rPr lang="en-US" dirty="0"/>
              <a:t>.</a:t>
            </a:r>
          </a:p>
          <a:p>
            <a:r>
              <a:rPr lang="tr-TR" dirty="0"/>
              <a:t>O</a:t>
            </a:r>
            <a:r>
              <a:rPr lang="en-US" dirty="0" smtClean="0"/>
              <a:t>ne </a:t>
            </a:r>
            <a:r>
              <a:rPr lang="en-US" dirty="0"/>
              <a:t>example of a protein with quaternary structure: hemoglobin. </a:t>
            </a:r>
            <a:r>
              <a:rPr lang="tr-TR" dirty="0"/>
              <a:t>H</a:t>
            </a:r>
            <a:r>
              <a:rPr lang="en-US" dirty="0" err="1" smtClean="0"/>
              <a:t>emoglobin</a:t>
            </a:r>
            <a:r>
              <a:rPr lang="en-US" dirty="0" smtClean="0"/>
              <a:t> </a:t>
            </a:r>
            <a:r>
              <a:rPr lang="en-US" dirty="0"/>
              <a:t>carries oxygen in the blood and is made up of four subunits, two each of the α and β types. </a:t>
            </a:r>
            <a:endParaRPr lang="tr-TR" dirty="0" smtClean="0"/>
          </a:p>
          <a:p>
            <a:r>
              <a:rPr lang="en-US" dirty="0" smtClean="0"/>
              <a:t>In </a:t>
            </a:r>
            <a:r>
              <a:rPr lang="en-US" dirty="0"/>
              <a:t>general, the same types of interactions that contribute to tertiary structure (mostly weak interactions, such as hydrogen bonding and London dispersion forces) also hold the subunits together to give quaternary structure.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1395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Denaturation and protein folding</a:t>
            </a:r>
            <a:br>
              <a:rPr lang="en-US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Each protein has its own unique shape. If the temperature or pH of a protein's environment is changed</a:t>
            </a:r>
            <a:r>
              <a:rPr lang="tr-TR" dirty="0" smtClean="0"/>
              <a:t> (</a:t>
            </a:r>
            <a:r>
              <a:rPr lang="tr-TR" dirty="0" err="1" smtClean="0"/>
              <a:t>heat</a:t>
            </a:r>
            <a:r>
              <a:rPr lang="tr-TR" dirty="0"/>
              <a:t>, </a:t>
            </a:r>
            <a:r>
              <a:rPr lang="tr-TR" dirty="0" err="1"/>
              <a:t>radiation</a:t>
            </a:r>
            <a:r>
              <a:rPr lang="tr-TR" dirty="0" smtClean="0"/>
              <a:t>….), </a:t>
            </a:r>
            <a:r>
              <a:rPr lang="en-US" dirty="0" smtClean="0"/>
              <a:t>or if it is exposed to chemicals</a:t>
            </a:r>
            <a:r>
              <a:rPr lang="tr-TR" dirty="0" smtClean="0"/>
              <a:t> (</a:t>
            </a:r>
            <a:r>
              <a:rPr lang="tr-TR" dirty="0" err="1" smtClean="0"/>
              <a:t>e.g.strong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/</a:t>
            </a:r>
            <a:r>
              <a:rPr lang="tr-TR" dirty="0" err="1" smtClean="0"/>
              <a:t>base</a:t>
            </a:r>
            <a:r>
              <a:rPr lang="tr-TR" dirty="0" smtClean="0"/>
              <a:t> </a:t>
            </a:r>
            <a:r>
              <a:rPr lang="tr-TR" dirty="0" err="1" smtClean="0"/>
              <a:t>concentrated</a:t>
            </a:r>
            <a:r>
              <a:rPr lang="tr-TR" dirty="0" smtClean="0"/>
              <a:t> </a:t>
            </a:r>
            <a:r>
              <a:rPr lang="tr-TR" dirty="0" err="1" smtClean="0"/>
              <a:t>inorganic</a:t>
            </a:r>
            <a:r>
              <a:rPr lang="tr-TR" dirty="0" smtClean="0"/>
              <a:t> salt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organic</a:t>
            </a:r>
            <a:r>
              <a:rPr lang="tr-TR" dirty="0" smtClean="0"/>
              <a:t> </a:t>
            </a:r>
            <a:r>
              <a:rPr lang="tr-TR" dirty="0" err="1" smtClean="0"/>
              <a:t>solvent</a:t>
            </a:r>
            <a:r>
              <a:rPr lang="tr-TR" dirty="0" smtClean="0"/>
              <a:t> </a:t>
            </a:r>
            <a:r>
              <a:rPr lang="en-US" dirty="0" smtClean="0"/>
              <a:t>these interactions may be disrupted, causing the protein to lose its three-dimensional structure and turn back into an unstructured string of amino acids. When a protein loses its higher-order structure, but not its primary sequence, it is said to be denatured.</a:t>
            </a:r>
            <a:r>
              <a:rPr lang="en-US" dirty="0"/>
              <a:t> </a:t>
            </a:r>
            <a:r>
              <a:rPr lang="en-US" dirty="0" smtClean="0"/>
              <a:t>Denatured proteins are usually non-functional.</a:t>
            </a:r>
            <a:r>
              <a:rPr lang="tr-TR" dirty="0" smtClean="0"/>
              <a:t> </a:t>
            </a:r>
            <a:r>
              <a:rPr lang="tr-TR" dirty="0" err="1" smtClean="0"/>
              <a:t>Denaturation</a:t>
            </a:r>
            <a:r>
              <a:rPr lang="tr-TR" dirty="0" smtClean="0"/>
              <a:t> </a:t>
            </a:r>
            <a:r>
              <a:rPr lang="tr-TR" dirty="0" err="1" smtClean="0"/>
              <a:t>leads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loos</a:t>
            </a:r>
            <a:r>
              <a:rPr lang="tr-TR" dirty="0" smtClean="0"/>
              <a:t> of </a:t>
            </a:r>
            <a:r>
              <a:rPr lang="tr-TR" dirty="0" err="1" smtClean="0"/>
              <a:t>native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.</a:t>
            </a:r>
          </a:p>
          <a:p>
            <a:r>
              <a:rPr lang="en-GB" sz="1900" i="1" dirty="0" smtClean="0"/>
              <a:t>Protein </a:t>
            </a:r>
            <a:r>
              <a:rPr lang="en-GB" sz="1900" i="1" dirty="0"/>
              <a:t>Precipitation</a:t>
            </a:r>
            <a:r>
              <a:rPr lang="en-GB" sz="1900" dirty="0"/>
              <a:t> is the process in which protein is separated from any extra contaminants that may be mixed with it. It is an important part of downstream processing and can be done with a variety of different techniques. While there are a number of different methods of ...</a:t>
            </a:r>
            <a:endParaRPr lang="tr-TR" sz="1900" dirty="0" smtClean="0"/>
          </a:p>
          <a:p>
            <a:pPr marL="0" indent="0">
              <a:buNone/>
            </a:pP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229104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1164</TotalTime>
  <Words>905</Words>
  <Application>Microsoft Office PowerPoint</Application>
  <PresentationFormat>Geniş ekran</PresentationFormat>
  <Paragraphs>34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Duman</vt:lpstr>
      <vt:lpstr>Protein Chemistry</vt:lpstr>
      <vt:lpstr>Protein Structure</vt:lpstr>
      <vt:lpstr>Primary structure: Peptide bonds </vt:lpstr>
      <vt:lpstr>PowerPoint Sunusu</vt:lpstr>
      <vt:lpstr>Secondary structure </vt:lpstr>
      <vt:lpstr>Tertiary structure </vt:lpstr>
      <vt:lpstr> Fibrous vs Globular Proteins </vt:lpstr>
      <vt:lpstr>Quaternary structure </vt:lpstr>
      <vt:lpstr>Denaturation and protein folding </vt:lpstr>
      <vt:lpstr>Resources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 Chemistry</dc:title>
  <dc:creator>zeliha</dc:creator>
  <cp:lastModifiedBy>zeliha</cp:lastModifiedBy>
  <cp:revision>113</cp:revision>
  <cp:lastPrinted>2018-01-23T09:02:33Z</cp:lastPrinted>
  <dcterms:created xsi:type="dcterms:W3CDTF">2016-06-22T07:50:28Z</dcterms:created>
  <dcterms:modified xsi:type="dcterms:W3CDTF">2018-01-25T07:33:16Z</dcterms:modified>
</cp:coreProperties>
</file>