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355" r:id="rId2"/>
    <p:sldId id="359" r:id="rId3"/>
    <p:sldId id="354" r:id="rId4"/>
    <p:sldId id="306" r:id="rId5"/>
    <p:sldId id="360" r:id="rId6"/>
    <p:sldId id="358" r:id="rId7"/>
    <p:sldId id="356" r:id="rId8"/>
    <p:sldId id="357" r:id="rId9"/>
    <p:sldId id="308" r:id="rId10"/>
    <p:sldId id="307" r:id="rId11"/>
    <p:sldId id="311" r:id="rId12"/>
    <p:sldId id="309" r:id="rId13"/>
    <p:sldId id="332" r:id="rId14"/>
    <p:sldId id="312" r:id="rId15"/>
    <p:sldId id="316" r:id="rId16"/>
    <p:sldId id="333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31" r:id="rId26"/>
    <p:sldId id="334" r:id="rId27"/>
    <p:sldId id="335" r:id="rId28"/>
    <p:sldId id="337" r:id="rId29"/>
    <p:sldId id="338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2" autoAdjust="0"/>
    <p:restoredTop sz="86502" autoAdjust="0"/>
  </p:normalViewPr>
  <p:slideViewPr>
    <p:cSldViewPr snapToGrid="0">
      <p:cViewPr varScale="1">
        <p:scale>
          <a:sx n="62" d="100"/>
          <a:sy n="62" d="100"/>
        </p:scale>
        <p:origin x="13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04CB9-A3B6-D34A-8186-9BCE78E68E18}" type="doc">
      <dgm:prSet loTypeId="urn:microsoft.com/office/officeart/2005/8/layout/hProcess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A84923-BEEE-2C4E-8B19-0C9A2D62F7A7}">
      <dgm:prSet/>
      <dgm:spPr/>
      <dgm:t>
        <a:bodyPr/>
        <a:lstStyle/>
        <a:p>
          <a:pPr rtl="0"/>
          <a:r>
            <a:rPr lang="tr-TR" smtClean="0"/>
            <a:t>Buluşlar</a:t>
          </a:r>
          <a:endParaRPr lang="tr-TR"/>
        </a:p>
      </dgm:t>
    </dgm:pt>
    <dgm:pt modelId="{415C24A2-3642-7C42-9788-6E8FA67798EC}" type="parTrans" cxnId="{27D670FB-F34C-5E48-8165-2D146E123072}">
      <dgm:prSet/>
      <dgm:spPr/>
      <dgm:t>
        <a:bodyPr/>
        <a:lstStyle/>
        <a:p>
          <a:endParaRPr lang="en-US"/>
        </a:p>
      </dgm:t>
    </dgm:pt>
    <dgm:pt modelId="{A1F671DA-B9D4-8B42-BE38-4B0B580CA2F9}" type="sibTrans" cxnId="{27D670FB-F34C-5E48-8165-2D146E123072}">
      <dgm:prSet/>
      <dgm:spPr/>
      <dgm:t>
        <a:bodyPr/>
        <a:lstStyle/>
        <a:p>
          <a:endParaRPr lang="en-US"/>
        </a:p>
      </dgm:t>
    </dgm:pt>
    <dgm:pt modelId="{ECE80AA7-AC3B-5749-8435-EEE1359B89B0}">
      <dgm:prSet/>
      <dgm:spPr/>
      <dgm:t>
        <a:bodyPr/>
        <a:lstStyle/>
        <a:p>
          <a:pPr rtl="0"/>
          <a:r>
            <a:rPr lang="tr-TR" dirty="0" smtClean="0"/>
            <a:t>Nüfus artışı</a:t>
          </a:r>
          <a:endParaRPr lang="tr-TR" dirty="0"/>
        </a:p>
      </dgm:t>
    </dgm:pt>
    <dgm:pt modelId="{97416FAC-658D-594B-9E86-A3F74836F458}" type="parTrans" cxnId="{B0A666D4-5792-9842-9C23-05D341772027}">
      <dgm:prSet/>
      <dgm:spPr/>
      <dgm:t>
        <a:bodyPr/>
        <a:lstStyle/>
        <a:p>
          <a:endParaRPr lang="en-US"/>
        </a:p>
      </dgm:t>
    </dgm:pt>
    <dgm:pt modelId="{4273215F-CE16-5C49-8C05-1A113F5ED4B8}" type="sibTrans" cxnId="{B0A666D4-5792-9842-9C23-05D341772027}">
      <dgm:prSet/>
      <dgm:spPr/>
      <dgm:t>
        <a:bodyPr/>
        <a:lstStyle/>
        <a:p>
          <a:endParaRPr lang="en-US"/>
        </a:p>
      </dgm:t>
    </dgm:pt>
    <dgm:pt modelId="{D5D31AB5-911E-3E48-BF19-CFF02B43FDAA}">
      <dgm:prSet/>
      <dgm:spPr/>
      <dgm:t>
        <a:bodyPr/>
        <a:lstStyle/>
        <a:p>
          <a:pPr rtl="0"/>
          <a:r>
            <a:rPr lang="tr-TR" dirty="0" smtClean="0"/>
            <a:t>Zanaat-Manifatura/fabrika</a:t>
          </a:r>
          <a:endParaRPr lang="tr-TR" dirty="0"/>
        </a:p>
      </dgm:t>
    </dgm:pt>
    <dgm:pt modelId="{14D323DB-CF83-1C4A-9679-248DAFDAEC83}" type="parTrans" cxnId="{1403B572-29AB-3C40-B6A0-14DCEF11AEDC}">
      <dgm:prSet/>
      <dgm:spPr/>
      <dgm:t>
        <a:bodyPr/>
        <a:lstStyle/>
        <a:p>
          <a:endParaRPr lang="en-US"/>
        </a:p>
      </dgm:t>
    </dgm:pt>
    <dgm:pt modelId="{97D2E6A5-B0A4-084B-A1BC-ABE15879E3AB}" type="sibTrans" cxnId="{1403B572-29AB-3C40-B6A0-14DCEF11AEDC}">
      <dgm:prSet/>
      <dgm:spPr/>
      <dgm:t>
        <a:bodyPr/>
        <a:lstStyle/>
        <a:p>
          <a:endParaRPr lang="en-US"/>
        </a:p>
      </dgm:t>
    </dgm:pt>
    <dgm:pt modelId="{C1C44065-392A-4B49-A442-914C6C21A030}">
      <dgm:prSet/>
      <dgm:spPr/>
      <dgm:t>
        <a:bodyPr/>
        <a:lstStyle/>
        <a:p>
          <a:pPr rtl="0"/>
          <a:r>
            <a:rPr lang="tr-TR" b="1" dirty="0" smtClean="0"/>
            <a:t>1.Sanayi Devrimi 18.yy-19.yy</a:t>
          </a:r>
          <a:endParaRPr lang="tr-TR" b="1" dirty="0"/>
        </a:p>
      </dgm:t>
    </dgm:pt>
    <dgm:pt modelId="{4B078763-1A91-824D-B47D-BA550BEFADF3}" type="parTrans" cxnId="{80D3630F-58A1-7048-B4B5-0A38EE4E0E54}">
      <dgm:prSet/>
      <dgm:spPr/>
      <dgm:t>
        <a:bodyPr/>
        <a:lstStyle/>
        <a:p>
          <a:endParaRPr lang="en-US"/>
        </a:p>
      </dgm:t>
    </dgm:pt>
    <dgm:pt modelId="{5C65B135-CE2E-FC49-90E8-C5D26A6EF867}" type="sibTrans" cxnId="{80D3630F-58A1-7048-B4B5-0A38EE4E0E54}">
      <dgm:prSet/>
      <dgm:spPr/>
      <dgm:t>
        <a:bodyPr/>
        <a:lstStyle/>
        <a:p>
          <a:endParaRPr lang="en-US"/>
        </a:p>
      </dgm:t>
    </dgm:pt>
    <dgm:pt modelId="{2DA1AFA2-D5B3-3A4A-8A5A-540C655F41FF}">
      <dgm:prSet/>
      <dgm:spPr/>
      <dgm:t>
        <a:bodyPr/>
        <a:lstStyle/>
        <a:p>
          <a:pPr rtl="0"/>
          <a:r>
            <a:rPr lang="tr-TR" dirty="0" smtClean="0"/>
            <a:t>Makine devrimi</a:t>
          </a:r>
          <a:endParaRPr lang="tr-TR" dirty="0"/>
        </a:p>
      </dgm:t>
    </dgm:pt>
    <dgm:pt modelId="{979E8A7A-AFBE-6748-95E1-1CAA75451BFA}" type="parTrans" cxnId="{570FA616-8D2F-954A-A587-0512C43BA492}">
      <dgm:prSet/>
      <dgm:spPr/>
      <dgm:t>
        <a:bodyPr/>
        <a:lstStyle/>
        <a:p>
          <a:endParaRPr lang="en-US"/>
        </a:p>
      </dgm:t>
    </dgm:pt>
    <dgm:pt modelId="{D158FF33-176F-C448-96D9-4AF4DE1AC6D0}" type="sibTrans" cxnId="{570FA616-8D2F-954A-A587-0512C43BA492}">
      <dgm:prSet/>
      <dgm:spPr/>
      <dgm:t>
        <a:bodyPr/>
        <a:lstStyle/>
        <a:p>
          <a:endParaRPr lang="en-US"/>
        </a:p>
      </dgm:t>
    </dgm:pt>
    <dgm:pt modelId="{C98DDE1A-7A38-CC4C-BB5E-6E05AF23219A}" type="pres">
      <dgm:prSet presAssocID="{5A004CB9-A3B6-D34A-8186-9BCE78E68E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B23A7-07A8-654B-BB42-975FD75CDFA5}" type="pres">
      <dgm:prSet presAssocID="{5A004CB9-A3B6-D34A-8186-9BCE78E68E18}" presName="dummy" presStyleCnt="0"/>
      <dgm:spPr/>
    </dgm:pt>
    <dgm:pt modelId="{AFFF19F9-9DD5-8649-8EF8-60CB462E1210}" type="pres">
      <dgm:prSet presAssocID="{5A004CB9-A3B6-D34A-8186-9BCE78E68E18}" presName="linH" presStyleCnt="0"/>
      <dgm:spPr/>
    </dgm:pt>
    <dgm:pt modelId="{11E5410E-7F9A-2A44-9BCE-8F69B1E2B2A3}" type="pres">
      <dgm:prSet presAssocID="{5A004CB9-A3B6-D34A-8186-9BCE78E68E18}" presName="padding1" presStyleCnt="0"/>
      <dgm:spPr/>
    </dgm:pt>
    <dgm:pt modelId="{36A2D0F8-98FC-5744-9E8D-3070C855612E}" type="pres">
      <dgm:prSet presAssocID="{F1A84923-BEEE-2C4E-8B19-0C9A2D62F7A7}" presName="linV" presStyleCnt="0"/>
      <dgm:spPr/>
    </dgm:pt>
    <dgm:pt modelId="{1CFCA88C-97E9-6742-A373-74E00199ACD7}" type="pres">
      <dgm:prSet presAssocID="{F1A84923-BEEE-2C4E-8B19-0C9A2D62F7A7}" presName="spVertical1" presStyleCnt="0"/>
      <dgm:spPr/>
    </dgm:pt>
    <dgm:pt modelId="{83165E65-47BD-8943-A538-894A9938D3AB}" type="pres">
      <dgm:prSet presAssocID="{F1A84923-BEEE-2C4E-8B19-0C9A2D62F7A7}" presName="parTx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8E105-0285-CF4C-A957-2E6B7A5C2657}" type="pres">
      <dgm:prSet presAssocID="{F1A84923-BEEE-2C4E-8B19-0C9A2D62F7A7}" presName="spVertical2" presStyleCnt="0"/>
      <dgm:spPr/>
    </dgm:pt>
    <dgm:pt modelId="{FAE4AC3E-1AE8-BF4A-9B24-8DA1E979E7CB}" type="pres">
      <dgm:prSet presAssocID="{F1A84923-BEEE-2C4E-8B19-0C9A2D62F7A7}" presName="spVertical3" presStyleCnt="0"/>
      <dgm:spPr/>
    </dgm:pt>
    <dgm:pt modelId="{B34A1888-B27D-ED42-B369-038D62293314}" type="pres">
      <dgm:prSet presAssocID="{A1F671DA-B9D4-8B42-BE38-4B0B580CA2F9}" presName="space" presStyleCnt="0"/>
      <dgm:spPr/>
    </dgm:pt>
    <dgm:pt modelId="{E89D7025-E52F-2F4E-908A-2AC2DF761B07}" type="pres">
      <dgm:prSet presAssocID="{ECE80AA7-AC3B-5749-8435-EEE1359B89B0}" presName="linV" presStyleCnt="0"/>
      <dgm:spPr/>
    </dgm:pt>
    <dgm:pt modelId="{388CFA59-4560-CF4D-86DE-6F37B032AF1A}" type="pres">
      <dgm:prSet presAssocID="{ECE80AA7-AC3B-5749-8435-EEE1359B89B0}" presName="spVertical1" presStyleCnt="0"/>
      <dgm:spPr/>
    </dgm:pt>
    <dgm:pt modelId="{5BCE588F-2D35-824E-81B6-2786AEAAC109}" type="pres">
      <dgm:prSet presAssocID="{ECE80AA7-AC3B-5749-8435-EEE1359B89B0}" presName="par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E8738-EDAF-4547-8AD8-8A6954FECE29}" type="pres">
      <dgm:prSet presAssocID="{ECE80AA7-AC3B-5749-8435-EEE1359B89B0}" presName="spVertical2" presStyleCnt="0"/>
      <dgm:spPr/>
    </dgm:pt>
    <dgm:pt modelId="{CD90BCB0-1D80-3242-97A4-E0962A3429B5}" type="pres">
      <dgm:prSet presAssocID="{ECE80AA7-AC3B-5749-8435-EEE1359B89B0}" presName="spVertical3" presStyleCnt="0"/>
      <dgm:spPr/>
    </dgm:pt>
    <dgm:pt modelId="{42AA788B-5607-424B-B6DC-E36238B5A16D}" type="pres">
      <dgm:prSet presAssocID="{4273215F-CE16-5C49-8C05-1A113F5ED4B8}" presName="space" presStyleCnt="0"/>
      <dgm:spPr/>
    </dgm:pt>
    <dgm:pt modelId="{CEE6C475-6FF3-3A4A-87C7-76164168DF13}" type="pres">
      <dgm:prSet presAssocID="{D5D31AB5-911E-3E48-BF19-CFF02B43FDAA}" presName="linV" presStyleCnt="0"/>
      <dgm:spPr/>
    </dgm:pt>
    <dgm:pt modelId="{3E8020A1-44CF-9249-8240-B5C9ABD4D542}" type="pres">
      <dgm:prSet presAssocID="{D5D31AB5-911E-3E48-BF19-CFF02B43FDAA}" presName="spVertical1" presStyleCnt="0"/>
      <dgm:spPr/>
    </dgm:pt>
    <dgm:pt modelId="{98436314-B493-D946-8BBD-19B7797D6E49}" type="pres">
      <dgm:prSet presAssocID="{D5D31AB5-911E-3E48-BF19-CFF02B43FDAA}" presName="parTx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8F7E-DDAC-BE46-91AB-FBCE17E9A9F4}" type="pres">
      <dgm:prSet presAssocID="{D5D31AB5-911E-3E48-BF19-CFF02B43FDAA}" presName="spVertical2" presStyleCnt="0"/>
      <dgm:spPr/>
    </dgm:pt>
    <dgm:pt modelId="{59C56E81-8391-B641-BC75-B6010ECB90C8}" type="pres">
      <dgm:prSet presAssocID="{D5D31AB5-911E-3E48-BF19-CFF02B43FDAA}" presName="spVertical3" presStyleCnt="0"/>
      <dgm:spPr/>
    </dgm:pt>
    <dgm:pt modelId="{469C09D2-E467-604C-A7AB-60E437B7F539}" type="pres">
      <dgm:prSet presAssocID="{97D2E6A5-B0A4-084B-A1BC-ABE15879E3AB}" presName="space" presStyleCnt="0"/>
      <dgm:spPr/>
    </dgm:pt>
    <dgm:pt modelId="{28163E3C-1337-0C4F-B5D6-BDFEBDBB81F7}" type="pres">
      <dgm:prSet presAssocID="{2DA1AFA2-D5B3-3A4A-8A5A-540C655F41FF}" presName="linV" presStyleCnt="0"/>
      <dgm:spPr/>
    </dgm:pt>
    <dgm:pt modelId="{4D431C8E-E19A-BA41-BFB7-BD1AE7B4E651}" type="pres">
      <dgm:prSet presAssocID="{2DA1AFA2-D5B3-3A4A-8A5A-540C655F41FF}" presName="spVertical1" presStyleCnt="0"/>
      <dgm:spPr/>
    </dgm:pt>
    <dgm:pt modelId="{C70A1FF0-89C7-234D-B4DC-FDA4BCC4601E}" type="pres">
      <dgm:prSet presAssocID="{2DA1AFA2-D5B3-3A4A-8A5A-540C655F41FF}" presName="par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81BFA-C252-EF44-9E6D-45962EDCF718}" type="pres">
      <dgm:prSet presAssocID="{2DA1AFA2-D5B3-3A4A-8A5A-540C655F41FF}" presName="spVertical2" presStyleCnt="0"/>
      <dgm:spPr/>
    </dgm:pt>
    <dgm:pt modelId="{867D79D7-33DE-6D4A-AA2B-E19B0BAC29E5}" type="pres">
      <dgm:prSet presAssocID="{2DA1AFA2-D5B3-3A4A-8A5A-540C655F41FF}" presName="spVertical3" presStyleCnt="0"/>
      <dgm:spPr/>
    </dgm:pt>
    <dgm:pt modelId="{FEE73C07-78E6-8049-8F36-E198B27439D1}" type="pres">
      <dgm:prSet presAssocID="{D158FF33-176F-C448-96D9-4AF4DE1AC6D0}" presName="space" presStyleCnt="0"/>
      <dgm:spPr/>
    </dgm:pt>
    <dgm:pt modelId="{96C91ECB-8869-9048-8331-59E82AC10239}" type="pres">
      <dgm:prSet presAssocID="{C1C44065-392A-4B49-A442-914C6C21A030}" presName="linV" presStyleCnt="0"/>
      <dgm:spPr/>
    </dgm:pt>
    <dgm:pt modelId="{1F141798-11CD-2248-AF1B-869580B7F5BB}" type="pres">
      <dgm:prSet presAssocID="{C1C44065-392A-4B49-A442-914C6C21A030}" presName="spVertical1" presStyleCnt="0"/>
      <dgm:spPr/>
    </dgm:pt>
    <dgm:pt modelId="{DF389D91-BA4D-314A-85FE-055D0E6E9AE5}" type="pres">
      <dgm:prSet presAssocID="{C1C44065-392A-4B49-A442-914C6C21A030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FA2E9-274B-1648-BEE3-433D4E9D1A0E}" type="pres">
      <dgm:prSet presAssocID="{C1C44065-392A-4B49-A442-914C6C21A030}" presName="spVertical2" presStyleCnt="0"/>
      <dgm:spPr/>
    </dgm:pt>
    <dgm:pt modelId="{13967422-7958-C74A-AA0E-AFF2FB4AF25E}" type="pres">
      <dgm:prSet presAssocID="{C1C44065-392A-4B49-A442-914C6C21A030}" presName="spVertical3" presStyleCnt="0"/>
      <dgm:spPr/>
    </dgm:pt>
    <dgm:pt modelId="{F7981DE6-B0D7-E848-BD6C-87DACD8E1591}" type="pres">
      <dgm:prSet presAssocID="{5A004CB9-A3B6-D34A-8186-9BCE78E68E18}" presName="padding2" presStyleCnt="0"/>
      <dgm:spPr/>
    </dgm:pt>
    <dgm:pt modelId="{F441851B-2F2A-484A-B26F-CAF4DD42ECD5}" type="pres">
      <dgm:prSet presAssocID="{5A004CB9-A3B6-D34A-8186-9BCE78E68E18}" presName="negArrow" presStyleCnt="0"/>
      <dgm:spPr/>
    </dgm:pt>
    <dgm:pt modelId="{D89270A4-B3DD-6845-B2B3-B9C1B63CF57D}" type="pres">
      <dgm:prSet presAssocID="{5A004CB9-A3B6-D34A-8186-9BCE78E68E18}" presName="backgroundArrow" presStyleLbl="node1" presStyleIdx="0" presStyleCnt="1"/>
      <dgm:spPr/>
    </dgm:pt>
  </dgm:ptLst>
  <dgm:cxnLst>
    <dgm:cxn modelId="{570FA616-8D2F-954A-A587-0512C43BA492}" srcId="{5A004CB9-A3B6-D34A-8186-9BCE78E68E18}" destId="{2DA1AFA2-D5B3-3A4A-8A5A-540C655F41FF}" srcOrd="3" destOrd="0" parTransId="{979E8A7A-AFBE-6748-95E1-1CAA75451BFA}" sibTransId="{D158FF33-176F-C448-96D9-4AF4DE1AC6D0}"/>
    <dgm:cxn modelId="{27D670FB-F34C-5E48-8165-2D146E123072}" srcId="{5A004CB9-A3B6-D34A-8186-9BCE78E68E18}" destId="{F1A84923-BEEE-2C4E-8B19-0C9A2D62F7A7}" srcOrd="0" destOrd="0" parTransId="{415C24A2-3642-7C42-9788-6E8FA67798EC}" sibTransId="{A1F671DA-B9D4-8B42-BE38-4B0B580CA2F9}"/>
    <dgm:cxn modelId="{B4058CAE-9CA0-3F45-B60B-9401DDBC477C}" type="presOf" srcId="{C1C44065-392A-4B49-A442-914C6C21A030}" destId="{DF389D91-BA4D-314A-85FE-055D0E6E9AE5}" srcOrd="0" destOrd="0" presId="urn:microsoft.com/office/officeart/2005/8/layout/hProcess3"/>
    <dgm:cxn modelId="{80D3630F-58A1-7048-B4B5-0A38EE4E0E54}" srcId="{5A004CB9-A3B6-D34A-8186-9BCE78E68E18}" destId="{C1C44065-392A-4B49-A442-914C6C21A030}" srcOrd="4" destOrd="0" parTransId="{4B078763-1A91-824D-B47D-BA550BEFADF3}" sibTransId="{5C65B135-CE2E-FC49-90E8-C5D26A6EF867}"/>
    <dgm:cxn modelId="{2339BE71-9431-5E48-8B8D-65BEDAC49E7A}" type="presOf" srcId="{5A004CB9-A3B6-D34A-8186-9BCE78E68E18}" destId="{C98DDE1A-7A38-CC4C-BB5E-6E05AF23219A}" srcOrd="0" destOrd="0" presId="urn:microsoft.com/office/officeart/2005/8/layout/hProcess3"/>
    <dgm:cxn modelId="{66A63E2C-333A-2E43-BFFB-0BFE81744721}" type="presOf" srcId="{D5D31AB5-911E-3E48-BF19-CFF02B43FDAA}" destId="{98436314-B493-D946-8BBD-19B7797D6E49}" srcOrd="0" destOrd="0" presId="urn:microsoft.com/office/officeart/2005/8/layout/hProcess3"/>
    <dgm:cxn modelId="{562941D0-2B36-B249-B564-74B955D0E249}" type="presOf" srcId="{ECE80AA7-AC3B-5749-8435-EEE1359B89B0}" destId="{5BCE588F-2D35-824E-81B6-2786AEAAC109}" srcOrd="0" destOrd="0" presId="urn:microsoft.com/office/officeart/2005/8/layout/hProcess3"/>
    <dgm:cxn modelId="{1403B572-29AB-3C40-B6A0-14DCEF11AEDC}" srcId="{5A004CB9-A3B6-D34A-8186-9BCE78E68E18}" destId="{D5D31AB5-911E-3E48-BF19-CFF02B43FDAA}" srcOrd="2" destOrd="0" parTransId="{14D323DB-CF83-1C4A-9679-248DAFDAEC83}" sibTransId="{97D2E6A5-B0A4-084B-A1BC-ABE15879E3AB}"/>
    <dgm:cxn modelId="{B0A666D4-5792-9842-9C23-05D341772027}" srcId="{5A004CB9-A3B6-D34A-8186-9BCE78E68E18}" destId="{ECE80AA7-AC3B-5749-8435-EEE1359B89B0}" srcOrd="1" destOrd="0" parTransId="{97416FAC-658D-594B-9E86-A3F74836F458}" sibTransId="{4273215F-CE16-5C49-8C05-1A113F5ED4B8}"/>
    <dgm:cxn modelId="{5CBA095D-7A56-B848-ACA2-543EB8967F96}" type="presOf" srcId="{2DA1AFA2-D5B3-3A4A-8A5A-540C655F41FF}" destId="{C70A1FF0-89C7-234D-B4DC-FDA4BCC4601E}" srcOrd="0" destOrd="0" presId="urn:microsoft.com/office/officeart/2005/8/layout/hProcess3"/>
    <dgm:cxn modelId="{CB21FDBF-BD95-DF4D-8C6A-A09609006821}" type="presOf" srcId="{F1A84923-BEEE-2C4E-8B19-0C9A2D62F7A7}" destId="{83165E65-47BD-8943-A538-894A9938D3AB}" srcOrd="0" destOrd="0" presId="urn:microsoft.com/office/officeart/2005/8/layout/hProcess3"/>
    <dgm:cxn modelId="{5DEDA364-F45D-AF45-87BF-FCA6D37F46AD}" type="presParOf" srcId="{C98DDE1A-7A38-CC4C-BB5E-6E05AF23219A}" destId="{D1EB23A7-07A8-654B-BB42-975FD75CDFA5}" srcOrd="0" destOrd="0" presId="urn:microsoft.com/office/officeart/2005/8/layout/hProcess3"/>
    <dgm:cxn modelId="{156DE0F6-0FDB-374D-87C8-6337A8DDFBD1}" type="presParOf" srcId="{C98DDE1A-7A38-CC4C-BB5E-6E05AF23219A}" destId="{AFFF19F9-9DD5-8649-8EF8-60CB462E1210}" srcOrd="1" destOrd="0" presId="urn:microsoft.com/office/officeart/2005/8/layout/hProcess3"/>
    <dgm:cxn modelId="{DE0726F3-8B44-B849-A036-C4D373132904}" type="presParOf" srcId="{AFFF19F9-9DD5-8649-8EF8-60CB462E1210}" destId="{11E5410E-7F9A-2A44-9BCE-8F69B1E2B2A3}" srcOrd="0" destOrd="0" presId="urn:microsoft.com/office/officeart/2005/8/layout/hProcess3"/>
    <dgm:cxn modelId="{96F52FB3-7542-8A4D-A1E6-AC74A0DCDCA5}" type="presParOf" srcId="{AFFF19F9-9DD5-8649-8EF8-60CB462E1210}" destId="{36A2D0F8-98FC-5744-9E8D-3070C855612E}" srcOrd="1" destOrd="0" presId="urn:microsoft.com/office/officeart/2005/8/layout/hProcess3"/>
    <dgm:cxn modelId="{7AE82A5E-B2CF-504E-AC23-0556FB62977F}" type="presParOf" srcId="{36A2D0F8-98FC-5744-9E8D-3070C855612E}" destId="{1CFCA88C-97E9-6742-A373-74E00199ACD7}" srcOrd="0" destOrd="0" presId="urn:microsoft.com/office/officeart/2005/8/layout/hProcess3"/>
    <dgm:cxn modelId="{7D111107-9974-C84D-ABEF-070B4A98187B}" type="presParOf" srcId="{36A2D0F8-98FC-5744-9E8D-3070C855612E}" destId="{83165E65-47BD-8943-A538-894A9938D3AB}" srcOrd="1" destOrd="0" presId="urn:microsoft.com/office/officeart/2005/8/layout/hProcess3"/>
    <dgm:cxn modelId="{BE320CC8-65E7-AC47-B458-D9FB702D4774}" type="presParOf" srcId="{36A2D0F8-98FC-5744-9E8D-3070C855612E}" destId="{1028E105-0285-CF4C-A957-2E6B7A5C2657}" srcOrd="2" destOrd="0" presId="urn:microsoft.com/office/officeart/2005/8/layout/hProcess3"/>
    <dgm:cxn modelId="{F29AF9CA-5F2F-234C-8828-37052D47076D}" type="presParOf" srcId="{36A2D0F8-98FC-5744-9E8D-3070C855612E}" destId="{FAE4AC3E-1AE8-BF4A-9B24-8DA1E979E7CB}" srcOrd="3" destOrd="0" presId="urn:microsoft.com/office/officeart/2005/8/layout/hProcess3"/>
    <dgm:cxn modelId="{A228FD55-DAA1-844E-8669-DFF7A3101849}" type="presParOf" srcId="{AFFF19F9-9DD5-8649-8EF8-60CB462E1210}" destId="{B34A1888-B27D-ED42-B369-038D62293314}" srcOrd="2" destOrd="0" presId="urn:microsoft.com/office/officeart/2005/8/layout/hProcess3"/>
    <dgm:cxn modelId="{1C9314B1-04C1-D84D-94DC-F906A537BC66}" type="presParOf" srcId="{AFFF19F9-9DD5-8649-8EF8-60CB462E1210}" destId="{E89D7025-E52F-2F4E-908A-2AC2DF761B07}" srcOrd="3" destOrd="0" presId="urn:microsoft.com/office/officeart/2005/8/layout/hProcess3"/>
    <dgm:cxn modelId="{DA03C576-42FE-8A47-9C4D-2E0981884A33}" type="presParOf" srcId="{E89D7025-E52F-2F4E-908A-2AC2DF761B07}" destId="{388CFA59-4560-CF4D-86DE-6F37B032AF1A}" srcOrd="0" destOrd="0" presId="urn:microsoft.com/office/officeart/2005/8/layout/hProcess3"/>
    <dgm:cxn modelId="{1592E131-5B85-EE4B-B4D9-1887DD339333}" type="presParOf" srcId="{E89D7025-E52F-2F4E-908A-2AC2DF761B07}" destId="{5BCE588F-2D35-824E-81B6-2786AEAAC109}" srcOrd="1" destOrd="0" presId="urn:microsoft.com/office/officeart/2005/8/layout/hProcess3"/>
    <dgm:cxn modelId="{A910E0ED-486E-294A-BCC2-EBD260AD69AB}" type="presParOf" srcId="{E89D7025-E52F-2F4E-908A-2AC2DF761B07}" destId="{493E8738-EDAF-4547-8AD8-8A6954FECE29}" srcOrd="2" destOrd="0" presId="urn:microsoft.com/office/officeart/2005/8/layout/hProcess3"/>
    <dgm:cxn modelId="{FCCABDFF-A55C-DE44-8EDB-98A2D94A49BB}" type="presParOf" srcId="{E89D7025-E52F-2F4E-908A-2AC2DF761B07}" destId="{CD90BCB0-1D80-3242-97A4-E0962A3429B5}" srcOrd="3" destOrd="0" presId="urn:microsoft.com/office/officeart/2005/8/layout/hProcess3"/>
    <dgm:cxn modelId="{8FE80613-0460-914B-B1A2-C6800AA02FA4}" type="presParOf" srcId="{AFFF19F9-9DD5-8649-8EF8-60CB462E1210}" destId="{42AA788B-5607-424B-B6DC-E36238B5A16D}" srcOrd="4" destOrd="0" presId="urn:microsoft.com/office/officeart/2005/8/layout/hProcess3"/>
    <dgm:cxn modelId="{98AFCDA4-254E-F84C-9FA5-6C92AD42761F}" type="presParOf" srcId="{AFFF19F9-9DD5-8649-8EF8-60CB462E1210}" destId="{CEE6C475-6FF3-3A4A-87C7-76164168DF13}" srcOrd="5" destOrd="0" presId="urn:microsoft.com/office/officeart/2005/8/layout/hProcess3"/>
    <dgm:cxn modelId="{B3944E67-8213-F444-97E4-B8B9B581EB08}" type="presParOf" srcId="{CEE6C475-6FF3-3A4A-87C7-76164168DF13}" destId="{3E8020A1-44CF-9249-8240-B5C9ABD4D542}" srcOrd="0" destOrd="0" presId="urn:microsoft.com/office/officeart/2005/8/layout/hProcess3"/>
    <dgm:cxn modelId="{24764364-4130-E74A-BBE3-1C17922FF3A1}" type="presParOf" srcId="{CEE6C475-6FF3-3A4A-87C7-76164168DF13}" destId="{98436314-B493-D946-8BBD-19B7797D6E49}" srcOrd="1" destOrd="0" presId="urn:microsoft.com/office/officeart/2005/8/layout/hProcess3"/>
    <dgm:cxn modelId="{B0400080-C386-A844-85C1-06C0AA8FD76D}" type="presParOf" srcId="{CEE6C475-6FF3-3A4A-87C7-76164168DF13}" destId="{451C8F7E-DDAC-BE46-91AB-FBCE17E9A9F4}" srcOrd="2" destOrd="0" presId="urn:microsoft.com/office/officeart/2005/8/layout/hProcess3"/>
    <dgm:cxn modelId="{3CCBF945-B217-7D4A-AEE2-D5679B389AC4}" type="presParOf" srcId="{CEE6C475-6FF3-3A4A-87C7-76164168DF13}" destId="{59C56E81-8391-B641-BC75-B6010ECB90C8}" srcOrd="3" destOrd="0" presId="urn:microsoft.com/office/officeart/2005/8/layout/hProcess3"/>
    <dgm:cxn modelId="{256658BE-C7BC-3B44-B352-0A176B663CDA}" type="presParOf" srcId="{AFFF19F9-9DD5-8649-8EF8-60CB462E1210}" destId="{469C09D2-E467-604C-A7AB-60E437B7F539}" srcOrd="6" destOrd="0" presId="urn:microsoft.com/office/officeart/2005/8/layout/hProcess3"/>
    <dgm:cxn modelId="{61796525-299C-BB4D-A0A4-6F99ADE53A48}" type="presParOf" srcId="{AFFF19F9-9DD5-8649-8EF8-60CB462E1210}" destId="{28163E3C-1337-0C4F-B5D6-BDFEBDBB81F7}" srcOrd="7" destOrd="0" presId="urn:microsoft.com/office/officeart/2005/8/layout/hProcess3"/>
    <dgm:cxn modelId="{09E6D86D-2E10-1842-B48B-FCF5D37820C0}" type="presParOf" srcId="{28163E3C-1337-0C4F-B5D6-BDFEBDBB81F7}" destId="{4D431C8E-E19A-BA41-BFB7-BD1AE7B4E651}" srcOrd="0" destOrd="0" presId="urn:microsoft.com/office/officeart/2005/8/layout/hProcess3"/>
    <dgm:cxn modelId="{4C352D71-6F8A-6E44-9033-722958A5FA28}" type="presParOf" srcId="{28163E3C-1337-0C4F-B5D6-BDFEBDBB81F7}" destId="{C70A1FF0-89C7-234D-B4DC-FDA4BCC4601E}" srcOrd="1" destOrd="0" presId="urn:microsoft.com/office/officeart/2005/8/layout/hProcess3"/>
    <dgm:cxn modelId="{05636CBC-1F4A-CD49-A139-00E120A2A547}" type="presParOf" srcId="{28163E3C-1337-0C4F-B5D6-BDFEBDBB81F7}" destId="{BFC81BFA-C252-EF44-9E6D-45962EDCF718}" srcOrd="2" destOrd="0" presId="urn:microsoft.com/office/officeart/2005/8/layout/hProcess3"/>
    <dgm:cxn modelId="{189FB172-0D15-814E-8334-67840E6D0DAF}" type="presParOf" srcId="{28163E3C-1337-0C4F-B5D6-BDFEBDBB81F7}" destId="{867D79D7-33DE-6D4A-AA2B-E19B0BAC29E5}" srcOrd="3" destOrd="0" presId="urn:microsoft.com/office/officeart/2005/8/layout/hProcess3"/>
    <dgm:cxn modelId="{5D63D3F9-22DD-2340-94EE-AABC95012215}" type="presParOf" srcId="{AFFF19F9-9DD5-8649-8EF8-60CB462E1210}" destId="{FEE73C07-78E6-8049-8F36-E198B27439D1}" srcOrd="8" destOrd="0" presId="urn:microsoft.com/office/officeart/2005/8/layout/hProcess3"/>
    <dgm:cxn modelId="{16099C41-29DA-7042-878F-3CB0FB7F7138}" type="presParOf" srcId="{AFFF19F9-9DD5-8649-8EF8-60CB462E1210}" destId="{96C91ECB-8869-9048-8331-59E82AC10239}" srcOrd="9" destOrd="0" presId="urn:microsoft.com/office/officeart/2005/8/layout/hProcess3"/>
    <dgm:cxn modelId="{24F4C90C-A744-F742-987F-5225362692C6}" type="presParOf" srcId="{96C91ECB-8869-9048-8331-59E82AC10239}" destId="{1F141798-11CD-2248-AF1B-869580B7F5BB}" srcOrd="0" destOrd="0" presId="urn:microsoft.com/office/officeart/2005/8/layout/hProcess3"/>
    <dgm:cxn modelId="{1669CC7D-F92E-D448-B2E6-18C37BF0B166}" type="presParOf" srcId="{96C91ECB-8869-9048-8331-59E82AC10239}" destId="{DF389D91-BA4D-314A-85FE-055D0E6E9AE5}" srcOrd="1" destOrd="0" presId="urn:microsoft.com/office/officeart/2005/8/layout/hProcess3"/>
    <dgm:cxn modelId="{86AB675C-3F16-1547-BB6B-BC7BE6C96A4C}" type="presParOf" srcId="{96C91ECB-8869-9048-8331-59E82AC10239}" destId="{194FA2E9-274B-1648-BEE3-433D4E9D1A0E}" srcOrd="2" destOrd="0" presId="urn:microsoft.com/office/officeart/2005/8/layout/hProcess3"/>
    <dgm:cxn modelId="{A06D29DC-0E1C-B945-97FB-E9439E65CF78}" type="presParOf" srcId="{96C91ECB-8869-9048-8331-59E82AC10239}" destId="{13967422-7958-C74A-AA0E-AFF2FB4AF25E}" srcOrd="3" destOrd="0" presId="urn:microsoft.com/office/officeart/2005/8/layout/hProcess3"/>
    <dgm:cxn modelId="{9A0BE6AA-083A-FA43-99F5-218D4A0BC6D0}" type="presParOf" srcId="{AFFF19F9-9DD5-8649-8EF8-60CB462E1210}" destId="{F7981DE6-B0D7-E848-BD6C-87DACD8E1591}" srcOrd="10" destOrd="0" presId="urn:microsoft.com/office/officeart/2005/8/layout/hProcess3"/>
    <dgm:cxn modelId="{9CE2BDB2-F8B2-EF41-A703-344F3EBED02E}" type="presParOf" srcId="{AFFF19F9-9DD5-8649-8EF8-60CB462E1210}" destId="{F441851B-2F2A-484A-B26F-CAF4DD42ECD5}" srcOrd="11" destOrd="0" presId="urn:microsoft.com/office/officeart/2005/8/layout/hProcess3"/>
    <dgm:cxn modelId="{5AE2C075-359E-9B44-89BF-344B6C2DCD96}" type="presParOf" srcId="{AFFF19F9-9DD5-8649-8EF8-60CB462E1210}" destId="{D89270A4-B3DD-6845-B2B3-B9C1B63CF57D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6FD4E-FE5B-E749-8A35-DAF914FCE8CE}" type="doc">
      <dgm:prSet loTypeId="urn:microsoft.com/office/officeart/2005/8/layout/hProcess3" loCatId="" qsTypeId="urn:microsoft.com/office/officeart/2005/8/quickstyle/simple4" qsCatId="simple" csTypeId="urn:microsoft.com/office/officeart/2005/8/colors/colorful4" csCatId="colorful" phldr="1"/>
      <dgm:spPr/>
    </dgm:pt>
    <dgm:pt modelId="{27E27DC4-FD7F-2042-A16F-6CE82E913347}">
      <dgm:prSet phldrT="[Text]"/>
      <dgm:spPr/>
      <dgm:t>
        <a:bodyPr/>
        <a:lstStyle/>
        <a:p>
          <a:r>
            <a:rPr lang="en-US" dirty="0" err="1" smtClean="0"/>
            <a:t>Teknoloji</a:t>
          </a:r>
          <a:r>
            <a:rPr lang="en-US" dirty="0" smtClean="0"/>
            <a:t> </a:t>
          </a:r>
          <a:r>
            <a:rPr lang="en-US" dirty="0" err="1" smtClean="0"/>
            <a:t>Devrimi</a:t>
          </a:r>
          <a:endParaRPr lang="en-US" dirty="0"/>
        </a:p>
      </dgm:t>
    </dgm:pt>
    <dgm:pt modelId="{78320930-27BC-E248-84AD-FCE73808978B}" type="parTrans" cxnId="{6FDCFDE9-052F-1749-A80B-52220474AFDA}">
      <dgm:prSet/>
      <dgm:spPr/>
      <dgm:t>
        <a:bodyPr/>
        <a:lstStyle/>
        <a:p>
          <a:endParaRPr lang="en-US"/>
        </a:p>
      </dgm:t>
    </dgm:pt>
    <dgm:pt modelId="{E3C23CCB-B220-3F4D-A737-C490BA678212}" type="sibTrans" cxnId="{6FDCFDE9-052F-1749-A80B-52220474AFDA}">
      <dgm:prSet/>
      <dgm:spPr/>
      <dgm:t>
        <a:bodyPr/>
        <a:lstStyle/>
        <a:p>
          <a:endParaRPr lang="en-US"/>
        </a:p>
      </dgm:t>
    </dgm:pt>
    <dgm:pt modelId="{9262A4F6-9D81-2D4A-B57A-E4EE43600B9E}">
      <dgm:prSet phldrT="[Text]"/>
      <dgm:spPr/>
      <dgm:t>
        <a:bodyPr/>
        <a:lstStyle/>
        <a:p>
          <a:r>
            <a:rPr lang="en-US" dirty="0" smtClean="0"/>
            <a:t>19.</a:t>
          </a:r>
          <a:r>
            <a:rPr lang="tr-TR" dirty="0" smtClean="0"/>
            <a:t>Y</a:t>
          </a:r>
          <a:r>
            <a:rPr lang="en-US" dirty="0" smtClean="0"/>
            <a:t>y </a:t>
          </a:r>
          <a:r>
            <a:rPr lang="en-US" dirty="0" err="1" smtClean="0"/>
            <a:t>ikinci</a:t>
          </a:r>
          <a:r>
            <a:rPr lang="en-US" dirty="0" smtClean="0"/>
            <a:t> </a:t>
          </a:r>
          <a:r>
            <a:rPr lang="en-US" dirty="0" err="1" smtClean="0"/>
            <a:t>yarısı</a:t>
          </a:r>
          <a:endParaRPr lang="en-US" dirty="0"/>
        </a:p>
      </dgm:t>
    </dgm:pt>
    <dgm:pt modelId="{89DCD0D7-D65F-BD4C-B2BB-EEF0C3DC1AA3}" type="parTrans" cxnId="{F338B85B-3997-344E-93E1-AF6EB1B51594}">
      <dgm:prSet/>
      <dgm:spPr/>
      <dgm:t>
        <a:bodyPr/>
        <a:lstStyle/>
        <a:p>
          <a:endParaRPr lang="en-US"/>
        </a:p>
      </dgm:t>
    </dgm:pt>
    <dgm:pt modelId="{198526C3-0DD2-184C-B4B2-5C581773D32E}" type="sibTrans" cxnId="{F338B85B-3997-344E-93E1-AF6EB1B51594}">
      <dgm:prSet/>
      <dgm:spPr/>
      <dgm:t>
        <a:bodyPr/>
        <a:lstStyle/>
        <a:p>
          <a:endParaRPr lang="en-US"/>
        </a:p>
      </dgm:t>
    </dgm:pt>
    <dgm:pt modelId="{158A1BB7-E881-E448-ABD3-F39EC45AFDC5}">
      <dgm:prSet phldrT="[Text]"/>
      <dgm:spPr/>
      <dgm:t>
        <a:bodyPr/>
        <a:lstStyle/>
        <a:p>
          <a:r>
            <a:rPr lang="en-US" dirty="0" smtClean="0"/>
            <a:t>2.Sanayi </a:t>
          </a:r>
          <a:r>
            <a:rPr lang="en-US" dirty="0" err="1" smtClean="0"/>
            <a:t>Devrimi</a:t>
          </a:r>
          <a:endParaRPr lang="en-US" dirty="0"/>
        </a:p>
      </dgm:t>
    </dgm:pt>
    <dgm:pt modelId="{52DF3A82-9C54-B140-B57C-7D29064B7ECE}" type="parTrans" cxnId="{0A0AA84F-B5CF-3545-984B-ABBAF460154F}">
      <dgm:prSet/>
      <dgm:spPr/>
      <dgm:t>
        <a:bodyPr/>
        <a:lstStyle/>
        <a:p>
          <a:endParaRPr lang="en-US"/>
        </a:p>
      </dgm:t>
    </dgm:pt>
    <dgm:pt modelId="{FE5497D0-D87A-F24A-AFFB-163EF95B814A}" type="sibTrans" cxnId="{0A0AA84F-B5CF-3545-984B-ABBAF460154F}">
      <dgm:prSet/>
      <dgm:spPr/>
      <dgm:t>
        <a:bodyPr/>
        <a:lstStyle/>
        <a:p>
          <a:endParaRPr lang="en-US"/>
        </a:p>
      </dgm:t>
    </dgm:pt>
    <dgm:pt modelId="{652476DA-623B-B54C-A94A-429F48DA4082}" type="pres">
      <dgm:prSet presAssocID="{B326FD4E-FE5B-E749-8A35-DAF914FCE8CE}" presName="Name0" presStyleCnt="0">
        <dgm:presLayoutVars>
          <dgm:dir/>
          <dgm:animLvl val="lvl"/>
          <dgm:resizeHandles val="exact"/>
        </dgm:presLayoutVars>
      </dgm:prSet>
      <dgm:spPr/>
    </dgm:pt>
    <dgm:pt modelId="{A0677305-6610-B846-85B6-82E652A3BE72}" type="pres">
      <dgm:prSet presAssocID="{B326FD4E-FE5B-E749-8A35-DAF914FCE8CE}" presName="dummy" presStyleCnt="0"/>
      <dgm:spPr/>
    </dgm:pt>
    <dgm:pt modelId="{277A6F16-B9F3-354A-8B6C-4EBE9527A37B}" type="pres">
      <dgm:prSet presAssocID="{B326FD4E-FE5B-E749-8A35-DAF914FCE8CE}" presName="linH" presStyleCnt="0"/>
      <dgm:spPr/>
    </dgm:pt>
    <dgm:pt modelId="{E8808683-CF91-FD41-97FB-F6BA9EEB384B}" type="pres">
      <dgm:prSet presAssocID="{B326FD4E-FE5B-E749-8A35-DAF914FCE8CE}" presName="padding1" presStyleCnt="0"/>
      <dgm:spPr/>
    </dgm:pt>
    <dgm:pt modelId="{E8C748FB-722B-794D-9013-0A7C40DA634C}" type="pres">
      <dgm:prSet presAssocID="{27E27DC4-FD7F-2042-A16F-6CE82E913347}" presName="linV" presStyleCnt="0"/>
      <dgm:spPr/>
    </dgm:pt>
    <dgm:pt modelId="{0358F653-56AA-2145-B0D4-1B74EE593BBC}" type="pres">
      <dgm:prSet presAssocID="{27E27DC4-FD7F-2042-A16F-6CE82E913347}" presName="spVertical1" presStyleCnt="0"/>
      <dgm:spPr/>
    </dgm:pt>
    <dgm:pt modelId="{8BE766E1-364F-9C48-BD6D-B801D49DF56C}" type="pres">
      <dgm:prSet presAssocID="{27E27DC4-FD7F-2042-A16F-6CE82E913347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65719-394D-3749-8B0D-15A1F30CA9C8}" type="pres">
      <dgm:prSet presAssocID="{27E27DC4-FD7F-2042-A16F-6CE82E913347}" presName="spVertical2" presStyleCnt="0"/>
      <dgm:spPr/>
    </dgm:pt>
    <dgm:pt modelId="{67BBE544-342B-FC4D-838B-63D730B92903}" type="pres">
      <dgm:prSet presAssocID="{27E27DC4-FD7F-2042-A16F-6CE82E913347}" presName="spVertical3" presStyleCnt="0"/>
      <dgm:spPr/>
    </dgm:pt>
    <dgm:pt modelId="{6A9CBE42-7F50-4647-BCC8-F7B7D8C7C1F4}" type="pres">
      <dgm:prSet presAssocID="{E3C23CCB-B220-3F4D-A737-C490BA678212}" presName="space" presStyleCnt="0"/>
      <dgm:spPr/>
    </dgm:pt>
    <dgm:pt modelId="{C1AA2A2E-8281-DF41-83DE-3E04C85C03A6}" type="pres">
      <dgm:prSet presAssocID="{9262A4F6-9D81-2D4A-B57A-E4EE43600B9E}" presName="linV" presStyleCnt="0"/>
      <dgm:spPr/>
    </dgm:pt>
    <dgm:pt modelId="{29942DA1-3904-AE40-B9BC-0BB1E8F7B277}" type="pres">
      <dgm:prSet presAssocID="{9262A4F6-9D81-2D4A-B57A-E4EE43600B9E}" presName="spVertical1" presStyleCnt="0"/>
      <dgm:spPr/>
    </dgm:pt>
    <dgm:pt modelId="{0B5B8449-ECD9-8A44-A5F1-DF2B289434AF}" type="pres">
      <dgm:prSet presAssocID="{9262A4F6-9D81-2D4A-B57A-E4EE43600B9E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8E453-09BD-E945-B952-713766A14AE1}" type="pres">
      <dgm:prSet presAssocID="{9262A4F6-9D81-2D4A-B57A-E4EE43600B9E}" presName="spVertical2" presStyleCnt="0"/>
      <dgm:spPr/>
    </dgm:pt>
    <dgm:pt modelId="{517EE60C-2970-B245-938D-FF61DDF5AE11}" type="pres">
      <dgm:prSet presAssocID="{9262A4F6-9D81-2D4A-B57A-E4EE43600B9E}" presName="spVertical3" presStyleCnt="0"/>
      <dgm:spPr/>
    </dgm:pt>
    <dgm:pt modelId="{10351BA5-96DF-3C42-BF08-9B87860FD8FB}" type="pres">
      <dgm:prSet presAssocID="{198526C3-0DD2-184C-B4B2-5C581773D32E}" presName="space" presStyleCnt="0"/>
      <dgm:spPr/>
    </dgm:pt>
    <dgm:pt modelId="{8FBDB382-3543-5142-A7E9-E4BA47BE6F82}" type="pres">
      <dgm:prSet presAssocID="{158A1BB7-E881-E448-ABD3-F39EC45AFDC5}" presName="linV" presStyleCnt="0"/>
      <dgm:spPr/>
    </dgm:pt>
    <dgm:pt modelId="{81D244A3-49DF-9A44-B0F7-37FDB3BB19A8}" type="pres">
      <dgm:prSet presAssocID="{158A1BB7-E881-E448-ABD3-F39EC45AFDC5}" presName="spVertical1" presStyleCnt="0"/>
      <dgm:spPr/>
    </dgm:pt>
    <dgm:pt modelId="{F3B2A5C1-A96F-9740-8AF5-FAD05897AB01}" type="pres">
      <dgm:prSet presAssocID="{158A1BB7-E881-E448-ABD3-F39EC45AFDC5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B978-F969-634B-AF96-908F5702BA4F}" type="pres">
      <dgm:prSet presAssocID="{158A1BB7-E881-E448-ABD3-F39EC45AFDC5}" presName="spVertical2" presStyleCnt="0"/>
      <dgm:spPr/>
    </dgm:pt>
    <dgm:pt modelId="{38326A55-E5BB-CC44-BBFB-D3C7B980AE9D}" type="pres">
      <dgm:prSet presAssocID="{158A1BB7-E881-E448-ABD3-F39EC45AFDC5}" presName="spVertical3" presStyleCnt="0"/>
      <dgm:spPr/>
    </dgm:pt>
    <dgm:pt modelId="{4CB027C6-7F25-4A4A-9E20-91F023268DE2}" type="pres">
      <dgm:prSet presAssocID="{B326FD4E-FE5B-E749-8A35-DAF914FCE8CE}" presName="padding2" presStyleCnt="0"/>
      <dgm:spPr/>
    </dgm:pt>
    <dgm:pt modelId="{0DA2D2CF-E4BD-AF4A-AF91-BBC6C118DCAA}" type="pres">
      <dgm:prSet presAssocID="{B326FD4E-FE5B-E749-8A35-DAF914FCE8CE}" presName="negArrow" presStyleCnt="0"/>
      <dgm:spPr/>
    </dgm:pt>
    <dgm:pt modelId="{899F8EE4-13A5-5744-B0DD-3867CBFDBBF4}" type="pres">
      <dgm:prSet presAssocID="{B326FD4E-FE5B-E749-8A35-DAF914FCE8CE}" presName="backgroundArrow" presStyleLbl="node1" presStyleIdx="0" presStyleCnt="1"/>
      <dgm:spPr/>
    </dgm:pt>
  </dgm:ptLst>
  <dgm:cxnLst>
    <dgm:cxn modelId="{6238DF3D-D973-AF47-A622-A29539A2F100}" type="presOf" srcId="{B326FD4E-FE5B-E749-8A35-DAF914FCE8CE}" destId="{652476DA-623B-B54C-A94A-429F48DA4082}" srcOrd="0" destOrd="0" presId="urn:microsoft.com/office/officeart/2005/8/layout/hProcess3"/>
    <dgm:cxn modelId="{B40C7C09-7DA7-AE43-9A8C-8FD5B969ED57}" type="presOf" srcId="{9262A4F6-9D81-2D4A-B57A-E4EE43600B9E}" destId="{0B5B8449-ECD9-8A44-A5F1-DF2B289434AF}" srcOrd="0" destOrd="0" presId="urn:microsoft.com/office/officeart/2005/8/layout/hProcess3"/>
    <dgm:cxn modelId="{0A0AA84F-B5CF-3545-984B-ABBAF460154F}" srcId="{B326FD4E-FE5B-E749-8A35-DAF914FCE8CE}" destId="{158A1BB7-E881-E448-ABD3-F39EC45AFDC5}" srcOrd="2" destOrd="0" parTransId="{52DF3A82-9C54-B140-B57C-7D29064B7ECE}" sibTransId="{FE5497D0-D87A-F24A-AFFB-163EF95B814A}"/>
    <dgm:cxn modelId="{6FDCFDE9-052F-1749-A80B-52220474AFDA}" srcId="{B326FD4E-FE5B-E749-8A35-DAF914FCE8CE}" destId="{27E27DC4-FD7F-2042-A16F-6CE82E913347}" srcOrd="0" destOrd="0" parTransId="{78320930-27BC-E248-84AD-FCE73808978B}" sibTransId="{E3C23CCB-B220-3F4D-A737-C490BA678212}"/>
    <dgm:cxn modelId="{F338B85B-3997-344E-93E1-AF6EB1B51594}" srcId="{B326FD4E-FE5B-E749-8A35-DAF914FCE8CE}" destId="{9262A4F6-9D81-2D4A-B57A-E4EE43600B9E}" srcOrd="1" destOrd="0" parTransId="{89DCD0D7-D65F-BD4C-B2BB-EEF0C3DC1AA3}" sibTransId="{198526C3-0DD2-184C-B4B2-5C581773D32E}"/>
    <dgm:cxn modelId="{614177B3-DFD9-AA45-87EB-75780DCC934C}" type="presOf" srcId="{27E27DC4-FD7F-2042-A16F-6CE82E913347}" destId="{8BE766E1-364F-9C48-BD6D-B801D49DF56C}" srcOrd="0" destOrd="0" presId="urn:microsoft.com/office/officeart/2005/8/layout/hProcess3"/>
    <dgm:cxn modelId="{621F7E59-8F0A-CE49-ACB9-DCFEAFAE7CBF}" type="presOf" srcId="{158A1BB7-E881-E448-ABD3-F39EC45AFDC5}" destId="{F3B2A5C1-A96F-9740-8AF5-FAD05897AB01}" srcOrd="0" destOrd="0" presId="urn:microsoft.com/office/officeart/2005/8/layout/hProcess3"/>
    <dgm:cxn modelId="{76AB23DF-F018-124B-A935-D36AB0EA330D}" type="presParOf" srcId="{652476DA-623B-B54C-A94A-429F48DA4082}" destId="{A0677305-6610-B846-85B6-82E652A3BE72}" srcOrd="0" destOrd="0" presId="urn:microsoft.com/office/officeart/2005/8/layout/hProcess3"/>
    <dgm:cxn modelId="{A77042D9-0C15-9C47-B7B9-BFD0228021E7}" type="presParOf" srcId="{652476DA-623B-B54C-A94A-429F48DA4082}" destId="{277A6F16-B9F3-354A-8B6C-4EBE9527A37B}" srcOrd="1" destOrd="0" presId="urn:microsoft.com/office/officeart/2005/8/layout/hProcess3"/>
    <dgm:cxn modelId="{376B82A3-4D9B-FD47-B0F2-4C73D12CA434}" type="presParOf" srcId="{277A6F16-B9F3-354A-8B6C-4EBE9527A37B}" destId="{E8808683-CF91-FD41-97FB-F6BA9EEB384B}" srcOrd="0" destOrd="0" presId="urn:microsoft.com/office/officeart/2005/8/layout/hProcess3"/>
    <dgm:cxn modelId="{549D5481-E0C6-CB44-8A6B-5190F7D96B93}" type="presParOf" srcId="{277A6F16-B9F3-354A-8B6C-4EBE9527A37B}" destId="{E8C748FB-722B-794D-9013-0A7C40DA634C}" srcOrd="1" destOrd="0" presId="urn:microsoft.com/office/officeart/2005/8/layout/hProcess3"/>
    <dgm:cxn modelId="{716ABF48-DBE7-6148-9E2F-17A0BE0526C8}" type="presParOf" srcId="{E8C748FB-722B-794D-9013-0A7C40DA634C}" destId="{0358F653-56AA-2145-B0D4-1B74EE593BBC}" srcOrd="0" destOrd="0" presId="urn:microsoft.com/office/officeart/2005/8/layout/hProcess3"/>
    <dgm:cxn modelId="{6E922DE9-EBAD-C44E-B3AF-3A00A0F946BA}" type="presParOf" srcId="{E8C748FB-722B-794D-9013-0A7C40DA634C}" destId="{8BE766E1-364F-9C48-BD6D-B801D49DF56C}" srcOrd="1" destOrd="0" presId="urn:microsoft.com/office/officeart/2005/8/layout/hProcess3"/>
    <dgm:cxn modelId="{21E5291A-0C09-A948-9766-CEDBB679AE8F}" type="presParOf" srcId="{E8C748FB-722B-794D-9013-0A7C40DA634C}" destId="{A9D65719-394D-3749-8B0D-15A1F30CA9C8}" srcOrd="2" destOrd="0" presId="urn:microsoft.com/office/officeart/2005/8/layout/hProcess3"/>
    <dgm:cxn modelId="{70159FD1-D754-AF4E-A5C8-392E1F6D2BD6}" type="presParOf" srcId="{E8C748FB-722B-794D-9013-0A7C40DA634C}" destId="{67BBE544-342B-FC4D-838B-63D730B92903}" srcOrd="3" destOrd="0" presId="urn:microsoft.com/office/officeart/2005/8/layout/hProcess3"/>
    <dgm:cxn modelId="{6A9EB012-F138-4047-A33C-B248F16574DB}" type="presParOf" srcId="{277A6F16-B9F3-354A-8B6C-4EBE9527A37B}" destId="{6A9CBE42-7F50-4647-BCC8-F7B7D8C7C1F4}" srcOrd="2" destOrd="0" presId="urn:microsoft.com/office/officeart/2005/8/layout/hProcess3"/>
    <dgm:cxn modelId="{4E78D582-A234-0248-9517-806BAE6692DF}" type="presParOf" srcId="{277A6F16-B9F3-354A-8B6C-4EBE9527A37B}" destId="{C1AA2A2E-8281-DF41-83DE-3E04C85C03A6}" srcOrd="3" destOrd="0" presId="urn:microsoft.com/office/officeart/2005/8/layout/hProcess3"/>
    <dgm:cxn modelId="{313512E0-3F41-EE48-956F-18B8B1A7630B}" type="presParOf" srcId="{C1AA2A2E-8281-DF41-83DE-3E04C85C03A6}" destId="{29942DA1-3904-AE40-B9BC-0BB1E8F7B277}" srcOrd="0" destOrd="0" presId="urn:microsoft.com/office/officeart/2005/8/layout/hProcess3"/>
    <dgm:cxn modelId="{1F7C1BEC-C2C8-264B-A1AD-5389AF8C803D}" type="presParOf" srcId="{C1AA2A2E-8281-DF41-83DE-3E04C85C03A6}" destId="{0B5B8449-ECD9-8A44-A5F1-DF2B289434AF}" srcOrd="1" destOrd="0" presId="urn:microsoft.com/office/officeart/2005/8/layout/hProcess3"/>
    <dgm:cxn modelId="{8BC92A7F-B499-3248-9EFD-AB5EB1CA806C}" type="presParOf" srcId="{C1AA2A2E-8281-DF41-83DE-3E04C85C03A6}" destId="{F078E453-09BD-E945-B952-713766A14AE1}" srcOrd="2" destOrd="0" presId="urn:microsoft.com/office/officeart/2005/8/layout/hProcess3"/>
    <dgm:cxn modelId="{31CEFD82-7E21-E145-BFB3-131DF9CDB757}" type="presParOf" srcId="{C1AA2A2E-8281-DF41-83DE-3E04C85C03A6}" destId="{517EE60C-2970-B245-938D-FF61DDF5AE11}" srcOrd="3" destOrd="0" presId="urn:microsoft.com/office/officeart/2005/8/layout/hProcess3"/>
    <dgm:cxn modelId="{B36302D8-E7D5-D049-BB8D-751C5491344F}" type="presParOf" srcId="{277A6F16-B9F3-354A-8B6C-4EBE9527A37B}" destId="{10351BA5-96DF-3C42-BF08-9B87860FD8FB}" srcOrd="4" destOrd="0" presId="urn:microsoft.com/office/officeart/2005/8/layout/hProcess3"/>
    <dgm:cxn modelId="{CAA4DE02-D672-4C40-A161-323A22968554}" type="presParOf" srcId="{277A6F16-B9F3-354A-8B6C-4EBE9527A37B}" destId="{8FBDB382-3543-5142-A7E9-E4BA47BE6F82}" srcOrd="5" destOrd="0" presId="urn:microsoft.com/office/officeart/2005/8/layout/hProcess3"/>
    <dgm:cxn modelId="{12903FF1-9510-814A-B3AA-384085F96463}" type="presParOf" srcId="{8FBDB382-3543-5142-A7E9-E4BA47BE6F82}" destId="{81D244A3-49DF-9A44-B0F7-37FDB3BB19A8}" srcOrd="0" destOrd="0" presId="urn:microsoft.com/office/officeart/2005/8/layout/hProcess3"/>
    <dgm:cxn modelId="{E4059B32-382E-D046-8AE0-FDFC71E3B325}" type="presParOf" srcId="{8FBDB382-3543-5142-A7E9-E4BA47BE6F82}" destId="{F3B2A5C1-A96F-9740-8AF5-FAD05897AB01}" srcOrd="1" destOrd="0" presId="urn:microsoft.com/office/officeart/2005/8/layout/hProcess3"/>
    <dgm:cxn modelId="{0F389E6C-25BF-5C46-BBF6-1DB76E9ED6E8}" type="presParOf" srcId="{8FBDB382-3543-5142-A7E9-E4BA47BE6F82}" destId="{8D69B978-F969-634B-AF96-908F5702BA4F}" srcOrd="2" destOrd="0" presId="urn:microsoft.com/office/officeart/2005/8/layout/hProcess3"/>
    <dgm:cxn modelId="{0E4D0D35-9706-7446-8A08-E422EF768FE8}" type="presParOf" srcId="{8FBDB382-3543-5142-A7E9-E4BA47BE6F82}" destId="{38326A55-E5BB-CC44-BBFB-D3C7B980AE9D}" srcOrd="3" destOrd="0" presId="urn:microsoft.com/office/officeart/2005/8/layout/hProcess3"/>
    <dgm:cxn modelId="{6A48BA5A-EA39-0E46-8AFA-5652828BE130}" type="presParOf" srcId="{277A6F16-B9F3-354A-8B6C-4EBE9527A37B}" destId="{4CB027C6-7F25-4A4A-9E20-91F023268DE2}" srcOrd="6" destOrd="0" presId="urn:microsoft.com/office/officeart/2005/8/layout/hProcess3"/>
    <dgm:cxn modelId="{F16DBAD5-70A3-7D40-A243-2632B01F0F54}" type="presParOf" srcId="{277A6F16-B9F3-354A-8B6C-4EBE9527A37B}" destId="{0DA2D2CF-E4BD-AF4A-AF91-BBC6C118DCAA}" srcOrd="7" destOrd="0" presId="urn:microsoft.com/office/officeart/2005/8/layout/hProcess3"/>
    <dgm:cxn modelId="{E390833B-DD9D-6B4F-A52B-B4C1E1E60614}" type="presParOf" srcId="{277A6F16-B9F3-354A-8B6C-4EBE9527A37B}" destId="{899F8EE4-13A5-5744-B0DD-3867CBFDBBF4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270A4-B3DD-6845-B2B3-B9C1B63CF57D}">
      <dsp:nvSpPr>
        <dsp:cNvPr id="0" name=""/>
        <dsp:cNvSpPr/>
      </dsp:nvSpPr>
      <dsp:spPr>
        <a:xfrm>
          <a:off x="0" y="1343243"/>
          <a:ext cx="9751484" cy="1369574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389D91-BA4D-314A-85FE-055D0E6E9AE5}">
      <dsp:nvSpPr>
        <dsp:cNvPr id="0" name=""/>
        <dsp:cNvSpPr/>
      </dsp:nvSpPr>
      <dsp:spPr>
        <a:xfrm>
          <a:off x="7397890" y="1685637"/>
          <a:ext cx="1378444" cy="68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1.Sanayi Devrimi 18.yy-19.yy</a:t>
          </a:r>
          <a:endParaRPr lang="tr-TR" sz="1400" b="1" kern="1200" dirty="0"/>
        </a:p>
      </dsp:txBody>
      <dsp:txXfrm>
        <a:off x="7397890" y="1685637"/>
        <a:ext cx="1378444" cy="684787"/>
      </dsp:txXfrm>
    </dsp:sp>
    <dsp:sp modelId="{C70A1FF0-89C7-234D-B4DC-FDA4BCC4601E}">
      <dsp:nvSpPr>
        <dsp:cNvPr id="0" name=""/>
        <dsp:cNvSpPr/>
      </dsp:nvSpPr>
      <dsp:spPr>
        <a:xfrm>
          <a:off x="5743757" y="1685637"/>
          <a:ext cx="1378444" cy="68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Makine devrimi</a:t>
          </a:r>
          <a:endParaRPr lang="tr-TR" sz="1400" kern="1200" dirty="0"/>
        </a:p>
      </dsp:txBody>
      <dsp:txXfrm>
        <a:off x="5743757" y="1685637"/>
        <a:ext cx="1378444" cy="684787"/>
      </dsp:txXfrm>
    </dsp:sp>
    <dsp:sp modelId="{98436314-B493-D946-8BBD-19B7797D6E49}">
      <dsp:nvSpPr>
        <dsp:cNvPr id="0" name=""/>
        <dsp:cNvSpPr/>
      </dsp:nvSpPr>
      <dsp:spPr>
        <a:xfrm>
          <a:off x="4089623" y="1685637"/>
          <a:ext cx="1378444" cy="68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Zanaat-Manifatura/fabrika</a:t>
          </a:r>
          <a:endParaRPr lang="tr-TR" sz="1400" kern="1200" dirty="0"/>
        </a:p>
      </dsp:txBody>
      <dsp:txXfrm>
        <a:off x="4089623" y="1685637"/>
        <a:ext cx="1378444" cy="684787"/>
      </dsp:txXfrm>
    </dsp:sp>
    <dsp:sp modelId="{5BCE588F-2D35-824E-81B6-2786AEAAC109}">
      <dsp:nvSpPr>
        <dsp:cNvPr id="0" name=""/>
        <dsp:cNvSpPr/>
      </dsp:nvSpPr>
      <dsp:spPr>
        <a:xfrm>
          <a:off x="2435490" y="1685637"/>
          <a:ext cx="1378444" cy="68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Nüfus artışı</a:t>
          </a:r>
          <a:endParaRPr lang="tr-TR" sz="1400" kern="1200" dirty="0"/>
        </a:p>
      </dsp:txBody>
      <dsp:txXfrm>
        <a:off x="2435490" y="1685637"/>
        <a:ext cx="1378444" cy="684787"/>
      </dsp:txXfrm>
    </dsp:sp>
    <dsp:sp modelId="{83165E65-47BD-8943-A538-894A9938D3AB}">
      <dsp:nvSpPr>
        <dsp:cNvPr id="0" name=""/>
        <dsp:cNvSpPr/>
      </dsp:nvSpPr>
      <dsp:spPr>
        <a:xfrm>
          <a:off x="781356" y="1685637"/>
          <a:ext cx="1378444" cy="68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Buluşlar</a:t>
          </a:r>
          <a:endParaRPr lang="tr-TR" sz="1400" kern="1200"/>
        </a:p>
      </dsp:txBody>
      <dsp:txXfrm>
        <a:off x="781356" y="1685637"/>
        <a:ext cx="1378444" cy="684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00216"/>
            <a:ext cx="26456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136" y="6300216"/>
            <a:ext cx="50840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300216"/>
            <a:ext cx="9144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9" y="2866033"/>
            <a:ext cx="4751917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4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838706" y="505650"/>
            <a:ext cx="5134567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2" y="667563"/>
            <a:ext cx="4624885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417880" y="3520798"/>
            <a:ext cx="5450699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2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225976" y="241256"/>
            <a:ext cx="5450699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40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4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745711" y="379100"/>
            <a:ext cx="6708436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5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51583" y="116368"/>
            <a:ext cx="529208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70" y="305000"/>
            <a:ext cx="4797940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5553974" y="323141"/>
            <a:ext cx="6390257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1" y="450851"/>
            <a:ext cx="1128111" cy="5357812"/>
          </a:xfrm>
        </p:spPr>
        <p:txBody>
          <a:bodyPr vert="eaVert" anchor="t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8" y="3200400"/>
            <a:ext cx="10695709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98744"/>
            <a:ext cx="26416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200" y="6298744"/>
            <a:ext cx="508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808" y="6312395"/>
            <a:ext cx="9144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3"/>
            <a:ext cx="103632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60" y="1689847"/>
            <a:ext cx="11241737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6"/>
            <a:ext cx="7112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20"/>
            <a:ext cx="7112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1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872471" y="445180"/>
            <a:ext cx="7221663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1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4" y="5230909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9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8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9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8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4" y="1897043"/>
            <a:ext cx="4305300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5" y="1897043"/>
            <a:ext cx="4305300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4" y="1897043"/>
            <a:ext cx="4305300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5" y="1897043"/>
            <a:ext cx="4305300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03238"/>
            <a:ext cx="97514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1735138"/>
            <a:ext cx="9751484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917" y="6314464"/>
            <a:ext cx="17272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82A2F9D-AE04-4934-BE73-E7045F03783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6811" y="6305797"/>
            <a:ext cx="4957289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517" y="5476097"/>
            <a:ext cx="1977408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00D92E-9C08-416C-AFB9-D6F53849D6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Sanayi</a:t>
            </a:r>
            <a:r>
              <a:rPr lang="en-US" dirty="0" smtClean="0"/>
              <a:t> </a:t>
            </a:r>
            <a:r>
              <a:rPr lang="en-US" dirty="0" err="1" smtClean="0"/>
              <a:t>Devrimi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229277"/>
              </p:ext>
            </p:extLst>
          </p:nvPr>
        </p:nvGraphicFramePr>
        <p:xfrm>
          <a:off x="997697" y="2488318"/>
          <a:ext cx="9751484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94005"/>
            <a:ext cx="3441700" cy="303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6764" y="276838"/>
            <a:ext cx="2605235" cy="32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032"/>
          </a:xfrm>
        </p:spPr>
        <p:txBody>
          <a:bodyPr/>
          <a:lstStyle/>
          <a:p>
            <a:r>
              <a:rPr lang="en-US" dirty="0" err="1" smtClean="0"/>
              <a:t>Aydınlanma</a:t>
            </a:r>
            <a:r>
              <a:rPr lang="en-US" dirty="0" smtClean="0"/>
              <a:t> </a:t>
            </a:r>
            <a:r>
              <a:rPr lang="en-US" dirty="0" err="1" smtClean="0"/>
              <a:t>çağı</a:t>
            </a:r>
            <a:r>
              <a:rPr lang="en-US" dirty="0" smtClean="0"/>
              <a:t>(1688-1789)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379"/>
            <a:ext cx="10515600" cy="478258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Aydınlanmanın</a:t>
            </a:r>
            <a:r>
              <a:rPr lang="en-US" dirty="0" smtClean="0"/>
              <a:t> </a:t>
            </a:r>
            <a:r>
              <a:rPr lang="en-US" dirty="0" err="1" smtClean="0"/>
              <a:t>temeli</a:t>
            </a:r>
            <a:r>
              <a:rPr lang="en-US" dirty="0" smtClean="0"/>
              <a:t>; “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karakteri</a:t>
            </a:r>
            <a:r>
              <a:rPr lang="en-US" dirty="0" smtClean="0"/>
              <a:t> </a:t>
            </a:r>
            <a:r>
              <a:rPr lang="en-US" dirty="0" err="1" smtClean="0"/>
              <a:t>eğitilebilir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Merak</a:t>
            </a:r>
            <a:r>
              <a:rPr lang="en-US" dirty="0" smtClean="0"/>
              <a:t> </a:t>
            </a:r>
            <a:r>
              <a:rPr lang="en-US" dirty="0" err="1" smtClean="0"/>
              <a:t>duygusu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Birey</a:t>
            </a:r>
            <a:r>
              <a:rPr lang="en-US" dirty="0" smtClean="0"/>
              <a:t> </a:t>
            </a:r>
            <a:r>
              <a:rPr lang="en-US" dirty="0" err="1" smtClean="0"/>
              <a:t>özgürlüğü</a:t>
            </a:r>
            <a:endParaRPr lang="en-US" dirty="0" smtClean="0"/>
          </a:p>
          <a:p>
            <a:r>
              <a:rPr lang="en-US" dirty="0" err="1" smtClean="0"/>
              <a:t>Dogmatik</a:t>
            </a:r>
            <a:r>
              <a:rPr lang="en-US" dirty="0" smtClean="0"/>
              <a:t> din(clericalism-</a:t>
            </a:r>
            <a:r>
              <a:rPr lang="en-US" dirty="0" err="1" smtClean="0"/>
              <a:t>kilise</a:t>
            </a:r>
            <a:r>
              <a:rPr lang="en-US" dirty="0" smtClean="0"/>
              <a:t> </a:t>
            </a:r>
            <a:r>
              <a:rPr lang="en-US" dirty="0" err="1" smtClean="0"/>
              <a:t>hakimiyeti</a:t>
            </a:r>
            <a:r>
              <a:rPr lang="en-US" dirty="0"/>
              <a:t>)</a:t>
            </a:r>
            <a:r>
              <a:rPr lang="en-US" dirty="0" smtClean="0"/>
              <a:t>        </a:t>
            </a:r>
            <a:r>
              <a:rPr lang="en-US" dirty="0" err="1" smtClean="0"/>
              <a:t>ilim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Toplumsal</a:t>
            </a:r>
            <a:r>
              <a:rPr lang="en-US" dirty="0" smtClean="0"/>
              <a:t> </a:t>
            </a:r>
            <a:r>
              <a:rPr lang="en-US" dirty="0" err="1" smtClean="0"/>
              <a:t>düzene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devamlılığa</a:t>
            </a:r>
            <a:r>
              <a:rPr lang="en-US" dirty="0" smtClean="0"/>
              <a:t> </a:t>
            </a:r>
            <a:r>
              <a:rPr lang="en-US" dirty="0" err="1" smtClean="0"/>
              <a:t>önem</a:t>
            </a:r>
            <a:r>
              <a:rPr lang="en-US" dirty="0" smtClean="0"/>
              <a:t> </a:t>
            </a:r>
            <a:r>
              <a:rPr lang="en-US" dirty="0" err="1" smtClean="0"/>
              <a:t>öte</a:t>
            </a:r>
            <a:r>
              <a:rPr lang="en-US" dirty="0" smtClean="0"/>
              <a:t> </a:t>
            </a:r>
            <a:r>
              <a:rPr lang="en-US" dirty="0" err="1" smtClean="0"/>
              <a:t>yandan</a:t>
            </a:r>
            <a:r>
              <a:rPr lang="is-IS" dirty="0" smtClean="0"/>
              <a:t>….birey kavramı</a:t>
            </a: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SONUÇ;</a:t>
            </a:r>
          </a:p>
          <a:p>
            <a:r>
              <a:rPr lang="tr-TR" dirty="0" smtClean="0"/>
              <a:t>“Kişisel çıkar”? toplumsal yarar”?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904" y="3983421"/>
            <a:ext cx="425401" cy="574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3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3"/>
            <a:ext cx="10515600" cy="877391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Aydınlanma</a:t>
            </a:r>
            <a:r>
              <a:rPr lang="en-US" sz="2800" dirty="0" smtClean="0"/>
              <a:t> </a:t>
            </a:r>
            <a:r>
              <a:rPr lang="en-US" sz="2800" dirty="0" err="1" smtClean="0"/>
              <a:t>çağı</a:t>
            </a:r>
            <a:r>
              <a:rPr lang="en-US" sz="2800" dirty="0" smtClean="0"/>
              <a:t>- “</a:t>
            </a:r>
            <a:r>
              <a:rPr lang="en-US" sz="2800" dirty="0"/>
              <a:t>A.S </a:t>
            </a:r>
            <a:r>
              <a:rPr lang="en-US" sz="2800" dirty="0" err="1"/>
              <a:t>iyimserliğini</a:t>
            </a:r>
            <a:r>
              <a:rPr lang="en-US" sz="2800" dirty="0"/>
              <a:t> </a:t>
            </a:r>
            <a:r>
              <a:rPr lang="en-US" sz="2800" dirty="0" err="1"/>
              <a:t>anlamak</a:t>
            </a:r>
            <a:r>
              <a:rPr lang="en-US" sz="2800" dirty="0"/>
              <a:t> </a:t>
            </a:r>
            <a:r>
              <a:rPr lang="en-US" sz="2800" dirty="0" err="1"/>
              <a:t>açısından</a:t>
            </a:r>
            <a:r>
              <a:rPr lang="en-US" sz="2800" dirty="0"/>
              <a:t>”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201099"/>
            <a:ext cx="9751484" cy="4590101"/>
          </a:xfrm>
        </p:spPr>
        <p:txBody>
          <a:bodyPr>
            <a:noAutofit/>
          </a:bodyPr>
          <a:lstStyle/>
          <a:p>
            <a:r>
              <a:rPr lang="en-US" dirty="0" err="1"/>
              <a:t>Friedman’a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A.S, </a:t>
            </a:r>
            <a:r>
              <a:rPr lang="en-US" dirty="0" err="1" smtClean="0"/>
              <a:t>dönemin</a:t>
            </a:r>
            <a:r>
              <a:rPr lang="en-US" dirty="0" smtClean="0"/>
              <a:t> </a:t>
            </a:r>
            <a:r>
              <a:rPr lang="en-US" dirty="0" err="1" smtClean="0"/>
              <a:t>koşulları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din </a:t>
            </a:r>
            <a:r>
              <a:rPr lang="en-US" dirty="0" err="1" smtClean="0"/>
              <a:t>tartışmalarından</a:t>
            </a:r>
            <a:r>
              <a:rPr lang="en-US" dirty="0" smtClean="0"/>
              <a:t>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kalamaz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değişim</a:t>
            </a:r>
            <a:endParaRPr lang="en-US" dirty="0" smtClean="0"/>
          </a:p>
          <a:p>
            <a:r>
              <a:rPr lang="en-US" dirty="0" err="1" smtClean="0"/>
              <a:t>İnsana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doğaya</a:t>
            </a:r>
            <a:r>
              <a:rPr lang="en-US" dirty="0" smtClean="0"/>
              <a:t> </a:t>
            </a:r>
            <a:r>
              <a:rPr lang="en-US" dirty="0" err="1" smtClean="0"/>
              <a:t>bakış</a:t>
            </a:r>
            <a:r>
              <a:rPr lang="en-US" dirty="0" smtClean="0"/>
              <a:t> </a:t>
            </a:r>
            <a:r>
              <a:rPr lang="en-US" dirty="0" err="1" smtClean="0"/>
              <a:t>pozitife</a:t>
            </a:r>
            <a:r>
              <a:rPr lang="en-US" dirty="0" smtClean="0"/>
              <a:t> </a:t>
            </a:r>
            <a:r>
              <a:rPr lang="en-US" dirty="0" err="1" smtClean="0"/>
              <a:t>yöneliyor</a:t>
            </a:r>
            <a:endParaRPr lang="en-US" dirty="0" smtClean="0"/>
          </a:p>
          <a:p>
            <a:r>
              <a:rPr lang="en-US" dirty="0" err="1" smtClean="0"/>
              <a:t>Tanrı’yı</a:t>
            </a:r>
            <a:r>
              <a:rPr lang="en-US" dirty="0" smtClean="0"/>
              <a:t> </a:t>
            </a:r>
            <a:r>
              <a:rPr lang="en-US" dirty="0" err="1" smtClean="0"/>
              <a:t>doğayla</a:t>
            </a:r>
            <a:r>
              <a:rPr lang="en-US" dirty="0" smtClean="0"/>
              <a:t> </a:t>
            </a:r>
            <a:r>
              <a:rPr lang="en-US" dirty="0" err="1" smtClean="0"/>
              <a:t>ilişkilendirme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Kaderini</a:t>
            </a:r>
            <a:r>
              <a:rPr lang="en-US" dirty="0" smtClean="0"/>
              <a:t> </a:t>
            </a:r>
            <a:r>
              <a:rPr lang="en-US" dirty="0" err="1" smtClean="0"/>
              <a:t>belirlemede</a:t>
            </a:r>
            <a:r>
              <a:rPr lang="en-US" dirty="0" smtClean="0"/>
              <a:t> “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eylemi</a:t>
            </a:r>
            <a:r>
              <a:rPr lang="en-US" dirty="0" smtClean="0"/>
              <a:t>” </a:t>
            </a:r>
            <a:r>
              <a:rPr lang="en-US" dirty="0" err="1" smtClean="0"/>
              <a:t>ilişkisi-insan</a:t>
            </a:r>
            <a:r>
              <a:rPr lang="en-US" dirty="0" smtClean="0"/>
              <a:t> </a:t>
            </a:r>
            <a:r>
              <a:rPr lang="en-US" dirty="0" err="1" smtClean="0"/>
              <a:t>artık</a:t>
            </a:r>
            <a:r>
              <a:rPr lang="en-US" dirty="0" smtClean="0"/>
              <a:t> </a:t>
            </a:r>
            <a:r>
              <a:rPr lang="en-US" dirty="0" err="1" smtClean="0"/>
              <a:t>kader</a:t>
            </a:r>
            <a:r>
              <a:rPr lang="en-US" dirty="0" smtClean="0"/>
              <a:t> </a:t>
            </a:r>
            <a:r>
              <a:rPr lang="en-US" dirty="0" err="1" smtClean="0"/>
              <a:t>mahkumu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 mi?</a:t>
            </a:r>
          </a:p>
          <a:p>
            <a:r>
              <a:rPr lang="en-US" dirty="0" err="1"/>
              <a:t>Tanrı’nın</a:t>
            </a:r>
            <a:r>
              <a:rPr lang="en-US" dirty="0"/>
              <a:t> </a:t>
            </a:r>
            <a:r>
              <a:rPr lang="en-US" dirty="0" err="1" smtClean="0"/>
              <a:t>insanın</a:t>
            </a:r>
            <a:r>
              <a:rPr lang="en-US" dirty="0" smtClean="0"/>
              <a:t> </a:t>
            </a:r>
            <a:r>
              <a:rPr lang="en-US" dirty="0" err="1" smtClean="0"/>
              <a:t>mutluluğunu</a:t>
            </a:r>
            <a:r>
              <a:rPr lang="en-US" dirty="0" smtClean="0"/>
              <a:t> </a:t>
            </a:r>
            <a:r>
              <a:rPr lang="en-US" dirty="0" err="1" smtClean="0"/>
              <a:t>istediği</a:t>
            </a:r>
            <a:r>
              <a:rPr lang="en-US" dirty="0" smtClean="0"/>
              <a:t> </a:t>
            </a:r>
            <a:r>
              <a:rPr lang="en-US" dirty="0" err="1" smtClean="0"/>
              <a:t>inancı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çıkıyor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3"/>
            <a:ext cx="10515600" cy="6979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Adam Smith-</a:t>
            </a:r>
            <a:r>
              <a:rPr lang="en-US" sz="3600" dirty="0" err="1" smtClean="0"/>
              <a:t>Kişisel</a:t>
            </a:r>
            <a:r>
              <a:rPr lang="en-US" sz="3600" dirty="0" smtClean="0"/>
              <a:t> </a:t>
            </a:r>
            <a:r>
              <a:rPr lang="en-US" sz="3600" dirty="0" err="1" smtClean="0"/>
              <a:t>çıkar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toplumsal</a:t>
            </a:r>
            <a:r>
              <a:rPr lang="en-US" sz="3600" dirty="0" smtClean="0"/>
              <a:t> </a:t>
            </a:r>
            <a:r>
              <a:rPr lang="en-US" sz="3600" dirty="0" err="1" smtClean="0"/>
              <a:t>yarar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5877"/>
            <a:ext cx="10515600" cy="503108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Almanların</a:t>
            </a:r>
            <a:r>
              <a:rPr lang="en-US" dirty="0" smtClean="0"/>
              <a:t> </a:t>
            </a:r>
            <a:r>
              <a:rPr lang="en-US" dirty="0" err="1" smtClean="0"/>
              <a:t>A.Smith</a:t>
            </a:r>
            <a:r>
              <a:rPr lang="en-US" dirty="0" smtClean="0"/>
              <a:t> </a:t>
            </a:r>
            <a:r>
              <a:rPr lang="en-US" dirty="0" err="1" smtClean="0"/>
              <a:t>problemi-Ahlaki</a:t>
            </a:r>
            <a:r>
              <a:rPr lang="en-US" dirty="0" smtClean="0"/>
              <a:t> </a:t>
            </a:r>
            <a:r>
              <a:rPr lang="en-US" dirty="0" err="1" smtClean="0"/>
              <a:t>Duygular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Ulusların</a:t>
            </a:r>
            <a:r>
              <a:rPr lang="en-US" dirty="0" smtClean="0"/>
              <a:t> </a:t>
            </a:r>
            <a:r>
              <a:rPr lang="en-US" dirty="0" err="1" smtClean="0"/>
              <a:t>Zenginliği</a:t>
            </a:r>
            <a:r>
              <a:rPr lang="en-US" dirty="0" smtClean="0"/>
              <a:t> </a:t>
            </a:r>
            <a:r>
              <a:rPr lang="en-US" dirty="0" err="1" smtClean="0"/>
              <a:t>çelişkisi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A.D.</a:t>
            </a:r>
            <a:r>
              <a:rPr lang="en-US" sz="2400" b="1" dirty="0" err="1" smtClean="0"/>
              <a:t>Sempati</a:t>
            </a:r>
            <a:r>
              <a:rPr lang="en-US" sz="2400" dirty="0" smtClean="0"/>
              <a:t>- </a:t>
            </a:r>
            <a:r>
              <a:rPr lang="en-US" sz="2400" dirty="0" err="1" smtClean="0"/>
              <a:t>örn,başkasının</a:t>
            </a:r>
            <a:r>
              <a:rPr lang="en-US" sz="2400" dirty="0" smtClean="0"/>
              <a:t> </a:t>
            </a:r>
            <a:r>
              <a:rPr lang="en-US" sz="2400" dirty="0" err="1" smtClean="0"/>
              <a:t>derdine</a:t>
            </a:r>
            <a:r>
              <a:rPr lang="en-US" sz="2400" dirty="0" smtClean="0"/>
              <a:t> </a:t>
            </a:r>
            <a:r>
              <a:rPr lang="en-US" sz="2400" dirty="0" err="1" smtClean="0"/>
              <a:t>ortak</a:t>
            </a:r>
            <a:r>
              <a:rPr lang="en-US" sz="2400" dirty="0" smtClean="0"/>
              <a:t> </a:t>
            </a:r>
            <a:r>
              <a:rPr lang="en-US" sz="2400" dirty="0" err="1" smtClean="0"/>
              <a:t>olmak,ortaklık</a:t>
            </a:r>
            <a:r>
              <a:rPr lang="en-US" sz="2400" dirty="0" smtClean="0"/>
              <a:t> </a:t>
            </a:r>
            <a:r>
              <a:rPr lang="en-US" sz="2400" dirty="0" err="1" smtClean="0"/>
              <a:t>hissini</a:t>
            </a:r>
            <a:r>
              <a:rPr lang="en-US" sz="2400" dirty="0" smtClean="0"/>
              <a:t> </a:t>
            </a:r>
            <a:r>
              <a:rPr lang="en-US" sz="2400" dirty="0" err="1" smtClean="0"/>
              <a:t>çeşitli</a:t>
            </a:r>
            <a:r>
              <a:rPr lang="en-US" sz="2400" dirty="0" smtClean="0"/>
              <a:t> </a:t>
            </a:r>
            <a:r>
              <a:rPr lang="en-US" sz="2400" dirty="0" err="1" smtClean="0"/>
              <a:t>duygularla</a:t>
            </a:r>
            <a:r>
              <a:rPr lang="en-US" sz="2400" dirty="0" smtClean="0"/>
              <a:t> </a:t>
            </a:r>
            <a:r>
              <a:rPr lang="en-US" sz="2400" dirty="0" err="1" smtClean="0"/>
              <a:t>paylaşmak</a:t>
            </a:r>
            <a:r>
              <a:rPr lang="en-US" sz="2400" dirty="0" smtClean="0"/>
              <a:t> </a:t>
            </a:r>
          </a:p>
          <a:p>
            <a:pPr lvl="1"/>
            <a:endParaRPr lang="en-US" sz="2400" dirty="0" smtClean="0"/>
          </a:p>
          <a:p>
            <a:pPr lvl="1"/>
            <a:r>
              <a:rPr lang="tr-TR" sz="2400" dirty="0" smtClean="0"/>
              <a:t>Duygulardaki aşırılıklar </a:t>
            </a:r>
            <a:r>
              <a:rPr lang="tr-TR" sz="2400" dirty="0"/>
              <a:t>ortadan </a:t>
            </a:r>
            <a:r>
              <a:rPr lang="tr-TR" sz="2400" dirty="0" smtClean="0"/>
              <a:t>kalkacağı </a:t>
            </a:r>
            <a:r>
              <a:rPr lang="tr-TR" sz="2400" dirty="0" err="1"/>
              <a:t>için</a:t>
            </a:r>
            <a:r>
              <a:rPr lang="tr-TR" sz="2400" dirty="0"/>
              <a:t> </a:t>
            </a:r>
            <a:r>
              <a:rPr lang="tr-TR" sz="2400" dirty="0" smtClean="0"/>
              <a:t>hiç </a:t>
            </a:r>
            <a:r>
              <a:rPr lang="tr-TR" sz="2400" dirty="0"/>
              <a:t>kimsenin duygusu </a:t>
            </a:r>
            <a:r>
              <a:rPr lang="tr-TR" sz="2400" dirty="0" smtClean="0"/>
              <a:t>diğerinin </a:t>
            </a:r>
            <a:r>
              <a:rPr lang="tr-TR" sz="2400" dirty="0"/>
              <a:t>duygusuna </a:t>
            </a:r>
            <a:r>
              <a:rPr lang="tr-TR" sz="2400" dirty="0" err="1"/>
              <a:t>üstün</a:t>
            </a:r>
            <a:r>
              <a:rPr lang="tr-TR" sz="2400" dirty="0"/>
              <a:t> gelemeyecektir. </a:t>
            </a:r>
            <a:r>
              <a:rPr lang="tr-TR" sz="2400" dirty="0" smtClean="0"/>
              <a:t>Duygusal </a:t>
            </a:r>
            <a:r>
              <a:rPr lang="tr-TR" sz="2400" dirty="0"/>
              <a:t>bir denge toplumda </a:t>
            </a:r>
            <a:r>
              <a:rPr lang="tr-TR" sz="2400" dirty="0" smtClean="0"/>
              <a:t>kendiliğinden oluşacaktır</a:t>
            </a:r>
            <a:r>
              <a:rPr lang="tr-TR" sz="2400" dirty="0"/>
              <a:t>. Dolayısıyla toplum burada, insanların </a:t>
            </a:r>
            <a:r>
              <a:rPr lang="tr-TR" sz="2400" dirty="0" smtClean="0"/>
              <a:t>doğru </a:t>
            </a:r>
            <a:r>
              <a:rPr lang="tr-TR" sz="2400" dirty="0"/>
              <a:t>ya da </a:t>
            </a:r>
            <a:r>
              <a:rPr lang="tr-TR" sz="2400" dirty="0" smtClean="0"/>
              <a:t>yanlış </a:t>
            </a:r>
            <a:r>
              <a:rPr lang="tr-TR" sz="2400" dirty="0"/>
              <a:t>hisleri </a:t>
            </a:r>
            <a:r>
              <a:rPr lang="tr-TR" sz="2400" dirty="0" err="1"/>
              <a:t>üzerinde</a:t>
            </a:r>
            <a:r>
              <a:rPr lang="tr-TR" sz="2400" dirty="0"/>
              <a:t> bir </a:t>
            </a:r>
            <a:r>
              <a:rPr lang="tr-TR" sz="2400" dirty="0" smtClean="0"/>
              <a:t>iç </a:t>
            </a:r>
            <a:r>
              <a:rPr lang="tr-TR" sz="2400" dirty="0"/>
              <a:t>muhasebe yapmalarını </a:t>
            </a:r>
            <a:r>
              <a:rPr lang="tr-TR" sz="2400" dirty="0" smtClean="0"/>
              <a:t>sağlayacaktır(</a:t>
            </a:r>
            <a:r>
              <a:rPr lang="tr-TR" sz="2400" dirty="0" err="1"/>
              <a:t>Myers</a:t>
            </a:r>
            <a:r>
              <a:rPr lang="tr-TR" sz="2400" dirty="0"/>
              <a:t>, 1976: 563). </a:t>
            </a:r>
          </a:p>
          <a:p>
            <a:pPr lvl="1"/>
            <a:r>
              <a:rPr lang="en-US" sz="2400" dirty="0" err="1" smtClean="0"/>
              <a:t>Ahlaki</a:t>
            </a:r>
            <a:r>
              <a:rPr lang="en-US" sz="2400" dirty="0" smtClean="0"/>
              <a:t> </a:t>
            </a:r>
            <a:r>
              <a:rPr lang="en-US" sz="2400" dirty="0" err="1" smtClean="0"/>
              <a:t>hükümler</a:t>
            </a:r>
            <a:r>
              <a:rPr lang="en-US" sz="2400" dirty="0" smtClean="0"/>
              <a:t>, </a:t>
            </a:r>
            <a:r>
              <a:rPr lang="en-US" sz="2400" dirty="0" err="1" smtClean="0"/>
              <a:t>bencilliğin</a:t>
            </a:r>
            <a:r>
              <a:rPr lang="en-US" sz="2400" dirty="0" smtClean="0"/>
              <a:t> </a:t>
            </a:r>
            <a:r>
              <a:rPr lang="en-US" sz="2400" dirty="0" err="1" smtClean="0"/>
              <a:t>askıya</a:t>
            </a:r>
            <a:r>
              <a:rPr lang="en-US" sz="2400" dirty="0" smtClean="0"/>
              <a:t> </a:t>
            </a:r>
            <a:r>
              <a:rPr lang="en-US" sz="2400" dirty="0" err="1" smtClean="0"/>
              <a:t>alınması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Adam Smith-</a:t>
            </a:r>
            <a:r>
              <a:rPr lang="en-US" sz="3600" dirty="0" err="1"/>
              <a:t>Kişisel</a:t>
            </a:r>
            <a:r>
              <a:rPr lang="en-US" sz="3600" dirty="0"/>
              <a:t> </a:t>
            </a:r>
            <a:r>
              <a:rPr lang="en-US" sz="3600" dirty="0" err="1"/>
              <a:t>çıkar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toplumsal</a:t>
            </a:r>
            <a:r>
              <a:rPr lang="en-US" sz="3600" dirty="0"/>
              <a:t> </a:t>
            </a:r>
            <a:r>
              <a:rPr lang="en-US" sz="3600" dirty="0" err="1"/>
              <a:t>yarar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A.D “</a:t>
            </a:r>
            <a:r>
              <a:rPr lang="en-US" dirty="0" err="1" smtClean="0"/>
              <a:t>ahlaki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” </a:t>
            </a:r>
            <a:r>
              <a:rPr lang="en-US" dirty="0" err="1" smtClean="0"/>
              <a:t>Sempati</a:t>
            </a:r>
            <a:r>
              <a:rPr lang="en-US" dirty="0" smtClean="0"/>
              <a:t> </a:t>
            </a:r>
            <a:r>
              <a:rPr lang="en-US" dirty="0" err="1" smtClean="0"/>
              <a:t>kişisel</a:t>
            </a:r>
            <a:r>
              <a:rPr lang="en-US" dirty="0" smtClean="0"/>
              <a:t> </a:t>
            </a:r>
            <a:r>
              <a:rPr lang="en-US" dirty="0" err="1" smtClean="0"/>
              <a:t>çıkarı</a:t>
            </a:r>
            <a:r>
              <a:rPr lang="en-US" dirty="0" smtClean="0"/>
              <a:t> (self interest)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tutar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U.Z  “</a:t>
            </a:r>
            <a:r>
              <a:rPr lang="en-US" dirty="0" err="1" smtClean="0"/>
              <a:t>iktisadi</a:t>
            </a:r>
            <a:r>
              <a:rPr lang="en-US" dirty="0" smtClean="0"/>
              <a:t> </a:t>
            </a:r>
            <a:r>
              <a:rPr lang="en-US" dirty="0" err="1" smtClean="0"/>
              <a:t>insan”rekabet</a:t>
            </a:r>
            <a:r>
              <a:rPr lang="en-US" dirty="0" smtClean="0"/>
              <a:t> </a:t>
            </a:r>
            <a:r>
              <a:rPr lang="en-US" dirty="0" err="1" smtClean="0"/>
              <a:t>kişisel</a:t>
            </a:r>
            <a:r>
              <a:rPr lang="en-US" dirty="0" smtClean="0"/>
              <a:t> </a:t>
            </a:r>
            <a:r>
              <a:rPr lang="en-US" dirty="0" err="1" smtClean="0"/>
              <a:t>çıkarı</a:t>
            </a:r>
            <a:r>
              <a:rPr lang="en-US" dirty="0" smtClean="0"/>
              <a:t> </a:t>
            </a:r>
            <a:r>
              <a:rPr lang="en-US" dirty="0" err="1" smtClean="0"/>
              <a:t>dizginler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rekabetin</a:t>
            </a:r>
            <a:r>
              <a:rPr lang="en-US" dirty="0" smtClean="0"/>
              <a:t> </a:t>
            </a:r>
            <a:r>
              <a:rPr lang="en-US" dirty="0" err="1" smtClean="0"/>
              <a:t>artması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refahı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r>
              <a:rPr lang="en-US" dirty="0" smtClean="0"/>
              <a:t>.</a:t>
            </a:r>
          </a:p>
          <a:p>
            <a:r>
              <a:rPr lang="en-US" dirty="0" err="1"/>
              <a:t>İ</a:t>
            </a:r>
            <a:r>
              <a:rPr lang="en-US" dirty="0" err="1" smtClean="0"/>
              <a:t>kisinde</a:t>
            </a:r>
            <a:r>
              <a:rPr lang="en-US" dirty="0" smtClean="0"/>
              <a:t> de </a:t>
            </a:r>
            <a:r>
              <a:rPr lang="en-US" u="sng" dirty="0" err="1" smtClean="0"/>
              <a:t>birey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u="sng" dirty="0" err="1"/>
              <a:t>kişisel</a:t>
            </a:r>
            <a:r>
              <a:rPr lang="en-US" dirty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 var.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8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42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Ulusların</a:t>
            </a:r>
            <a:r>
              <a:rPr lang="en-US" sz="3600" dirty="0" smtClean="0"/>
              <a:t> Zenginliği-1776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091198"/>
            <a:ext cx="9751484" cy="4700002"/>
          </a:xfrm>
        </p:spPr>
        <p:txBody>
          <a:bodyPr>
            <a:noAutofit/>
          </a:bodyPr>
          <a:lstStyle/>
          <a:p>
            <a:r>
              <a:rPr lang="en-US" dirty="0" smtClean="0"/>
              <a:t>Mandeville (</a:t>
            </a:r>
            <a:r>
              <a:rPr lang="en-US" dirty="0" err="1" smtClean="0"/>
              <a:t>arıların</a:t>
            </a:r>
            <a:r>
              <a:rPr lang="en-US" dirty="0" smtClean="0"/>
              <a:t> </a:t>
            </a:r>
            <a:r>
              <a:rPr lang="en-US" dirty="0" err="1" smtClean="0"/>
              <a:t>masalı</a:t>
            </a:r>
            <a:r>
              <a:rPr lang="en-US" dirty="0" smtClean="0"/>
              <a:t>),</a:t>
            </a:r>
          </a:p>
          <a:p>
            <a:pPr lvl="1"/>
            <a:r>
              <a:rPr lang="en-US" sz="2400" dirty="0" err="1" smtClean="0"/>
              <a:t>Kişisel</a:t>
            </a:r>
            <a:r>
              <a:rPr lang="en-US" sz="2400" dirty="0" smtClean="0"/>
              <a:t> </a:t>
            </a:r>
            <a:r>
              <a:rPr lang="en-US" sz="2400" dirty="0" err="1" smtClean="0"/>
              <a:t>çıkar</a:t>
            </a:r>
            <a:r>
              <a:rPr lang="en-US" sz="2400" dirty="0" smtClean="0"/>
              <a:t> </a:t>
            </a:r>
            <a:r>
              <a:rPr lang="en-US" sz="2400" dirty="0" err="1" smtClean="0"/>
              <a:t>günah,lüks,harcama</a:t>
            </a:r>
            <a:r>
              <a:rPr lang="en-US" sz="2400" dirty="0" smtClean="0"/>
              <a:t> </a:t>
            </a:r>
            <a:r>
              <a:rPr lang="en-US" sz="2400" dirty="0" err="1" smtClean="0"/>
              <a:t>günah</a:t>
            </a:r>
            <a:r>
              <a:rPr lang="en-US" sz="2400" dirty="0" smtClean="0"/>
              <a:t>/</a:t>
            </a:r>
            <a:r>
              <a:rPr lang="en-US" sz="2400" dirty="0" err="1" smtClean="0"/>
              <a:t>rezilet</a:t>
            </a:r>
            <a:endParaRPr lang="en-US" sz="2400" dirty="0" smtClean="0"/>
          </a:p>
          <a:p>
            <a:pPr lvl="1"/>
            <a:r>
              <a:rPr lang="en-US" sz="2400" dirty="0" err="1" smtClean="0"/>
              <a:t>Kişisel</a:t>
            </a:r>
            <a:r>
              <a:rPr lang="en-US" sz="2400" dirty="0" smtClean="0"/>
              <a:t> </a:t>
            </a:r>
            <a:r>
              <a:rPr lang="en-US" sz="2400" dirty="0" err="1" smtClean="0"/>
              <a:t>çıkardan</a:t>
            </a:r>
            <a:r>
              <a:rPr lang="en-US" sz="2400" dirty="0" smtClean="0"/>
              <a:t> </a:t>
            </a:r>
            <a:r>
              <a:rPr lang="en-US" sz="2400" dirty="0" err="1" smtClean="0"/>
              <a:t>arınmak</a:t>
            </a:r>
            <a:r>
              <a:rPr lang="en-US" sz="2400" dirty="0" smtClean="0"/>
              <a:t> </a:t>
            </a:r>
            <a:r>
              <a:rPr lang="en-US" sz="2400" dirty="0" err="1" smtClean="0"/>
              <a:t>fazilet</a:t>
            </a:r>
            <a:endParaRPr lang="en-US" sz="2400" dirty="0" smtClean="0"/>
          </a:p>
          <a:p>
            <a:pPr lvl="1"/>
            <a:r>
              <a:rPr lang="en-US" sz="2400" dirty="0" err="1" smtClean="0"/>
              <a:t>Özel</a:t>
            </a:r>
            <a:r>
              <a:rPr lang="en-US" sz="2400" dirty="0" smtClean="0"/>
              <a:t> </a:t>
            </a:r>
            <a:r>
              <a:rPr lang="en-US" sz="2400" dirty="0" err="1" smtClean="0"/>
              <a:t>günah</a:t>
            </a:r>
            <a:r>
              <a:rPr lang="en-US" sz="2400" dirty="0" smtClean="0"/>
              <a:t> </a:t>
            </a:r>
            <a:r>
              <a:rPr lang="en-US" sz="2400" dirty="0" err="1" smtClean="0"/>
              <a:t>toplumsal</a:t>
            </a:r>
            <a:r>
              <a:rPr lang="en-US" sz="2400" dirty="0" smtClean="0"/>
              <a:t> </a:t>
            </a:r>
            <a:r>
              <a:rPr lang="en-US" sz="2400" dirty="0" err="1" smtClean="0"/>
              <a:t>zenginlik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vazgeçilmez</a:t>
            </a:r>
            <a:endParaRPr lang="en-US" sz="2400" dirty="0" smtClean="0"/>
          </a:p>
          <a:p>
            <a:pPr lvl="1"/>
            <a:r>
              <a:rPr lang="en-US" sz="2400" dirty="0" err="1" smtClean="0"/>
              <a:t>Toplumsal</a:t>
            </a:r>
            <a:r>
              <a:rPr lang="en-US" sz="2400" dirty="0" smtClean="0"/>
              <a:t> </a:t>
            </a:r>
            <a:r>
              <a:rPr lang="en-US" sz="2400" dirty="0" err="1" smtClean="0"/>
              <a:t>yarara</a:t>
            </a:r>
            <a:r>
              <a:rPr lang="en-US" sz="2400" dirty="0" smtClean="0"/>
              <a:t> </a:t>
            </a:r>
            <a:r>
              <a:rPr lang="en-US" sz="2400" dirty="0" err="1" smtClean="0"/>
              <a:t>dönüştürmek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usta</a:t>
            </a:r>
            <a:r>
              <a:rPr lang="en-US" sz="2400" dirty="0" smtClean="0"/>
              <a:t> </a:t>
            </a:r>
            <a:r>
              <a:rPr lang="en-US" sz="2400" dirty="0" err="1" smtClean="0"/>
              <a:t>yönetim</a:t>
            </a:r>
            <a:r>
              <a:rPr lang="en-US" sz="2400" dirty="0" smtClean="0"/>
              <a:t>(</a:t>
            </a:r>
            <a:r>
              <a:rPr lang="en-US" sz="2400" dirty="0" err="1" smtClean="0"/>
              <a:t>Tüket</a:t>
            </a:r>
            <a:r>
              <a:rPr lang="en-US" sz="2400" dirty="0" smtClean="0"/>
              <a:t>!)</a:t>
            </a:r>
          </a:p>
          <a:p>
            <a:r>
              <a:rPr lang="en-US" dirty="0" smtClean="0"/>
              <a:t>Hutcheson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Başkalarına</a:t>
            </a:r>
            <a:r>
              <a:rPr lang="en-US" sz="2400" dirty="0" smtClean="0"/>
              <a:t> </a:t>
            </a:r>
            <a:r>
              <a:rPr lang="en-US" sz="2400" dirty="0" err="1" smtClean="0"/>
              <a:t>iyilik</a:t>
            </a:r>
            <a:r>
              <a:rPr lang="en-US" sz="2400" dirty="0" smtClean="0"/>
              <a:t> </a:t>
            </a:r>
            <a:r>
              <a:rPr lang="en-US" sz="2400" dirty="0" err="1" smtClean="0"/>
              <a:t>yaparak,kendi</a:t>
            </a:r>
            <a:r>
              <a:rPr lang="en-US" sz="2400" dirty="0" smtClean="0"/>
              <a:t> </a:t>
            </a:r>
            <a:r>
              <a:rPr lang="en-US" sz="2400" dirty="0" err="1" smtClean="0"/>
              <a:t>özel</a:t>
            </a:r>
            <a:r>
              <a:rPr lang="en-US" sz="2400" dirty="0" smtClean="0"/>
              <a:t> </a:t>
            </a:r>
            <a:r>
              <a:rPr lang="en-US" sz="2400" dirty="0" err="1" smtClean="0"/>
              <a:t>faydamızı</a:t>
            </a:r>
            <a:r>
              <a:rPr lang="en-US" sz="2400" dirty="0" smtClean="0"/>
              <a:t> </a:t>
            </a:r>
            <a:r>
              <a:rPr lang="en-US" sz="2400" dirty="0" err="1" smtClean="0"/>
              <a:t>artırırız</a:t>
            </a:r>
            <a:r>
              <a:rPr lang="en-US" sz="24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29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420"/>
          </a:xfrm>
        </p:spPr>
        <p:txBody>
          <a:bodyPr/>
          <a:lstStyle/>
          <a:p>
            <a:r>
              <a:rPr lang="en-US" dirty="0" err="1"/>
              <a:t>Ulusların</a:t>
            </a:r>
            <a:r>
              <a:rPr lang="en-US" dirty="0"/>
              <a:t> Zenginliği-1776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Görünmez</a:t>
            </a:r>
            <a:r>
              <a:rPr lang="en-US" dirty="0" smtClean="0"/>
              <a:t> el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özgürlük</a:t>
            </a:r>
            <a:r>
              <a:rPr lang="en-US" dirty="0" smtClean="0"/>
              <a:t>(liberal)</a:t>
            </a:r>
          </a:p>
          <a:p>
            <a:r>
              <a:rPr lang="en-US" dirty="0" err="1" smtClean="0"/>
              <a:t>Görünmez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 smtClean="0"/>
              <a:t>metaforu</a:t>
            </a:r>
            <a:endParaRPr lang="en-US" dirty="0" smtClean="0"/>
          </a:p>
          <a:p>
            <a:pPr lvl="1"/>
            <a:r>
              <a:rPr lang="en-US" dirty="0" err="1" smtClean="0"/>
              <a:t>Bireylerin</a:t>
            </a:r>
            <a:r>
              <a:rPr lang="en-US" dirty="0" smtClean="0"/>
              <a:t> </a:t>
            </a:r>
            <a:r>
              <a:rPr lang="en-US" dirty="0" err="1" smtClean="0"/>
              <a:t>davranışlarının</a:t>
            </a:r>
            <a:r>
              <a:rPr lang="en-US" dirty="0" smtClean="0"/>
              <a:t> </a:t>
            </a:r>
            <a:r>
              <a:rPr lang="en-US" dirty="0" err="1" smtClean="0"/>
              <a:t>öngörülmeyen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kendiliğinden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düzen</a:t>
            </a:r>
            <a:r>
              <a:rPr lang="en-US" dirty="0" smtClean="0"/>
              <a:t> </a:t>
            </a:r>
            <a:r>
              <a:rPr lang="en-US" dirty="0" err="1" smtClean="0"/>
              <a:t>oluştur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Bireysel</a:t>
            </a:r>
            <a:r>
              <a:rPr lang="en-US" dirty="0" smtClean="0"/>
              <a:t> </a:t>
            </a:r>
            <a:r>
              <a:rPr lang="en-US" dirty="0" err="1" smtClean="0"/>
              <a:t>çabalar</a:t>
            </a:r>
            <a:r>
              <a:rPr lang="en-US" dirty="0" smtClean="0"/>
              <a:t> </a:t>
            </a:r>
            <a:r>
              <a:rPr lang="en-US" dirty="0" err="1" smtClean="0"/>
              <a:t>farkında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topluma</a:t>
            </a:r>
            <a:r>
              <a:rPr lang="en-US" dirty="0" smtClean="0"/>
              <a:t> </a:t>
            </a:r>
            <a:r>
              <a:rPr lang="en-US" dirty="0" err="1" smtClean="0"/>
              <a:t>yararlı</a:t>
            </a:r>
            <a:r>
              <a:rPr lang="en-US" dirty="0" smtClean="0"/>
              <a:t> </a:t>
            </a:r>
            <a:r>
              <a:rPr lang="en-US" dirty="0" err="1" smtClean="0"/>
              <a:t>oluyor.Arz</a:t>
            </a:r>
            <a:r>
              <a:rPr lang="en-US" dirty="0" smtClean="0"/>
              <a:t>/</a:t>
            </a:r>
            <a:r>
              <a:rPr lang="en-US" dirty="0" err="1" smtClean="0"/>
              <a:t>talep</a:t>
            </a:r>
            <a:r>
              <a:rPr lang="en-US" dirty="0" smtClean="0"/>
              <a:t>.</a:t>
            </a:r>
          </a:p>
          <a:p>
            <a:pPr lvl="1"/>
            <a:r>
              <a:rPr lang="tr-TR" dirty="0"/>
              <a:t>Piyasanın </a:t>
            </a:r>
            <a:r>
              <a:rPr lang="tr-TR" dirty="0" err="1"/>
              <a:t>kendiliğinden</a:t>
            </a:r>
            <a:r>
              <a:rPr lang="tr-TR" dirty="0"/>
              <a:t> dengeleyici/</a:t>
            </a:r>
            <a:r>
              <a:rPr lang="tr-TR" dirty="0" err="1"/>
              <a:t>düzenleyici</a:t>
            </a:r>
            <a:r>
              <a:rPr lang="tr-TR" dirty="0"/>
              <a:t> </a:t>
            </a:r>
            <a:r>
              <a:rPr lang="tr-TR" dirty="0" err="1" smtClean="0"/>
              <a:t>niteliği</a:t>
            </a:r>
            <a:endParaRPr lang="en-US" dirty="0" smtClean="0"/>
          </a:p>
          <a:p>
            <a:pPr lvl="1"/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/>
              <a:t>eserlerinde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3 </a:t>
            </a:r>
            <a:r>
              <a:rPr lang="en-US" dirty="0" err="1"/>
              <a:t>kere</a:t>
            </a:r>
            <a:r>
              <a:rPr lang="en-US" dirty="0"/>
              <a:t> </a:t>
            </a:r>
            <a:r>
              <a:rPr lang="en-US" dirty="0" err="1"/>
              <a:t>bahsediyor</a:t>
            </a:r>
            <a:r>
              <a:rPr lang="en-US" dirty="0"/>
              <a:t>. </a:t>
            </a:r>
          </a:p>
          <a:p>
            <a:r>
              <a:rPr lang="en-US" dirty="0" err="1"/>
              <a:t>Bencilliği</a:t>
            </a:r>
            <a:r>
              <a:rPr lang="en-US" dirty="0"/>
              <a:t> mi </a:t>
            </a:r>
            <a:r>
              <a:rPr lang="en-US" dirty="0" err="1"/>
              <a:t>övüyor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i="1" dirty="0" err="1">
                <a:solidFill>
                  <a:srgbClr val="31859C"/>
                </a:solidFill>
              </a:rPr>
              <a:t>Kasap</a:t>
            </a:r>
            <a:r>
              <a:rPr lang="en-US" i="1" dirty="0">
                <a:solidFill>
                  <a:srgbClr val="31859C"/>
                </a:solidFill>
              </a:rPr>
              <a:t> et </a:t>
            </a:r>
            <a:r>
              <a:rPr lang="en-US" i="1" dirty="0" err="1">
                <a:solidFill>
                  <a:srgbClr val="31859C"/>
                </a:solidFill>
              </a:rPr>
              <a:t>verirken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sizi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sevdiğinden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değil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kendini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sevdiği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için</a:t>
            </a:r>
            <a:r>
              <a:rPr lang="en-US" i="1" dirty="0">
                <a:solidFill>
                  <a:srgbClr val="31859C"/>
                </a:solidFill>
              </a:rPr>
              <a:t> (</a:t>
            </a:r>
            <a:r>
              <a:rPr lang="en-US" i="1" dirty="0" err="1">
                <a:solidFill>
                  <a:srgbClr val="31859C"/>
                </a:solidFill>
              </a:rPr>
              <a:t>kendi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çıkarını</a:t>
            </a:r>
            <a:r>
              <a:rPr lang="en-US" i="1" dirty="0">
                <a:solidFill>
                  <a:srgbClr val="31859C"/>
                </a:solidFill>
              </a:rPr>
              <a:t> </a:t>
            </a:r>
            <a:r>
              <a:rPr lang="en-US" i="1" dirty="0" err="1">
                <a:solidFill>
                  <a:srgbClr val="31859C"/>
                </a:solidFill>
              </a:rPr>
              <a:t>gözetir</a:t>
            </a:r>
            <a:r>
              <a:rPr lang="en-US" i="1" dirty="0">
                <a:solidFill>
                  <a:srgbClr val="31859C"/>
                </a:solidFill>
              </a:rPr>
              <a:t>)</a:t>
            </a:r>
            <a:r>
              <a:rPr lang="en-US" i="1" dirty="0" err="1">
                <a:solidFill>
                  <a:srgbClr val="31859C"/>
                </a:solidFill>
              </a:rPr>
              <a:t>verir</a:t>
            </a:r>
            <a:r>
              <a:rPr lang="en-US" i="1" dirty="0">
                <a:solidFill>
                  <a:srgbClr val="31859C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9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Adam Smith-</a:t>
            </a:r>
            <a:r>
              <a:rPr lang="en-US" sz="3600" dirty="0" err="1"/>
              <a:t>iktisadi</a:t>
            </a:r>
            <a:r>
              <a:rPr lang="en-US" sz="3600" dirty="0"/>
              <a:t> </a:t>
            </a:r>
            <a:r>
              <a:rPr lang="en-US" sz="3600" dirty="0" err="1"/>
              <a:t>bakış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A.S </a:t>
            </a:r>
            <a:r>
              <a:rPr lang="en-US" dirty="0" err="1" smtClean="0"/>
              <a:t>yaklaşımı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nsan</a:t>
            </a:r>
            <a:r>
              <a:rPr lang="en-US" dirty="0" smtClean="0"/>
              <a:t> </a:t>
            </a:r>
            <a:r>
              <a:rPr lang="en-US" dirty="0" err="1" smtClean="0"/>
              <a:t>doğası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teolojinin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türüdür.Ekonomik</a:t>
            </a:r>
            <a:r>
              <a:rPr lang="en-US" dirty="0" smtClean="0"/>
              <a:t> </a:t>
            </a:r>
            <a:r>
              <a:rPr lang="en-US" dirty="0" err="1" smtClean="0"/>
              <a:t>yaşamla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mantıklı</a:t>
            </a:r>
            <a:r>
              <a:rPr lang="en-US" dirty="0" smtClean="0"/>
              <a:t> </a:t>
            </a:r>
            <a:r>
              <a:rPr lang="en-US" dirty="0" err="1" smtClean="0"/>
              <a:t>gözlemler</a:t>
            </a:r>
            <a:r>
              <a:rPr lang="en-US" dirty="0" smtClean="0"/>
              <a:t> </a:t>
            </a:r>
            <a:r>
              <a:rPr lang="en-US" dirty="0" err="1" smtClean="0"/>
              <a:t>yapmıştır</a:t>
            </a:r>
            <a:r>
              <a:rPr lang="en-US" dirty="0" smtClean="0"/>
              <a:t> (Hebert:1990)</a:t>
            </a:r>
          </a:p>
          <a:p>
            <a:r>
              <a:rPr lang="en-US" dirty="0" err="1" smtClean="0"/>
              <a:t>İktisatın</a:t>
            </a:r>
            <a:r>
              <a:rPr lang="en-US" dirty="0" smtClean="0"/>
              <a:t>,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eden</a:t>
            </a:r>
            <a:r>
              <a:rPr lang="en-US" dirty="0" smtClean="0"/>
              <a:t> </a:t>
            </a:r>
            <a:r>
              <a:rPr lang="en-US" dirty="0" err="1" smtClean="0"/>
              <a:t>yıllarda</a:t>
            </a:r>
            <a:r>
              <a:rPr lang="en-US" dirty="0" smtClean="0"/>
              <a:t> </a:t>
            </a:r>
            <a:r>
              <a:rPr lang="en-US" dirty="0" err="1" smtClean="0"/>
              <a:t>bilimsel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disiplini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çalışılmasına</a:t>
            </a:r>
            <a:r>
              <a:rPr lang="en-US" dirty="0" smtClean="0"/>
              <a:t> </a:t>
            </a:r>
            <a:r>
              <a:rPr lang="en-US" dirty="0" err="1" smtClean="0"/>
              <a:t>vesile</a:t>
            </a:r>
            <a:r>
              <a:rPr lang="en-US" dirty="0" smtClean="0"/>
              <a:t> </a:t>
            </a:r>
            <a:r>
              <a:rPr lang="en-US" dirty="0" err="1" smtClean="0"/>
              <a:t>olmuştur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iktisat</a:t>
            </a:r>
            <a:r>
              <a:rPr lang="en-US" dirty="0" smtClean="0"/>
              <a:t> </a:t>
            </a:r>
            <a:r>
              <a:rPr lang="en-US" dirty="0" err="1" smtClean="0"/>
              <a:t>döneminin</a:t>
            </a:r>
            <a:r>
              <a:rPr lang="en-US" dirty="0" smtClean="0"/>
              <a:t> </a:t>
            </a:r>
            <a:r>
              <a:rPr lang="en-US" dirty="0" err="1" smtClean="0"/>
              <a:t>başlangıcına</a:t>
            </a:r>
            <a:r>
              <a:rPr lang="en-US" dirty="0" smtClean="0"/>
              <a:t> </a:t>
            </a:r>
            <a:r>
              <a:rPr lang="en-US" dirty="0" err="1" smtClean="0"/>
              <a:t>vesile</a:t>
            </a:r>
            <a:r>
              <a:rPr lang="en-US" dirty="0" smtClean="0"/>
              <a:t> </a:t>
            </a:r>
            <a:r>
              <a:rPr lang="en-US" dirty="0" err="1" smtClean="0"/>
              <a:t>olmuştur</a:t>
            </a:r>
            <a:r>
              <a:rPr lang="en-US" dirty="0" smtClean="0"/>
              <a:t>.(K.İ-1776/1783 (</a:t>
            </a:r>
            <a:r>
              <a:rPr lang="en-US" dirty="0" err="1" smtClean="0"/>
              <a:t>J.S.Mill’in</a:t>
            </a:r>
            <a:r>
              <a:rPr lang="en-US" dirty="0" smtClean="0"/>
              <a:t> </a:t>
            </a:r>
            <a:r>
              <a:rPr lang="en-US" dirty="0" err="1" smtClean="0"/>
              <a:t>ölümü</a:t>
            </a:r>
            <a:r>
              <a:rPr lang="en-US" dirty="0" smtClean="0"/>
              <a:t>)).</a:t>
            </a:r>
          </a:p>
          <a:p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iktisat</a:t>
            </a:r>
            <a:r>
              <a:rPr lang="en-US" dirty="0" smtClean="0"/>
              <a:t>;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koşullarının</a:t>
            </a:r>
            <a:r>
              <a:rPr lang="en-US" dirty="0" smtClean="0"/>
              <a:t> </a:t>
            </a:r>
            <a:r>
              <a:rPr lang="en-US" dirty="0" err="1" smtClean="0"/>
              <a:t>iyileştirilmesi</a:t>
            </a:r>
            <a:r>
              <a:rPr lang="en-US" dirty="0" smtClean="0"/>
              <a:t>,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özgürlük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büyüme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1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rmAutofit/>
          </a:bodyPr>
          <a:lstStyle/>
          <a:p>
            <a:r>
              <a:rPr lang="en-US" dirty="0" err="1" smtClean="0"/>
              <a:t>Emek-değer</a:t>
            </a:r>
            <a:r>
              <a:rPr lang="en-US" dirty="0" smtClean="0"/>
              <a:t> </a:t>
            </a:r>
            <a:r>
              <a:rPr lang="en-US" dirty="0" err="1" smtClean="0"/>
              <a:t>çıkmazı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400" b="1" i="1" dirty="0" err="1" smtClean="0">
                <a:solidFill>
                  <a:schemeClr val="accent1"/>
                </a:solidFill>
              </a:rPr>
              <a:t>Smith’e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göre</a:t>
            </a:r>
            <a:r>
              <a:rPr lang="en-US" sz="2400" b="1" i="1" dirty="0" smtClean="0">
                <a:solidFill>
                  <a:schemeClr val="accent1"/>
                </a:solidFill>
              </a:rPr>
              <a:t>,</a:t>
            </a:r>
          </a:p>
          <a:p>
            <a:pPr lvl="1"/>
            <a:r>
              <a:rPr lang="en-US" sz="2400" dirty="0" err="1" smtClean="0"/>
              <a:t>Tüm</a:t>
            </a:r>
            <a:r>
              <a:rPr lang="en-US" sz="2400" dirty="0" smtClean="0"/>
              <a:t> </a:t>
            </a:r>
            <a:r>
              <a:rPr lang="en-US" sz="2400" dirty="0" err="1" smtClean="0"/>
              <a:t>ürünlerin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değişim</a:t>
            </a:r>
            <a:r>
              <a:rPr lang="en-US" sz="2400" dirty="0" smtClean="0"/>
              <a:t> </a:t>
            </a:r>
            <a:r>
              <a:rPr lang="en-US" sz="2400" dirty="0" err="1" smtClean="0"/>
              <a:t>değerinin</a:t>
            </a:r>
            <a:r>
              <a:rPr lang="en-US" sz="2400" dirty="0" smtClean="0"/>
              <a:t> </a:t>
            </a:r>
            <a:r>
              <a:rPr lang="en-US" sz="2400" dirty="0" err="1" smtClean="0"/>
              <a:t>gerçek</a:t>
            </a:r>
            <a:r>
              <a:rPr lang="en-US" sz="2400" dirty="0" smtClean="0"/>
              <a:t> </a:t>
            </a:r>
            <a:r>
              <a:rPr lang="en-US" sz="2400" dirty="0" err="1" smtClean="0"/>
              <a:t>ölçüsü</a:t>
            </a:r>
            <a:r>
              <a:rPr lang="en-US" sz="2400" dirty="0" smtClean="0"/>
              <a:t> </a:t>
            </a:r>
            <a:r>
              <a:rPr lang="en-US" sz="2400" dirty="0" err="1" smtClean="0"/>
              <a:t>emek</a:t>
            </a:r>
            <a:endParaRPr lang="en-US" sz="2400" dirty="0" smtClean="0"/>
          </a:p>
          <a:p>
            <a:pPr lvl="1"/>
            <a:r>
              <a:rPr lang="en-US" sz="2400" dirty="0" err="1" smtClean="0"/>
              <a:t>Parayla</a:t>
            </a:r>
            <a:r>
              <a:rPr lang="en-US" sz="2400" dirty="0" smtClean="0"/>
              <a:t> </a:t>
            </a:r>
            <a:r>
              <a:rPr lang="en-US" sz="2400" dirty="0" err="1" smtClean="0"/>
              <a:t>alınan</a:t>
            </a:r>
            <a:r>
              <a:rPr lang="en-US" sz="2400" dirty="0" smtClean="0"/>
              <a:t> </a:t>
            </a:r>
            <a:r>
              <a:rPr lang="en-US" sz="2400" dirty="0" err="1" smtClean="0"/>
              <a:t>şey</a:t>
            </a:r>
            <a:r>
              <a:rPr lang="en-US" sz="2400" dirty="0" smtClean="0"/>
              <a:t> </a:t>
            </a:r>
            <a:r>
              <a:rPr lang="en-US" sz="2400" dirty="0" err="1" smtClean="0"/>
              <a:t>emekle</a:t>
            </a:r>
            <a:r>
              <a:rPr lang="en-US" sz="2400" dirty="0" smtClean="0"/>
              <a:t> </a:t>
            </a:r>
            <a:r>
              <a:rPr lang="en-US" sz="2400" dirty="0" err="1" smtClean="0"/>
              <a:t>kazanılıyor</a:t>
            </a:r>
            <a:r>
              <a:rPr lang="en-US" sz="2400" dirty="0" smtClean="0"/>
              <a:t>????</a:t>
            </a:r>
          </a:p>
          <a:p>
            <a:pPr lvl="1"/>
            <a:r>
              <a:rPr lang="en-US" sz="2400" dirty="0" err="1" smtClean="0"/>
              <a:t>İki</a:t>
            </a:r>
            <a:r>
              <a:rPr lang="en-US" sz="2400" dirty="0" smtClean="0"/>
              <a:t> </a:t>
            </a:r>
            <a:r>
              <a:rPr lang="en-US" sz="2400" dirty="0" err="1" smtClean="0"/>
              <a:t>emek</a:t>
            </a:r>
            <a:r>
              <a:rPr lang="en-US" sz="2400" dirty="0" smtClean="0"/>
              <a:t> </a:t>
            </a:r>
            <a:r>
              <a:rPr lang="en-US" sz="2400" dirty="0" err="1" smtClean="0"/>
              <a:t>arasındaki</a:t>
            </a:r>
            <a:r>
              <a:rPr lang="en-US" sz="2400" dirty="0" smtClean="0"/>
              <a:t> </a:t>
            </a:r>
            <a:r>
              <a:rPr lang="en-US" sz="2400" dirty="0" err="1" smtClean="0"/>
              <a:t>oranı</a:t>
            </a:r>
            <a:r>
              <a:rPr lang="en-US" sz="2400" dirty="0" smtClean="0"/>
              <a:t> </a:t>
            </a:r>
            <a:r>
              <a:rPr lang="en-US" sz="2400" dirty="0" err="1" smtClean="0"/>
              <a:t>ortaya</a:t>
            </a:r>
            <a:r>
              <a:rPr lang="en-US" sz="2400" dirty="0" smtClean="0"/>
              <a:t> </a:t>
            </a:r>
            <a:r>
              <a:rPr lang="en-US" sz="2400" dirty="0" err="1" smtClean="0"/>
              <a:t>koymak</a:t>
            </a:r>
            <a:r>
              <a:rPr lang="en-US" sz="2400" dirty="0" smtClean="0"/>
              <a:t> </a:t>
            </a:r>
            <a:r>
              <a:rPr lang="en-US" sz="2400" dirty="0" err="1" smtClean="0"/>
              <a:t>zor</a:t>
            </a:r>
            <a:r>
              <a:rPr lang="is-IS" sz="2400" dirty="0" smtClean="0"/>
              <a:t>…ölçüm de zor</a:t>
            </a:r>
          </a:p>
          <a:p>
            <a:pPr lvl="2"/>
            <a:r>
              <a:rPr lang="is-IS" sz="2400" dirty="0" smtClean="0"/>
              <a:t>Zaman tek başına yetersiz</a:t>
            </a:r>
          </a:p>
          <a:p>
            <a:pPr lvl="4"/>
            <a:r>
              <a:rPr lang="en-US" sz="2400" dirty="0" smtClean="0"/>
              <a:t>Z</a:t>
            </a:r>
            <a:r>
              <a:rPr lang="is-IS" sz="2400" dirty="0" smtClean="0"/>
              <a:t>ahmet</a:t>
            </a:r>
          </a:p>
          <a:p>
            <a:pPr lvl="4"/>
            <a:r>
              <a:rPr lang="en-US" sz="2400" dirty="0" smtClean="0"/>
              <a:t>B</a:t>
            </a:r>
            <a:r>
              <a:rPr lang="is-IS" sz="2400" dirty="0" smtClean="0"/>
              <a:t>eceri</a:t>
            </a:r>
          </a:p>
          <a:p>
            <a:pPr lvl="4"/>
            <a:r>
              <a:rPr lang="en-US" sz="2400" dirty="0" smtClean="0"/>
              <a:t>U</a:t>
            </a:r>
            <a:r>
              <a:rPr lang="is-IS" sz="2400" dirty="0" smtClean="0"/>
              <a:t>zmanlık</a:t>
            </a:r>
          </a:p>
          <a:p>
            <a:pPr marL="1597025" lvl="4" indent="0">
              <a:buNone/>
            </a:pPr>
            <a:r>
              <a:rPr lang="is-IS" sz="2400" dirty="0" smtClean="0"/>
              <a:t>1 saat zor =? 2 saat kolay iş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208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Reel </a:t>
            </a:r>
            <a:r>
              <a:rPr lang="en-US" sz="2800" dirty="0" err="1" smtClean="0"/>
              <a:t>para</a:t>
            </a:r>
            <a:r>
              <a:rPr lang="en-US" sz="2800" dirty="0" smtClean="0"/>
              <a:t>, </a:t>
            </a:r>
            <a:r>
              <a:rPr lang="en-US" sz="2800" dirty="0" err="1" smtClean="0"/>
              <a:t>emeğin</a:t>
            </a:r>
            <a:r>
              <a:rPr lang="en-US" sz="2800" dirty="0" smtClean="0"/>
              <a:t> </a:t>
            </a:r>
            <a:r>
              <a:rPr lang="en-US" sz="2800" dirty="0" err="1" smtClean="0"/>
              <a:t>gerçek</a:t>
            </a:r>
            <a:r>
              <a:rPr lang="en-US" sz="2800" dirty="0" smtClean="0"/>
              <a:t> </a:t>
            </a:r>
            <a:r>
              <a:rPr lang="en-US" sz="2800" dirty="0" err="1" smtClean="0"/>
              <a:t>değeri</a:t>
            </a:r>
            <a:r>
              <a:rPr lang="en-US" sz="2800" dirty="0" smtClean="0"/>
              <a:t> (</a:t>
            </a:r>
            <a:r>
              <a:rPr lang="en-US" sz="2800" dirty="0" err="1" smtClean="0"/>
              <a:t>zaruri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sıradan</a:t>
            </a:r>
            <a:r>
              <a:rPr lang="en-US" sz="2800" dirty="0" smtClean="0"/>
              <a:t> </a:t>
            </a:r>
            <a:r>
              <a:rPr lang="en-US" sz="2800" dirty="0" err="1" smtClean="0"/>
              <a:t>mallar</a:t>
            </a:r>
            <a:r>
              <a:rPr lang="en-US" sz="28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Nominal </a:t>
            </a:r>
            <a:r>
              <a:rPr lang="en-US" sz="2800" dirty="0" err="1" smtClean="0"/>
              <a:t>para-para</a:t>
            </a:r>
            <a:r>
              <a:rPr lang="en-US" sz="2800" dirty="0" smtClean="0"/>
              <a:t> </a:t>
            </a:r>
            <a:r>
              <a:rPr lang="en-US" sz="2800" dirty="0" err="1" smtClean="0"/>
              <a:t>miktarı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err="1" smtClean="0"/>
              <a:t>Gelişmiş</a:t>
            </a:r>
            <a:r>
              <a:rPr lang="en-US" sz="2800" dirty="0" smtClean="0"/>
              <a:t> </a:t>
            </a:r>
            <a:r>
              <a:rPr lang="en-US" sz="2800" dirty="0" err="1" smtClean="0"/>
              <a:t>toplumlarda</a:t>
            </a:r>
            <a:r>
              <a:rPr lang="en-US" sz="2800" dirty="0" smtClean="0"/>
              <a:t> </a:t>
            </a:r>
            <a:r>
              <a:rPr lang="en-US" sz="2800" dirty="0" err="1" smtClean="0"/>
              <a:t>gelirin</a:t>
            </a:r>
            <a:r>
              <a:rPr lang="en-US" sz="2800" dirty="0" smtClean="0"/>
              <a:t> </a:t>
            </a:r>
            <a:r>
              <a:rPr lang="en-US" sz="2800" dirty="0" err="1" smtClean="0"/>
              <a:t>üç</a:t>
            </a:r>
            <a:r>
              <a:rPr lang="en-US" sz="2800" dirty="0" smtClean="0"/>
              <a:t> </a:t>
            </a:r>
            <a:r>
              <a:rPr lang="en-US" sz="2800" dirty="0" err="1" smtClean="0"/>
              <a:t>kaynağı</a:t>
            </a:r>
            <a:r>
              <a:rPr lang="en-US" sz="2800" dirty="0" smtClean="0"/>
              <a:t>;</a:t>
            </a:r>
          </a:p>
          <a:p>
            <a:pPr lvl="2">
              <a:buFont typeface="Arial"/>
              <a:buChar char="•"/>
            </a:pPr>
            <a:r>
              <a:rPr lang="de-DE" sz="2800" dirty="0" err="1" smtClean="0"/>
              <a:t>Ü</a:t>
            </a:r>
            <a:r>
              <a:rPr lang="en-US" sz="2800" dirty="0" err="1" smtClean="0"/>
              <a:t>cret</a:t>
            </a:r>
            <a:endParaRPr lang="en-US" sz="2800" dirty="0" smtClean="0"/>
          </a:p>
          <a:p>
            <a:pPr lvl="2">
              <a:buFont typeface="Arial"/>
              <a:buChar char="•"/>
            </a:pPr>
            <a:r>
              <a:rPr lang="en-US" sz="2800" dirty="0" err="1" smtClean="0"/>
              <a:t>Kar</a:t>
            </a:r>
            <a:endParaRPr lang="en-US" sz="2800" dirty="0" smtClean="0"/>
          </a:p>
          <a:p>
            <a:pPr lvl="2">
              <a:buFont typeface="Arial"/>
              <a:buChar char="•"/>
            </a:pPr>
            <a:r>
              <a:rPr lang="en-US" sz="2800" dirty="0" smtClean="0"/>
              <a:t>rant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61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“</a:t>
            </a:r>
            <a:r>
              <a:rPr lang="tr-TR" sz="2800" dirty="0" smtClean="0"/>
              <a:t>FAKTÖRLER VE FİYATLARI</a:t>
            </a:r>
          </a:p>
          <a:p>
            <a:pPr lvl="1"/>
            <a:endParaRPr lang="tr-TR" sz="2800" dirty="0"/>
          </a:p>
          <a:p>
            <a:pPr lvl="2"/>
            <a:r>
              <a:rPr lang="en-US" sz="2800" dirty="0" err="1" smtClean="0"/>
              <a:t>Ücretler</a:t>
            </a:r>
            <a:r>
              <a:rPr lang="en-US" sz="2800" dirty="0" smtClean="0"/>
              <a:t> </a:t>
            </a:r>
            <a:r>
              <a:rPr lang="en-US" sz="2800" dirty="0" err="1" smtClean="0"/>
              <a:t>işin</a:t>
            </a:r>
            <a:r>
              <a:rPr lang="en-US" sz="2800" dirty="0" smtClean="0"/>
              <a:t> </a:t>
            </a:r>
            <a:r>
              <a:rPr lang="en-US" sz="2800" dirty="0" err="1" smtClean="0"/>
              <a:t>uygunluğu</a:t>
            </a:r>
            <a:r>
              <a:rPr lang="en-US" sz="2800" dirty="0" smtClean="0"/>
              <a:t>(</a:t>
            </a:r>
            <a:r>
              <a:rPr lang="en-US" sz="2800" dirty="0" err="1" smtClean="0"/>
              <a:t>toplumsal</a:t>
            </a:r>
            <a:r>
              <a:rPr lang="en-US" sz="2800" dirty="0" smtClean="0"/>
              <a:t> </a:t>
            </a:r>
            <a:r>
              <a:rPr lang="en-US" sz="2800" dirty="0" err="1" smtClean="0"/>
              <a:t>kabul</a:t>
            </a:r>
            <a:r>
              <a:rPr lang="en-US" sz="2800" dirty="0" smtClean="0"/>
              <a:t>)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ters</a:t>
            </a:r>
            <a:r>
              <a:rPr lang="en-US" sz="2800" dirty="0" smtClean="0"/>
              <a:t> </a:t>
            </a:r>
            <a:r>
              <a:rPr lang="en-US" sz="2800" dirty="0" err="1" smtClean="0"/>
              <a:t>yönde</a:t>
            </a:r>
            <a:r>
              <a:rPr lang="en-US" sz="2800" dirty="0" smtClean="0"/>
              <a:t> </a:t>
            </a:r>
            <a:r>
              <a:rPr lang="en-US" sz="2800" dirty="0" err="1" smtClean="0"/>
              <a:t>değişir</a:t>
            </a:r>
            <a:r>
              <a:rPr lang="en-US" sz="2800" dirty="0" smtClean="0"/>
              <a:t> (</a:t>
            </a:r>
            <a:r>
              <a:rPr lang="en-US" sz="2800" dirty="0" err="1" smtClean="0"/>
              <a:t>cellatlık</a:t>
            </a:r>
            <a:r>
              <a:rPr lang="en-US" sz="2800" dirty="0" smtClean="0"/>
              <a:t>?).</a:t>
            </a:r>
          </a:p>
          <a:p>
            <a:pPr lvl="2"/>
            <a:r>
              <a:rPr lang="en-US" sz="2800" dirty="0" err="1" smtClean="0"/>
              <a:t>İşi</a:t>
            </a:r>
            <a:r>
              <a:rPr lang="en-US" sz="2800" dirty="0" smtClean="0"/>
              <a:t> </a:t>
            </a:r>
            <a:r>
              <a:rPr lang="en-US" sz="2800" dirty="0" err="1" smtClean="0"/>
              <a:t>öğrenmenin</a:t>
            </a:r>
            <a:r>
              <a:rPr lang="en-US" sz="2800" dirty="0" smtClean="0"/>
              <a:t> </a:t>
            </a:r>
            <a:r>
              <a:rPr lang="en-US" sz="2800" dirty="0" err="1" smtClean="0"/>
              <a:t>maliyeti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zorluğu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aynı</a:t>
            </a:r>
            <a:r>
              <a:rPr lang="en-US" sz="2800" dirty="0" smtClean="0"/>
              <a:t> </a:t>
            </a:r>
            <a:r>
              <a:rPr lang="en-US" sz="2800" dirty="0" err="1" smtClean="0"/>
              <a:t>yönde</a:t>
            </a:r>
            <a:r>
              <a:rPr lang="en-US" sz="2800" dirty="0" smtClean="0"/>
              <a:t> </a:t>
            </a:r>
            <a:r>
              <a:rPr lang="en-US" sz="2800" dirty="0" err="1" smtClean="0"/>
              <a:t>değişir</a:t>
            </a:r>
            <a:r>
              <a:rPr lang="en-US" sz="2800" dirty="0" smtClean="0"/>
              <a:t> (</a:t>
            </a:r>
            <a:r>
              <a:rPr lang="en-US" sz="2800" dirty="0" err="1" smtClean="0"/>
              <a:t>avukat-doktor</a:t>
            </a:r>
            <a:r>
              <a:rPr lang="en-US" sz="2800" dirty="0" smtClean="0"/>
              <a:t>).</a:t>
            </a:r>
          </a:p>
          <a:p>
            <a:pPr lvl="2"/>
            <a:r>
              <a:rPr lang="en-US" sz="2800" dirty="0" err="1" smtClean="0"/>
              <a:t>Süreklilik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ücret</a:t>
            </a:r>
            <a:r>
              <a:rPr lang="en-US" sz="2800" dirty="0" smtClean="0"/>
              <a:t> </a:t>
            </a:r>
            <a:r>
              <a:rPr lang="en-US" sz="2800" dirty="0" err="1" smtClean="0"/>
              <a:t>ters</a:t>
            </a:r>
            <a:r>
              <a:rPr lang="en-US" sz="2800" dirty="0" smtClean="0"/>
              <a:t> </a:t>
            </a:r>
            <a:r>
              <a:rPr lang="en-US" sz="2800" dirty="0" err="1" smtClean="0"/>
              <a:t>yönde</a:t>
            </a:r>
            <a:r>
              <a:rPr lang="en-US" sz="2800" dirty="0" smtClean="0"/>
              <a:t> </a:t>
            </a:r>
            <a:r>
              <a:rPr lang="en-US" sz="2800" dirty="0" err="1" smtClean="0"/>
              <a:t>çalışır</a:t>
            </a:r>
            <a:r>
              <a:rPr lang="en-US" sz="2800" dirty="0" smtClean="0"/>
              <a:t> (</a:t>
            </a:r>
            <a:r>
              <a:rPr lang="en-US" sz="2800" dirty="0" err="1" smtClean="0"/>
              <a:t>zanaatçı</a:t>
            </a:r>
            <a:r>
              <a:rPr lang="en-US" sz="2800" dirty="0" smtClean="0"/>
              <a:t>)???</a:t>
            </a:r>
          </a:p>
          <a:p>
            <a:pPr lvl="2"/>
            <a:r>
              <a:rPr lang="en-US" sz="2800" dirty="0" err="1" smtClean="0"/>
              <a:t>Ücretler</a:t>
            </a:r>
            <a:r>
              <a:rPr lang="en-US" sz="2800" dirty="0" smtClean="0"/>
              <a:t> </a:t>
            </a:r>
            <a:r>
              <a:rPr lang="en-US" sz="2800" dirty="0" err="1" smtClean="0"/>
              <a:t>çalışanlara</a:t>
            </a:r>
            <a:r>
              <a:rPr lang="en-US" sz="2800" dirty="0" smtClean="0"/>
              <a:t> </a:t>
            </a:r>
            <a:r>
              <a:rPr lang="en-US" sz="2800" dirty="0" err="1" smtClean="0"/>
              <a:t>duyulan</a:t>
            </a:r>
            <a:r>
              <a:rPr lang="en-US" sz="2800" dirty="0" smtClean="0"/>
              <a:t> </a:t>
            </a:r>
            <a:r>
              <a:rPr lang="en-US" sz="2800" dirty="0" err="1" smtClean="0"/>
              <a:t>güvenle</a:t>
            </a:r>
            <a:r>
              <a:rPr lang="en-US" sz="2800" dirty="0" smtClean="0"/>
              <a:t> </a:t>
            </a:r>
            <a:r>
              <a:rPr lang="en-US" sz="2800" dirty="0" err="1" smtClean="0"/>
              <a:t>aynı</a:t>
            </a:r>
            <a:r>
              <a:rPr lang="en-US" sz="2800" dirty="0" smtClean="0"/>
              <a:t> </a:t>
            </a:r>
            <a:r>
              <a:rPr lang="en-US" sz="2800" dirty="0" err="1" smtClean="0"/>
              <a:t>yönde</a:t>
            </a:r>
            <a:r>
              <a:rPr lang="en-US" sz="2800" dirty="0" smtClean="0"/>
              <a:t> </a:t>
            </a:r>
            <a:r>
              <a:rPr lang="en-US" sz="2800" dirty="0" err="1" smtClean="0"/>
              <a:t>değişir</a:t>
            </a:r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endParaRPr lang="en-US" sz="2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339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528"/>
          </a:xfrm>
        </p:spPr>
        <p:txBody>
          <a:bodyPr/>
          <a:lstStyle/>
          <a:p>
            <a:r>
              <a:rPr lang="en-US" dirty="0" err="1" smtClean="0"/>
              <a:t>Sanayi</a:t>
            </a:r>
            <a:r>
              <a:rPr lang="en-US" dirty="0" smtClean="0"/>
              <a:t> </a:t>
            </a:r>
            <a:r>
              <a:rPr lang="en-US" dirty="0" err="1" smtClean="0"/>
              <a:t>devrimi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459"/>
            <a:ext cx="10515600" cy="507250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Tekstil</a:t>
            </a:r>
            <a:r>
              <a:rPr lang="en-US" dirty="0" smtClean="0"/>
              <a:t> </a:t>
            </a:r>
            <a:r>
              <a:rPr lang="en-US" dirty="0" err="1" smtClean="0"/>
              <a:t>endüstrisinde</a:t>
            </a:r>
            <a:r>
              <a:rPr lang="en-US" dirty="0" smtClean="0"/>
              <a:t> </a:t>
            </a:r>
            <a:r>
              <a:rPr lang="en-US" dirty="0" err="1" smtClean="0"/>
              <a:t>makinalaşma-verimlilik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endParaRPr lang="en-US" dirty="0" smtClean="0"/>
          </a:p>
          <a:p>
            <a:r>
              <a:rPr lang="en-US" dirty="0" err="1" smtClean="0"/>
              <a:t>İcat</a:t>
            </a:r>
            <a:r>
              <a:rPr lang="en-US" dirty="0" smtClean="0"/>
              <a:t> </a:t>
            </a:r>
            <a:r>
              <a:rPr lang="en-US" dirty="0" err="1" smtClean="0"/>
              <a:t>patlaması</a:t>
            </a:r>
            <a:endParaRPr lang="en-US" dirty="0" smtClean="0"/>
          </a:p>
          <a:p>
            <a:pPr lvl="1"/>
            <a:r>
              <a:rPr lang="en-US" dirty="0" err="1" smtClean="0"/>
              <a:t>İplik</a:t>
            </a:r>
            <a:r>
              <a:rPr lang="en-US" dirty="0" smtClean="0"/>
              <a:t> </a:t>
            </a:r>
            <a:r>
              <a:rPr lang="en-US" dirty="0" err="1" smtClean="0"/>
              <a:t>tezgahı</a:t>
            </a:r>
            <a:endParaRPr lang="en-US" dirty="0" smtClean="0"/>
          </a:p>
          <a:p>
            <a:pPr lvl="1"/>
            <a:r>
              <a:rPr lang="en-US" dirty="0" err="1" smtClean="0"/>
              <a:t>Demir</a:t>
            </a:r>
            <a:r>
              <a:rPr lang="en-US" dirty="0" smtClean="0"/>
              <a:t> </a:t>
            </a:r>
            <a:r>
              <a:rPr lang="en-US" dirty="0" err="1" smtClean="0"/>
              <a:t>endüstrisi</a:t>
            </a:r>
            <a:endParaRPr lang="en-US" dirty="0" smtClean="0"/>
          </a:p>
          <a:p>
            <a:pPr lvl="1"/>
            <a:r>
              <a:rPr lang="en-US" dirty="0" smtClean="0"/>
              <a:t>Su </a:t>
            </a:r>
            <a:r>
              <a:rPr lang="en-US" dirty="0" err="1" smtClean="0"/>
              <a:t>tezgahı</a:t>
            </a:r>
            <a:endParaRPr lang="en-US" dirty="0" smtClean="0"/>
          </a:p>
          <a:p>
            <a:r>
              <a:rPr lang="en-US" dirty="0" smtClean="0"/>
              <a:t>1769 </a:t>
            </a:r>
            <a:r>
              <a:rPr lang="en-US" dirty="0" err="1" smtClean="0"/>
              <a:t>buhar</a:t>
            </a:r>
            <a:r>
              <a:rPr lang="en-US" dirty="0" smtClean="0"/>
              <a:t> </a:t>
            </a:r>
            <a:r>
              <a:rPr lang="en-US" dirty="0" err="1" smtClean="0"/>
              <a:t>makinası-ekonomik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endParaRPr lang="en-US" dirty="0" smtClean="0"/>
          </a:p>
          <a:p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kar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endParaRPr lang="en-US" dirty="0" smtClean="0"/>
          </a:p>
          <a:p>
            <a:r>
              <a:rPr lang="tr-TR" dirty="0" smtClean="0"/>
              <a:t>Ş</a:t>
            </a:r>
            <a:r>
              <a:rPr lang="en-US" dirty="0" err="1" smtClean="0"/>
              <a:t>ehirlerdeki</a:t>
            </a:r>
            <a:r>
              <a:rPr lang="en-US" dirty="0" smtClean="0"/>
              <a:t> </a:t>
            </a:r>
            <a:r>
              <a:rPr lang="en-US" dirty="0" err="1" smtClean="0"/>
              <a:t>nüfus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Servetin</a:t>
            </a:r>
            <a:r>
              <a:rPr lang="en-US" dirty="0" smtClean="0"/>
              <a:t> </a:t>
            </a:r>
            <a:r>
              <a:rPr lang="en-US" dirty="0" err="1" smtClean="0"/>
              <a:t>dağılımında</a:t>
            </a:r>
            <a:r>
              <a:rPr lang="en-US" dirty="0" smtClean="0"/>
              <a:t> </a:t>
            </a:r>
            <a:r>
              <a:rPr lang="en-US" dirty="0" err="1" smtClean="0"/>
              <a:t>rekabet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5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rmAutofit/>
          </a:bodyPr>
          <a:lstStyle/>
          <a:p>
            <a:pPr lvl="1"/>
            <a:r>
              <a:rPr lang="tr-TR" sz="2400" dirty="0" smtClean="0"/>
              <a:t>KAR_FAİZ</a:t>
            </a:r>
            <a:endParaRPr lang="tr-TR" sz="2400" dirty="0"/>
          </a:p>
          <a:p>
            <a:pPr lvl="1"/>
            <a:r>
              <a:rPr lang="en-US" sz="2400" dirty="0" err="1" smtClean="0"/>
              <a:t>Kar</a:t>
            </a:r>
            <a:r>
              <a:rPr lang="en-US" sz="2400" dirty="0" smtClean="0"/>
              <a:t>, </a:t>
            </a:r>
            <a:r>
              <a:rPr lang="en-US" sz="2400" dirty="0" err="1" smtClean="0"/>
              <a:t>girişimciliğin</a:t>
            </a:r>
            <a:r>
              <a:rPr lang="en-US" sz="2400" dirty="0" smtClean="0"/>
              <a:t> </a:t>
            </a:r>
            <a:r>
              <a:rPr lang="en-US" sz="2400" dirty="0" err="1" smtClean="0"/>
              <a:t>değil</a:t>
            </a:r>
            <a:r>
              <a:rPr lang="en-US" sz="2400" dirty="0" smtClean="0"/>
              <a:t> </a:t>
            </a:r>
            <a:r>
              <a:rPr lang="en-US" sz="2400" dirty="0" err="1" smtClean="0"/>
              <a:t>sermayenin</a:t>
            </a:r>
            <a:r>
              <a:rPr lang="en-US" sz="2400" dirty="0" smtClean="0"/>
              <a:t> </a:t>
            </a:r>
            <a:r>
              <a:rPr lang="en-US" sz="2400" dirty="0" err="1" smtClean="0"/>
              <a:t>getirisi</a:t>
            </a:r>
            <a:r>
              <a:rPr lang="en-US" sz="2400" dirty="0" smtClean="0"/>
              <a:t>.”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kişinin</a:t>
            </a:r>
            <a:r>
              <a:rPr lang="en-US" sz="2400" dirty="0" smtClean="0"/>
              <a:t> mal </a:t>
            </a:r>
            <a:r>
              <a:rPr lang="en-US" sz="2400" dirty="0" err="1" smtClean="0"/>
              <a:t>mevcudundan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sermayeden</a:t>
            </a:r>
            <a:r>
              <a:rPr lang="en-US" sz="2400" dirty="0" smtClean="0"/>
              <a:t>) </a:t>
            </a:r>
            <a:r>
              <a:rPr lang="en-US" sz="2400" dirty="0" err="1" smtClean="0"/>
              <a:t>elde</a:t>
            </a:r>
            <a:r>
              <a:rPr lang="en-US" sz="2400" dirty="0" smtClean="0"/>
              <a:t> </a:t>
            </a:r>
            <a:r>
              <a:rPr lang="en-US" sz="2400" dirty="0" err="1" smtClean="0"/>
              <a:t>edilen</a:t>
            </a:r>
            <a:r>
              <a:rPr lang="en-US" sz="2400" dirty="0" smtClean="0"/>
              <a:t> </a:t>
            </a:r>
            <a:r>
              <a:rPr lang="en-US" sz="2400" dirty="0" err="1" smtClean="0"/>
              <a:t>hasıla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err="1" smtClean="0"/>
              <a:t>Toplam</a:t>
            </a:r>
            <a:r>
              <a:rPr lang="en-US" sz="2400" dirty="0" smtClean="0"/>
              <a:t> </a:t>
            </a:r>
            <a:r>
              <a:rPr lang="en-US" sz="2400" dirty="0" err="1" smtClean="0"/>
              <a:t>karın</a:t>
            </a:r>
            <a:r>
              <a:rPr lang="en-US" sz="2400" dirty="0" smtClean="0"/>
              <a:t> </a:t>
            </a:r>
            <a:r>
              <a:rPr lang="en-US" sz="2400" dirty="0" err="1" smtClean="0"/>
              <a:t>ölçülmesinde</a:t>
            </a:r>
            <a:r>
              <a:rPr lang="en-US" sz="2400" dirty="0" smtClean="0"/>
              <a:t> </a:t>
            </a:r>
            <a:r>
              <a:rPr lang="en-US" sz="2400" dirty="0" err="1" smtClean="0"/>
              <a:t>faiz</a:t>
            </a:r>
            <a:r>
              <a:rPr lang="en-US" sz="2400" dirty="0" smtClean="0"/>
              <a:t> </a:t>
            </a:r>
            <a:r>
              <a:rPr lang="en-US" sz="2400" dirty="0" err="1" smtClean="0"/>
              <a:t>karın</a:t>
            </a:r>
            <a:r>
              <a:rPr lang="en-US" sz="2400" dirty="0" smtClean="0"/>
              <a:t> </a:t>
            </a:r>
            <a:r>
              <a:rPr lang="en-US" sz="2400" dirty="0" err="1" smtClean="0"/>
              <a:t>vekilidir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Faiz</a:t>
            </a:r>
            <a:r>
              <a:rPr lang="en-US" sz="2400" dirty="0" smtClean="0"/>
              <a:t>, </a:t>
            </a:r>
            <a:r>
              <a:rPr lang="en-US" sz="2400" dirty="0" err="1" smtClean="0"/>
              <a:t>kullanılmayan</a:t>
            </a:r>
            <a:r>
              <a:rPr lang="en-US" sz="2400" dirty="0" smtClean="0"/>
              <a:t>, </a:t>
            </a:r>
            <a:r>
              <a:rPr lang="en-US" sz="2400" dirty="0" err="1" smtClean="0"/>
              <a:t>borç</a:t>
            </a:r>
            <a:r>
              <a:rPr lang="en-US" sz="2400" dirty="0" smtClean="0"/>
              <a:t> </a:t>
            </a:r>
            <a:r>
              <a:rPr lang="en-US" sz="2400" dirty="0" err="1" smtClean="0"/>
              <a:t>verilen</a:t>
            </a:r>
            <a:r>
              <a:rPr lang="en-US" sz="2400" dirty="0" smtClean="0"/>
              <a:t> mal </a:t>
            </a:r>
            <a:r>
              <a:rPr lang="en-US" sz="2400" dirty="0" err="1" smtClean="0"/>
              <a:t>mevcudundan</a:t>
            </a:r>
            <a:r>
              <a:rPr lang="en-US" sz="2400" dirty="0" smtClean="0"/>
              <a:t> </a:t>
            </a:r>
            <a:r>
              <a:rPr lang="en-US" sz="2400" dirty="0" err="1" smtClean="0"/>
              <a:t>elde</a:t>
            </a:r>
            <a:r>
              <a:rPr lang="en-US" sz="2400" dirty="0" smtClean="0"/>
              <a:t> </a:t>
            </a:r>
            <a:r>
              <a:rPr lang="en-US" sz="2400" dirty="0" err="1" smtClean="0"/>
              <a:t>edilen</a:t>
            </a:r>
            <a:r>
              <a:rPr lang="en-US" sz="2400" dirty="0" smtClean="0"/>
              <a:t> </a:t>
            </a:r>
            <a:r>
              <a:rPr lang="en-US" sz="2400" dirty="0" err="1" smtClean="0"/>
              <a:t>gelir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Kar</a:t>
            </a:r>
            <a:r>
              <a:rPr lang="en-US" sz="2400" dirty="0" smtClean="0"/>
              <a:t>=</a:t>
            </a:r>
            <a:r>
              <a:rPr lang="en-US" sz="2400" dirty="0" err="1" smtClean="0"/>
              <a:t>sermaye</a:t>
            </a:r>
            <a:r>
              <a:rPr lang="en-US" sz="2400" dirty="0" smtClean="0"/>
              <a:t> </a:t>
            </a:r>
            <a:r>
              <a:rPr lang="en-US" sz="2400" dirty="0" err="1" smtClean="0"/>
              <a:t>getirisi+risk</a:t>
            </a:r>
            <a:r>
              <a:rPr lang="en-US" sz="2400" dirty="0" smtClean="0"/>
              <a:t> </a:t>
            </a:r>
            <a:r>
              <a:rPr lang="en-US" sz="2400" dirty="0" err="1" smtClean="0"/>
              <a:t>üstlenmenin</a:t>
            </a:r>
            <a:r>
              <a:rPr lang="en-US" sz="2400" dirty="0" smtClean="0"/>
              <a:t> </a:t>
            </a:r>
            <a:r>
              <a:rPr lang="en-US" sz="2400" dirty="0" err="1" smtClean="0"/>
              <a:t>bedeli</a:t>
            </a:r>
            <a:endParaRPr lang="en-US" sz="2400" dirty="0" smtClean="0"/>
          </a:p>
          <a:p>
            <a:pPr lvl="1"/>
            <a:r>
              <a:rPr lang="en-US" sz="2400" dirty="0" smtClean="0"/>
              <a:t>RANT	</a:t>
            </a:r>
          </a:p>
          <a:p>
            <a:pPr lvl="2"/>
            <a:r>
              <a:rPr lang="en-US" sz="2400" dirty="0" err="1" smtClean="0"/>
              <a:t>Toprağı</a:t>
            </a:r>
            <a:r>
              <a:rPr lang="en-US" sz="2400" dirty="0" smtClean="0"/>
              <a:t> </a:t>
            </a:r>
            <a:r>
              <a:rPr lang="en-US" sz="2400" dirty="0" err="1" smtClean="0"/>
              <a:t>kullanmak</a:t>
            </a:r>
            <a:r>
              <a:rPr lang="en-US" sz="2400" dirty="0" smtClean="0"/>
              <a:t> 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ödenen</a:t>
            </a:r>
            <a:r>
              <a:rPr lang="en-US" sz="2400" dirty="0" smtClean="0"/>
              <a:t> </a:t>
            </a:r>
            <a:r>
              <a:rPr lang="en-US" sz="2400" dirty="0" err="1" smtClean="0"/>
              <a:t>fiyat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Toprağın</a:t>
            </a:r>
            <a:r>
              <a:rPr lang="en-US" sz="2400" dirty="0" smtClean="0"/>
              <a:t> </a:t>
            </a:r>
            <a:r>
              <a:rPr lang="en-US" sz="2400" dirty="0" err="1" smtClean="0"/>
              <a:t>iyileştirilmesi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toprak</a:t>
            </a:r>
            <a:r>
              <a:rPr lang="en-US" sz="2400" dirty="0" smtClean="0"/>
              <a:t> </a:t>
            </a:r>
            <a:r>
              <a:rPr lang="en-US" sz="2400" dirty="0" err="1" smtClean="0"/>
              <a:t>sahibinin</a:t>
            </a:r>
            <a:r>
              <a:rPr lang="en-US" sz="2400" dirty="0" smtClean="0"/>
              <a:t> </a:t>
            </a:r>
            <a:r>
              <a:rPr lang="en-US" sz="2400" dirty="0" err="1" smtClean="0"/>
              <a:t>harcadığı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dirty="0" smtClean="0"/>
              <a:t>a </a:t>
            </a:r>
            <a:r>
              <a:rPr lang="en-US" sz="2400" dirty="0" err="1" smtClean="0"/>
              <a:t>kabul</a:t>
            </a:r>
            <a:r>
              <a:rPr lang="en-US" sz="2400" dirty="0" smtClean="0"/>
              <a:t> </a:t>
            </a:r>
            <a:r>
              <a:rPr lang="en-US" sz="2400" dirty="0" err="1" smtClean="0"/>
              <a:t>edeceği</a:t>
            </a:r>
            <a:r>
              <a:rPr lang="en-US" sz="2400" dirty="0" smtClean="0"/>
              <a:t>  </a:t>
            </a:r>
            <a:r>
              <a:rPr lang="en-US" sz="2400" dirty="0" err="1" smtClean="0"/>
              <a:t>oranda</a:t>
            </a:r>
            <a:r>
              <a:rPr lang="en-US" sz="2400" dirty="0" smtClean="0"/>
              <a:t> </a:t>
            </a:r>
            <a:r>
              <a:rPr lang="en-US" sz="2400" dirty="0" err="1" smtClean="0"/>
              <a:t>değil,çiftçinin</a:t>
            </a:r>
            <a:r>
              <a:rPr lang="en-US" sz="2400" dirty="0" smtClean="0"/>
              <a:t> </a:t>
            </a:r>
            <a:r>
              <a:rPr lang="en-US" sz="2400" dirty="0" err="1" smtClean="0"/>
              <a:t>ödeme</a:t>
            </a:r>
            <a:r>
              <a:rPr lang="en-US" sz="2400" dirty="0" smtClean="0"/>
              <a:t> </a:t>
            </a:r>
            <a:r>
              <a:rPr lang="en-US" sz="2400" dirty="0" err="1" smtClean="0"/>
              <a:t>gücü</a:t>
            </a:r>
            <a:r>
              <a:rPr lang="en-US" sz="2400" dirty="0" smtClean="0"/>
              <a:t> </a:t>
            </a:r>
            <a:r>
              <a:rPr lang="en-US" sz="2400" dirty="0" err="1" smtClean="0"/>
              <a:t>oranındadır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85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rmAutofit/>
          </a:bodyPr>
          <a:lstStyle/>
          <a:p>
            <a:pPr lvl="1"/>
            <a:r>
              <a:rPr lang="tr-TR" sz="2800" dirty="0" smtClean="0"/>
              <a:t>EKONOMİK BÜYÜME</a:t>
            </a:r>
          </a:p>
          <a:p>
            <a:pPr lvl="1"/>
            <a:endParaRPr lang="tr-TR" sz="2800" dirty="0" smtClean="0"/>
          </a:p>
          <a:p>
            <a:pPr lvl="2"/>
            <a:r>
              <a:rPr lang="tr-TR" sz="2800" dirty="0" smtClean="0"/>
              <a:t>İşbölümü ilk unsur (</a:t>
            </a:r>
            <a:r>
              <a:rPr lang="tr-TR" sz="2800" dirty="0" err="1" smtClean="0"/>
              <a:t>Schumpeter</a:t>
            </a:r>
            <a:r>
              <a:rPr lang="tr-TR" sz="2800" dirty="0" smtClean="0"/>
              <a:t>)</a:t>
            </a:r>
          </a:p>
          <a:p>
            <a:pPr lvl="3"/>
            <a:endParaRPr lang="tr-TR" sz="2800" dirty="0"/>
          </a:p>
          <a:p>
            <a:pPr lvl="3"/>
            <a:r>
              <a:rPr lang="tr-TR" sz="2800" dirty="0" smtClean="0"/>
              <a:t>İcatlara katkı</a:t>
            </a:r>
          </a:p>
          <a:p>
            <a:pPr lvl="3"/>
            <a:r>
              <a:rPr lang="tr-TR" sz="2800" dirty="0" smtClean="0"/>
              <a:t>Çalışanın niteliğinde ve becerisinde artış</a:t>
            </a:r>
          </a:p>
          <a:p>
            <a:pPr lvl="3"/>
            <a:r>
              <a:rPr lang="tr-TR" sz="2800" dirty="0" smtClean="0"/>
              <a:t>Zamandan </a:t>
            </a:r>
            <a:r>
              <a:rPr lang="tr-TR" sz="2800" dirty="0" err="1" smtClean="0"/>
              <a:t>tasaruf</a:t>
            </a:r>
            <a:endParaRPr lang="tr-TR" sz="2800" dirty="0" smtClean="0"/>
          </a:p>
          <a:p>
            <a:pPr lvl="3"/>
            <a:r>
              <a:rPr lang="tr-TR" sz="2800" dirty="0" smtClean="0"/>
              <a:t>Makinelerin icadı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1188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7" y="232550"/>
            <a:ext cx="11465354" cy="64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6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“</a:t>
            </a:r>
            <a:r>
              <a:rPr lang="en-US" sz="2800" dirty="0" err="1" smtClean="0"/>
              <a:t>Kısmi</a:t>
            </a:r>
            <a:r>
              <a:rPr lang="en-US" sz="2800" dirty="0" smtClean="0"/>
              <a:t> </a:t>
            </a:r>
            <a:r>
              <a:rPr lang="en-US" sz="2800" dirty="0" err="1" smtClean="0"/>
              <a:t>denge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analizi”iktisatçıların</a:t>
            </a:r>
            <a:r>
              <a:rPr lang="en-US" sz="2800" dirty="0" smtClean="0"/>
              <a:t> </a:t>
            </a:r>
            <a:r>
              <a:rPr lang="en-US" sz="2800" dirty="0" err="1" smtClean="0"/>
              <a:t>ekmeği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tereyağı</a:t>
            </a:r>
            <a:r>
              <a:rPr lang="en-US" sz="2800" dirty="0" smtClean="0"/>
              <a:t> (</a:t>
            </a:r>
            <a:r>
              <a:rPr lang="en-US" sz="2800" dirty="0" err="1" smtClean="0"/>
              <a:t>M.Blaug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err="1" smtClean="0"/>
              <a:t>Piyasa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doğal</a:t>
            </a:r>
            <a:r>
              <a:rPr lang="en-US" sz="2800" dirty="0" smtClean="0"/>
              <a:t> </a:t>
            </a:r>
            <a:r>
              <a:rPr lang="en-US" sz="2800" dirty="0" err="1" smtClean="0"/>
              <a:t>fiyat</a:t>
            </a:r>
            <a:endParaRPr lang="en-US" sz="2800" dirty="0" smtClean="0"/>
          </a:p>
          <a:p>
            <a:pPr lvl="2"/>
            <a:r>
              <a:rPr lang="en-US" sz="2800" dirty="0" err="1" smtClean="0"/>
              <a:t>Kısa</a:t>
            </a:r>
            <a:r>
              <a:rPr lang="en-US" sz="2800" dirty="0" smtClean="0"/>
              <a:t> </a:t>
            </a:r>
            <a:r>
              <a:rPr lang="en-US" sz="2800" dirty="0" err="1" smtClean="0"/>
              <a:t>dönem</a:t>
            </a:r>
            <a:r>
              <a:rPr lang="en-US" sz="2800" dirty="0" smtClean="0"/>
              <a:t>- </a:t>
            </a:r>
            <a:r>
              <a:rPr lang="en-US" sz="2800" dirty="0" err="1" smtClean="0"/>
              <a:t>arz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talep</a:t>
            </a:r>
            <a:r>
              <a:rPr lang="en-US" sz="2800" dirty="0" smtClean="0"/>
              <a:t> </a:t>
            </a:r>
            <a:r>
              <a:rPr lang="en-US" sz="2800" dirty="0" err="1" smtClean="0"/>
              <a:t>etkisiyle</a:t>
            </a:r>
            <a:r>
              <a:rPr lang="en-US" sz="2800" dirty="0" smtClean="0"/>
              <a:t> </a:t>
            </a:r>
            <a:r>
              <a:rPr lang="en-US" sz="2800" dirty="0" err="1" smtClean="0"/>
              <a:t>piyasa</a:t>
            </a:r>
            <a:r>
              <a:rPr lang="en-US" sz="2800" dirty="0" smtClean="0"/>
              <a:t> </a:t>
            </a:r>
            <a:r>
              <a:rPr lang="en-US" sz="2800" dirty="0" err="1"/>
              <a:t>fiyatı</a:t>
            </a:r>
            <a:endParaRPr lang="en-US" sz="2800" dirty="0" smtClean="0"/>
          </a:p>
          <a:p>
            <a:pPr lvl="2"/>
            <a:r>
              <a:rPr lang="en-US" sz="2800" dirty="0" err="1" smtClean="0"/>
              <a:t>Uzun</a:t>
            </a:r>
            <a:r>
              <a:rPr lang="en-US" sz="2800" dirty="0" smtClean="0"/>
              <a:t> </a:t>
            </a:r>
            <a:r>
              <a:rPr lang="en-US" sz="2800" dirty="0" err="1" smtClean="0"/>
              <a:t>dönem-üretim</a:t>
            </a:r>
            <a:r>
              <a:rPr lang="en-US" sz="2800" dirty="0" smtClean="0"/>
              <a:t> </a:t>
            </a:r>
            <a:r>
              <a:rPr lang="en-US" sz="2800" dirty="0" err="1" smtClean="0"/>
              <a:t>maliyetleri</a:t>
            </a:r>
            <a:r>
              <a:rPr lang="en-US" sz="2800" dirty="0" smtClean="0"/>
              <a:t> </a:t>
            </a:r>
            <a:r>
              <a:rPr lang="en-US" sz="2800" dirty="0" err="1" smtClean="0"/>
              <a:t>doğal</a:t>
            </a:r>
            <a:r>
              <a:rPr lang="en-US" sz="2800" dirty="0" smtClean="0"/>
              <a:t> </a:t>
            </a:r>
            <a:r>
              <a:rPr lang="en-US" sz="2800" dirty="0" err="1" smtClean="0"/>
              <a:t>fiyat</a:t>
            </a:r>
            <a:r>
              <a:rPr lang="en-US" sz="2800" dirty="0" smtClean="0"/>
              <a:t> (</a:t>
            </a:r>
            <a:r>
              <a:rPr lang="en-US" sz="2800" dirty="0" err="1" smtClean="0"/>
              <a:t>rant,emek,kar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err="1" smtClean="0"/>
              <a:t>Ekonomik</a:t>
            </a:r>
            <a:r>
              <a:rPr lang="en-US" sz="2800" dirty="0" smtClean="0"/>
              <a:t> </a:t>
            </a:r>
            <a:r>
              <a:rPr lang="en-US" sz="2800" dirty="0" err="1" smtClean="0"/>
              <a:t>gerçeklik</a:t>
            </a:r>
            <a:r>
              <a:rPr lang="en-US" sz="2800" dirty="0" smtClean="0"/>
              <a:t> </a:t>
            </a:r>
            <a:r>
              <a:rPr lang="en-US" sz="2800" dirty="0" err="1" smtClean="0"/>
              <a:t>uzun</a:t>
            </a:r>
            <a:r>
              <a:rPr lang="en-US" sz="2800" dirty="0" smtClean="0"/>
              <a:t> </a:t>
            </a:r>
            <a:r>
              <a:rPr lang="en-US" sz="2800" dirty="0" err="1" smtClean="0"/>
              <a:t>dönem</a:t>
            </a:r>
            <a:r>
              <a:rPr lang="en-US" sz="2800" dirty="0" smtClean="0"/>
              <a:t> </a:t>
            </a:r>
            <a:r>
              <a:rPr lang="en-US" sz="2800" dirty="0" err="1" smtClean="0"/>
              <a:t>dengesine</a:t>
            </a:r>
            <a:r>
              <a:rPr lang="en-US" sz="2800" dirty="0" smtClean="0"/>
              <a:t> </a:t>
            </a:r>
            <a:r>
              <a:rPr lang="en-US" sz="2800" dirty="0" err="1" smtClean="0"/>
              <a:t>yönelik</a:t>
            </a:r>
            <a:r>
              <a:rPr lang="en-US" sz="2800" dirty="0" smtClean="0"/>
              <a:t> </a:t>
            </a:r>
            <a:r>
              <a:rPr lang="en-US" sz="2800" dirty="0" err="1" smtClean="0"/>
              <a:t>ayarlamaları</a:t>
            </a:r>
            <a:r>
              <a:rPr lang="en-US" sz="2800" dirty="0" smtClean="0"/>
              <a:t> </a:t>
            </a:r>
            <a:r>
              <a:rPr lang="en-US" sz="2800" dirty="0" err="1" smtClean="0"/>
              <a:t>yavaşlatacağı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</a:t>
            </a:r>
            <a:r>
              <a:rPr lang="en-US" sz="2800" dirty="0" err="1" smtClean="0"/>
              <a:t>teoriden</a:t>
            </a:r>
            <a:r>
              <a:rPr lang="en-US" sz="2800" dirty="0" smtClean="0"/>
              <a:t> </a:t>
            </a:r>
            <a:r>
              <a:rPr lang="en-US" sz="2800" dirty="0" err="1" smtClean="0"/>
              <a:t>farklıdır</a:t>
            </a:r>
            <a:r>
              <a:rPr lang="en-US" sz="2800" dirty="0" smtClean="0"/>
              <a:t>.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 err="1" smtClean="0"/>
              <a:t>Ekonomik</a:t>
            </a:r>
            <a:r>
              <a:rPr lang="en-US" sz="2800" dirty="0" smtClean="0"/>
              <a:t> </a:t>
            </a:r>
            <a:r>
              <a:rPr lang="en-US" sz="2800" dirty="0" err="1" smtClean="0"/>
              <a:t>yaşam</a:t>
            </a:r>
            <a:r>
              <a:rPr lang="en-US" sz="2800" dirty="0"/>
              <a:t> </a:t>
            </a:r>
            <a:r>
              <a:rPr lang="en-US" sz="2800" dirty="0" smtClean="0"/>
              <a:t>ne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basit</a:t>
            </a:r>
            <a:r>
              <a:rPr lang="en-US" sz="2800" dirty="0" smtClean="0"/>
              <a:t> o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kesin</a:t>
            </a:r>
            <a:r>
              <a:rPr lang="en-US" sz="2800" dirty="0" smtClean="0"/>
              <a:t> </a:t>
            </a:r>
            <a:r>
              <a:rPr lang="en-US" sz="2800" dirty="0" err="1" smtClean="0"/>
              <a:t>olmalıdır</a:t>
            </a:r>
            <a:r>
              <a:rPr lang="en-US" sz="2800" dirty="0" smtClean="0"/>
              <a:t>.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5104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1312770" y="960389"/>
            <a:ext cx="9566459" cy="493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tr-TR" dirty="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67686" y="751318"/>
            <a:ext cx="9346428" cy="5970258"/>
            <a:chOff x="1331913" y="1700213"/>
            <a:chExt cx="6624637" cy="4653082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339975" y="1844675"/>
              <a:ext cx="4572000" cy="3529013"/>
            </a:xfrm>
            <a:prstGeom prst="ellips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54487" y="1700213"/>
              <a:ext cx="2510216" cy="709396"/>
            </a:xfrm>
            <a:prstGeom prst="rect">
              <a:avLst/>
            </a:prstGeom>
            <a:gradFill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dirty="0" smtClean="0"/>
                <a:t>Artan üretkenlik ve daha fazla ürün</a:t>
              </a:r>
              <a:endParaRPr lang="en-US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940425" y="2859088"/>
              <a:ext cx="2016125" cy="709396"/>
            </a:xfrm>
            <a:prstGeom prst="rect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dirty="0" smtClean="0"/>
                <a:t>Daha yüksek </a:t>
              </a:r>
              <a:r>
                <a:rPr lang="tr-TR" dirty="0" err="1" smtClean="0"/>
                <a:t>üretler</a:t>
              </a:r>
              <a:r>
                <a:rPr lang="tr-TR" dirty="0" smtClean="0"/>
                <a:t> </a:t>
              </a:r>
              <a:endParaRPr lang="en-US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868988" y="4221163"/>
              <a:ext cx="2016125" cy="709396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dirty="0" smtClean="0"/>
                <a:t>Kişi başına gelir artışı</a:t>
              </a:r>
              <a:endParaRPr lang="en-US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781425" y="5013325"/>
              <a:ext cx="1800225" cy="1339970"/>
            </a:xfrm>
            <a:prstGeom prst="rect">
              <a:avLst/>
            </a:prstGeom>
            <a:gradFill rotWithShape="1">
              <a:gsLst>
                <a:gs pos="0">
                  <a:srgbClr val="5E5E00"/>
                </a:gs>
                <a:gs pos="50000">
                  <a:srgbClr val="CCCC00"/>
                </a:gs>
                <a:gs pos="100000">
                  <a:srgbClr val="5E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dirty="0" smtClean="0"/>
                <a:t>Tüketim ve ulusların zenginliğinin artışı</a:t>
              </a:r>
              <a:endParaRPr lang="en-US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404938" y="4221163"/>
              <a:ext cx="2016125" cy="709396"/>
            </a:xfrm>
            <a:prstGeom prst="rect">
              <a:avLst/>
            </a:prstGeom>
            <a:gradFill rotWithShape="1">
              <a:gsLst>
                <a:gs pos="0">
                  <a:srgbClr val="5E7618"/>
                </a:gs>
                <a:gs pos="50000">
                  <a:srgbClr val="CCFF33"/>
                </a:gs>
                <a:gs pos="100000">
                  <a:srgbClr val="5E7618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dirty="0" smtClean="0"/>
                <a:t>Sermaye birikiminde artış</a:t>
              </a:r>
              <a:endParaRPr lang="en-US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331913" y="2636838"/>
              <a:ext cx="2016125" cy="394109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dirty="0" smtClean="0"/>
                <a:t>İşbölümü</a:t>
              </a:r>
              <a:endParaRPr lang="en-US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1950745" flipH="1">
              <a:off x="3205163" y="4941888"/>
              <a:ext cx="360362" cy="358775"/>
            </a:xfrm>
            <a:prstGeom prst="chevron">
              <a:avLst>
                <a:gd name="adj" fmla="val 35518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4187309" flipH="1">
              <a:off x="2197894" y="3715544"/>
              <a:ext cx="360363" cy="358775"/>
            </a:xfrm>
            <a:prstGeom prst="chevron">
              <a:avLst>
                <a:gd name="adj" fmla="val 35518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 rot="8797179" flipH="1">
              <a:off x="2989263" y="2062163"/>
              <a:ext cx="360362" cy="358775"/>
            </a:xfrm>
            <a:prstGeom prst="chevron">
              <a:avLst>
                <a:gd name="adj" fmla="val 35518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 rot="13208668" flipH="1">
              <a:off x="6013450" y="2133600"/>
              <a:ext cx="360363" cy="358775"/>
            </a:xfrm>
            <a:prstGeom prst="chevron">
              <a:avLst>
                <a:gd name="adj" fmla="val 35518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rot="17410481" flipH="1">
              <a:off x="6733382" y="3644106"/>
              <a:ext cx="360362" cy="358775"/>
            </a:xfrm>
            <a:prstGeom prst="chevron">
              <a:avLst>
                <a:gd name="adj" fmla="val 35518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20101490" flipH="1">
              <a:off x="5724525" y="4941888"/>
              <a:ext cx="360363" cy="358775"/>
            </a:xfrm>
            <a:prstGeom prst="chevron">
              <a:avLst>
                <a:gd name="adj" fmla="val 35518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22784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</a:t>
            </a:r>
            <a:r>
              <a:rPr lang="tr-TR" dirty="0" smtClean="0"/>
              <a:t>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Fiyat</a:t>
            </a:r>
            <a:r>
              <a:rPr lang="en-US" b="1" i="1" dirty="0" smtClean="0"/>
              <a:t>- </a:t>
            </a:r>
            <a:r>
              <a:rPr lang="en-US" b="1" i="1" dirty="0" err="1" smtClean="0"/>
              <a:t>denge</a:t>
            </a:r>
            <a:r>
              <a:rPr lang="en-US" b="1" i="1" dirty="0" smtClean="0"/>
              <a:t> </a:t>
            </a:r>
            <a:r>
              <a:rPr lang="en-US" b="1" i="1" dirty="0" err="1" smtClean="0"/>
              <a:t>Mekanizması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tr-TR" dirty="0"/>
              <a:t>f</a:t>
            </a:r>
            <a:r>
              <a:rPr lang="tr-TR" dirty="0" smtClean="0"/>
              <a:t>iyat mekanizması           denge </a:t>
            </a:r>
            <a:r>
              <a:rPr lang="tr-TR" dirty="0" err="1"/>
              <a:t>yaklaşımını</a:t>
            </a:r>
            <a:r>
              <a:rPr lang="tr-TR" dirty="0"/>
              <a:t> temsil eden temel teorilerden </a:t>
            </a:r>
            <a:r>
              <a:rPr lang="tr-TR" dirty="0" smtClean="0"/>
              <a:t>biri</a:t>
            </a:r>
          </a:p>
          <a:p>
            <a:pPr marL="0" indent="0">
              <a:buNone/>
            </a:pPr>
            <a:r>
              <a:rPr lang="tr-TR" dirty="0" smtClean="0"/>
              <a:t>Newton’un Çekim yasası</a:t>
            </a:r>
          </a:p>
          <a:p>
            <a:pPr marL="0" indent="0">
              <a:buNone/>
            </a:pPr>
            <a:r>
              <a:rPr lang="tr-TR" dirty="0"/>
              <a:t>T</a:t>
            </a:r>
            <a:r>
              <a:rPr lang="tr-TR" dirty="0" smtClean="0"/>
              <a:t>üm fiyatların çekim ve yönelim noktası var (doğal fiyat).Merkezi denge.</a:t>
            </a:r>
          </a:p>
          <a:p>
            <a:pPr marL="0" indent="0">
              <a:buNone/>
            </a:pPr>
            <a:r>
              <a:rPr lang="en-US" dirty="0" err="1" smtClean="0"/>
              <a:t>Arz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fazlaları</a:t>
            </a:r>
            <a:r>
              <a:rPr lang="en-US" dirty="0" smtClean="0"/>
              <a:t> </a:t>
            </a:r>
            <a:r>
              <a:rPr lang="en-US" dirty="0" err="1" smtClean="0"/>
              <a:t>piyasayı</a:t>
            </a:r>
            <a:r>
              <a:rPr lang="en-US" dirty="0" smtClean="0"/>
              <a:t> </a:t>
            </a:r>
            <a:r>
              <a:rPr lang="en-US" dirty="0" err="1" smtClean="0"/>
              <a:t>etkiler,piyasa</a:t>
            </a:r>
            <a:r>
              <a:rPr lang="en-US" dirty="0" smtClean="0"/>
              <a:t> </a:t>
            </a:r>
            <a:r>
              <a:rPr lang="en-US" dirty="0" err="1" smtClean="0"/>
              <a:t>fiyatları</a:t>
            </a:r>
            <a:r>
              <a:rPr lang="en-US" dirty="0" smtClean="0"/>
              <a:t>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fiyatlar</a:t>
            </a:r>
            <a:r>
              <a:rPr lang="en-US" dirty="0" smtClean="0"/>
              <a:t> </a:t>
            </a:r>
            <a:r>
              <a:rPr lang="en-US" dirty="0" err="1" smtClean="0"/>
              <a:t>seviyesine</a:t>
            </a:r>
            <a:r>
              <a:rPr lang="en-US" dirty="0" smtClean="0"/>
              <a:t> </a:t>
            </a:r>
            <a:r>
              <a:rPr lang="en-US" dirty="0" err="1" smtClean="0"/>
              <a:t>yönelir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77709" y="2654784"/>
            <a:ext cx="745392" cy="1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4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448968"/>
            <a:ext cx="9751484" cy="4342232"/>
          </a:xfrm>
        </p:spPr>
        <p:txBody>
          <a:bodyPr/>
          <a:lstStyle/>
          <a:p>
            <a:r>
              <a:rPr lang="en-US" dirty="0" err="1" smtClean="0"/>
              <a:t>Piyasa</a:t>
            </a:r>
            <a:r>
              <a:rPr lang="en-US" dirty="0" smtClean="0"/>
              <a:t> </a:t>
            </a:r>
            <a:r>
              <a:rPr lang="en-US" dirty="0" err="1" smtClean="0"/>
              <a:t>fiyatı</a:t>
            </a:r>
            <a:r>
              <a:rPr lang="en-US" dirty="0" smtClean="0"/>
              <a:t>, </a:t>
            </a:r>
            <a:r>
              <a:rPr lang="en-US" dirty="0" err="1" smtClean="0"/>
              <a:t>satıcıların</a:t>
            </a:r>
            <a:r>
              <a:rPr lang="en-US" dirty="0" smtClean="0"/>
              <a:t> </a:t>
            </a:r>
            <a:r>
              <a:rPr lang="en-US" dirty="0" err="1" smtClean="0"/>
              <a:t>satmak</a:t>
            </a:r>
            <a:r>
              <a:rPr lang="en-US" dirty="0" smtClean="0"/>
              <a:t> </a:t>
            </a:r>
            <a:r>
              <a:rPr lang="en-US" dirty="0" err="1" smtClean="0"/>
              <a:t>istediği</a:t>
            </a:r>
            <a:r>
              <a:rPr lang="en-US" dirty="0" smtClean="0"/>
              <a:t> </a:t>
            </a:r>
            <a:r>
              <a:rPr lang="en-US" dirty="0" err="1" smtClean="0"/>
              <a:t>miktar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alıcıların</a:t>
            </a:r>
            <a:r>
              <a:rPr lang="en-US" dirty="0" smtClean="0"/>
              <a:t> </a:t>
            </a:r>
            <a:r>
              <a:rPr lang="en-US" dirty="0" err="1" smtClean="0"/>
              <a:t>almak</a:t>
            </a:r>
            <a:r>
              <a:rPr lang="en-US" dirty="0" smtClean="0"/>
              <a:t> </a:t>
            </a:r>
            <a:r>
              <a:rPr lang="en-US" dirty="0" err="1" smtClean="0"/>
              <a:t>istediği</a:t>
            </a:r>
            <a:r>
              <a:rPr lang="en-US" dirty="0" smtClean="0"/>
              <a:t> </a:t>
            </a:r>
            <a:r>
              <a:rPr lang="en-US" dirty="0" err="1" smtClean="0"/>
              <a:t>miktar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belirleniyor</a:t>
            </a:r>
            <a:r>
              <a:rPr lang="en-US" dirty="0" smtClean="0"/>
              <a:t> (</a:t>
            </a:r>
            <a:r>
              <a:rPr lang="en-US" dirty="0" err="1" smtClean="0"/>
              <a:t>arz-talep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fiyat,elde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kazancın</a:t>
            </a:r>
            <a:r>
              <a:rPr lang="en-US" dirty="0" smtClean="0"/>
              <a:t>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sahibine,kapitaliste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işçiye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rant, </a:t>
            </a:r>
            <a:r>
              <a:rPr lang="en-US" dirty="0" err="1" smtClean="0"/>
              <a:t>kar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ücret</a:t>
            </a:r>
            <a:r>
              <a:rPr lang="en-US" dirty="0" smtClean="0"/>
              <a:t> </a:t>
            </a:r>
            <a:r>
              <a:rPr lang="en-US" dirty="0" err="1" smtClean="0"/>
              <a:t>sağlamaya</a:t>
            </a:r>
            <a:r>
              <a:rPr lang="en-US" dirty="0" smtClean="0"/>
              <a:t> </a:t>
            </a:r>
            <a:r>
              <a:rPr lang="en-US" dirty="0" err="1" smtClean="0"/>
              <a:t>yeten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(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maliyetleri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belirlenen</a:t>
            </a:r>
            <a:r>
              <a:rPr lang="en-US" dirty="0" smtClean="0"/>
              <a:t> </a:t>
            </a:r>
            <a:r>
              <a:rPr lang="en-US" dirty="0" err="1" smtClean="0"/>
              <a:t>fiyat-denge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Arz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piyasa</a:t>
            </a:r>
            <a:r>
              <a:rPr lang="en-US" dirty="0" smtClean="0"/>
              <a:t> </a:t>
            </a:r>
            <a:r>
              <a:rPr lang="en-US" dirty="0" err="1" smtClean="0"/>
              <a:t>fiyatını</a:t>
            </a:r>
            <a:r>
              <a:rPr lang="en-US" dirty="0" smtClean="0"/>
              <a:t>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fiyata</a:t>
            </a:r>
            <a:r>
              <a:rPr lang="en-US" dirty="0" smtClean="0"/>
              <a:t> </a:t>
            </a:r>
            <a:r>
              <a:rPr lang="en-US" dirty="0" err="1" smtClean="0"/>
              <a:t>itme</a:t>
            </a:r>
            <a:r>
              <a:rPr lang="en-US" dirty="0" smtClean="0"/>
              <a:t> </a:t>
            </a:r>
            <a:r>
              <a:rPr lang="en-US" dirty="0" err="1" smtClean="0"/>
              <a:t>eğilimi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Piyasa</a:t>
            </a:r>
            <a:r>
              <a:rPr lang="en-US" dirty="0" smtClean="0"/>
              <a:t> </a:t>
            </a:r>
            <a:r>
              <a:rPr lang="en-US" dirty="0" err="1" smtClean="0"/>
              <a:t>fiyatındaki</a:t>
            </a:r>
            <a:r>
              <a:rPr lang="en-US" dirty="0" smtClean="0"/>
              <a:t> </a:t>
            </a:r>
            <a:r>
              <a:rPr lang="en-US" dirty="0" err="1" smtClean="0"/>
              <a:t>dalgalanmalar</a:t>
            </a:r>
            <a:r>
              <a:rPr lang="en-US" dirty="0" smtClean="0"/>
              <a:t> da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etrafında</a:t>
            </a:r>
            <a:r>
              <a:rPr lang="en-US" dirty="0" smtClean="0"/>
              <a:t> </a:t>
            </a:r>
            <a:r>
              <a:rPr lang="en-US" dirty="0" err="1" smtClean="0"/>
              <a:t>gerçekleşir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Pp</a:t>
            </a:r>
            <a:r>
              <a:rPr lang="en-US" dirty="0" smtClean="0"/>
              <a:t>&lt;</a:t>
            </a:r>
            <a:r>
              <a:rPr lang="en-US" dirty="0" err="1" smtClean="0"/>
              <a:t>Pd</a:t>
            </a:r>
            <a:r>
              <a:rPr lang="en-US" dirty="0" smtClean="0"/>
              <a:t>  </a:t>
            </a:r>
            <a:r>
              <a:rPr lang="en-US" dirty="0" err="1" smtClean="0"/>
              <a:t>Talep</a:t>
            </a:r>
            <a:r>
              <a:rPr lang="en-US" dirty="0" smtClean="0"/>
              <a:t> &gt;</a:t>
            </a:r>
            <a:r>
              <a:rPr lang="en-US" dirty="0" err="1" smtClean="0"/>
              <a:t>Arz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97700" y="5205551"/>
            <a:ext cx="0" cy="30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46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teorisinin</a:t>
            </a:r>
            <a:r>
              <a:rPr lang="en-US" dirty="0" smtClean="0"/>
              <a:t> </a:t>
            </a:r>
            <a:r>
              <a:rPr lang="en-US" dirty="0" err="1" smtClean="0"/>
              <a:t>döngüselliği</a:t>
            </a:r>
            <a:endParaRPr lang="en-US" dirty="0" smtClean="0"/>
          </a:p>
          <a:p>
            <a:pPr lvl="1"/>
            <a:r>
              <a:rPr lang="en-US" sz="2400" dirty="0" err="1" smtClean="0"/>
              <a:t>Doğal</a:t>
            </a:r>
            <a:r>
              <a:rPr lang="en-US" sz="2400" dirty="0" smtClean="0"/>
              <a:t> </a:t>
            </a:r>
            <a:r>
              <a:rPr lang="en-US" sz="2400" dirty="0" err="1" smtClean="0"/>
              <a:t>fiyat,üretim</a:t>
            </a:r>
            <a:r>
              <a:rPr lang="en-US" sz="2400" dirty="0" smtClean="0"/>
              <a:t> </a:t>
            </a:r>
            <a:r>
              <a:rPr lang="en-US" sz="2400" dirty="0" err="1" smtClean="0"/>
              <a:t>maliyetleri</a:t>
            </a:r>
            <a:r>
              <a:rPr lang="en-US" sz="2400" dirty="0" smtClean="0"/>
              <a:t>(</a:t>
            </a:r>
            <a:r>
              <a:rPr lang="en-US" sz="2400" dirty="0" err="1" smtClean="0"/>
              <a:t>ücret,rant,kar</a:t>
            </a:r>
            <a:r>
              <a:rPr lang="en-US" sz="2400" dirty="0" smtClean="0"/>
              <a:t>)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belirlenen</a:t>
            </a:r>
            <a:r>
              <a:rPr lang="en-US" sz="2400" dirty="0" smtClean="0"/>
              <a:t> </a:t>
            </a:r>
            <a:r>
              <a:rPr lang="en-US" sz="2400" dirty="0" err="1" smtClean="0"/>
              <a:t>fiyat</a:t>
            </a:r>
            <a:endParaRPr lang="en-US" sz="2400" dirty="0" smtClean="0"/>
          </a:p>
          <a:p>
            <a:pPr lvl="1"/>
            <a:r>
              <a:rPr lang="en-US" sz="2400" dirty="0" err="1" smtClean="0"/>
              <a:t>Başka</a:t>
            </a:r>
            <a:r>
              <a:rPr lang="en-US" sz="2400" dirty="0" smtClean="0"/>
              <a:t> </a:t>
            </a:r>
            <a:r>
              <a:rPr lang="en-US" sz="2400" dirty="0" err="1" smtClean="0"/>
              <a:t>fiyatlar</a:t>
            </a:r>
            <a:r>
              <a:rPr lang="en-US" sz="2400" dirty="0" smtClean="0"/>
              <a:t> </a:t>
            </a:r>
            <a:r>
              <a:rPr lang="en-US" sz="2400" dirty="0" err="1" smtClean="0"/>
              <a:t>temelinde</a:t>
            </a:r>
            <a:r>
              <a:rPr lang="en-US" sz="2400" dirty="0" smtClean="0"/>
              <a:t> </a:t>
            </a:r>
            <a:r>
              <a:rPr lang="en-US" sz="2400" dirty="0" err="1" smtClean="0"/>
              <a:t>açıklanıyor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err="1" smtClean="0"/>
              <a:t>Kullanım</a:t>
            </a:r>
            <a:r>
              <a:rPr lang="en-US" sz="2400" dirty="0" smtClean="0"/>
              <a:t> </a:t>
            </a:r>
            <a:r>
              <a:rPr lang="en-US" sz="2400" dirty="0" err="1" smtClean="0"/>
              <a:t>değeri,faydaya</a:t>
            </a:r>
            <a:r>
              <a:rPr lang="en-US" sz="2400" dirty="0" smtClean="0"/>
              <a:t> </a:t>
            </a:r>
            <a:r>
              <a:rPr lang="en-US" sz="2400" dirty="0" err="1" smtClean="0"/>
              <a:t>bağımlı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err="1" smtClean="0"/>
              <a:t>Değişim</a:t>
            </a:r>
            <a:r>
              <a:rPr lang="en-US" sz="2400" dirty="0" smtClean="0"/>
              <a:t> </a:t>
            </a:r>
            <a:r>
              <a:rPr lang="en-US" sz="2400" dirty="0" err="1" smtClean="0"/>
              <a:t>değeri</a:t>
            </a:r>
            <a:r>
              <a:rPr lang="en-US" sz="2400" dirty="0" smtClean="0"/>
              <a:t> </a:t>
            </a:r>
            <a:r>
              <a:rPr lang="en-US" sz="2400" dirty="0" err="1" smtClean="0"/>
              <a:t>fiyata</a:t>
            </a:r>
            <a:r>
              <a:rPr lang="en-US" sz="2400" dirty="0" smtClean="0"/>
              <a:t> </a:t>
            </a:r>
            <a:r>
              <a:rPr lang="en-US" sz="2400" dirty="0" err="1" smtClean="0"/>
              <a:t>bağımlı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err="1" smtClean="0"/>
              <a:t>Smith’e</a:t>
            </a:r>
            <a:r>
              <a:rPr lang="en-US" sz="2400" dirty="0" smtClean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iki</a:t>
            </a:r>
            <a:r>
              <a:rPr lang="en-US" sz="2400" dirty="0" smtClean="0"/>
              <a:t> </a:t>
            </a:r>
            <a:r>
              <a:rPr lang="en-US" sz="2400" dirty="0" err="1" smtClean="0"/>
              <a:t>kullanım</a:t>
            </a:r>
            <a:r>
              <a:rPr lang="en-US" sz="2400" dirty="0" smtClean="0"/>
              <a:t> </a:t>
            </a:r>
            <a:r>
              <a:rPr lang="en-US" sz="2400" dirty="0" err="1" smtClean="0"/>
              <a:t>ters</a:t>
            </a:r>
            <a:r>
              <a:rPr lang="en-US" sz="2400" dirty="0" smtClean="0"/>
              <a:t> </a:t>
            </a:r>
            <a:r>
              <a:rPr lang="en-US" sz="2400" dirty="0" err="1" smtClean="0"/>
              <a:t>ilişkili,elmas-su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209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rmAutofit/>
          </a:bodyPr>
          <a:lstStyle/>
          <a:p>
            <a:r>
              <a:rPr lang="en-US" dirty="0" smtClean="0"/>
              <a:t>ELEŞTİRİ:</a:t>
            </a:r>
          </a:p>
          <a:p>
            <a:r>
              <a:rPr lang="en-US" dirty="0" err="1" smtClean="0"/>
              <a:t>Aslında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mal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değiştirilemez.Elmas-su</a:t>
            </a:r>
            <a:r>
              <a:rPr lang="en-US" dirty="0" smtClean="0"/>
              <a:t> </a:t>
            </a:r>
            <a:r>
              <a:rPr lang="en-US" dirty="0" err="1" smtClean="0"/>
              <a:t>örneğinde</a:t>
            </a:r>
            <a:r>
              <a:rPr lang="en-US" dirty="0" smtClean="0"/>
              <a:t> </a:t>
            </a:r>
            <a:r>
              <a:rPr lang="en-US" dirty="0" err="1" smtClean="0"/>
              <a:t>ikisinin</a:t>
            </a:r>
            <a:r>
              <a:rPr lang="en-US" dirty="0" smtClean="0"/>
              <a:t> de </a:t>
            </a:r>
            <a:r>
              <a:rPr lang="en-US" dirty="0" err="1" smtClean="0"/>
              <a:t>faydası</a:t>
            </a:r>
            <a:r>
              <a:rPr lang="en-US" dirty="0"/>
              <a:t>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önünde</a:t>
            </a:r>
            <a:r>
              <a:rPr lang="en-US" dirty="0" smtClean="0"/>
              <a:t> </a:t>
            </a:r>
            <a:r>
              <a:rPr lang="en-US" dirty="0" err="1" smtClean="0"/>
              <a:t>bulundurulmalı</a:t>
            </a:r>
            <a:endParaRPr lang="en-US" dirty="0" smtClean="0"/>
          </a:p>
          <a:p>
            <a:r>
              <a:rPr lang="en-US" dirty="0" err="1" smtClean="0"/>
              <a:t>Elmasın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değeri,nisbi</a:t>
            </a:r>
            <a:r>
              <a:rPr lang="en-US" dirty="0" smtClean="0"/>
              <a:t> </a:t>
            </a:r>
            <a:r>
              <a:rPr lang="en-US" dirty="0" err="1" smtClean="0"/>
              <a:t>arzının</a:t>
            </a:r>
            <a:r>
              <a:rPr lang="en-US" dirty="0" smtClean="0"/>
              <a:t> </a:t>
            </a:r>
            <a:r>
              <a:rPr lang="en-US" dirty="0" err="1" smtClean="0"/>
              <a:t>kıtlığından</a:t>
            </a:r>
            <a:r>
              <a:rPr lang="en-US" dirty="0" smtClean="0"/>
              <a:t> </a:t>
            </a:r>
            <a:r>
              <a:rPr lang="en-US" dirty="0" err="1" smtClean="0"/>
              <a:t>geliyor</a:t>
            </a:r>
            <a:endParaRPr lang="en-US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malın</a:t>
            </a:r>
            <a:r>
              <a:rPr lang="en-US" dirty="0" smtClean="0"/>
              <a:t> </a:t>
            </a:r>
            <a:r>
              <a:rPr lang="en-US" dirty="0" err="1" smtClean="0"/>
              <a:t>değişim</a:t>
            </a:r>
            <a:r>
              <a:rPr lang="en-US" dirty="0" smtClean="0"/>
              <a:t>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kendisine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isteğe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ne </a:t>
            </a:r>
            <a:r>
              <a:rPr lang="en-US" dirty="0" err="1" smtClean="0"/>
              <a:t>ölçüde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Kullanma</a:t>
            </a:r>
            <a:r>
              <a:rPr lang="en-US" dirty="0" smtClean="0"/>
              <a:t> </a:t>
            </a:r>
            <a:r>
              <a:rPr lang="en-US" dirty="0" err="1" smtClean="0"/>
              <a:t>kıymeti</a:t>
            </a:r>
            <a:r>
              <a:rPr lang="en-US" dirty="0" smtClean="0"/>
              <a:t> </a:t>
            </a:r>
            <a:r>
              <a:rPr lang="en-US" dirty="0" err="1" smtClean="0"/>
              <a:t>ölçüsü</a:t>
            </a:r>
            <a:r>
              <a:rPr lang="en-US" dirty="0" smtClean="0"/>
              <a:t> </a:t>
            </a:r>
            <a:r>
              <a:rPr lang="en-US" dirty="0" err="1" smtClean="0"/>
              <a:t>kişiseldir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 </a:t>
            </a:r>
            <a:r>
              <a:rPr lang="en-US" dirty="0" err="1" smtClean="0"/>
              <a:t>mutlaka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faydası</a:t>
            </a:r>
            <a:r>
              <a:rPr lang="en-US" dirty="0" smtClean="0"/>
              <a:t> da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22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Adam Smith (</a:t>
            </a:r>
            <a:r>
              <a:rPr lang="tr-TR" dirty="0" err="1"/>
              <a:t>Kirkcaldy</a:t>
            </a:r>
            <a:r>
              <a:rPr lang="tr-TR" dirty="0"/>
              <a:t>, 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735138"/>
            <a:ext cx="9709552" cy="4597388"/>
          </a:xfrm>
        </p:spPr>
        <p:txBody>
          <a:bodyPr>
            <a:normAutofit/>
          </a:bodyPr>
          <a:lstStyle/>
          <a:p>
            <a:r>
              <a:rPr lang="en-US" dirty="0" smtClean="0"/>
              <a:t>ELEŞTİRİ:</a:t>
            </a:r>
          </a:p>
          <a:p>
            <a:r>
              <a:rPr lang="en-US" dirty="0" err="1" smtClean="0"/>
              <a:t>Aslında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mal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değiştirilemez.Elmas-su</a:t>
            </a:r>
            <a:r>
              <a:rPr lang="en-US" dirty="0" smtClean="0"/>
              <a:t> </a:t>
            </a:r>
            <a:r>
              <a:rPr lang="en-US" dirty="0" err="1" smtClean="0"/>
              <a:t>örneğinde</a:t>
            </a:r>
            <a:r>
              <a:rPr lang="en-US" dirty="0" smtClean="0"/>
              <a:t> </a:t>
            </a:r>
            <a:r>
              <a:rPr lang="en-US" dirty="0" err="1" smtClean="0"/>
              <a:t>ikisinin</a:t>
            </a:r>
            <a:r>
              <a:rPr lang="en-US" dirty="0" smtClean="0"/>
              <a:t> de </a:t>
            </a:r>
            <a:r>
              <a:rPr lang="en-US" dirty="0" err="1" smtClean="0"/>
              <a:t>faydası</a:t>
            </a:r>
            <a:r>
              <a:rPr lang="en-US" dirty="0"/>
              <a:t>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önünde</a:t>
            </a:r>
            <a:r>
              <a:rPr lang="en-US" dirty="0" smtClean="0"/>
              <a:t> </a:t>
            </a:r>
            <a:r>
              <a:rPr lang="en-US" dirty="0" err="1" smtClean="0"/>
              <a:t>bulundurulmalı</a:t>
            </a:r>
            <a:endParaRPr lang="en-US" dirty="0" smtClean="0"/>
          </a:p>
          <a:p>
            <a:r>
              <a:rPr lang="en-US" dirty="0" err="1" smtClean="0"/>
              <a:t>Elmasın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değeri,nisbi</a:t>
            </a:r>
            <a:r>
              <a:rPr lang="en-US" dirty="0" smtClean="0"/>
              <a:t> </a:t>
            </a:r>
            <a:r>
              <a:rPr lang="en-US" dirty="0" err="1" smtClean="0"/>
              <a:t>arzının</a:t>
            </a:r>
            <a:r>
              <a:rPr lang="en-US" dirty="0" smtClean="0"/>
              <a:t> </a:t>
            </a:r>
            <a:r>
              <a:rPr lang="en-US" dirty="0" err="1" smtClean="0"/>
              <a:t>kıtlığından</a:t>
            </a:r>
            <a:r>
              <a:rPr lang="en-US" dirty="0" smtClean="0"/>
              <a:t> </a:t>
            </a:r>
            <a:r>
              <a:rPr lang="en-US" dirty="0" err="1" smtClean="0"/>
              <a:t>geliyor</a:t>
            </a:r>
            <a:endParaRPr lang="en-US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malın</a:t>
            </a:r>
            <a:r>
              <a:rPr lang="en-US" dirty="0" smtClean="0"/>
              <a:t> </a:t>
            </a:r>
            <a:r>
              <a:rPr lang="en-US" dirty="0" err="1" smtClean="0"/>
              <a:t>değişim</a:t>
            </a:r>
            <a:r>
              <a:rPr lang="en-US" dirty="0" smtClean="0"/>
              <a:t>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kendisine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isteğe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ne </a:t>
            </a:r>
            <a:r>
              <a:rPr lang="en-US" dirty="0" err="1" smtClean="0"/>
              <a:t>ölçüde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Kullanma</a:t>
            </a:r>
            <a:r>
              <a:rPr lang="en-US" dirty="0" smtClean="0"/>
              <a:t> </a:t>
            </a:r>
            <a:r>
              <a:rPr lang="en-US" dirty="0" err="1" smtClean="0"/>
              <a:t>kıymeti</a:t>
            </a:r>
            <a:r>
              <a:rPr lang="en-US" dirty="0" smtClean="0"/>
              <a:t> </a:t>
            </a:r>
            <a:r>
              <a:rPr lang="en-US" dirty="0" err="1" smtClean="0"/>
              <a:t>ölçüsü</a:t>
            </a:r>
            <a:r>
              <a:rPr lang="en-US" dirty="0" smtClean="0"/>
              <a:t> </a:t>
            </a:r>
            <a:r>
              <a:rPr lang="en-US" dirty="0" err="1" smtClean="0"/>
              <a:t>kişiseldir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 </a:t>
            </a:r>
            <a:r>
              <a:rPr lang="en-US" dirty="0" err="1" smtClean="0"/>
              <a:t>mutlaka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faydası</a:t>
            </a:r>
            <a:r>
              <a:rPr lang="en-US" dirty="0" smtClean="0"/>
              <a:t> da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Sanayi</a:t>
            </a:r>
            <a:r>
              <a:rPr lang="en-US" dirty="0"/>
              <a:t> </a:t>
            </a:r>
            <a:r>
              <a:rPr lang="en-US" dirty="0" err="1"/>
              <a:t>Devrimi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57514"/>
              </p:ext>
            </p:extLst>
          </p:nvPr>
        </p:nvGraphicFramePr>
        <p:xfrm>
          <a:off x="1219202" y="1735138"/>
          <a:ext cx="9751484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5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614"/>
          </a:xfrm>
        </p:spPr>
        <p:txBody>
          <a:bodyPr/>
          <a:lstStyle/>
          <a:p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Düşünce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02"/>
            <a:ext cx="10515600" cy="472736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1776(</a:t>
            </a:r>
            <a:r>
              <a:rPr lang="en-US" dirty="0" err="1" smtClean="0"/>
              <a:t>Ulusların</a:t>
            </a:r>
            <a:r>
              <a:rPr lang="en-US" dirty="0" smtClean="0"/>
              <a:t> </a:t>
            </a:r>
            <a:r>
              <a:rPr lang="en-US" dirty="0" err="1" smtClean="0"/>
              <a:t>Zenginliği-A.Smith</a:t>
            </a:r>
            <a:r>
              <a:rPr lang="en-US" dirty="0" smtClean="0"/>
              <a:t>)-1848(</a:t>
            </a:r>
            <a:r>
              <a:rPr lang="en-US" dirty="0" err="1" smtClean="0"/>
              <a:t>Siyasal</a:t>
            </a:r>
            <a:r>
              <a:rPr lang="en-US" dirty="0" smtClean="0"/>
              <a:t> </a:t>
            </a:r>
            <a:r>
              <a:rPr lang="en-US" dirty="0" err="1" smtClean="0"/>
              <a:t>İktisadın</a:t>
            </a:r>
            <a:r>
              <a:rPr lang="en-US" dirty="0" smtClean="0"/>
              <a:t> </a:t>
            </a:r>
            <a:r>
              <a:rPr lang="en-US" dirty="0" err="1" smtClean="0"/>
              <a:t>İlkeleri-J.S.Mill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18.yy </a:t>
            </a:r>
            <a:r>
              <a:rPr lang="en-US" dirty="0" err="1" smtClean="0"/>
              <a:t>İngiltere’si</a:t>
            </a:r>
            <a:endParaRPr lang="en-US" dirty="0" smtClean="0"/>
          </a:p>
          <a:p>
            <a:pPr lvl="1"/>
            <a:r>
              <a:rPr lang="en-US" dirty="0" err="1" smtClean="0"/>
              <a:t>Düşünce</a:t>
            </a:r>
            <a:r>
              <a:rPr lang="en-US" dirty="0" smtClean="0"/>
              <a:t> </a:t>
            </a:r>
            <a:r>
              <a:rPr lang="en-US" dirty="0" err="1" smtClean="0"/>
              <a:t>alanında</a:t>
            </a:r>
            <a:r>
              <a:rPr lang="en-US" dirty="0" smtClean="0"/>
              <a:t> </a:t>
            </a:r>
            <a:r>
              <a:rPr lang="en-US" dirty="0" err="1" smtClean="0"/>
              <a:t>değişim</a:t>
            </a:r>
            <a:endParaRPr lang="en-US" dirty="0" smtClean="0"/>
          </a:p>
          <a:p>
            <a:pPr lvl="1"/>
            <a:r>
              <a:rPr lang="en-US" dirty="0" err="1" smtClean="0"/>
              <a:t>Akıl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Aydınlanma</a:t>
            </a:r>
            <a:r>
              <a:rPr lang="en-US" dirty="0" smtClean="0"/>
              <a:t> </a:t>
            </a:r>
            <a:r>
              <a:rPr lang="en-US" dirty="0" err="1" smtClean="0"/>
              <a:t>çağı</a:t>
            </a:r>
            <a:r>
              <a:rPr lang="en-US" dirty="0" smtClean="0"/>
              <a:t>-</a:t>
            </a:r>
          </a:p>
          <a:p>
            <a:pPr lvl="1"/>
            <a:r>
              <a:rPr lang="en-US" dirty="0" err="1" smtClean="0"/>
              <a:t>Sanayi</a:t>
            </a:r>
            <a:r>
              <a:rPr lang="en-US" dirty="0" smtClean="0"/>
              <a:t> </a:t>
            </a:r>
            <a:r>
              <a:rPr lang="en-US" dirty="0" err="1" smtClean="0"/>
              <a:t>devrimi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Liberal </a:t>
            </a:r>
            <a:r>
              <a:rPr lang="en-US" dirty="0" err="1" smtClean="0"/>
              <a:t>düşüncenin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tabana</a:t>
            </a:r>
            <a:r>
              <a:rPr lang="en-US" dirty="0" smtClean="0"/>
              <a:t> </a:t>
            </a:r>
            <a:r>
              <a:rPr lang="en-US" dirty="0" err="1" smtClean="0"/>
              <a:t>yayılması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62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614"/>
          </a:xfrm>
        </p:spPr>
        <p:txBody>
          <a:bodyPr/>
          <a:lstStyle/>
          <a:p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Düşünce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02"/>
            <a:ext cx="10515600" cy="472736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Arz</a:t>
            </a:r>
            <a:r>
              <a:rPr lang="en-US" dirty="0" smtClean="0"/>
              <a:t> </a:t>
            </a:r>
            <a:r>
              <a:rPr lang="en-US" dirty="0" err="1" smtClean="0"/>
              <a:t>temelli</a:t>
            </a:r>
            <a:r>
              <a:rPr lang="en-US" dirty="0" smtClean="0"/>
              <a:t> </a:t>
            </a:r>
            <a:r>
              <a:rPr lang="en-US" dirty="0" err="1" smtClean="0"/>
              <a:t>düşünce</a:t>
            </a:r>
            <a:r>
              <a:rPr lang="en-US" dirty="0" smtClean="0"/>
              <a:t>-”Say”</a:t>
            </a:r>
          </a:p>
          <a:p>
            <a:r>
              <a:rPr lang="en-US" dirty="0" smtClean="0"/>
              <a:t>Modern </a:t>
            </a:r>
            <a:r>
              <a:rPr lang="en-US" dirty="0" err="1" smtClean="0"/>
              <a:t>iktisat</a:t>
            </a:r>
            <a:r>
              <a:rPr lang="en-US" dirty="0" smtClean="0"/>
              <a:t> </a:t>
            </a:r>
            <a:r>
              <a:rPr lang="en-US" dirty="0" err="1" smtClean="0"/>
              <a:t>bilimi</a:t>
            </a:r>
            <a:endParaRPr lang="en-US" dirty="0" smtClean="0"/>
          </a:p>
          <a:p>
            <a:r>
              <a:rPr lang="en-US" dirty="0" err="1" smtClean="0"/>
              <a:t>Devlet-adalet,savunma,güvenlik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05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Toplumsal</a:t>
            </a:r>
            <a:r>
              <a:rPr lang="en-US" dirty="0" smtClean="0"/>
              <a:t> </a:t>
            </a:r>
            <a:r>
              <a:rPr lang="en-US" dirty="0" err="1" smtClean="0"/>
              <a:t>dönüşüm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Bireycilik</a:t>
            </a:r>
            <a:endParaRPr lang="en-US" dirty="0" smtClean="0"/>
          </a:p>
          <a:p>
            <a:r>
              <a:rPr lang="en-US" dirty="0" err="1" smtClean="0"/>
              <a:t>Özgürlük</a:t>
            </a:r>
            <a:endParaRPr lang="en-US" dirty="0" smtClean="0"/>
          </a:p>
          <a:p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Düzen</a:t>
            </a:r>
            <a:endParaRPr lang="en-US" dirty="0" smtClean="0"/>
          </a:p>
          <a:p>
            <a:r>
              <a:rPr lang="en-US" dirty="0" err="1" smtClean="0"/>
              <a:t>Piyasa</a:t>
            </a:r>
            <a:r>
              <a:rPr lang="en-US" dirty="0" smtClean="0"/>
              <a:t> </a:t>
            </a:r>
            <a:r>
              <a:rPr lang="en-US" dirty="0" err="1" smtClean="0"/>
              <a:t>Ekonomisi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Rekabet</a:t>
            </a:r>
            <a:endParaRPr lang="en-US" dirty="0" smtClean="0"/>
          </a:p>
          <a:p>
            <a:r>
              <a:rPr lang="en-US" dirty="0" err="1" smtClean="0"/>
              <a:t>Rasyonel</a:t>
            </a:r>
            <a:r>
              <a:rPr lang="en-US" dirty="0" smtClean="0"/>
              <a:t> </a:t>
            </a:r>
            <a:r>
              <a:rPr lang="en-US" dirty="0" err="1" smtClean="0"/>
              <a:t>Birey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Adam Smith (</a:t>
            </a:r>
            <a:r>
              <a:rPr lang="tr-TR" dirty="0" err="1" smtClean="0"/>
              <a:t>Kirkcaldy</a:t>
            </a:r>
            <a:r>
              <a:rPr lang="tr-TR" dirty="0" smtClean="0"/>
              <a:t>, 1723-1790)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8400" y="1835150"/>
            <a:ext cx="6375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u="sng" dirty="0" smtClean="0"/>
              <a:t>1723:  </a:t>
            </a:r>
            <a:r>
              <a:rPr lang="tr-TR" dirty="0" err="1" smtClean="0"/>
              <a:t>İskoçya,Kirkcaldy</a:t>
            </a:r>
            <a:endParaRPr lang="tr-TR" b="1" u="sng" dirty="0" smtClean="0"/>
          </a:p>
          <a:p>
            <a:pPr marL="0" indent="0">
              <a:buNone/>
            </a:pPr>
            <a:r>
              <a:rPr lang="tr-TR" b="1" u="sng" dirty="0" smtClean="0"/>
              <a:t>1746-1749</a:t>
            </a:r>
            <a:r>
              <a:rPr lang="tr-TR" dirty="0" smtClean="0"/>
              <a:t>: U of Oxford, </a:t>
            </a:r>
            <a:r>
              <a:rPr lang="tr-TR" dirty="0" err="1" smtClean="0"/>
              <a:t>Balliol</a:t>
            </a:r>
            <a:r>
              <a:rPr lang="tr-TR" dirty="0" smtClean="0"/>
              <a:t> </a:t>
            </a:r>
            <a:r>
              <a:rPr lang="tr-TR" dirty="0" err="1" smtClean="0"/>
              <a:t>College</a:t>
            </a:r>
            <a:endParaRPr lang="tr-TR" dirty="0" smtClean="0"/>
          </a:p>
          <a:p>
            <a:pPr marL="0" indent="0">
              <a:buNone/>
            </a:pPr>
            <a:r>
              <a:rPr lang="tr-TR" b="1" u="sng" dirty="0" smtClean="0"/>
              <a:t>1751</a:t>
            </a:r>
            <a:r>
              <a:rPr lang="tr-TR" dirty="0" smtClean="0"/>
              <a:t>: U of Glasgow, Mantık ve Ahlak Felsefesi Profesörü-doğal teoloji, ahlak, hukuk ve politik iktisat dersleri veriyor.</a:t>
            </a:r>
          </a:p>
          <a:p>
            <a:pPr marL="0" indent="0">
              <a:buNone/>
            </a:pPr>
            <a:r>
              <a:rPr lang="tr-TR" b="1" u="sng" dirty="0" smtClean="0"/>
              <a:t>1764</a:t>
            </a:r>
            <a:r>
              <a:rPr lang="tr-TR" dirty="0" smtClean="0"/>
              <a:t>: Fransız bir dükün özel öğretmeni olarak Fransa’ya gidiyor. </a:t>
            </a:r>
            <a:r>
              <a:rPr lang="tr-TR" dirty="0" err="1" smtClean="0"/>
              <a:t>Quesnay</a:t>
            </a:r>
            <a:r>
              <a:rPr lang="tr-TR" dirty="0" smtClean="0"/>
              <a:t>, </a:t>
            </a:r>
            <a:r>
              <a:rPr lang="tr-TR" dirty="0" err="1" smtClean="0"/>
              <a:t>Voltaire</a:t>
            </a:r>
            <a:r>
              <a:rPr lang="tr-TR" dirty="0" smtClean="0"/>
              <a:t>, </a:t>
            </a:r>
            <a:r>
              <a:rPr lang="tr-TR" dirty="0" err="1" smtClean="0"/>
              <a:t>Maribau</a:t>
            </a:r>
            <a:r>
              <a:rPr lang="tr-TR" dirty="0" smtClean="0"/>
              <a:t> ile tanışıyor</a:t>
            </a:r>
          </a:p>
          <a:p>
            <a:pPr marL="0" indent="0">
              <a:buNone/>
            </a:pPr>
            <a:r>
              <a:rPr lang="tr-TR" b="1" u="sng" dirty="0" smtClean="0"/>
              <a:t>1773</a:t>
            </a:r>
            <a:r>
              <a:rPr lang="tr-TR" dirty="0" smtClean="0"/>
              <a:t>: </a:t>
            </a:r>
            <a:r>
              <a:rPr lang="tr-TR" dirty="0" err="1" smtClean="0"/>
              <a:t>Royal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 of </a:t>
            </a:r>
            <a:r>
              <a:rPr lang="tr-TR" dirty="0" err="1" smtClean="0"/>
              <a:t>London’a</a:t>
            </a:r>
            <a:r>
              <a:rPr lang="tr-TR" dirty="0" smtClean="0"/>
              <a:t> seçiliyor</a:t>
            </a:r>
          </a:p>
          <a:p>
            <a:pPr marL="0" indent="0">
              <a:buNone/>
            </a:pPr>
            <a:r>
              <a:rPr lang="tr-TR" b="1" u="sng" dirty="0" smtClean="0"/>
              <a:t>1797-1789</a:t>
            </a:r>
            <a:r>
              <a:rPr lang="tr-TR" dirty="0" smtClean="0"/>
              <a:t>: </a:t>
            </a:r>
            <a:r>
              <a:rPr lang="tr-TR" dirty="0" err="1" smtClean="0"/>
              <a:t>Lord</a:t>
            </a:r>
            <a:r>
              <a:rPr lang="tr-TR" dirty="0" smtClean="0"/>
              <a:t> </a:t>
            </a:r>
            <a:r>
              <a:rPr lang="tr-TR" dirty="0" err="1" smtClean="0"/>
              <a:t>Rector</a:t>
            </a:r>
            <a:r>
              <a:rPr lang="tr-TR" dirty="0" smtClean="0"/>
              <a:t>, U of Glasgow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7"/>
            <a:ext cx="2909035" cy="43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Adam Smith (</a:t>
            </a:r>
            <a:r>
              <a:rPr lang="tr-TR" dirty="0" err="1" smtClean="0"/>
              <a:t>Kirkcaldy</a:t>
            </a:r>
            <a:r>
              <a:rPr lang="tr-TR" dirty="0" smtClean="0"/>
              <a:t>, 1723-1790)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8400" y="1835150"/>
            <a:ext cx="6375400" cy="4351338"/>
          </a:xfrm>
        </p:spPr>
        <p:txBody>
          <a:bodyPr>
            <a:normAutofit/>
          </a:bodyPr>
          <a:lstStyle/>
          <a:p>
            <a:r>
              <a:rPr lang="en-US" dirty="0"/>
              <a:t>1759 “</a:t>
            </a:r>
            <a:r>
              <a:rPr lang="en-US" dirty="0" err="1"/>
              <a:t>Ahlaki</a:t>
            </a:r>
            <a:r>
              <a:rPr lang="en-US" dirty="0"/>
              <a:t> </a:t>
            </a:r>
            <a:r>
              <a:rPr lang="en-US" dirty="0" err="1"/>
              <a:t>Duygular</a:t>
            </a:r>
            <a:r>
              <a:rPr lang="en-US" dirty="0"/>
              <a:t> </a:t>
            </a:r>
            <a:r>
              <a:rPr lang="en-US" dirty="0" err="1"/>
              <a:t>Teorisi</a:t>
            </a:r>
            <a:r>
              <a:rPr lang="en-US" dirty="0"/>
              <a:t>” </a:t>
            </a:r>
          </a:p>
          <a:p>
            <a:r>
              <a:rPr lang="en-US" dirty="0"/>
              <a:t>1776 “</a:t>
            </a:r>
            <a:r>
              <a:rPr lang="en-US" dirty="0" err="1"/>
              <a:t>Ulusların</a:t>
            </a:r>
            <a:r>
              <a:rPr lang="en-US" dirty="0"/>
              <a:t> </a:t>
            </a:r>
            <a:r>
              <a:rPr lang="en-US" dirty="0" err="1"/>
              <a:t>Zenginliğinin</a:t>
            </a:r>
            <a:r>
              <a:rPr lang="en-US" dirty="0"/>
              <a:t> </a:t>
            </a:r>
            <a:r>
              <a:rPr lang="en-US" dirty="0" err="1"/>
              <a:t>Niteliği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Nedenleri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”</a:t>
            </a:r>
          </a:p>
          <a:p>
            <a:r>
              <a:rPr lang="en-US" dirty="0" err="1"/>
              <a:t>Kapitalizmin</a:t>
            </a:r>
            <a:r>
              <a:rPr lang="en-US" dirty="0"/>
              <a:t> </a:t>
            </a:r>
            <a:r>
              <a:rPr lang="en-US" dirty="0" err="1"/>
              <a:t>fikir</a:t>
            </a:r>
            <a:r>
              <a:rPr lang="en-US" dirty="0"/>
              <a:t> </a:t>
            </a:r>
            <a:r>
              <a:rPr lang="en-US" dirty="0" err="1"/>
              <a:t>babası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err="1" smtClean="0"/>
              <a:t>Ahlak</a:t>
            </a:r>
            <a:r>
              <a:rPr lang="en-US" dirty="0" smtClean="0"/>
              <a:t> </a:t>
            </a:r>
            <a:r>
              <a:rPr lang="en-US" dirty="0" err="1"/>
              <a:t>filozofu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7"/>
            <a:ext cx="2909035" cy="43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032"/>
          </a:xfrm>
        </p:spPr>
        <p:txBody>
          <a:bodyPr/>
          <a:lstStyle/>
          <a:p>
            <a:r>
              <a:rPr lang="en-US" dirty="0" err="1" smtClean="0"/>
              <a:t>Aydınlanma</a:t>
            </a:r>
            <a:r>
              <a:rPr lang="en-US" dirty="0" smtClean="0"/>
              <a:t> </a:t>
            </a:r>
            <a:r>
              <a:rPr lang="en-US" dirty="0" err="1" smtClean="0"/>
              <a:t>çağı</a:t>
            </a:r>
            <a:r>
              <a:rPr lang="en-US" dirty="0" smtClean="0"/>
              <a:t>(1688-1789)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379"/>
            <a:ext cx="10515600" cy="4782584"/>
          </a:xfrm>
        </p:spPr>
        <p:txBody>
          <a:bodyPr/>
          <a:lstStyle/>
          <a:p>
            <a:r>
              <a:rPr lang="en-US" dirty="0" err="1" smtClean="0"/>
              <a:t>Kimler</a:t>
            </a:r>
            <a:r>
              <a:rPr lang="en-US" dirty="0" smtClean="0"/>
              <a:t> </a:t>
            </a:r>
            <a:r>
              <a:rPr lang="en-US" dirty="0" err="1" smtClean="0"/>
              <a:t>vardı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Montesque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Voltaire</a:t>
            </a:r>
          </a:p>
          <a:p>
            <a:pPr marL="0" indent="0">
              <a:buNone/>
            </a:pPr>
            <a:r>
              <a:rPr lang="en-US" dirty="0" smtClean="0"/>
              <a:t>Diderot</a:t>
            </a:r>
          </a:p>
          <a:p>
            <a:pPr marL="0" indent="0">
              <a:buNone/>
            </a:pPr>
            <a:r>
              <a:rPr lang="en-US" dirty="0" smtClean="0"/>
              <a:t>Rousseau</a:t>
            </a:r>
          </a:p>
          <a:p>
            <a:pPr marL="0" indent="0">
              <a:buNone/>
            </a:pPr>
            <a:r>
              <a:rPr lang="en-US" dirty="0" smtClean="0"/>
              <a:t>David Hume</a:t>
            </a:r>
          </a:p>
          <a:p>
            <a:pPr marL="0" indent="0">
              <a:buNone/>
            </a:pPr>
            <a:r>
              <a:rPr lang="en-US" dirty="0" smtClean="0"/>
              <a:t>Adam Smith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92960" y="3774712"/>
            <a:ext cx="544957" cy="13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62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1131</Words>
  <Application>Microsoft Office PowerPoint</Application>
  <PresentationFormat>Widescreen</PresentationFormat>
  <Paragraphs>205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Goudy Old Style</vt:lpstr>
      <vt:lpstr>Impact</vt:lpstr>
      <vt:lpstr>Rockwell</vt:lpstr>
      <vt:lpstr>Inkwell</vt:lpstr>
      <vt:lpstr>Sanayi Devrimi</vt:lpstr>
      <vt:lpstr>Sanayi devrimi</vt:lpstr>
      <vt:lpstr>Sanayi Devrimi</vt:lpstr>
      <vt:lpstr>Klasik İktisadi Düşünce </vt:lpstr>
      <vt:lpstr>Klasik İktisadi Düşünce </vt:lpstr>
      <vt:lpstr>Toplumsal dönüşüm</vt:lpstr>
      <vt:lpstr>Adam Smith (Kirkcaldy, 1723-1790)</vt:lpstr>
      <vt:lpstr>Adam Smith (Kirkcaldy, 1723-1790)</vt:lpstr>
      <vt:lpstr>Aydınlanma çağı(1688-1789)</vt:lpstr>
      <vt:lpstr>Aydınlanma çağı(1688-1789)</vt:lpstr>
      <vt:lpstr>Aydınlanma çağı- “A.S iyimserliğini anlamak açısından” </vt:lpstr>
      <vt:lpstr>Adam Smith-Kişisel çıkar ve toplumsal yarar</vt:lpstr>
      <vt:lpstr>Adam Smith-Kişisel çıkar ve toplumsal yarar</vt:lpstr>
      <vt:lpstr>Ulusların Zenginliği-1776</vt:lpstr>
      <vt:lpstr>Ulusların Zenginliği-1776</vt:lpstr>
      <vt:lpstr>Adam Smith-iktisadi bakış</vt:lpstr>
      <vt:lpstr>Adam Smith (Kirkcaldy, 1723-1790)</vt:lpstr>
      <vt:lpstr>Adam Smith (Kirkcaldy, 1723-1790)</vt:lpstr>
      <vt:lpstr>Adam Smith (Kirkcaldy, 1723-1790)</vt:lpstr>
      <vt:lpstr>Adam Smith (Kirkcaldy, 1723-1790)</vt:lpstr>
      <vt:lpstr>Adam Smith (Kirkcaldy, 1723-1790)</vt:lpstr>
      <vt:lpstr>PowerPoint Presentation</vt:lpstr>
      <vt:lpstr>Adam Smith (Kirkcaldy, 1723-1790)</vt:lpstr>
      <vt:lpstr>PowerPoint Presentation</vt:lpstr>
      <vt:lpstr>Adam Smith</vt:lpstr>
      <vt:lpstr>Adam Smith (Kirkcaldy, 1723-1790)</vt:lpstr>
      <vt:lpstr>Adam Smith (Kirkcaldy, 1723-1790)</vt:lpstr>
      <vt:lpstr>Adam Smith (Kirkcaldy, 1723-1790)</vt:lpstr>
      <vt:lpstr>Adam Smith (Kirkcaldy, 1723-1790)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Altug Yalcintas</dc:creator>
  <cp:lastModifiedBy>Altug Yalcintas</cp:lastModifiedBy>
  <cp:revision>191</cp:revision>
  <dcterms:created xsi:type="dcterms:W3CDTF">2015-04-13T05:41:48Z</dcterms:created>
  <dcterms:modified xsi:type="dcterms:W3CDTF">2020-04-14T11:02:54Z</dcterms:modified>
</cp:coreProperties>
</file>