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64" r:id="rId2"/>
    <p:sldId id="283" r:id="rId3"/>
    <p:sldId id="285" r:id="rId4"/>
    <p:sldId id="284" r:id="rId5"/>
    <p:sldId id="286" r:id="rId6"/>
    <p:sldId id="293" r:id="rId7"/>
    <p:sldId id="294" r:id="rId8"/>
    <p:sldId id="295" r:id="rId9"/>
    <p:sldId id="296" r:id="rId10"/>
    <p:sldId id="297" r:id="rId11"/>
    <p:sldId id="29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86011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42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2928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7929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5075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0558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2226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156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684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378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914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578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364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7018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877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260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04D5C-6043-4569-9888-3265F751EDC6}" type="datetimeFigureOut">
              <a:rPr lang="hu-HU" smtClean="0"/>
              <a:t>2020. 05. 22.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212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4449" y="5532403"/>
            <a:ext cx="10068183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hu-HU" sz="2000" b="1" dirty="0" smtClean="0">
                <a:latin typeface="+mj-lt"/>
              </a:rPr>
              <a:t>A „Tembel Tav</a:t>
            </a:r>
            <a:r>
              <a:rPr lang="tr-TR" sz="2000" b="1" dirty="0" smtClean="0">
                <a:latin typeface="+mj-lt"/>
              </a:rPr>
              <a:t>şan </a:t>
            </a:r>
            <a:r>
              <a:rPr lang="hu-HU" sz="2000" b="1" dirty="0" smtClean="0">
                <a:latin typeface="+mj-lt"/>
              </a:rPr>
              <a:t>Masalı” című török mese </a:t>
            </a:r>
            <a:r>
              <a:rPr lang="hu-HU" sz="2000" b="1" dirty="0" smtClean="0">
                <a:latin typeface="+mj-lt"/>
              </a:rPr>
              <a:t>fordítása 2. rész</a:t>
            </a:r>
            <a:r>
              <a:rPr lang="hu-HU" sz="2000" dirty="0" smtClean="0">
                <a:latin typeface="+mj-lt"/>
                <a:cs typeface="Times New Roman" panose="02020603050405020304" pitchFamily="18" charset="0"/>
              </a:rPr>
              <a:t> </a:t>
            </a:r>
            <a:endParaRPr lang="tr-TR" sz="2000" dirty="0">
              <a:latin typeface="+mj-lt"/>
            </a:endParaRPr>
          </a:p>
        </p:txBody>
      </p:sp>
      <p:pic>
        <p:nvPicPr>
          <p:cNvPr id="6" name="Picture 5" descr="Wild gray rabbit in a winter wonderland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946" y="321971"/>
            <a:ext cx="4668591" cy="466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774287" y="4713563"/>
            <a:ext cx="1505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>
                    <a:lumMod val="75000"/>
                  </a:schemeClr>
                </a:solidFill>
              </a:rPr>
              <a:t>www.freepik.com</a:t>
            </a:r>
            <a:endParaRPr lang="tr-TR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55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28045" y="2103696"/>
            <a:ext cx="821573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Sabaha kadar fille birlikte kuyuyu açmayı başarmışlar. </a:t>
            </a:r>
            <a:r>
              <a:rPr lang="hu-H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Ertesi gün </a:t>
            </a:r>
            <a:r>
              <a:rPr lang="hu-HU" sz="2000" dirty="0" smtClean="0"/>
              <a:t>fil, bütün </a:t>
            </a:r>
            <a:r>
              <a:rPr lang="hu-HU" sz="2000" dirty="0"/>
              <a:t>hayvanlara tavşanın çalışkanlığını anlatmaya başlamış. Herkes tavşanı alkışlayıp, kuyudan su içmeyi hakettiğini söylemiş.</a:t>
            </a:r>
            <a:endParaRPr lang="tr-TR" sz="2000" dirty="0"/>
          </a:p>
          <a:p>
            <a:pPr algn="just"/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Reggelig sikerült nekik megnyitni a kutat. </a:t>
            </a: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Másnap 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az elefánt mindenkinek elmesélte, milyen szorgalmas volt a nyúl.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Mindenki megtapsolta a nyulat, és azt mondta, hogy most már megérdemli, hogy igyon a vízből.</a:t>
            </a: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m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egédemel </a:t>
            </a:r>
            <a:r>
              <a:rPr lang="hu-HU" sz="2000" dirty="0" smtClean="0">
                <a:solidFill>
                  <a:srgbClr val="C00000"/>
                </a:solidFill>
              </a:rPr>
              <a:t>+ felszólító mód</a:t>
            </a: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53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18198" y="2168090"/>
            <a:ext cx="821573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Tavşan sadece su içebildiğine değil, diğer hayvanlarla yeniden dost olduğuna da çok sevinmiş. </a:t>
            </a:r>
            <a:r>
              <a:rPr lang="hu-HU" sz="2000" dirty="0" smtClean="0"/>
              <a:t>Kendisini </a:t>
            </a:r>
            <a:r>
              <a:rPr lang="hu-HU" sz="2000" dirty="0"/>
              <a:t>ormanın </a:t>
            </a:r>
            <a:r>
              <a:rPr lang="hu-HU" sz="2000" dirty="0" smtClean="0"/>
              <a:t>bir üyesi </a:t>
            </a:r>
            <a:r>
              <a:rPr lang="hu-HU" sz="2000" dirty="0"/>
              <a:t>gibi görmek onu mutlu ediyormuş.</a:t>
            </a:r>
          </a:p>
          <a:p>
            <a:endParaRPr lang="hu-HU" sz="2000" dirty="0"/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A nyúl nem csak annak örült, hogy ihat a vízből, hanem annak is, hogy újra barátok lettek a többi állattal. Boldoggá tette, hogy az erdő egy tagjának érezte magát.</a:t>
            </a: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r"/>
            <a:r>
              <a:rPr lang="hu-HU" sz="2000" dirty="0" smtClean="0">
                <a:solidFill>
                  <a:srgbClr val="C00000"/>
                </a:solidFill>
              </a:rPr>
              <a:t>Minden jó, ha a vége jó </a:t>
            </a:r>
            <a:r>
              <a:rPr lang="hu-HU" sz="2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</a:t>
            </a:r>
            <a:endParaRPr lang="hu-HU" sz="2000" dirty="0" smtClean="0">
              <a:solidFill>
                <a:srgbClr val="C00000"/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84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642812" y="2335515"/>
            <a:ext cx="764740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Kral aslan, tavşanın kuyuya yaklaşmasını önlemek için kuyunun başına her gün bir nöbetçi görevlendirmiş.</a:t>
            </a:r>
            <a:endParaRPr lang="tr-TR" sz="2000" dirty="0"/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Az erdő királya, az oroszlán minden nap őrt állított a kúthoz, hogy megakadályozza, hogy a nyúl megközelítse a kutat.</a:t>
            </a: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megakadályoz</a:t>
            </a:r>
          </a:p>
          <a:p>
            <a:pPr algn="just"/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m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egtilt					</a:t>
            </a:r>
            <a:r>
              <a:rPr lang="hu-HU" sz="2000" dirty="0" smtClean="0">
                <a:solidFill>
                  <a:srgbClr val="C00000"/>
                </a:solidFill>
              </a:rPr>
              <a:t>+ felszólító mód!</a:t>
            </a:r>
          </a:p>
          <a:p>
            <a:pPr algn="just"/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m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egelőz</a:t>
            </a:r>
          </a:p>
          <a:p>
            <a:pPr algn="just"/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m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egenged </a:t>
            </a:r>
            <a:endParaRPr lang="tr-TR" sz="20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hu-HU" sz="2000" dirty="0"/>
              <a:t> </a:t>
            </a:r>
            <a:endParaRPr lang="tr-TR" sz="2000" dirty="0"/>
          </a:p>
        </p:txBody>
      </p:sp>
      <p:sp>
        <p:nvSpPr>
          <p:cNvPr id="3" name="Rectangle 2"/>
          <p:cNvSpPr/>
          <p:nvPr/>
        </p:nvSpPr>
        <p:spPr>
          <a:xfrm>
            <a:off x="4582926" y="6353294"/>
            <a:ext cx="3701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u-HU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török szöveg forrása: img.eba.gov.tr</a:t>
            </a:r>
            <a:endParaRPr lang="tr-TR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73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672863" y="2222696"/>
            <a:ext cx="79201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dirty="0"/>
              <a:t> </a:t>
            </a:r>
            <a:endParaRPr lang="tr-TR" sz="2000" dirty="0"/>
          </a:p>
          <a:p>
            <a:r>
              <a:rPr lang="hu-HU" sz="2000" dirty="0"/>
              <a:t>Tavşan yaptığı hatayı anlamış anlamasına ancak iş işten geçtiği için yapacak bir şeyi de yokmuş. Bir gece kuyuda nöbet tutma sırası file gelmiş</a:t>
            </a:r>
            <a:r>
              <a:rPr lang="hu-HU" sz="2000" dirty="0" smtClean="0"/>
              <a:t>.</a:t>
            </a:r>
          </a:p>
          <a:p>
            <a:endParaRPr lang="hu-HU" sz="2000" dirty="0" smtClean="0"/>
          </a:p>
          <a:p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A nyúl megértette, hogy hibázott, de már nem tehetett semmit. </a:t>
            </a:r>
          </a:p>
          <a:p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Egy éjjel az elefántra került a sor az őrségben.</a:t>
            </a:r>
            <a:endParaRPr lang="hu-HU" sz="2000" dirty="0" smtClean="0"/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60729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94796" y="2440725"/>
            <a:ext cx="774495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dirty="0"/>
              <a:t>Tavşan fili çok </a:t>
            </a:r>
            <a:r>
              <a:rPr lang="hu-HU" sz="2000" dirty="0" smtClean="0"/>
              <a:t>severmiş. „Kimse </a:t>
            </a:r>
            <a:r>
              <a:rPr lang="hu-HU" sz="2000" dirty="0"/>
              <a:t>görmeden bana biraz su verir" düşüncesiyle yanına gidince, filin uyuduğunu görmüş. Çok uğraşmasına rağmen, onu </a:t>
            </a:r>
            <a:r>
              <a:rPr lang="hu-H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bir türlü </a:t>
            </a:r>
            <a:r>
              <a:rPr lang="hu-HU" sz="2000" dirty="0"/>
              <a:t>uyandıramamış. </a:t>
            </a:r>
            <a:endParaRPr lang="hu-HU" sz="2000" dirty="0" smtClean="0"/>
          </a:p>
          <a:p>
            <a:pPr algn="just"/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A nyúl nagyon szerette az elefántot.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„Anélkül, hogy bárki észrevenné, ad nekem egy kis vizet.” Ezzel a gondolattal érkezett meg hozzá. Látta ám, hogy az elefánt alszik. Hiába próbálkozott, </a:t>
            </a:r>
            <a:r>
              <a:rPr lang="hu-HU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sehogy sem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 tudta felébreszteni.</a:t>
            </a:r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59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66683" y="2605971"/>
            <a:ext cx="79484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En sonunda gidip kulağına bağırmış. </a:t>
            </a:r>
            <a:endParaRPr lang="hu-HU" sz="2000" dirty="0" smtClean="0"/>
          </a:p>
          <a:p>
            <a:endParaRPr lang="hu-HU" sz="2000" dirty="0"/>
          </a:p>
          <a:p>
            <a:r>
              <a:rPr lang="hu-HU" sz="2000" dirty="0" smtClean="0"/>
              <a:t>Fil </a:t>
            </a:r>
            <a:r>
              <a:rPr lang="hu-HU" sz="2000" dirty="0"/>
              <a:t>öyle bir zıplamış ki kuyunun etrafındaki taş ve toprak yığınına çarpmış, bütün taş ve toprakları kuyunun içine dökmüş. </a:t>
            </a:r>
            <a:endParaRPr lang="hu-HU" sz="2000" dirty="0"/>
          </a:p>
          <a:p>
            <a:endParaRPr lang="hu-HU" sz="2000" dirty="0" smtClean="0"/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Végül aztán fogta magát, és a fülébe kiabált. </a:t>
            </a:r>
          </a:p>
          <a:p>
            <a:pPr algn="just"/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Az elefánt akkorát ugrott, hogy nekiment a kút körüli kő- és földrakásnak, és az összes kő és föld beleesett a kútba.</a:t>
            </a:r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23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15168" y="2129452"/>
            <a:ext cx="82157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Böylece kuyu kapanmış. Bu duruma çok üzülen fil ağlamaya başlamış. </a:t>
            </a:r>
            <a:endParaRPr lang="tr-TR" sz="2000" dirty="0"/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Így aztán a kút bezárult. </a:t>
            </a:r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Nagyon elkeseredett a helyzet miatt az elefánt, és </a:t>
            </a:r>
            <a:r>
              <a:rPr lang="hu-HU" sz="2000" u="sng" dirty="0">
                <a:solidFill>
                  <a:schemeClr val="bg2">
                    <a:lumMod val="50000"/>
                  </a:schemeClr>
                </a:solidFill>
              </a:rPr>
              <a:t>sírni kezdett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Így aztán a kút bezárult. Nagyon 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szomorkodott </a:t>
            </a:r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a helyzet miatt az elefánt, és </a:t>
            </a:r>
            <a:r>
              <a:rPr lang="hu-HU" sz="2000" u="sng" dirty="0" smtClean="0">
                <a:solidFill>
                  <a:schemeClr val="bg2">
                    <a:lumMod val="50000"/>
                  </a:schemeClr>
                </a:solidFill>
              </a:rPr>
              <a:t>elkezdett sírni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hu-HU" sz="2000" dirty="0">
                <a:solidFill>
                  <a:srgbClr val="C00000"/>
                </a:solidFill>
              </a:rPr>
              <a:t>e</a:t>
            </a:r>
            <a:r>
              <a:rPr lang="hu-HU" sz="2000" dirty="0" smtClean="0">
                <a:solidFill>
                  <a:srgbClr val="C00000"/>
                </a:solidFill>
              </a:rPr>
              <a:t>lkezd ....ni </a:t>
            </a:r>
            <a:r>
              <a:rPr lang="hu-HU" sz="2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igekötős ige + infinitivus</a:t>
            </a:r>
            <a:endParaRPr lang="hu-HU" sz="2000" dirty="0" smtClean="0">
              <a:solidFill>
                <a:srgbClr val="C00000"/>
              </a:solidFill>
            </a:endParaRPr>
          </a:p>
          <a:p>
            <a:pPr algn="just"/>
            <a:r>
              <a:rPr lang="hu-HU" sz="2000" i="1" dirty="0">
                <a:solidFill>
                  <a:schemeClr val="bg2">
                    <a:lumMod val="50000"/>
                  </a:schemeClr>
                </a:solidFill>
              </a:rPr>
              <a:t>vagy</a:t>
            </a:r>
          </a:p>
          <a:p>
            <a:pPr algn="just"/>
            <a:r>
              <a:rPr lang="hu-HU" sz="2000" dirty="0" smtClean="0">
                <a:solidFill>
                  <a:srgbClr val="C00000"/>
                </a:solidFill>
              </a:rPr>
              <a:t>...ni kezd </a:t>
            </a:r>
            <a:r>
              <a:rPr lang="hu-HU" sz="2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infinitivus + igekötős ige</a:t>
            </a:r>
            <a:endParaRPr lang="hu-HU" sz="2000" dirty="0" smtClean="0">
              <a:solidFill>
                <a:srgbClr val="C00000"/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07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76531" y="2322635"/>
            <a:ext cx="82157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"Benim yüzümden oldu!" diyomuş.  "Şimdi ne içeceğiz, hem sabah olunca diğer hayvanlara ne diyeceğim?"</a:t>
            </a:r>
            <a:endParaRPr lang="tr-TR" sz="2000" dirty="0"/>
          </a:p>
          <a:p>
            <a:r>
              <a:rPr lang="hu-HU" sz="2000" dirty="0"/>
              <a:t>"Bu kadar üzülme!" demiş tavşan.</a:t>
            </a:r>
            <a:endParaRPr lang="tr-TR" sz="2000" dirty="0"/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Miattam történt! – mondta. – Most mit fogunk inni, és reggel mit mondok a többi állatnak?</a:t>
            </a:r>
          </a:p>
          <a:p>
            <a:pPr marL="342900" indent="-342900" algn="just">
              <a:buFontTx/>
              <a:buChar char="-"/>
            </a:pP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Ne szomorkodj ennyire! – mondta a nyúl.</a:t>
            </a:r>
            <a:endParaRPr lang="hu-HU" sz="2000" dirty="0" smtClean="0">
              <a:solidFill>
                <a:srgbClr val="C00000"/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95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63652" y="2322635"/>
            <a:ext cx="821573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"Elbette bir çaresini buluruz. Hem ikimiz beraberce çalışırsak, sabaha kadar kuyuyu temizleyip açarız."</a:t>
            </a:r>
            <a:endParaRPr lang="tr-TR" sz="2000" dirty="0"/>
          </a:p>
          <a:p>
            <a:r>
              <a:rPr lang="hu-HU" sz="2000" dirty="0"/>
              <a:t>Fil: "Ama sen küçük ve zayıfsın!" demiş. </a:t>
            </a:r>
            <a:endParaRPr lang="hu-HU" sz="2000" dirty="0" smtClean="0"/>
          </a:p>
          <a:p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Biztos, hogy találunk megoldást. Ha mindketten dolgozunk, reggelig kitisztítjuk és megnyitjuk a kutat.</a:t>
            </a:r>
          </a:p>
          <a:p>
            <a:pPr algn="just"/>
            <a:r>
              <a:rPr lang="hu-HU" sz="2000" dirty="0">
                <a:solidFill>
                  <a:schemeClr val="bg2">
                    <a:lumMod val="50000"/>
                  </a:schemeClr>
                </a:solidFill>
              </a:rPr>
              <a:t>Azt mondta erre az elefánt: </a:t>
            </a:r>
            <a:endParaRPr lang="hu-H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Dehát te kicsi vagy és gyönge!</a:t>
            </a:r>
          </a:p>
          <a:p>
            <a:pPr algn="just"/>
            <a:endParaRPr lang="hu-HU" sz="2000" dirty="0" smtClean="0">
              <a:solidFill>
                <a:srgbClr val="C00000"/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5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92440" y="2155211"/>
            <a:ext cx="821573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Tavşan şöyle cevap vermiş; "Sen beni şimdi gör! Bak ki nasıl çalışıyorum."</a:t>
            </a:r>
            <a:endParaRPr lang="tr-TR" sz="2000" dirty="0"/>
          </a:p>
          <a:p>
            <a:r>
              <a:rPr lang="hu-HU" sz="2000" dirty="0"/>
              <a:t>Gerçekten de tavşan bir çalışmış, bir çalışmış ki sormayın. </a:t>
            </a:r>
            <a:endParaRPr lang="hu-HU" sz="2000" dirty="0" smtClean="0"/>
          </a:p>
          <a:p>
            <a:endParaRPr lang="hu-HU" sz="2000" dirty="0"/>
          </a:p>
          <a:p>
            <a:endParaRPr lang="hu-HU" sz="2000" dirty="0" smtClean="0"/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A nyúl így válaszolt: </a:t>
            </a:r>
          </a:p>
          <a:p>
            <a:pPr marL="342900" indent="-342900" algn="just">
              <a:buFontTx/>
              <a:buChar char="-"/>
            </a:pPr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Na most figyelj! Nézd csak, hogy dolgozom!</a:t>
            </a:r>
          </a:p>
          <a:p>
            <a:pPr algn="just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</a:rPr>
              <a:t>És tényleg, úgy dolgozott, de úgy dolgozott a nyúl, ne is kérdezzétek! </a:t>
            </a:r>
          </a:p>
          <a:p>
            <a:pPr algn="just"/>
            <a:endParaRPr lang="tr-TR" sz="2000" dirty="0"/>
          </a:p>
          <a:p>
            <a:pPr algn="just"/>
            <a:endParaRPr lang="hu-HU" sz="2000" dirty="0" smtClean="0">
              <a:solidFill>
                <a:srgbClr val="C00000"/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hu-H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62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1009</TotalTime>
  <Words>573</Words>
  <Application>Microsoft Office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Bemutatkozás:  3 mondat: 2 igaz, 1 hamis</dc:title>
  <dc:creator>Éva Tóth</dc:creator>
  <cp:lastModifiedBy>Éva Tóth</cp:lastModifiedBy>
  <cp:revision>73</cp:revision>
  <dcterms:created xsi:type="dcterms:W3CDTF">2018-09-21T17:46:23Z</dcterms:created>
  <dcterms:modified xsi:type="dcterms:W3CDTF">2020-05-22T14:50:17Z</dcterms:modified>
</cp:coreProperties>
</file>