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70" r:id="rId1"/>
  </p:sldMasterIdLst>
  <p:sldIdLst>
    <p:sldId id="264" r:id="rId2"/>
    <p:sldId id="283" r:id="rId3"/>
    <p:sldId id="285" r:id="rId4"/>
    <p:sldId id="284" r:id="rId5"/>
    <p:sldId id="286" r:id="rId6"/>
    <p:sldId id="293" r:id="rId7"/>
    <p:sldId id="294" r:id="rId8"/>
    <p:sldId id="295" r:id="rId9"/>
    <p:sldId id="296" r:id="rId10"/>
    <p:sldId id="297" r:id="rId11"/>
    <p:sldId id="298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04D5C-6043-4569-9888-3265F751EDC6}" type="datetimeFigureOut">
              <a:rPr lang="hu-HU" smtClean="0"/>
              <a:t>2020. 05. 22.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2918071E-11DE-465F-94EB-4D64E252CB7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98860119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04D5C-6043-4569-9888-3265F751EDC6}" type="datetimeFigureOut">
              <a:rPr lang="hu-HU" smtClean="0"/>
              <a:t>2020. 05. 22.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2918071E-11DE-465F-94EB-4D64E252CB7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7842305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04D5C-6043-4569-9888-3265F751EDC6}" type="datetimeFigureOut">
              <a:rPr lang="hu-HU" smtClean="0"/>
              <a:t>2020. 05. 22.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2918071E-11DE-465F-94EB-4D64E252CB72}" type="slidenum">
              <a:rPr lang="hu-HU" smtClean="0"/>
              <a:t>‹#›</a:t>
            </a:fld>
            <a:endParaRPr lang="hu-HU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47292881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04D5C-6043-4569-9888-3265F751EDC6}" type="datetimeFigureOut">
              <a:rPr lang="hu-HU" smtClean="0"/>
              <a:t>2020. 05. 22.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2918071E-11DE-465F-94EB-4D64E252CB7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69792959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04D5C-6043-4569-9888-3265F751EDC6}" type="datetimeFigureOut">
              <a:rPr lang="hu-HU" smtClean="0"/>
              <a:t>2020. 05. 22.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2918071E-11DE-465F-94EB-4D64E252CB72}" type="slidenum">
              <a:rPr lang="hu-HU" smtClean="0"/>
              <a:t>‹#›</a:t>
            </a:fld>
            <a:endParaRPr lang="hu-HU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16507528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04D5C-6043-4569-9888-3265F751EDC6}" type="datetimeFigureOut">
              <a:rPr lang="hu-HU" smtClean="0"/>
              <a:t>2020. 05. 22.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2918071E-11DE-465F-94EB-4D64E252CB7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57055875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04D5C-6043-4569-9888-3265F751EDC6}" type="datetimeFigureOut">
              <a:rPr lang="hu-HU" smtClean="0"/>
              <a:t>2020. 05. 22.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8071E-11DE-465F-94EB-4D64E252CB7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08222688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04D5C-6043-4569-9888-3265F751EDC6}" type="datetimeFigureOut">
              <a:rPr lang="hu-HU" smtClean="0"/>
              <a:t>2020. 05. 22.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8071E-11DE-465F-94EB-4D64E252CB7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3615638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04D5C-6043-4569-9888-3265F751EDC6}" type="datetimeFigureOut">
              <a:rPr lang="hu-HU" smtClean="0"/>
              <a:t>2020. 05. 22.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8071E-11DE-465F-94EB-4D64E252CB7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8168478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04D5C-6043-4569-9888-3265F751EDC6}" type="datetimeFigureOut">
              <a:rPr lang="hu-HU" smtClean="0"/>
              <a:t>2020. 05. 22.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2918071E-11DE-465F-94EB-4D64E252CB7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6337817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04D5C-6043-4569-9888-3265F751EDC6}" type="datetimeFigureOut">
              <a:rPr lang="hu-HU" smtClean="0"/>
              <a:t>2020. 05. 22.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2918071E-11DE-465F-94EB-4D64E252CB7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1491480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04D5C-6043-4569-9888-3265F751EDC6}" type="datetimeFigureOut">
              <a:rPr lang="hu-HU" smtClean="0"/>
              <a:t>2020. 05. 22.</a:t>
            </a:fld>
            <a:endParaRPr lang="hu-H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2918071E-11DE-465F-94EB-4D64E252CB7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3457838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04D5C-6043-4569-9888-3265F751EDC6}" type="datetimeFigureOut">
              <a:rPr lang="hu-HU" smtClean="0"/>
              <a:t>2020. 05. 22.</a:t>
            </a:fld>
            <a:endParaRPr lang="hu-H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8071E-11DE-465F-94EB-4D64E252CB7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9636495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04D5C-6043-4569-9888-3265F751EDC6}" type="datetimeFigureOut">
              <a:rPr lang="hu-HU" smtClean="0"/>
              <a:t>2020. 05. 22.</a:t>
            </a:fld>
            <a:endParaRPr lang="hu-H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8071E-11DE-465F-94EB-4D64E252CB7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97701802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04D5C-6043-4569-9888-3265F751EDC6}" type="datetimeFigureOut">
              <a:rPr lang="hu-HU" smtClean="0"/>
              <a:t>2020. 05. 22.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8071E-11DE-465F-94EB-4D64E252CB7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3687785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04D5C-6043-4569-9888-3265F751EDC6}" type="datetimeFigureOut">
              <a:rPr lang="hu-HU" smtClean="0"/>
              <a:t>2020. 05. 22.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2918071E-11DE-465F-94EB-4D64E252CB7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5226028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804D5C-6043-4569-9888-3265F751EDC6}" type="datetimeFigureOut">
              <a:rPr lang="hu-HU" smtClean="0"/>
              <a:t>2020. 05. 22.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2918071E-11DE-465F-94EB-4D64E252CB7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4121229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1" r:id="rId1"/>
    <p:sldLayoutId id="2147483772" r:id="rId2"/>
    <p:sldLayoutId id="2147483773" r:id="rId3"/>
    <p:sldLayoutId id="2147483774" r:id="rId4"/>
    <p:sldLayoutId id="2147483775" r:id="rId5"/>
    <p:sldLayoutId id="2147483776" r:id="rId6"/>
    <p:sldLayoutId id="2147483777" r:id="rId7"/>
    <p:sldLayoutId id="2147483778" r:id="rId8"/>
    <p:sldLayoutId id="2147483779" r:id="rId9"/>
    <p:sldLayoutId id="2147483780" r:id="rId10"/>
    <p:sldLayoutId id="2147483781" r:id="rId11"/>
    <p:sldLayoutId id="2147483782" r:id="rId12"/>
    <p:sldLayoutId id="2147483783" r:id="rId13"/>
    <p:sldLayoutId id="2147483784" r:id="rId14"/>
    <p:sldLayoutId id="2147483785" r:id="rId15"/>
    <p:sldLayoutId id="214748378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174449" y="5532403"/>
            <a:ext cx="10068183" cy="4216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</a:pPr>
            <a:r>
              <a:rPr lang="hu-HU" sz="2000" b="1" dirty="0" smtClean="0">
                <a:latin typeface="+mj-lt"/>
              </a:rPr>
              <a:t>A „Tembel Tav</a:t>
            </a:r>
            <a:r>
              <a:rPr lang="tr-TR" sz="2000" b="1" dirty="0" smtClean="0">
                <a:latin typeface="+mj-lt"/>
              </a:rPr>
              <a:t>şan </a:t>
            </a:r>
            <a:r>
              <a:rPr lang="hu-HU" sz="2000" b="1" dirty="0" smtClean="0">
                <a:latin typeface="+mj-lt"/>
              </a:rPr>
              <a:t>Masalı” című török mese </a:t>
            </a:r>
            <a:r>
              <a:rPr lang="hu-HU" sz="2000" b="1" dirty="0" smtClean="0">
                <a:latin typeface="+mj-lt"/>
              </a:rPr>
              <a:t>fordítása 2. rész</a:t>
            </a:r>
            <a:r>
              <a:rPr lang="hu-HU" sz="2000" dirty="0" smtClean="0">
                <a:latin typeface="+mj-lt"/>
                <a:cs typeface="Times New Roman" panose="02020603050405020304" pitchFamily="18" charset="0"/>
              </a:rPr>
              <a:t> </a:t>
            </a:r>
            <a:endParaRPr lang="tr-TR" sz="2000" dirty="0">
              <a:latin typeface="+mj-lt"/>
            </a:endParaRPr>
          </a:p>
        </p:txBody>
      </p:sp>
      <p:pic>
        <p:nvPicPr>
          <p:cNvPr id="6" name="Picture 5" descr="Wild gray rabbit in a winter wonderland Free Vecto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35946" y="321971"/>
            <a:ext cx="4668591" cy="46685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6774287" y="4713563"/>
            <a:ext cx="150554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200" dirty="0" smtClean="0">
                <a:solidFill>
                  <a:schemeClr val="bg1">
                    <a:lumMod val="75000"/>
                  </a:schemeClr>
                </a:solidFill>
              </a:rPr>
              <a:t>www.freepik.com</a:t>
            </a:r>
            <a:endParaRPr lang="tr-TR" sz="1200" dirty="0">
              <a:solidFill>
                <a:schemeClr val="bg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95526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2228045" y="2103696"/>
            <a:ext cx="8215730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2000" dirty="0"/>
              <a:t>Sabaha kadar fille birlikte kuyuyu açmayı başarmışlar. </a:t>
            </a:r>
            <a:r>
              <a:rPr lang="hu-HU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Ertesi gün </a:t>
            </a:r>
            <a:r>
              <a:rPr lang="hu-HU" sz="2000" dirty="0" smtClean="0"/>
              <a:t>fil, bütün </a:t>
            </a:r>
            <a:r>
              <a:rPr lang="hu-HU" sz="2000" dirty="0"/>
              <a:t>hayvanlara tavşanın çalışkanlığını anlatmaya başlamış. Herkes tavşanı alkışlayıp, kuyudan su içmeyi hakettiğini söylemiş.</a:t>
            </a:r>
            <a:endParaRPr lang="tr-TR" sz="2000" dirty="0"/>
          </a:p>
          <a:p>
            <a:pPr algn="just"/>
            <a:endParaRPr lang="hu-HU" sz="2000" dirty="0" smtClean="0">
              <a:solidFill>
                <a:schemeClr val="bg2">
                  <a:lumMod val="50000"/>
                </a:schemeClr>
              </a:solidFill>
            </a:endParaRPr>
          </a:p>
          <a:p>
            <a:pPr algn="just"/>
            <a:endParaRPr lang="hu-HU" sz="2000" dirty="0">
              <a:solidFill>
                <a:schemeClr val="bg2">
                  <a:lumMod val="50000"/>
                </a:schemeClr>
              </a:solidFill>
            </a:endParaRPr>
          </a:p>
          <a:p>
            <a:pPr algn="just"/>
            <a:r>
              <a:rPr lang="hu-HU" sz="2000" dirty="0" smtClean="0">
                <a:solidFill>
                  <a:schemeClr val="bg2">
                    <a:lumMod val="50000"/>
                  </a:schemeClr>
                </a:solidFill>
              </a:rPr>
              <a:t>Reggelig sikerült nekik megnyitni a kutat. </a:t>
            </a:r>
            <a:r>
              <a:rPr lang="hu-HU" sz="2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Másnap </a:t>
            </a:r>
            <a:r>
              <a:rPr lang="hu-HU" sz="2000" dirty="0" smtClean="0">
                <a:solidFill>
                  <a:schemeClr val="bg2">
                    <a:lumMod val="50000"/>
                  </a:schemeClr>
                </a:solidFill>
              </a:rPr>
              <a:t>az elefánt mindenkinek elmesélte, milyen szorgalmas volt a nyúl.</a:t>
            </a:r>
          </a:p>
          <a:p>
            <a:pPr algn="just"/>
            <a:r>
              <a:rPr lang="hu-HU" sz="2000" dirty="0" smtClean="0">
                <a:solidFill>
                  <a:schemeClr val="bg2">
                    <a:lumMod val="50000"/>
                  </a:schemeClr>
                </a:solidFill>
              </a:rPr>
              <a:t>Mindenki megtapsolta a nyulat, és azt mondta, hogy most már megérdemli, hogy igyon a vízből.</a:t>
            </a:r>
          </a:p>
          <a:p>
            <a:pPr algn="just"/>
            <a:endParaRPr lang="hu-HU" sz="2000" dirty="0">
              <a:solidFill>
                <a:schemeClr val="bg2">
                  <a:lumMod val="50000"/>
                </a:schemeClr>
              </a:solidFill>
            </a:endParaRPr>
          </a:p>
          <a:p>
            <a:pPr algn="just"/>
            <a:r>
              <a:rPr lang="hu-HU" sz="2000" dirty="0">
                <a:solidFill>
                  <a:schemeClr val="bg2">
                    <a:lumMod val="50000"/>
                  </a:schemeClr>
                </a:solidFill>
              </a:rPr>
              <a:t>m</a:t>
            </a:r>
            <a:r>
              <a:rPr lang="hu-HU" sz="2000" dirty="0" smtClean="0">
                <a:solidFill>
                  <a:schemeClr val="bg2">
                    <a:lumMod val="50000"/>
                  </a:schemeClr>
                </a:solidFill>
              </a:rPr>
              <a:t>egédemel </a:t>
            </a:r>
            <a:r>
              <a:rPr lang="hu-HU" sz="2000" dirty="0" smtClean="0">
                <a:solidFill>
                  <a:srgbClr val="C00000"/>
                </a:solidFill>
              </a:rPr>
              <a:t>+ felszólító mód</a:t>
            </a:r>
          </a:p>
          <a:p>
            <a:pPr algn="just"/>
            <a:endParaRPr lang="hu-HU" sz="2000" dirty="0">
              <a:solidFill>
                <a:schemeClr val="bg2">
                  <a:lumMod val="50000"/>
                </a:schemeClr>
              </a:solidFill>
            </a:endParaRPr>
          </a:p>
          <a:p>
            <a:pPr algn="just"/>
            <a:endParaRPr lang="hu-HU" sz="2000" dirty="0">
              <a:solidFill>
                <a:schemeClr val="bg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395387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2318198" y="2168090"/>
            <a:ext cx="8215730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2000" dirty="0"/>
              <a:t>Tavşan sadece su içebildiğine değil, diğer hayvanlarla yeniden dost olduğuna da çok sevinmiş. </a:t>
            </a:r>
            <a:r>
              <a:rPr lang="hu-HU" sz="2000" dirty="0" smtClean="0"/>
              <a:t>Kendisini </a:t>
            </a:r>
            <a:r>
              <a:rPr lang="hu-HU" sz="2000" dirty="0"/>
              <a:t>ormanın </a:t>
            </a:r>
            <a:r>
              <a:rPr lang="hu-HU" sz="2000" dirty="0" smtClean="0"/>
              <a:t>bir üyesi </a:t>
            </a:r>
            <a:r>
              <a:rPr lang="hu-HU" sz="2000" dirty="0"/>
              <a:t>gibi görmek onu mutlu ediyormuş.</a:t>
            </a:r>
          </a:p>
          <a:p>
            <a:endParaRPr lang="hu-HU" sz="2000" dirty="0"/>
          </a:p>
          <a:p>
            <a:pPr algn="just"/>
            <a:r>
              <a:rPr lang="hu-HU" sz="2000" dirty="0" smtClean="0">
                <a:solidFill>
                  <a:schemeClr val="bg2">
                    <a:lumMod val="50000"/>
                  </a:schemeClr>
                </a:solidFill>
              </a:rPr>
              <a:t>A nyúl nem csak annak örült, hogy ihat a vízből, hanem annak is, hogy újra barátok lettek a többi állattal. Boldoggá tette, hogy az erdő egy tagjának érezte magát.</a:t>
            </a:r>
          </a:p>
          <a:p>
            <a:pPr algn="just"/>
            <a:endParaRPr lang="hu-HU" sz="2000" dirty="0">
              <a:solidFill>
                <a:schemeClr val="bg2">
                  <a:lumMod val="50000"/>
                </a:schemeClr>
              </a:solidFill>
            </a:endParaRPr>
          </a:p>
          <a:p>
            <a:pPr algn="r"/>
            <a:r>
              <a:rPr lang="hu-HU" sz="2000" dirty="0" smtClean="0">
                <a:solidFill>
                  <a:srgbClr val="C00000"/>
                </a:solidFill>
              </a:rPr>
              <a:t>Minden jó, ha a vége jó </a:t>
            </a:r>
            <a:r>
              <a:rPr lang="hu-HU" sz="2000" dirty="0" smtClean="0">
                <a:solidFill>
                  <a:srgbClr val="C00000"/>
                </a:solidFill>
                <a:sym typeface="Wingdings" panose="05000000000000000000" pitchFamily="2" charset="2"/>
              </a:rPr>
              <a:t></a:t>
            </a:r>
            <a:endParaRPr lang="hu-HU" sz="2000" dirty="0" smtClean="0">
              <a:solidFill>
                <a:srgbClr val="C00000"/>
              </a:solidFill>
            </a:endParaRPr>
          </a:p>
          <a:p>
            <a:pPr algn="just"/>
            <a:endParaRPr lang="hu-HU" sz="2000" dirty="0">
              <a:solidFill>
                <a:schemeClr val="bg2">
                  <a:lumMod val="50000"/>
                </a:schemeClr>
              </a:solidFill>
            </a:endParaRPr>
          </a:p>
          <a:p>
            <a:pPr algn="just"/>
            <a:endParaRPr lang="hu-HU" sz="2000" dirty="0">
              <a:solidFill>
                <a:schemeClr val="bg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768459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2642812" y="2335515"/>
            <a:ext cx="7647407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2000" dirty="0"/>
              <a:t>Kral aslan, tavşanın kuyuya yaklaşmasını önlemek için kuyunun başına her gün bir nöbetçi görevlendirmiş.</a:t>
            </a:r>
            <a:endParaRPr lang="tr-TR" sz="2000" dirty="0"/>
          </a:p>
          <a:p>
            <a:pPr algn="just"/>
            <a:endParaRPr lang="hu-HU" sz="2000" dirty="0">
              <a:solidFill>
                <a:schemeClr val="bg2">
                  <a:lumMod val="50000"/>
                </a:schemeClr>
              </a:solidFill>
            </a:endParaRPr>
          </a:p>
          <a:p>
            <a:pPr algn="just"/>
            <a:r>
              <a:rPr lang="hu-HU" sz="2000" dirty="0" smtClean="0">
                <a:solidFill>
                  <a:schemeClr val="bg2">
                    <a:lumMod val="50000"/>
                  </a:schemeClr>
                </a:solidFill>
              </a:rPr>
              <a:t>Az erdő királya, az oroszlán minden nap őrt állított a kúthoz, hogy megakadályozza, hogy a nyúl megközelítse a kutat.</a:t>
            </a:r>
          </a:p>
          <a:p>
            <a:pPr algn="just"/>
            <a:endParaRPr lang="hu-HU" sz="2000" dirty="0">
              <a:solidFill>
                <a:schemeClr val="bg2">
                  <a:lumMod val="50000"/>
                </a:schemeClr>
              </a:solidFill>
            </a:endParaRPr>
          </a:p>
          <a:p>
            <a:pPr algn="just"/>
            <a:r>
              <a:rPr lang="hu-HU" sz="2000" dirty="0" smtClean="0">
                <a:solidFill>
                  <a:schemeClr val="bg2">
                    <a:lumMod val="50000"/>
                  </a:schemeClr>
                </a:solidFill>
              </a:rPr>
              <a:t>megakadályoz</a:t>
            </a:r>
          </a:p>
          <a:p>
            <a:pPr algn="just"/>
            <a:r>
              <a:rPr lang="hu-HU" sz="2000" dirty="0">
                <a:solidFill>
                  <a:schemeClr val="bg2">
                    <a:lumMod val="50000"/>
                  </a:schemeClr>
                </a:solidFill>
              </a:rPr>
              <a:t>m</a:t>
            </a:r>
            <a:r>
              <a:rPr lang="hu-HU" sz="2000" dirty="0" smtClean="0">
                <a:solidFill>
                  <a:schemeClr val="bg2">
                    <a:lumMod val="50000"/>
                  </a:schemeClr>
                </a:solidFill>
              </a:rPr>
              <a:t>egtilt					</a:t>
            </a:r>
            <a:r>
              <a:rPr lang="hu-HU" sz="2000" dirty="0" smtClean="0">
                <a:solidFill>
                  <a:srgbClr val="C00000"/>
                </a:solidFill>
              </a:rPr>
              <a:t>+ felszólító mód!</a:t>
            </a:r>
          </a:p>
          <a:p>
            <a:pPr algn="just"/>
            <a:r>
              <a:rPr lang="hu-HU" sz="2000" dirty="0">
                <a:solidFill>
                  <a:schemeClr val="bg2">
                    <a:lumMod val="50000"/>
                  </a:schemeClr>
                </a:solidFill>
              </a:rPr>
              <a:t>m</a:t>
            </a:r>
            <a:r>
              <a:rPr lang="hu-HU" sz="2000" dirty="0" smtClean="0">
                <a:solidFill>
                  <a:schemeClr val="bg2">
                    <a:lumMod val="50000"/>
                  </a:schemeClr>
                </a:solidFill>
              </a:rPr>
              <a:t>egelőz</a:t>
            </a:r>
          </a:p>
          <a:p>
            <a:pPr algn="just"/>
            <a:r>
              <a:rPr lang="hu-HU" sz="2000" dirty="0">
                <a:solidFill>
                  <a:schemeClr val="bg2">
                    <a:lumMod val="50000"/>
                  </a:schemeClr>
                </a:solidFill>
              </a:rPr>
              <a:t>m</a:t>
            </a:r>
            <a:r>
              <a:rPr lang="hu-HU" sz="2000" dirty="0" smtClean="0">
                <a:solidFill>
                  <a:schemeClr val="bg2">
                    <a:lumMod val="50000"/>
                  </a:schemeClr>
                </a:solidFill>
              </a:rPr>
              <a:t>egenged </a:t>
            </a:r>
            <a:endParaRPr lang="tr-TR" sz="2000" dirty="0">
              <a:solidFill>
                <a:schemeClr val="bg2">
                  <a:lumMod val="50000"/>
                </a:schemeClr>
              </a:solidFill>
            </a:endParaRPr>
          </a:p>
          <a:p>
            <a:r>
              <a:rPr lang="hu-HU" sz="2000" dirty="0"/>
              <a:t> </a:t>
            </a:r>
            <a:endParaRPr lang="tr-TR" sz="2000" dirty="0"/>
          </a:p>
        </p:txBody>
      </p:sp>
      <p:sp>
        <p:nvSpPr>
          <p:cNvPr id="3" name="Rectangle 2"/>
          <p:cNvSpPr/>
          <p:nvPr/>
        </p:nvSpPr>
        <p:spPr>
          <a:xfrm>
            <a:off x="4582926" y="6353294"/>
            <a:ext cx="37013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Aft>
                <a:spcPts val="0"/>
              </a:spcAft>
            </a:pPr>
            <a:r>
              <a:rPr lang="hu-HU" dirty="0">
                <a:solidFill>
                  <a:schemeClr val="bg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 török szöveg forrása: img.eba.gov.tr</a:t>
            </a:r>
            <a:endParaRPr lang="tr-TR" dirty="0">
              <a:solidFill>
                <a:schemeClr val="bg1">
                  <a:lumMod val="50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77303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2672863" y="2222696"/>
            <a:ext cx="792011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hu-HU" sz="2000" dirty="0"/>
              <a:t> </a:t>
            </a:r>
            <a:endParaRPr lang="tr-TR" sz="2000" dirty="0"/>
          </a:p>
          <a:p>
            <a:r>
              <a:rPr lang="hu-HU" sz="2000" dirty="0"/>
              <a:t>Tavşan yaptığı hatayı anlamış anlamasına ancak iş işten geçtiği için yapacak bir şeyi de yokmuş. Bir gece kuyuda nöbet tutma sırası file gelmiş</a:t>
            </a:r>
            <a:r>
              <a:rPr lang="hu-HU" sz="2000" dirty="0" smtClean="0"/>
              <a:t>.</a:t>
            </a:r>
          </a:p>
          <a:p>
            <a:endParaRPr lang="hu-HU" sz="2000" dirty="0" smtClean="0"/>
          </a:p>
          <a:p>
            <a:r>
              <a:rPr lang="hu-HU" sz="2000" dirty="0" smtClean="0">
                <a:solidFill>
                  <a:schemeClr val="bg2">
                    <a:lumMod val="50000"/>
                  </a:schemeClr>
                </a:solidFill>
              </a:rPr>
              <a:t>A nyúl megértette, hogy hibázott, de már nem tehetett semmit. </a:t>
            </a:r>
          </a:p>
          <a:p>
            <a:r>
              <a:rPr lang="hu-HU" sz="2000" dirty="0" smtClean="0">
                <a:solidFill>
                  <a:schemeClr val="bg2">
                    <a:lumMod val="50000"/>
                  </a:schemeClr>
                </a:solidFill>
              </a:rPr>
              <a:t>Egy éjjel az elefántra került a sor az őrségben.</a:t>
            </a:r>
            <a:endParaRPr lang="hu-HU" sz="2000" dirty="0" smtClean="0"/>
          </a:p>
          <a:p>
            <a:endParaRPr lang="hu-HU" sz="2000" dirty="0"/>
          </a:p>
        </p:txBody>
      </p:sp>
    </p:spTree>
    <p:extLst>
      <p:ext uri="{BB962C8B-B14F-4D97-AF65-F5344CB8AC3E}">
        <p14:creationId xmlns:p14="http://schemas.microsoft.com/office/powerpoint/2010/main" val="16072943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2594796" y="2440725"/>
            <a:ext cx="7744958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hu-HU" sz="2000" dirty="0"/>
              <a:t>Tavşan fili çok </a:t>
            </a:r>
            <a:r>
              <a:rPr lang="hu-HU" sz="2000" dirty="0" smtClean="0"/>
              <a:t>severmiş. „Kimse </a:t>
            </a:r>
            <a:r>
              <a:rPr lang="hu-HU" sz="2000" dirty="0"/>
              <a:t>görmeden bana biraz su verir" düşüncesiyle yanına gidince, filin uyuduğunu görmüş. Çok uğraşmasına rağmen, onu </a:t>
            </a:r>
            <a:r>
              <a:rPr lang="hu-HU" sz="2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bir türlü </a:t>
            </a:r>
            <a:r>
              <a:rPr lang="hu-HU" sz="2000" dirty="0"/>
              <a:t>uyandıramamış. </a:t>
            </a:r>
            <a:endParaRPr lang="hu-HU" sz="2000" dirty="0" smtClean="0"/>
          </a:p>
          <a:p>
            <a:pPr algn="just"/>
            <a:endParaRPr lang="hu-HU" sz="2000" dirty="0" smtClean="0">
              <a:solidFill>
                <a:schemeClr val="bg2">
                  <a:lumMod val="50000"/>
                </a:schemeClr>
              </a:solidFill>
            </a:endParaRPr>
          </a:p>
          <a:p>
            <a:pPr algn="just"/>
            <a:r>
              <a:rPr lang="hu-HU" sz="2000" dirty="0" smtClean="0">
                <a:solidFill>
                  <a:schemeClr val="bg2">
                    <a:lumMod val="50000"/>
                  </a:schemeClr>
                </a:solidFill>
              </a:rPr>
              <a:t>A nyúl nagyon szerette az elefántot.</a:t>
            </a:r>
          </a:p>
          <a:p>
            <a:pPr algn="just"/>
            <a:r>
              <a:rPr lang="hu-HU" sz="2000" dirty="0" smtClean="0">
                <a:solidFill>
                  <a:schemeClr val="bg2">
                    <a:lumMod val="50000"/>
                  </a:schemeClr>
                </a:solidFill>
              </a:rPr>
              <a:t>„Anélkül, hogy bárki észrevenné, ad nekem egy kis vizet.” Ezzel a gondolattal érkezett meg hozzá. Látta ám, hogy az elefánt alszik. Hiába próbálkozott, </a:t>
            </a:r>
            <a:r>
              <a:rPr lang="hu-HU" sz="20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sehogy sem</a:t>
            </a:r>
            <a:r>
              <a:rPr lang="hu-HU" sz="2000" dirty="0" smtClean="0">
                <a:solidFill>
                  <a:schemeClr val="bg2">
                    <a:lumMod val="50000"/>
                  </a:schemeClr>
                </a:solidFill>
              </a:rPr>
              <a:t> tudta felébreszteni.</a:t>
            </a:r>
            <a:endParaRPr lang="hu-HU" sz="2000" dirty="0" smtClean="0">
              <a:solidFill>
                <a:schemeClr val="bg2">
                  <a:lumMod val="50000"/>
                </a:schemeClr>
              </a:solidFill>
            </a:endParaRPr>
          </a:p>
          <a:p>
            <a:pPr algn="just"/>
            <a:endParaRPr lang="hu-HU" sz="2000" dirty="0">
              <a:solidFill>
                <a:schemeClr val="bg2">
                  <a:lumMod val="50000"/>
                </a:schemeClr>
              </a:solidFill>
            </a:endParaRPr>
          </a:p>
          <a:p>
            <a:pPr algn="just"/>
            <a:endParaRPr lang="hu-HU" sz="2000" dirty="0">
              <a:solidFill>
                <a:schemeClr val="bg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715957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2266683" y="2605971"/>
            <a:ext cx="7948444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2000" dirty="0"/>
              <a:t>En sonunda gidip kulağına bağırmış. </a:t>
            </a:r>
            <a:endParaRPr lang="hu-HU" sz="2000" dirty="0" smtClean="0"/>
          </a:p>
          <a:p>
            <a:endParaRPr lang="hu-HU" sz="2000" dirty="0"/>
          </a:p>
          <a:p>
            <a:r>
              <a:rPr lang="hu-HU" sz="2000" dirty="0" smtClean="0"/>
              <a:t>Fil </a:t>
            </a:r>
            <a:r>
              <a:rPr lang="hu-HU" sz="2000" dirty="0"/>
              <a:t>öyle bir zıplamış ki kuyunun etrafındaki taş ve toprak yığınına çarpmış, bütün taş ve toprakları kuyunun içine dökmüş. </a:t>
            </a:r>
            <a:endParaRPr lang="hu-HU" sz="2000" dirty="0"/>
          </a:p>
          <a:p>
            <a:endParaRPr lang="hu-HU" sz="2000" dirty="0" smtClean="0"/>
          </a:p>
          <a:p>
            <a:pPr algn="just"/>
            <a:r>
              <a:rPr lang="hu-HU" sz="2000" dirty="0" smtClean="0">
                <a:solidFill>
                  <a:schemeClr val="bg2">
                    <a:lumMod val="50000"/>
                  </a:schemeClr>
                </a:solidFill>
              </a:rPr>
              <a:t>Végül aztán fogta magát, és a fülébe kiabált. </a:t>
            </a:r>
          </a:p>
          <a:p>
            <a:pPr algn="just"/>
            <a:endParaRPr lang="hu-HU" sz="2000" dirty="0" smtClean="0">
              <a:solidFill>
                <a:schemeClr val="bg2">
                  <a:lumMod val="50000"/>
                </a:schemeClr>
              </a:solidFill>
            </a:endParaRPr>
          </a:p>
          <a:p>
            <a:pPr algn="just"/>
            <a:r>
              <a:rPr lang="hu-HU" sz="2000" dirty="0" smtClean="0">
                <a:solidFill>
                  <a:schemeClr val="bg2">
                    <a:lumMod val="50000"/>
                  </a:schemeClr>
                </a:solidFill>
              </a:rPr>
              <a:t>Az elefánt akkorát ugrott, hogy nekiment a kút körüli kő- és földrakásnak, és az összes kő és föld beleesett a kútba.</a:t>
            </a:r>
            <a:endParaRPr lang="hu-HU" sz="2000" dirty="0" smtClean="0">
              <a:solidFill>
                <a:schemeClr val="bg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862326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2215168" y="2129452"/>
            <a:ext cx="8215730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2000" dirty="0"/>
              <a:t>Böylece kuyu kapanmış. Bu duruma çok üzülen fil ağlamaya başlamış. </a:t>
            </a:r>
            <a:endParaRPr lang="tr-TR" sz="2000" dirty="0"/>
          </a:p>
          <a:p>
            <a:pPr algn="just"/>
            <a:endParaRPr lang="hu-HU" sz="2000" dirty="0">
              <a:solidFill>
                <a:schemeClr val="bg2">
                  <a:lumMod val="50000"/>
                </a:schemeClr>
              </a:solidFill>
            </a:endParaRPr>
          </a:p>
          <a:p>
            <a:pPr algn="just"/>
            <a:r>
              <a:rPr lang="hu-HU" sz="2000" dirty="0">
                <a:solidFill>
                  <a:schemeClr val="bg2">
                    <a:lumMod val="50000"/>
                  </a:schemeClr>
                </a:solidFill>
              </a:rPr>
              <a:t>Így aztán a kút bezárult. </a:t>
            </a:r>
            <a:r>
              <a:rPr lang="hu-HU" sz="2000" dirty="0">
                <a:solidFill>
                  <a:schemeClr val="bg2">
                    <a:lumMod val="50000"/>
                  </a:schemeClr>
                </a:solidFill>
              </a:rPr>
              <a:t>Nagyon elkeseredett a helyzet miatt az elefánt, és </a:t>
            </a:r>
            <a:r>
              <a:rPr lang="hu-HU" sz="2000" u="sng" dirty="0">
                <a:solidFill>
                  <a:schemeClr val="bg2">
                    <a:lumMod val="50000"/>
                  </a:schemeClr>
                </a:solidFill>
              </a:rPr>
              <a:t>sírni kezdett</a:t>
            </a:r>
            <a:r>
              <a:rPr lang="hu-HU" sz="2000" dirty="0" smtClean="0">
                <a:solidFill>
                  <a:schemeClr val="bg2">
                    <a:lumMod val="50000"/>
                  </a:schemeClr>
                </a:solidFill>
              </a:rPr>
              <a:t>.</a:t>
            </a:r>
          </a:p>
          <a:p>
            <a:pPr algn="just"/>
            <a:endParaRPr lang="hu-HU" sz="2000" dirty="0">
              <a:solidFill>
                <a:schemeClr val="bg2">
                  <a:lumMod val="50000"/>
                </a:schemeClr>
              </a:solidFill>
            </a:endParaRPr>
          </a:p>
          <a:p>
            <a:pPr algn="just"/>
            <a:r>
              <a:rPr lang="hu-HU" sz="2000" dirty="0">
                <a:solidFill>
                  <a:schemeClr val="bg2">
                    <a:lumMod val="50000"/>
                  </a:schemeClr>
                </a:solidFill>
              </a:rPr>
              <a:t>Így aztán a kút bezárult. Nagyon </a:t>
            </a:r>
            <a:r>
              <a:rPr lang="hu-HU" sz="2000" dirty="0" smtClean="0">
                <a:solidFill>
                  <a:schemeClr val="bg2">
                    <a:lumMod val="50000"/>
                  </a:schemeClr>
                </a:solidFill>
              </a:rPr>
              <a:t>szomorkodott </a:t>
            </a:r>
            <a:r>
              <a:rPr lang="hu-HU" sz="2000" dirty="0">
                <a:solidFill>
                  <a:schemeClr val="bg2">
                    <a:lumMod val="50000"/>
                  </a:schemeClr>
                </a:solidFill>
              </a:rPr>
              <a:t>a helyzet miatt az elefánt, és </a:t>
            </a:r>
            <a:r>
              <a:rPr lang="hu-HU" sz="2000" u="sng" dirty="0" smtClean="0">
                <a:solidFill>
                  <a:schemeClr val="bg2">
                    <a:lumMod val="50000"/>
                  </a:schemeClr>
                </a:solidFill>
              </a:rPr>
              <a:t>elkezdett sírni</a:t>
            </a:r>
            <a:r>
              <a:rPr lang="hu-HU" sz="2000" dirty="0" smtClean="0">
                <a:solidFill>
                  <a:schemeClr val="bg2">
                    <a:lumMod val="50000"/>
                  </a:schemeClr>
                </a:solidFill>
              </a:rPr>
              <a:t>.</a:t>
            </a:r>
          </a:p>
          <a:p>
            <a:pPr algn="just"/>
            <a:endParaRPr lang="hu-HU" sz="2000" dirty="0">
              <a:solidFill>
                <a:schemeClr val="bg2">
                  <a:lumMod val="50000"/>
                </a:schemeClr>
              </a:solidFill>
            </a:endParaRPr>
          </a:p>
          <a:p>
            <a:pPr algn="just"/>
            <a:r>
              <a:rPr lang="hu-HU" sz="2000" dirty="0">
                <a:solidFill>
                  <a:srgbClr val="C00000"/>
                </a:solidFill>
              </a:rPr>
              <a:t>e</a:t>
            </a:r>
            <a:r>
              <a:rPr lang="hu-HU" sz="2000" dirty="0" smtClean="0">
                <a:solidFill>
                  <a:srgbClr val="C00000"/>
                </a:solidFill>
              </a:rPr>
              <a:t>lkezd ....ni </a:t>
            </a:r>
            <a:r>
              <a:rPr lang="hu-HU" sz="2000" dirty="0" smtClean="0">
                <a:solidFill>
                  <a:srgbClr val="C00000"/>
                </a:solidFill>
                <a:sym typeface="Wingdings" panose="05000000000000000000" pitchFamily="2" charset="2"/>
              </a:rPr>
              <a:t> </a:t>
            </a:r>
            <a:r>
              <a:rPr lang="hu-HU" sz="2000" dirty="0" smtClean="0">
                <a:solidFill>
                  <a:schemeClr val="bg2">
                    <a:lumMod val="50000"/>
                  </a:schemeClr>
                </a:solidFill>
              </a:rPr>
              <a:t>igekötős ige + infinitivus</a:t>
            </a:r>
            <a:endParaRPr lang="hu-HU" sz="2000" dirty="0" smtClean="0">
              <a:solidFill>
                <a:srgbClr val="C00000"/>
              </a:solidFill>
            </a:endParaRPr>
          </a:p>
          <a:p>
            <a:pPr algn="just"/>
            <a:r>
              <a:rPr lang="hu-HU" sz="2000" i="1" dirty="0">
                <a:solidFill>
                  <a:schemeClr val="bg2">
                    <a:lumMod val="50000"/>
                  </a:schemeClr>
                </a:solidFill>
              </a:rPr>
              <a:t>vagy</a:t>
            </a:r>
          </a:p>
          <a:p>
            <a:pPr algn="just"/>
            <a:r>
              <a:rPr lang="hu-HU" sz="2000" dirty="0" smtClean="0">
                <a:solidFill>
                  <a:srgbClr val="C00000"/>
                </a:solidFill>
              </a:rPr>
              <a:t>...ni kezd </a:t>
            </a:r>
            <a:r>
              <a:rPr lang="hu-HU" sz="2000" dirty="0" smtClean="0">
                <a:solidFill>
                  <a:srgbClr val="C00000"/>
                </a:solidFill>
                <a:sym typeface="Wingdings" panose="05000000000000000000" pitchFamily="2" charset="2"/>
              </a:rPr>
              <a:t> </a:t>
            </a:r>
            <a:r>
              <a:rPr lang="hu-HU" sz="2000" dirty="0" smtClean="0">
                <a:solidFill>
                  <a:schemeClr val="bg2">
                    <a:lumMod val="50000"/>
                  </a:schemeClr>
                </a:solidFill>
              </a:rPr>
              <a:t>infinitivus + igekötős ige</a:t>
            </a:r>
            <a:endParaRPr lang="hu-HU" sz="2000" dirty="0" smtClean="0">
              <a:solidFill>
                <a:srgbClr val="C00000"/>
              </a:solidFill>
            </a:endParaRPr>
          </a:p>
          <a:p>
            <a:pPr algn="just"/>
            <a:endParaRPr lang="hu-HU" sz="2000" dirty="0">
              <a:solidFill>
                <a:schemeClr val="bg2">
                  <a:lumMod val="50000"/>
                </a:schemeClr>
              </a:solidFill>
            </a:endParaRPr>
          </a:p>
          <a:p>
            <a:pPr algn="just"/>
            <a:endParaRPr lang="hu-HU" sz="2000" dirty="0">
              <a:solidFill>
                <a:schemeClr val="bg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00701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2176531" y="2322635"/>
            <a:ext cx="821573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2000" dirty="0"/>
              <a:t>"Benim yüzümden oldu!" diyomuş.  "Şimdi ne içeceğiz, hem sabah olunca diğer hayvanlara ne diyeceğim?"</a:t>
            </a:r>
            <a:endParaRPr lang="tr-TR" sz="2000" dirty="0"/>
          </a:p>
          <a:p>
            <a:r>
              <a:rPr lang="hu-HU" sz="2000" dirty="0"/>
              <a:t>"Bu kadar üzülme!" demiş tavşan.</a:t>
            </a:r>
            <a:endParaRPr lang="tr-TR" sz="2000" dirty="0"/>
          </a:p>
          <a:p>
            <a:pPr algn="just"/>
            <a:endParaRPr lang="hu-HU" sz="2000" dirty="0">
              <a:solidFill>
                <a:schemeClr val="bg2">
                  <a:lumMod val="50000"/>
                </a:schemeClr>
              </a:solidFill>
            </a:endParaRPr>
          </a:p>
          <a:p>
            <a:pPr marL="342900" indent="-342900" algn="just">
              <a:buFontTx/>
              <a:buChar char="-"/>
            </a:pPr>
            <a:r>
              <a:rPr lang="hu-HU" sz="2000" dirty="0" smtClean="0">
                <a:solidFill>
                  <a:schemeClr val="bg2">
                    <a:lumMod val="50000"/>
                  </a:schemeClr>
                </a:solidFill>
              </a:rPr>
              <a:t>Miattam történt! – mondta. – Most mit fogunk inni, és reggel mit mondok a többi állatnak?</a:t>
            </a:r>
          </a:p>
          <a:p>
            <a:pPr marL="342900" indent="-342900" algn="just">
              <a:buFontTx/>
              <a:buChar char="-"/>
            </a:pPr>
            <a:r>
              <a:rPr lang="hu-HU" sz="2000" dirty="0" smtClean="0">
                <a:solidFill>
                  <a:schemeClr val="bg2">
                    <a:lumMod val="50000"/>
                  </a:schemeClr>
                </a:solidFill>
              </a:rPr>
              <a:t>Ne szomorkodj ennyire! – mondta a nyúl.</a:t>
            </a:r>
            <a:endParaRPr lang="hu-HU" sz="2000" dirty="0" smtClean="0">
              <a:solidFill>
                <a:srgbClr val="C00000"/>
              </a:solidFill>
            </a:endParaRPr>
          </a:p>
          <a:p>
            <a:pPr algn="just"/>
            <a:endParaRPr lang="hu-HU" sz="2000" dirty="0">
              <a:solidFill>
                <a:schemeClr val="bg2">
                  <a:lumMod val="50000"/>
                </a:schemeClr>
              </a:solidFill>
            </a:endParaRPr>
          </a:p>
          <a:p>
            <a:pPr algn="just"/>
            <a:endParaRPr lang="hu-HU" sz="2000" dirty="0">
              <a:solidFill>
                <a:schemeClr val="bg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79598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2163652" y="2322635"/>
            <a:ext cx="8215730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2000" dirty="0"/>
              <a:t>"Elbette bir çaresini buluruz. Hem ikimiz beraberce çalışırsak, sabaha kadar kuyuyu temizleyip açarız."</a:t>
            </a:r>
            <a:endParaRPr lang="tr-TR" sz="2000" dirty="0"/>
          </a:p>
          <a:p>
            <a:r>
              <a:rPr lang="hu-HU" sz="2000" dirty="0"/>
              <a:t>Fil: "Ama sen küçük ve zayıfsın!" demiş. </a:t>
            </a:r>
            <a:endParaRPr lang="hu-HU" sz="2000" dirty="0" smtClean="0"/>
          </a:p>
          <a:p>
            <a:endParaRPr lang="hu-HU" sz="2000" dirty="0">
              <a:solidFill>
                <a:schemeClr val="bg2">
                  <a:lumMod val="50000"/>
                </a:schemeClr>
              </a:solidFill>
            </a:endParaRPr>
          </a:p>
          <a:p>
            <a:pPr marL="342900" indent="-342900" algn="just">
              <a:buFontTx/>
              <a:buChar char="-"/>
            </a:pPr>
            <a:r>
              <a:rPr lang="hu-HU" sz="2000" dirty="0" smtClean="0">
                <a:solidFill>
                  <a:schemeClr val="bg2">
                    <a:lumMod val="50000"/>
                  </a:schemeClr>
                </a:solidFill>
              </a:rPr>
              <a:t>Biztos, hogy találunk megoldást. Ha mindketten dolgozunk, reggelig kitisztítjuk és megnyitjuk a kutat.</a:t>
            </a:r>
          </a:p>
          <a:p>
            <a:pPr algn="just"/>
            <a:r>
              <a:rPr lang="hu-HU" sz="2000" dirty="0">
                <a:solidFill>
                  <a:schemeClr val="bg2">
                    <a:lumMod val="50000"/>
                  </a:schemeClr>
                </a:solidFill>
              </a:rPr>
              <a:t>Azt mondta erre az elefánt: </a:t>
            </a:r>
            <a:endParaRPr lang="hu-HU" sz="2000" dirty="0" smtClean="0">
              <a:solidFill>
                <a:schemeClr val="bg2">
                  <a:lumMod val="50000"/>
                </a:schemeClr>
              </a:solidFill>
            </a:endParaRPr>
          </a:p>
          <a:p>
            <a:pPr marL="342900" indent="-342900" algn="just">
              <a:buFontTx/>
              <a:buChar char="-"/>
            </a:pPr>
            <a:r>
              <a:rPr lang="hu-HU" sz="2000" dirty="0" smtClean="0">
                <a:solidFill>
                  <a:schemeClr val="bg2">
                    <a:lumMod val="50000"/>
                  </a:schemeClr>
                </a:solidFill>
              </a:rPr>
              <a:t>Dehát te kicsi vagy és gyönge!</a:t>
            </a:r>
          </a:p>
          <a:p>
            <a:pPr algn="just"/>
            <a:endParaRPr lang="hu-HU" sz="2000" dirty="0" smtClean="0">
              <a:solidFill>
                <a:srgbClr val="C00000"/>
              </a:solidFill>
            </a:endParaRPr>
          </a:p>
          <a:p>
            <a:pPr algn="just"/>
            <a:endParaRPr lang="hu-HU" sz="2000" dirty="0">
              <a:solidFill>
                <a:schemeClr val="bg2">
                  <a:lumMod val="50000"/>
                </a:schemeClr>
              </a:solidFill>
            </a:endParaRPr>
          </a:p>
          <a:p>
            <a:pPr algn="just"/>
            <a:endParaRPr lang="hu-HU" sz="2000" dirty="0">
              <a:solidFill>
                <a:schemeClr val="bg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23550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2292440" y="2155211"/>
            <a:ext cx="8215730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2000" dirty="0"/>
              <a:t>Tavşan şöyle cevap vermiş; "Sen beni şimdi gör! Bak ki nasıl çalışıyorum."</a:t>
            </a:r>
            <a:endParaRPr lang="tr-TR" sz="2000" dirty="0"/>
          </a:p>
          <a:p>
            <a:r>
              <a:rPr lang="hu-HU" sz="2000" dirty="0"/>
              <a:t>Gerçekten de tavşan bir çalışmış, bir çalışmış ki sormayın. </a:t>
            </a:r>
            <a:endParaRPr lang="hu-HU" sz="2000" dirty="0" smtClean="0"/>
          </a:p>
          <a:p>
            <a:endParaRPr lang="hu-HU" sz="2000" dirty="0"/>
          </a:p>
          <a:p>
            <a:endParaRPr lang="hu-HU" sz="2000" dirty="0" smtClean="0"/>
          </a:p>
          <a:p>
            <a:pPr algn="just"/>
            <a:r>
              <a:rPr lang="hu-HU" sz="2000" dirty="0" smtClean="0">
                <a:solidFill>
                  <a:schemeClr val="bg2">
                    <a:lumMod val="50000"/>
                  </a:schemeClr>
                </a:solidFill>
              </a:rPr>
              <a:t>A nyúl így válaszolt: </a:t>
            </a:r>
          </a:p>
          <a:p>
            <a:pPr marL="342900" indent="-342900" algn="just">
              <a:buFontTx/>
              <a:buChar char="-"/>
            </a:pPr>
            <a:r>
              <a:rPr lang="hu-HU" sz="2000" dirty="0" smtClean="0">
                <a:solidFill>
                  <a:schemeClr val="bg2">
                    <a:lumMod val="50000"/>
                  </a:schemeClr>
                </a:solidFill>
              </a:rPr>
              <a:t>Na most figyelj! Nézd csak, hogy dolgozom!</a:t>
            </a:r>
          </a:p>
          <a:p>
            <a:pPr algn="just"/>
            <a:r>
              <a:rPr lang="hu-HU" sz="2000" dirty="0" smtClean="0">
                <a:solidFill>
                  <a:schemeClr val="bg2">
                    <a:lumMod val="50000"/>
                  </a:schemeClr>
                </a:solidFill>
              </a:rPr>
              <a:t>És tényleg, úgy dolgozott, de úgy dolgozott a nyúl, ne is kérdezzétek! </a:t>
            </a:r>
          </a:p>
          <a:p>
            <a:pPr algn="just"/>
            <a:endParaRPr lang="tr-TR" sz="2000" dirty="0"/>
          </a:p>
          <a:p>
            <a:pPr algn="just"/>
            <a:endParaRPr lang="hu-HU" sz="2000" dirty="0" smtClean="0">
              <a:solidFill>
                <a:srgbClr val="C00000"/>
              </a:solidFill>
            </a:endParaRPr>
          </a:p>
          <a:p>
            <a:pPr algn="just"/>
            <a:endParaRPr lang="hu-HU" sz="2000" dirty="0">
              <a:solidFill>
                <a:schemeClr val="bg2">
                  <a:lumMod val="50000"/>
                </a:schemeClr>
              </a:solidFill>
            </a:endParaRPr>
          </a:p>
          <a:p>
            <a:pPr algn="just"/>
            <a:endParaRPr lang="hu-HU" sz="2000" dirty="0">
              <a:solidFill>
                <a:schemeClr val="bg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22628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TM02892315[[fn=Wisp]]</Template>
  <TotalTime>1009</TotalTime>
  <Words>573</Words>
  <Application>Microsoft Office PowerPoint</Application>
  <PresentationFormat>Widescreen</PresentationFormat>
  <Paragraphs>70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8" baseType="lpstr">
      <vt:lpstr>Arial</vt:lpstr>
      <vt:lpstr>Calibri</vt:lpstr>
      <vt:lpstr>Century Gothic</vt:lpstr>
      <vt:lpstr>Times New Roman</vt:lpstr>
      <vt:lpstr>Wingdings</vt:lpstr>
      <vt:lpstr>Wingdings 3</vt:lpstr>
      <vt:lpstr>Wisp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Bemutatkozás:  3 mondat: 2 igaz, 1 hamis</dc:title>
  <dc:creator>Éva Tóth</dc:creator>
  <cp:lastModifiedBy>Éva Tóth</cp:lastModifiedBy>
  <cp:revision>73</cp:revision>
  <dcterms:created xsi:type="dcterms:W3CDTF">2018-09-21T17:46:23Z</dcterms:created>
  <dcterms:modified xsi:type="dcterms:W3CDTF">2020-05-22T14:50:17Z</dcterms:modified>
</cp:coreProperties>
</file>