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6" r:id="rId2"/>
    <p:sldId id="418" r:id="rId3"/>
    <p:sldId id="381" r:id="rId4"/>
    <p:sldId id="291" r:id="rId5"/>
    <p:sldId id="292" r:id="rId6"/>
    <p:sldId id="293" r:id="rId7"/>
    <p:sldId id="294" r:id="rId8"/>
    <p:sldId id="295" r:id="rId9"/>
    <p:sldId id="296" r:id="rId10"/>
    <p:sldId id="297" r:id="rId11"/>
    <p:sldId id="298" r:id="rId12"/>
    <p:sldId id="299" r:id="rId13"/>
    <p:sldId id="429" r:id="rId14"/>
    <p:sldId id="428" r:id="rId15"/>
    <p:sldId id="425" r:id="rId16"/>
    <p:sldId id="301" r:id="rId17"/>
    <p:sldId id="302" r:id="rId18"/>
    <p:sldId id="303" r:id="rId19"/>
    <p:sldId id="304" r:id="rId20"/>
    <p:sldId id="305" r:id="rId21"/>
    <p:sldId id="306" r:id="rId22"/>
    <p:sldId id="307" r:id="rId23"/>
    <p:sldId id="308" r:id="rId24"/>
    <p:sldId id="309" r:id="rId25"/>
    <p:sldId id="426" r:id="rId26"/>
    <p:sldId id="310" r:id="rId27"/>
    <p:sldId id="427" r:id="rId28"/>
    <p:sldId id="311" r:id="rId29"/>
    <p:sldId id="312" r:id="rId30"/>
    <p:sldId id="313" r:id="rId31"/>
    <p:sldId id="314" r:id="rId32"/>
    <p:sldId id="315" r:id="rId33"/>
    <p:sldId id="290" r:id="rId34"/>
    <p:sldId id="424" r:id="rId3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83" autoAdjust="0"/>
    <p:restoredTop sz="94708"/>
  </p:normalViewPr>
  <p:slideViewPr>
    <p:cSldViewPr>
      <p:cViewPr varScale="1">
        <p:scale>
          <a:sx n="88" d="100"/>
          <a:sy n="88" d="100"/>
        </p:scale>
        <p:origin x="1248"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3290B1-6344-4993-A3FB-2109CBBEFAA8}" type="doc">
      <dgm:prSet loTypeId="urn:microsoft.com/office/officeart/2005/8/layout/arrow2" loCatId="process" qsTypeId="urn:microsoft.com/office/officeart/2005/8/quickstyle/simple1" qsCatId="simple" csTypeId="urn:microsoft.com/office/officeart/2005/8/colors/accent1_2" csCatId="accent1" phldr="1"/>
      <dgm:spPr/>
    </dgm:pt>
    <dgm:pt modelId="{B840C7D7-A8C9-47AB-8556-EB3E40CC87E0}">
      <dgm:prSet phldrT="[Metin]" custT="1"/>
      <dgm:spPr/>
      <dgm:t>
        <a:bodyPr/>
        <a:lstStyle/>
        <a:p>
          <a:pPr>
            <a:lnSpc>
              <a:spcPct val="100000"/>
            </a:lnSpc>
            <a:spcAft>
              <a:spcPts val="0"/>
            </a:spcAft>
          </a:pPr>
          <a:r>
            <a:rPr lang="tr-TR" sz="1800" dirty="0">
              <a:latin typeface="Comic Sans MS" panose="030F0702030302020204" pitchFamily="66" charset="0"/>
            </a:rPr>
            <a:t>Tarama ve</a:t>
          </a:r>
        </a:p>
        <a:p>
          <a:pPr>
            <a:lnSpc>
              <a:spcPct val="100000"/>
            </a:lnSpc>
            <a:spcAft>
              <a:spcPts val="0"/>
            </a:spcAft>
          </a:pPr>
          <a:r>
            <a:rPr lang="tr-TR" sz="1800" dirty="0">
              <a:latin typeface="Comic Sans MS" panose="030F0702030302020204" pitchFamily="66" charset="0"/>
            </a:rPr>
            <a:t>Gönderme</a:t>
          </a:r>
        </a:p>
      </dgm:t>
    </dgm:pt>
    <dgm:pt modelId="{EA571C29-AA12-4646-892F-E0E3646B3C09}" type="parTrans" cxnId="{964D0BB7-0DAC-4467-9771-B83032893131}">
      <dgm:prSet/>
      <dgm:spPr/>
      <dgm:t>
        <a:bodyPr/>
        <a:lstStyle/>
        <a:p>
          <a:endParaRPr lang="tr-TR">
            <a:latin typeface="Comic Sans MS" panose="030F0702030302020204" pitchFamily="66" charset="0"/>
          </a:endParaRPr>
        </a:p>
      </dgm:t>
    </dgm:pt>
    <dgm:pt modelId="{63BCE3EA-AFD8-4BBE-BDD9-FDD9AE37F977}" type="sibTrans" cxnId="{964D0BB7-0DAC-4467-9771-B83032893131}">
      <dgm:prSet/>
      <dgm:spPr/>
      <dgm:t>
        <a:bodyPr/>
        <a:lstStyle/>
        <a:p>
          <a:endParaRPr lang="tr-TR">
            <a:latin typeface="Comic Sans MS" panose="030F0702030302020204" pitchFamily="66" charset="0"/>
          </a:endParaRPr>
        </a:p>
      </dgm:t>
    </dgm:pt>
    <dgm:pt modelId="{E3A19F67-68D7-45AA-AE96-0FE619B48D00}">
      <dgm:prSet phldrT="[Metin]" custT="1"/>
      <dgm:spPr/>
      <dgm:t>
        <a:bodyPr/>
        <a:lstStyle/>
        <a:p>
          <a:pPr algn="ctr">
            <a:lnSpc>
              <a:spcPct val="100000"/>
            </a:lnSpc>
            <a:spcAft>
              <a:spcPts val="0"/>
            </a:spcAft>
          </a:pPr>
          <a:r>
            <a:rPr lang="tr-TR" sz="1800" dirty="0">
              <a:latin typeface="Comic Sans MS" panose="030F0702030302020204" pitchFamily="66" charset="0"/>
            </a:rPr>
            <a:t>Tanılama ve Yerleştirme</a:t>
          </a:r>
        </a:p>
      </dgm:t>
    </dgm:pt>
    <dgm:pt modelId="{F59570AF-2DB0-4B5F-BC44-962466B2BA69}" type="parTrans" cxnId="{7657195A-E17A-48EC-B094-9FA1733E16B9}">
      <dgm:prSet/>
      <dgm:spPr/>
      <dgm:t>
        <a:bodyPr/>
        <a:lstStyle/>
        <a:p>
          <a:endParaRPr lang="tr-TR">
            <a:latin typeface="Comic Sans MS" panose="030F0702030302020204" pitchFamily="66" charset="0"/>
          </a:endParaRPr>
        </a:p>
      </dgm:t>
    </dgm:pt>
    <dgm:pt modelId="{A878098F-3D77-4B60-9CE0-67FB7E2E169A}" type="sibTrans" cxnId="{7657195A-E17A-48EC-B094-9FA1733E16B9}">
      <dgm:prSet/>
      <dgm:spPr/>
      <dgm:t>
        <a:bodyPr/>
        <a:lstStyle/>
        <a:p>
          <a:endParaRPr lang="tr-TR">
            <a:latin typeface="Comic Sans MS" panose="030F0702030302020204" pitchFamily="66" charset="0"/>
          </a:endParaRPr>
        </a:p>
      </dgm:t>
    </dgm:pt>
    <dgm:pt modelId="{680083F0-A3FC-445F-9E53-03888EA1C730}">
      <dgm:prSet phldrT="[Metin]" custT="1"/>
      <dgm:spPr/>
      <dgm:t>
        <a:bodyPr/>
        <a:lstStyle/>
        <a:p>
          <a:r>
            <a:rPr lang="tr-TR" sz="1800" dirty="0">
              <a:latin typeface="Comic Sans MS" panose="030F0702030302020204" pitchFamily="66" charset="0"/>
            </a:rPr>
            <a:t>Eğitim Programını Planlama</a:t>
          </a:r>
        </a:p>
      </dgm:t>
    </dgm:pt>
    <dgm:pt modelId="{A65E46E4-BBF3-4B01-9852-6CDFC04D04B1}" type="parTrans" cxnId="{3BC15A9A-C4CC-4E76-BA1B-DC914145D425}">
      <dgm:prSet/>
      <dgm:spPr/>
      <dgm:t>
        <a:bodyPr/>
        <a:lstStyle/>
        <a:p>
          <a:endParaRPr lang="tr-TR">
            <a:latin typeface="Comic Sans MS" panose="030F0702030302020204" pitchFamily="66" charset="0"/>
          </a:endParaRPr>
        </a:p>
      </dgm:t>
    </dgm:pt>
    <dgm:pt modelId="{4524755E-E8EC-42CE-B97A-2250022BD030}" type="sibTrans" cxnId="{3BC15A9A-C4CC-4E76-BA1B-DC914145D425}">
      <dgm:prSet/>
      <dgm:spPr/>
      <dgm:t>
        <a:bodyPr/>
        <a:lstStyle/>
        <a:p>
          <a:endParaRPr lang="tr-TR">
            <a:latin typeface="Comic Sans MS" panose="030F0702030302020204" pitchFamily="66" charset="0"/>
          </a:endParaRPr>
        </a:p>
      </dgm:t>
    </dgm:pt>
    <dgm:pt modelId="{83EA63F4-40AF-4B8B-8280-5AC7EE6F85F3}">
      <dgm:prSet custT="1"/>
      <dgm:spPr/>
      <dgm:t>
        <a:bodyPr/>
        <a:lstStyle/>
        <a:p>
          <a:r>
            <a:rPr lang="tr-TR" sz="1800" dirty="0">
              <a:latin typeface="Comic Sans MS" panose="030F0702030302020204" pitchFamily="66" charset="0"/>
            </a:rPr>
            <a:t>Çocukların gelişimlerini izleme</a:t>
          </a:r>
        </a:p>
      </dgm:t>
    </dgm:pt>
    <dgm:pt modelId="{A9B86A84-25C0-4591-B0F4-D876B2F060CC}" type="parTrans" cxnId="{D018EF06-BE78-43D9-A972-FB180890D6FF}">
      <dgm:prSet/>
      <dgm:spPr/>
      <dgm:t>
        <a:bodyPr/>
        <a:lstStyle/>
        <a:p>
          <a:endParaRPr lang="tr-TR">
            <a:latin typeface="Comic Sans MS" panose="030F0702030302020204" pitchFamily="66" charset="0"/>
          </a:endParaRPr>
        </a:p>
      </dgm:t>
    </dgm:pt>
    <dgm:pt modelId="{D8B592EA-41F9-4EBB-97D4-0C36DB818A87}" type="sibTrans" cxnId="{D018EF06-BE78-43D9-A972-FB180890D6FF}">
      <dgm:prSet/>
      <dgm:spPr/>
      <dgm:t>
        <a:bodyPr/>
        <a:lstStyle/>
        <a:p>
          <a:endParaRPr lang="tr-TR">
            <a:latin typeface="Comic Sans MS" panose="030F0702030302020204" pitchFamily="66" charset="0"/>
          </a:endParaRPr>
        </a:p>
      </dgm:t>
    </dgm:pt>
    <dgm:pt modelId="{7AB76560-2F3B-47B6-A7FF-B6894105C72E}">
      <dgm:prSet custT="1"/>
      <dgm:spPr/>
      <dgm:t>
        <a:bodyPr/>
        <a:lstStyle/>
        <a:p>
          <a:r>
            <a:rPr lang="tr-TR" sz="1800" dirty="0">
              <a:latin typeface="Comic Sans MS" panose="030F0702030302020204" pitchFamily="66" charset="0"/>
            </a:rPr>
            <a:t>Programı Değerlendirme</a:t>
          </a:r>
        </a:p>
      </dgm:t>
    </dgm:pt>
    <dgm:pt modelId="{73E2E9DB-ED9D-425D-9CFE-125264963023}" type="parTrans" cxnId="{07120E46-66A0-4D13-BBD9-31CC183B2F1F}">
      <dgm:prSet/>
      <dgm:spPr/>
      <dgm:t>
        <a:bodyPr/>
        <a:lstStyle/>
        <a:p>
          <a:endParaRPr lang="tr-TR">
            <a:latin typeface="Comic Sans MS" panose="030F0702030302020204" pitchFamily="66" charset="0"/>
          </a:endParaRPr>
        </a:p>
      </dgm:t>
    </dgm:pt>
    <dgm:pt modelId="{3794E054-34E4-4527-B4E4-9FCE64D81257}" type="sibTrans" cxnId="{07120E46-66A0-4D13-BBD9-31CC183B2F1F}">
      <dgm:prSet/>
      <dgm:spPr/>
      <dgm:t>
        <a:bodyPr/>
        <a:lstStyle/>
        <a:p>
          <a:endParaRPr lang="tr-TR">
            <a:latin typeface="Comic Sans MS" panose="030F0702030302020204" pitchFamily="66" charset="0"/>
          </a:endParaRPr>
        </a:p>
      </dgm:t>
    </dgm:pt>
    <dgm:pt modelId="{0AC0F175-7540-4197-87BD-E3B46D7ED8A9}" type="pres">
      <dgm:prSet presAssocID="{C43290B1-6344-4993-A3FB-2109CBBEFAA8}" presName="arrowDiagram" presStyleCnt="0">
        <dgm:presLayoutVars>
          <dgm:chMax val="5"/>
          <dgm:dir/>
          <dgm:resizeHandles val="exact"/>
        </dgm:presLayoutVars>
      </dgm:prSet>
      <dgm:spPr/>
    </dgm:pt>
    <dgm:pt modelId="{B51696A3-28CA-44AE-93A3-90B62B26C44D}" type="pres">
      <dgm:prSet presAssocID="{C43290B1-6344-4993-A3FB-2109CBBEFAA8}" presName="arrow" presStyleLbl="bgShp" presStyleIdx="0" presStyleCnt="1" custScaleX="153324"/>
      <dgm:spPr/>
    </dgm:pt>
    <dgm:pt modelId="{19E4FC24-D699-4BB2-8826-2DF7CA44E4AC}" type="pres">
      <dgm:prSet presAssocID="{C43290B1-6344-4993-A3FB-2109CBBEFAA8}" presName="arrowDiagram5" presStyleCnt="0"/>
      <dgm:spPr/>
    </dgm:pt>
    <dgm:pt modelId="{D76535F4-82EE-4BBE-BE94-64AE063D61D3}" type="pres">
      <dgm:prSet presAssocID="{B840C7D7-A8C9-47AB-8556-EB3E40CC87E0}" presName="bullet5a" presStyleLbl="node1" presStyleIdx="0" presStyleCnt="5" custLinFactX="-200000" custLinFactNeighborX="-220171" custLinFactNeighborY="-57967"/>
      <dgm:spPr/>
    </dgm:pt>
    <dgm:pt modelId="{9BF5C61B-9509-4A95-A68E-F1882DA38EBC}" type="pres">
      <dgm:prSet presAssocID="{B840C7D7-A8C9-47AB-8556-EB3E40CC87E0}" presName="textBox5a" presStyleLbl="revTx" presStyleIdx="0" presStyleCnt="5" custScaleX="149793" custScaleY="60436" custLinFactX="-31539" custLinFactNeighborX="-100000" custLinFactNeighborY="-3324">
        <dgm:presLayoutVars>
          <dgm:bulletEnabled val="1"/>
        </dgm:presLayoutVars>
      </dgm:prSet>
      <dgm:spPr/>
    </dgm:pt>
    <dgm:pt modelId="{18D671B0-9D2F-486C-AB2C-60A20FEA5A62}" type="pres">
      <dgm:prSet presAssocID="{E3A19F67-68D7-45AA-AE96-0FE619B48D00}" presName="bullet5b" presStyleLbl="node1" presStyleIdx="1" presStyleCnt="5"/>
      <dgm:spPr/>
    </dgm:pt>
    <dgm:pt modelId="{8E429E3D-A75A-49D3-A467-F8504876793A}" type="pres">
      <dgm:prSet presAssocID="{E3A19F67-68D7-45AA-AE96-0FE619B48D00}" presName="textBox5b" presStyleLbl="revTx" presStyleIdx="1" presStyleCnt="5" custScaleX="138651" custScaleY="44290" custLinFactNeighborX="-49146" custLinFactNeighborY="-13125">
        <dgm:presLayoutVars>
          <dgm:bulletEnabled val="1"/>
        </dgm:presLayoutVars>
      </dgm:prSet>
      <dgm:spPr/>
    </dgm:pt>
    <dgm:pt modelId="{6737C0F3-51E3-47BC-9E39-605A6AC12A77}" type="pres">
      <dgm:prSet presAssocID="{680083F0-A3FC-445F-9E53-03888EA1C730}" presName="bullet5c" presStyleLbl="node1" presStyleIdx="2" presStyleCnt="5" custLinFactNeighborX="96753" custLinFactNeighborY="-12420"/>
      <dgm:spPr/>
    </dgm:pt>
    <dgm:pt modelId="{9C1FC684-20E6-474A-AAA9-7549723EA80C}" type="pres">
      <dgm:prSet presAssocID="{680083F0-A3FC-445F-9E53-03888EA1C730}" presName="textBox5c" presStyleLbl="revTx" presStyleIdx="2" presStyleCnt="5" custScaleX="138651" custScaleY="41549" custLinFactNeighborX="2845" custLinFactNeighborY="-18277">
        <dgm:presLayoutVars>
          <dgm:bulletEnabled val="1"/>
        </dgm:presLayoutVars>
      </dgm:prSet>
      <dgm:spPr/>
    </dgm:pt>
    <dgm:pt modelId="{D2A957C1-7D9D-4193-AF7C-382A14A736CA}" type="pres">
      <dgm:prSet presAssocID="{83EA63F4-40AF-4B8B-8280-5AC7EE6F85F3}" presName="bullet5d" presStyleLbl="node1" presStyleIdx="3" presStyleCnt="5" custLinFactNeighborX="95672" custLinFactNeighborY="-3640"/>
      <dgm:spPr/>
    </dgm:pt>
    <dgm:pt modelId="{3FD2F44F-6218-4DA2-8D30-60B0227B3B9F}" type="pres">
      <dgm:prSet presAssocID="{83EA63F4-40AF-4B8B-8280-5AC7EE6F85F3}" presName="textBox5d" presStyleLbl="revTx" presStyleIdx="3" presStyleCnt="5" custScaleX="138651" custScaleY="33532" custLinFactNeighborX="13596" custLinFactNeighborY="-17717">
        <dgm:presLayoutVars>
          <dgm:bulletEnabled val="1"/>
        </dgm:presLayoutVars>
      </dgm:prSet>
      <dgm:spPr/>
    </dgm:pt>
    <dgm:pt modelId="{B13FB540-538B-4DA5-BB8E-9357FAECFEA0}" type="pres">
      <dgm:prSet presAssocID="{7AB76560-2F3B-47B6-A7FF-B6894105C72E}" presName="bullet5e" presStyleLbl="node1" presStyleIdx="4" presStyleCnt="5" custLinFactX="34767" custLinFactNeighborX="100000" custLinFactNeighborY="-40578"/>
      <dgm:spPr/>
    </dgm:pt>
    <dgm:pt modelId="{60345A5D-2AAD-4840-A56F-FE6EC1CDA9A9}" type="pres">
      <dgm:prSet presAssocID="{7AB76560-2F3B-47B6-A7FF-B6894105C72E}" presName="textBox5e" presStyleLbl="revTx" presStyleIdx="4" presStyleCnt="5" custScaleX="138651" custLinFactNeighborX="58342" custLinFactNeighborY="1738">
        <dgm:presLayoutVars>
          <dgm:bulletEnabled val="1"/>
        </dgm:presLayoutVars>
      </dgm:prSet>
      <dgm:spPr/>
    </dgm:pt>
  </dgm:ptLst>
  <dgm:cxnLst>
    <dgm:cxn modelId="{92DEFC04-C2BC-414F-8630-8F2F8CE32FAB}" type="presOf" srcId="{83EA63F4-40AF-4B8B-8280-5AC7EE6F85F3}" destId="{3FD2F44F-6218-4DA2-8D30-60B0227B3B9F}" srcOrd="0" destOrd="0" presId="urn:microsoft.com/office/officeart/2005/8/layout/arrow2"/>
    <dgm:cxn modelId="{D018EF06-BE78-43D9-A972-FB180890D6FF}" srcId="{C43290B1-6344-4993-A3FB-2109CBBEFAA8}" destId="{83EA63F4-40AF-4B8B-8280-5AC7EE6F85F3}" srcOrd="3" destOrd="0" parTransId="{A9B86A84-25C0-4591-B0F4-D876B2F060CC}" sibTransId="{D8B592EA-41F9-4EBB-97D4-0C36DB818A87}"/>
    <dgm:cxn modelId="{07120E46-66A0-4D13-BBD9-31CC183B2F1F}" srcId="{C43290B1-6344-4993-A3FB-2109CBBEFAA8}" destId="{7AB76560-2F3B-47B6-A7FF-B6894105C72E}" srcOrd="4" destOrd="0" parTransId="{73E2E9DB-ED9D-425D-9CFE-125264963023}" sibTransId="{3794E054-34E4-4527-B4E4-9FCE64D81257}"/>
    <dgm:cxn modelId="{B17F594A-D382-498A-854B-BDC27038056C}" type="presOf" srcId="{B840C7D7-A8C9-47AB-8556-EB3E40CC87E0}" destId="{9BF5C61B-9509-4A95-A68E-F1882DA38EBC}" srcOrd="0" destOrd="0" presId="urn:microsoft.com/office/officeart/2005/8/layout/arrow2"/>
    <dgm:cxn modelId="{7657195A-E17A-48EC-B094-9FA1733E16B9}" srcId="{C43290B1-6344-4993-A3FB-2109CBBEFAA8}" destId="{E3A19F67-68D7-45AA-AE96-0FE619B48D00}" srcOrd="1" destOrd="0" parTransId="{F59570AF-2DB0-4B5F-BC44-962466B2BA69}" sibTransId="{A878098F-3D77-4B60-9CE0-67FB7E2E169A}"/>
    <dgm:cxn modelId="{6693165C-8BFA-4622-9910-B8AAD3EBACA2}" type="presOf" srcId="{C43290B1-6344-4993-A3FB-2109CBBEFAA8}" destId="{0AC0F175-7540-4197-87BD-E3B46D7ED8A9}" srcOrd="0" destOrd="0" presId="urn:microsoft.com/office/officeart/2005/8/layout/arrow2"/>
    <dgm:cxn modelId="{3BC15A9A-C4CC-4E76-BA1B-DC914145D425}" srcId="{C43290B1-6344-4993-A3FB-2109CBBEFAA8}" destId="{680083F0-A3FC-445F-9E53-03888EA1C730}" srcOrd="2" destOrd="0" parTransId="{A65E46E4-BBF3-4B01-9852-6CDFC04D04B1}" sibTransId="{4524755E-E8EC-42CE-B97A-2250022BD030}"/>
    <dgm:cxn modelId="{7FFE66AD-66E7-4966-91CB-3E4E25A5F1A0}" type="presOf" srcId="{680083F0-A3FC-445F-9E53-03888EA1C730}" destId="{9C1FC684-20E6-474A-AAA9-7549723EA80C}" srcOrd="0" destOrd="0" presId="urn:microsoft.com/office/officeart/2005/8/layout/arrow2"/>
    <dgm:cxn modelId="{964D0BB7-0DAC-4467-9771-B83032893131}" srcId="{C43290B1-6344-4993-A3FB-2109CBBEFAA8}" destId="{B840C7D7-A8C9-47AB-8556-EB3E40CC87E0}" srcOrd="0" destOrd="0" parTransId="{EA571C29-AA12-4646-892F-E0E3646B3C09}" sibTransId="{63BCE3EA-AFD8-4BBE-BDD9-FDD9AE37F977}"/>
    <dgm:cxn modelId="{F4A68BD7-209C-476A-B290-BFFF92627C63}" type="presOf" srcId="{7AB76560-2F3B-47B6-A7FF-B6894105C72E}" destId="{60345A5D-2AAD-4840-A56F-FE6EC1CDA9A9}" srcOrd="0" destOrd="0" presId="urn:microsoft.com/office/officeart/2005/8/layout/arrow2"/>
    <dgm:cxn modelId="{FB571DFD-FF97-4496-BFC8-40A594774F54}" type="presOf" srcId="{E3A19F67-68D7-45AA-AE96-0FE619B48D00}" destId="{8E429E3D-A75A-49D3-A467-F8504876793A}" srcOrd="0" destOrd="0" presId="urn:microsoft.com/office/officeart/2005/8/layout/arrow2"/>
    <dgm:cxn modelId="{B0F90FA6-5ACE-41B6-B5AE-B95AA9661D48}" type="presParOf" srcId="{0AC0F175-7540-4197-87BD-E3B46D7ED8A9}" destId="{B51696A3-28CA-44AE-93A3-90B62B26C44D}" srcOrd="0" destOrd="0" presId="urn:microsoft.com/office/officeart/2005/8/layout/arrow2"/>
    <dgm:cxn modelId="{008572C9-E4DF-4BAB-9DF9-BA3949CA3CB2}" type="presParOf" srcId="{0AC0F175-7540-4197-87BD-E3B46D7ED8A9}" destId="{19E4FC24-D699-4BB2-8826-2DF7CA44E4AC}" srcOrd="1" destOrd="0" presId="urn:microsoft.com/office/officeart/2005/8/layout/arrow2"/>
    <dgm:cxn modelId="{C0FC120E-DE2B-4E7D-A5C9-316CB8FBABD4}" type="presParOf" srcId="{19E4FC24-D699-4BB2-8826-2DF7CA44E4AC}" destId="{D76535F4-82EE-4BBE-BE94-64AE063D61D3}" srcOrd="0" destOrd="0" presId="urn:microsoft.com/office/officeart/2005/8/layout/arrow2"/>
    <dgm:cxn modelId="{9FB6E93B-F9F4-4066-9969-0ABB0BDD39C2}" type="presParOf" srcId="{19E4FC24-D699-4BB2-8826-2DF7CA44E4AC}" destId="{9BF5C61B-9509-4A95-A68E-F1882DA38EBC}" srcOrd="1" destOrd="0" presId="urn:microsoft.com/office/officeart/2005/8/layout/arrow2"/>
    <dgm:cxn modelId="{E456B982-2B91-4871-B153-319F656F8C57}" type="presParOf" srcId="{19E4FC24-D699-4BB2-8826-2DF7CA44E4AC}" destId="{18D671B0-9D2F-486C-AB2C-60A20FEA5A62}" srcOrd="2" destOrd="0" presId="urn:microsoft.com/office/officeart/2005/8/layout/arrow2"/>
    <dgm:cxn modelId="{CE179AE6-2703-4A61-8203-62B6C0F89342}" type="presParOf" srcId="{19E4FC24-D699-4BB2-8826-2DF7CA44E4AC}" destId="{8E429E3D-A75A-49D3-A467-F8504876793A}" srcOrd="3" destOrd="0" presId="urn:microsoft.com/office/officeart/2005/8/layout/arrow2"/>
    <dgm:cxn modelId="{03674BC9-7BBE-4873-BE62-B42C5053A3BB}" type="presParOf" srcId="{19E4FC24-D699-4BB2-8826-2DF7CA44E4AC}" destId="{6737C0F3-51E3-47BC-9E39-605A6AC12A77}" srcOrd="4" destOrd="0" presId="urn:microsoft.com/office/officeart/2005/8/layout/arrow2"/>
    <dgm:cxn modelId="{C4A96155-5DF5-4504-B5E5-2496A46EBDAA}" type="presParOf" srcId="{19E4FC24-D699-4BB2-8826-2DF7CA44E4AC}" destId="{9C1FC684-20E6-474A-AAA9-7549723EA80C}" srcOrd="5" destOrd="0" presId="urn:microsoft.com/office/officeart/2005/8/layout/arrow2"/>
    <dgm:cxn modelId="{E409B06A-86B6-4111-ACC2-1E0290048664}" type="presParOf" srcId="{19E4FC24-D699-4BB2-8826-2DF7CA44E4AC}" destId="{D2A957C1-7D9D-4193-AF7C-382A14A736CA}" srcOrd="6" destOrd="0" presId="urn:microsoft.com/office/officeart/2005/8/layout/arrow2"/>
    <dgm:cxn modelId="{5D40343E-7C24-4DD3-8196-4965B1773D49}" type="presParOf" srcId="{19E4FC24-D699-4BB2-8826-2DF7CA44E4AC}" destId="{3FD2F44F-6218-4DA2-8D30-60B0227B3B9F}" srcOrd="7" destOrd="0" presId="urn:microsoft.com/office/officeart/2005/8/layout/arrow2"/>
    <dgm:cxn modelId="{ED1311AE-8FB3-4676-859F-200656D4A623}" type="presParOf" srcId="{19E4FC24-D699-4BB2-8826-2DF7CA44E4AC}" destId="{B13FB540-538B-4DA5-BB8E-9357FAECFEA0}" srcOrd="8" destOrd="0" presId="urn:microsoft.com/office/officeart/2005/8/layout/arrow2"/>
    <dgm:cxn modelId="{2599CA04-DC8B-4816-8E63-602CCEEADEA1}" type="presParOf" srcId="{19E4FC24-D699-4BB2-8826-2DF7CA44E4AC}" destId="{60345A5D-2AAD-4840-A56F-FE6EC1CDA9A9}"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E69DBB-2C9A-47D1-AD83-845255544F68}" type="doc">
      <dgm:prSet loTypeId="urn:microsoft.com/office/officeart/2005/8/layout/chevron2" loCatId="process" qsTypeId="urn:microsoft.com/office/officeart/2005/8/quickstyle/simple1" qsCatId="simple" csTypeId="urn:microsoft.com/office/officeart/2005/8/colors/accent2_4" csCatId="accent2" phldr="1"/>
      <dgm:spPr/>
      <dgm:t>
        <a:bodyPr/>
        <a:lstStyle/>
        <a:p>
          <a:endParaRPr lang="tr-TR"/>
        </a:p>
      </dgm:t>
    </dgm:pt>
    <dgm:pt modelId="{49C85992-49B4-4BB5-AC55-11E42676A70D}">
      <dgm:prSet phldrT="[Metin]" phldr="1"/>
      <dgm:spPr/>
      <dgm:t>
        <a:bodyPr/>
        <a:lstStyle/>
        <a:p>
          <a:endParaRPr lang="tr-TR" dirty="0">
            <a:latin typeface="Comic Sans MS" panose="030F0702030302020204" pitchFamily="66" charset="0"/>
          </a:endParaRPr>
        </a:p>
      </dgm:t>
    </dgm:pt>
    <dgm:pt modelId="{68600B84-D10F-45BC-A535-BC815B5C962E}" type="parTrans" cxnId="{B90EFB42-5259-44D7-AD85-1040F82E2F73}">
      <dgm:prSet/>
      <dgm:spPr/>
      <dgm:t>
        <a:bodyPr/>
        <a:lstStyle/>
        <a:p>
          <a:endParaRPr lang="tr-TR">
            <a:latin typeface="Comic Sans MS" panose="030F0702030302020204" pitchFamily="66" charset="0"/>
          </a:endParaRPr>
        </a:p>
      </dgm:t>
    </dgm:pt>
    <dgm:pt modelId="{2C521DAF-9A9E-4C32-BED9-FDADDE0D45B4}" type="sibTrans" cxnId="{B90EFB42-5259-44D7-AD85-1040F82E2F73}">
      <dgm:prSet/>
      <dgm:spPr/>
      <dgm:t>
        <a:bodyPr/>
        <a:lstStyle/>
        <a:p>
          <a:endParaRPr lang="tr-TR">
            <a:latin typeface="Comic Sans MS" panose="030F0702030302020204" pitchFamily="66" charset="0"/>
          </a:endParaRPr>
        </a:p>
      </dgm:t>
    </dgm:pt>
    <dgm:pt modelId="{9B0E3D50-D977-4400-A0FB-01721442A24D}">
      <dgm:prSet phldrT="[Metin]" custT="1"/>
      <dgm:spPr/>
      <dgm:t>
        <a:bodyPr/>
        <a:lstStyle/>
        <a:p>
          <a:pPr algn="just"/>
          <a:r>
            <a:rPr lang="tr-TR" sz="2400" dirty="0">
              <a:latin typeface="Comic Sans MS" panose="030F0702030302020204" pitchFamily="66" charset="0"/>
            </a:rPr>
            <a:t>Tarama testlerinin yeterlilik ve yetersizlikten çok genel performansı ölçtüğü unutulmamalıdır.</a:t>
          </a:r>
        </a:p>
      </dgm:t>
    </dgm:pt>
    <dgm:pt modelId="{D1EA9348-38D2-4C6F-A077-45F6E4DDDC75}" type="parTrans" cxnId="{0FAC5A22-01B5-4B67-8E24-2805F00B48A9}">
      <dgm:prSet/>
      <dgm:spPr/>
      <dgm:t>
        <a:bodyPr/>
        <a:lstStyle/>
        <a:p>
          <a:endParaRPr lang="tr-TR">
            <a:latin typeface="Comic Sans MS" panose="030F0702030302020204" pitchFamily="66" charset="0"/>
          </a:endParaRPr>
        </a:p>
      </dgm:t>
    </dgm:pt>
    <dgm:pt modelId="{ACDD2D14-0F7D-48CD-B7E8-3CC06B231B5E}" type="sibTrans" cxnId="{0FAC5A22-01B5-4B67-8E24-2805F00B48A9}">
      <dgm:prSet/>
      <dgm:spPr/>
      <dgm:t>
        <a:bodyPr/>
        <a:lstStyle/>
        <a:p>
          <a:endParaRPr lang="tr-TR">
            <a:latin typeface="Comic Sans MS" panose="030F0702030302020204" pitchFamily="66" charset="0"/>
          </a:endParaRPr>
        </a:p>
      </dgm:t>
    </dgm:pt>
    <dgm:pt modelId="{4BFF6E13-6E2E-4520-A13D-A4E82D559AC4}">
      <dgm:prSet phldrT="[Metin]" phldr="1" custT="1"/>
      <dgm:spPr/>
      <dgm:t>
        <a:bodyPr/>
        <a:lstStyle/>
        <a:p>
          <a:endParaRPr lang="tr-TR" sz="2400">
            <a:latin typeface="Comic Sans MS" panose="030F0702030302020204" pitchFamily="66" charset="0"/>
          </a:endParaRPr>
        </a:p>
      </dgm:t>
    </dgm:pt>
    <dgm:pt modelId="{54CB0E31-AF16-4342-ADF9-080AD94FE0D6}" type="parTrans" cxnId="{0F92487C-2CC6-4984-906B-E0064884FCE2}">
      <dgm:prSet/>
      <dgm:spPr/>
      <dgm:t>
        <a:bodyPr/>
        <a:lstStyle/>
        <a:p>
          <a:endParaRPr lang="tr-TR">
            <a:latin typeface="Comic Sans MS" panose="030F0702030302020204" pitchFamily="66" charset="0"/>
          </a:endParaRPr>
        </a:p>
      </dgm:t>
    </dgm:pt>
    <dgm:pt modelId="{C5BEAF9F-36E4-47E6-810A-1DE7C4E2DE62}" type="sibTrans" cxnId="{0F92487C-2CC6-4984-906B-E0064884FCE2}">
      <dgm:prSet/>
      <dgm:spPr/>
      <dgm:t>
        <a:bodyPr/>
        <a:lstStyle/>
        <a:p>
          <a:endParaRPr lang="tr-TR">
            <a:latin typeface="Comic Sans MS" panose="030F0702030302020204" pitchFamily="66" charset="0"/>
          </a:endParaRPr>
        </a:p>
      </dgm:t>
    </dgm:pt>
    <dgm:pt modelId="{2BAF043D-1AA7-465B-9B0E-314FE2AE0BE6}">
      <dgm:prSet phldrT="[Metin]" custT="1"/>
      <dgm:spPr/>
      <dgm:t>
        <a:bodyPr/>
        <a:lstStyle/>
        <a:p>
          <a:pPr algn="just"/>
          <a:r>
            <a:rPr lang="tr-TR" sz="2400" dirty="0">
              <a:latin typeface="Comic Sans MS" panose="030F0702030302020204" pitchFamily="66" charset="0"/>
            </a:rPr>
            <a:t>Anne-babalar tarama sürecine katılarak çocuk hakkında yeterli bilgiyi vermelidir.</a:t>
          </a:r>
        </a:p>
      </dgm:t>
    </dgm:pt>
    <dgm:pt modelId="{2E12BD92-9DD6-4544-AC3C-36DE11949CF9}" type="parTrans" cxnId="{B43801B7-9CCC-488B-B79B-BA4A7B7CD6B9}">
      <dgm:prSet/>
      <dgm:spPr/>
      <dgm:t>
        <a:bodyPr/>
        <a:lstStyle/>
        <a:p>
          <a:endParaRPr lang="tr-TR">
            <a:latin typeface="Comic Sans MS" panose="030F0702030302020204" pitchFamily="66" charset="0"/>
          </a:endParaRPr>
        </a:p>
      </dgm:t>
    </dgm:pt>
    <dgm:pt modelId="{08507780-38D9-430E-BADB-8166FB0364E7}" type="sibTrans" cxnId="{B43801B7-9CCC-488B-B79B-BA4A7B7CD6B9}">
      <dgm:prSet/>
      <dgm:spPr/>
      <dgm:t>
        <a:bodyPr/>
        <a:lstStyle/>
        <a:p>
          <a:endParaRPr lang="tr-TR">
            <a:latin typeface="Comic Sans MS" panose="030F0702030302020204" pitchFamily="66" charset="0"/>
          </a:endParaRPr>
        </a:p>
      </dgm:t>
    </dgm:pt>
    <dgm:pt modelId="{A189EA28-3CBF-4A3D-A1DD-5E72D1D10873}">
      <dgm:prSet phldrT="[Metin]" phldr="1" custT="1"/>
      <dgm:spPr/>
      <dgm:t>
        <a:bodyPr/>
        <a:lstStyle/>
        <a:p>
          <a:endParaRPr lang="tr-TR" sz="2400" dirty="0">
            <a:latin typeface="Comic Sans MS" panose="030F0702030302020204" pitchFamily="66" charset="0"/>
          </a:endParaRPr>
        </a:p>
      </dgm:t>
    </dgm:pt>
    <dgm:pt modelId="{659A3D86-E86B-46C8-8748-C8A87F474FC2}" type="parTrans" cxnId="{7C584B7D-37AE-4749-A384-ABCBC1187A5C}">
      <dgm:prSet/>
      <dgm:spPr/>
      <dgm:t>
        <a:bodyPr/>
        <a:lstStyle/>
        <a:p>
          <a:endParaRPr lang="tr-TR">
            <a:latin typeface="Comic Sans MS" panose="030F0702030302020204" pitchFamily="66" charset="0"/>
          </a:endParaRPr>
        </a:p>
      </dgm:t>
    </dgm:pt>
    <dgm:pt modelId="{044BA95C-D230-48A2-AE5C-B8D9523F738E}" type="sibTrans" cxnId="{7C584B7D-37AE-4749-A384-ABCBC1187A5C}">
      <dgm:prSet/>
      <dgm:spPr/>
      <dgm:t>
        <a:bodyPr/>
        <a:lstStyle/>
        <a:p>
          <a:endParaRPr lang="tr-TR">
            <a:latin typeface="Comic Sans MS" panose="030F0702030302020204" pitchFamily="66" charset="0"/>
          </a:endParaRPr>
        </a:p>
      </dgm:t>
    </dgm:pt>
    <dgm:pt modelId="{0EBD3A3B-BC31-440E-A895-43501B7B0375}">
      <dgm:prSet phldrT="[Metin]" custT="1"/>
      <dgm:spPr/>
      <dgm:t>
        <a:bodyPr/>
        <a:lstStyle/>
        <a:p>
          <a:pPr algn="just"/>
          <a:r>
            <a:rPr lang="tr-TR" sz="2400" dirty="0">
              <a:latin typeface="Comic Sans MS" panose="030F0702030302020204" pitchFamily="66" charset="0"/>
            </a:rPr>
            <a:t>Taramadaki ölçüm sonuçlarına dayanılarak çocuklar etiketlenmemelidir</a:t>
          </a:r>
          <a:r>
            <a:rPr lang="tr-TR" sz="2100" dirty="0">
              <a:latin typeface="Comic Sans MS" panose="030F0702030302020204" pitchFamily="66" charset="0"/>
            </a:rPr>
            <a:t>.</a:t>
          </a:r>
        </a:p>
      </dgm:t>
    </dgm:pt>
    <dgm:pt modelId="{1D54864E-40BC-46DD-A3C5-7461874820E0}" type="parTrans" cxnId="{FA0FA269-AC64-449E-9439-3E6EEBD01796}">
      <dgm:prSet/>
      <dgm:spPr/>
      <dgm:t>
        <a:bodyPr/>
        <a:lstStyle/>
        <a:p>
          <a:endParaRPr lang="tr-TR">
            <a:latin typeface="Comic Sans MS" panose="030F0702030302020204" pitchFamily="66" charset="0"/>
          </a:endParaRPr>
        </a:p>
      </dgm:t>
    </dgm:pt>
    <dgm:pt modelId="{F5647F24-66A3-433D-A15D-D14B72084D2F}" type="sibTrans" cxnId="{FA0FA269-AC64-449E-9439-3E6EEBD01796}">
      <dgm:prSet/>
      <dgm:spPr/>
      <dgm:t>
        <a:bodyPr/>
        <a:lstStyle/>
        <a:p>
          <a:endParaRPr lang="tr-TR">
            <a:latin typeface="Comic Sans MS" panose="030F0702030302020204" pitchFamily="66" charset="0"/>
          </a:endParaRPr>
        </a:p>
      </dgm:t>
    </dgm:pt>
    <dgm:pt modelId="{27452372-80E0-493A-8BA5-444E91BAB1A4}">
      <dgm:prSet custT="1"/>
      <dgm:spPr/>
      <dgm:t>
        <a:bodyPr/>
        <a:lstStyle/>
        <a:p>
          <a:endParaRPr lang="tr-TR" sz="2400">
            <a:latin typeface="Comic Sans MS" panose="030F0702030302020204" pitchFamily="66" charset="0"/>
          </a:endParaRPr>
        </a:p>
      </dgm:t>
    </dgm:pt>
    <dgm:pt modelId="{9EE7E34F-AE5E-43C3-9E17-86E917D6634E}" type="parTrans" cxnId="{C02499F9-6FC3-4A76-B599-2478A229F826}">
      <dgm:prSet/>
      <dgm:spPr/>
      <dgm:t>
        <a:bodyPr/>
        <a:lstStyle/>
        <a:p>
          <a:endParaRPr lang="tr-TR">
            <a:latin typeface="Comic Sans MS" panose="030F0702030302020204" pitchFamily="66" charset="0"/>
          </a:endParaRPr>
        </a:p>
      </dgm:t>
    </dgm:pt>
    <dgm:pt modelId="{380539F9-D5DA-4FCB-85C3-1D55ECD20A06}" type="sibTrans" cxnId="{C02499F9-6FC3-4A76-B599-2478A229F826}">
      <dgm:prSet/>
      <dgm:spPr/>
      <dgm:t>
        <a:bodyPr/>
        <a:lstStyle/>
        <a:p>
          <a:endParaRPr lang="tr-TR">
            <a:latin typeface="Comic Sans MS" panose="030F0702030302020204" pitchFamily="66" charset="0"/>
          </a:endParaRPr>
        </a:p>
      </dgm:t>
    </dgm:pt>
    <dgm:pt modelId="{299C991E-38DB-40E3-871F-03FDDA3120A4}">
      <dgm:prSet custT="1"/>
      <dgm:spPr/>
      <dgm:t>
        <a:bodyPr/>
        <a:lstStyle/>
        <a:p>
          <a:pPr algn="just"/>
          <a:r>
            <a:rPr lang="tr-TR" sz="2400" dirty="0">
              <a:latin typeface="Comic Sans MS" panose="030F0702030302020204" pitchFamily="66" charset="0"/>
            </a:rPr>
            <a:t>Taramalarda çocukların yetersizlikleri tanılanamaz. Bu nedenle çocukların yetersizlikleri bu süreçte adlandırılmamalıdır.</a:t>
          </a:r>
        </a:p>
      </dgm:t>
    </dgm:pt>
    <dgm:pt modelId="{1D2D8674-1552-4127-BA32-19E8B47F2EF8}" type="parTrans" cxnId="{E88770D4-D9E6-458C-91CD-EA837FE3361F}">
      <dgm:prSet/>
      <dgm:spPr/>
      <dgm:t>
        <a:bodyPr/>
        <a:lstStyle/>
        <a:p>
          <a:endParaRPr lang="tr-TR">
            <a:latin typeface="Comic Sans MS" panose="030F0702030302020204" pitchFamily="66" charset="0"/>
          </a:endParaRPr>
        </a:p>
      </dgm:t>
    </dgm:pt>
    <dgm:pt modelId="{7798DE50-6246-49E1-884E-15D0B5DDC34C}" type="sibTrans" cxnId="{E88770D4-D9E6-458C-91CD-EA837FE3361F}">
      <dgm:prSet/>
      <dgm:spPr/>
      <dgm:t>
        <a:bodyPr/>
        <a:lstStyle/>
        <a:p>
          <a:endParaRPr lang="tr-TR">
            <a:latin typeface="Comic Sans MS" panose="030F0702030302020204" pitchFamily="66" charset="0"/>
          </a:endParaRPr>
        </a:p>
      </dgm:t>
    </dgm:pt>
    <dgm:pt modelId="{6D917571-F502-4409-AEC9-17F14FC1CD14}" type="pres">
      <dgm:prSet presAssocID="{00E69DBB-2C9A-47D1-AD83-845255544F68}" presName="linearFlow" presStyleCnt="0">
        <dgm:presLayoutVars>
          <dgm:dir/>
          <dgm:animLvl val="lvl"/>
          <dgm:resizeHandles val="exact"/>
        </dgm:presLayoutVars>
      </dgm:prSet>
      <dgm:spPr/>
    </dgm:pt>
    <dgm:pt modelId="{81E0A8EB-51D3-4629-BD86-87EAF16A1933}" type="pres">
      <dgm:prSet presAssocID="{49C85992-49B4-4BB5-AC55-11E42676A70D}" presName="composite" presStyleCnt="0"/>
      <dgm:spPr/>
    </dgm:pt>
    <dgm:pt modelId="{B2ECC654-67AD-4E04-8D39-1B0D91CA137F}" type="pres">
      <dgm:prSet presAssocID="{49C85992-49B4-4BB5-AC55-11E42676A70D}" presName="parentText" presStyleLbl="alignNode1" presStyleIdx="0" presStyleCnt="4">
        <dgm:presLayoutVars>
          <dgm:chMax val="1"/>
          <dgm:bulletEnabled val="1"/>
        </dgm:presLayoutVars>
      </dgm:prSet>
      <dgm:spPr/>
    </dgm:pt>
    <dgm:pt modelId="{FF408187-8130-4B10-A953-A0548BEC48EB}" type="pres">
      <dgm:prSet presAssocID="{49C85992-49B4-4BB5-AC55-11E42676A70D}" presName="descendantText" presStyleLbl="alignAcc1" presStyleIdx="0" presStyleCnt="4">
        <dgm:presLayoutVars>
          <dgm:bulletEnabled val="1"/>
        </dgm:presLayoutVars>
      </dgm:prSet>
      <dgm:spPr/>
    </dgm:pt>
    <dgm:pt modelId="{9057B050-6A66-40C3-BD05-9AF21029B1EA}" type="pres">
      <dgm:prSet presAssocID="{2C521DAF-9A9E-4C32-BED9-FDADDE0D45B4}" presName="sp" presStyleCnt="0"/>
      <dgm:spPr/>
    </dgm:pt>
    <dgm:pt modelId="{3EA327A9-5F59-42D0-B571-B363294E1113}" type="pres">
      <dgm:prSet presAssocID="{27452372-80E0-493A-8BA5-444E91BAB1A4}" presName="composite" presStyleCnt="0"/>
      <dgm:spPr/>
    </dgm:pt>
    <dgm:pt modelId="{4078FB04-6EC6-4DEC-B462-7C4360DDE448}" type="pres">
      <dgm:prSet presAssocID="{27452372-80E0-493A-8BA5-444E91BAB1A4}" presName="parentText" presStyleLbl="alignNode1" presStyleIdx="1" presStyleCnt="4">
        <dgm:presLayoutVars>
          <dgm:chMax val="1"/>
          <dgm:bulletEnabled val="1"/>
        </dgm:presLayoutVars>
      </dgm:prSet>
      <dgm:spPr/>
    </dgm:pt>
    <dgm:pt modelId="{6966D26B-376F-4628-BD96-E478A3627E82}" type="pres">
      <dgm:prSet presAssocID="{27452372-80E0-493A-8BA5-444E91BAB1A4}" presName="descendantText" presStyleLbl="alignAcc1" presStyleIdx="1" presStyleCnt="4">
        <dgm:presLayoutVars>
          <dgm:bulletEnabled val="1"/>
        </dgm:presLayoutVars>
      </dgm:prSet>
      <dgm:spPr/>
    </dgm:pt>
    <dgm:pt modelId="{C90C1FA6-1EBC-4397-AF96-C97A5F7DD66B}" type="pres">
      <dgm:prSet presAssocID="{380539F9-D5DA-4FCB-85C3-1D55ECD20A06}" presName="sp" presStyleCnt="0"/>
      <dgm:spPr/>
    </dgm:pt>
    <dgm:pt modelId="{341ECC36-16DD-461E-A02E-0A92C16E1FBC}" type="pres">
      <dgm:prSet presAssocID="{4BFF6E13-6E2E-4520-A13D-A4E82D559AC4}" presName="composite" presStyleCnt="0"/>
      <dgm:spPr/>
    </dgm:pt>
    <dgm:pt modelId="{554FB481-5273-46A5-8ADE-88984B189BF5}" type="pres">
      <dgm:prSet presAssocID="{4BFF6E13-6E2E-4520-A13D-A4E82D559AC4}" presName="parentText" presStyleLbl="alignNode1" presStyleIdx="2" presStyleCnt="4">
        <dgm:presLayoutVars>
          <dgm:chMax val="1"/>
          <dgm:bulletEnabled val="1"/>
        </dgm:presLayoutVars>
      </dgm:prSet>
      <dgm:spPr/>
    </dgm:pt>
    <dgm:pt modelId="{86DEEE3C-C6EB-464F-BF72-7E6FFDCDD003}" type="pres">
      <dgm:prSet presAssocID="{4BFF6E13-6E2E-4520-A13D-A4E82D559AC4}" presName="descendantText" presStyleLbl="alignAcc1" presStyleIdx="2" presStyleCnt="4">
        <dgm:presLayoutVars>
          <dgm:bulletEnabled val="1"/>
        </dgm:presLayoutVars>
      </dgm:prSet>
      <dgm:spPr/>
    </dgm:pt>
    <dgm:pt modelId="{E7F88077-A31F-4713-86EF-CF943AA88FD4}" type="pres">
      <dgm:prSet presAssocID="{C5BEAF9F-36E4-47E6-810A-1DE7C4E2DE62}" presName="sp" presStyleCnt="0"/>
      <dgm:spPr/>
    </dgm:pt>
    <dgm:pt modelId="{D3B41FEA-A48E-4C33-9DBE-1B52801BA999}" type="pres">
      <dgm:prSet presAssocID="{A189EA28-3CBF-4A3D-A1DD-5E72D1D10873}" presName="composite" presStyleCnt="0"/>
      <dgm:spPr/>
    </dgm:pt>
    <dgm:pt modelId="{4A68EC40-37EB-4AAF-BEDD-D619923083A9}" type="pres">
      <dgm:prSet presAssocID="{A189EA28-3CBF-4A3D-A1DD-5E72D1D10873}" presName="parentText" presStyleLbl="alignNode1" presStyleIdx="3" presStyleCnt="4">
        <dgm:presLayoutVars>
          <dgm:chMax val="1"/>
          <dgm:bulletEnabled val="1"/>
        </dgm:presLayoutVars>
      </dgm:prSet>
      <dgm:spPr/>
    </dgm:pt>
    <dgm:pt modelId="{F31D859E-7770-4087-8F72-4B55D8517789}" type="pres">
      <dgm:prSet presAssocID="{A189EA28-3CBF-4A3D-A1DD-5E72D1D10873}" presName="descendantText" presStyleLbl="alignAcc1" presStyleIdx="3" presStyleCnt="4">
        <dgm:presLayoutVars>
          <dgm:bulletEnabled val="1"/>
        </dgm:presLayoutVars>
      </dgm:prSet>
      <dgm:spPr/>
    </dgm:pt>
  </dgm:ptLst>
  <dgm:cxnLst>
    <dgm:cxn modelId="{0FAC5A22-01B5-4B67-8E24-2805F00B48A9}" srcId="{49C85992-49B4-4BB5-AC55-11E42676A70D}" destId="{9B0E3D50-D977-4400-A0FB-01721442A24D}" srcOrd="0" destOrd="0" parTransId="{D1EA9348-38D2-4C6F-A077-45F6E4DDDC75}" sibTransId="{ACDD2D14-0F7D-48CD-B7E8-3CC06B231B5E}"/>
    <dgm:cxn modelId="{BE3E7A24-85F7-4A99-AA7B-C320F372878E}" type="presOf" srcId="{00E69DBB-2C9A-47D1-AD83-845255544F68}" destId="{6D917571-F502-4409-AEC9-17F14FC1CD14}" srcOrd="0" destOrd="0" presId="urn:microsoft.com/office/officeart/2005/8/layout/chevron2"/>
    <dgm:cxn modelId="{4EC5A725-07FF-418E-8C4C-A171C8BB9202}" type="presOf" srcId="{49C85992-49B4-4BB5-AC55-11E42676A70D}" destId="{B2ECC654-67AD-4E04-8D39-1B0D91CA137F}" srcOrd="0" destOrd="0" presId="urn:microsoft.com/office/officeart/2005/8/layout/chevron2"/>
    <dgm:cxn modelId="{70CDF22C-28B9-4864-9E78-77CA83428DD9}" type="presOf" srcId="{9B0E3D50-D977-4400-A0FB-01721442A24D}" destId="{FF408187-8130-4B10-A953-A0548BEC48EB}" srcOrd="0" destOrd="0" presId="urn:microsoft.com/office/officeart/2005/8/layout/chevron2"/>
    <dgm:cxn modelId="{B90EFB42-5259-44D7-AD85-1040F82E2F73}" srcId="{00E69DBB-2C9A-47D1-AD83-845255544F68}" destId="{49C85992-49B4-4BB5-AC55-11E42676A70D}" srcOrd="0" destOrd="0" parTransId="{68600B84-D10F-45BC-A535-BC815B5C962E}" sibTransId="{2C521DAF-9A9E-4C32-BED9-FDADDE0D45B4}"/>
    <dgm:cxn modelId="{9DEACB47-1727-43AB-A135-D800A416343C}" type="presOf" srcId="{299C991E-38DB-40E3-871F-03FDDA3120A4}" destId="{6966D26B-376F-4628-BD96-E478A3627E82}" srcOrd="0" destOrd="0" presId="urn:microsoft.com/office/officeart/2005/8/layout/chevron2"/>
    <dgm:cxn modelId="{0FE89E62-DF5D-4761-B9EC-182971E65E7F}" type="presOf" srcId="{2BAF043D-1AA7-465B-9B0E-314FE2AE0BE6}" destId="{86DEEE3C-C6EB-464F-BF72-7E6FFDCDD003}" srcOrd="0" destOrd="0" presId="urn:microsoft.com/office/officeart/2005/8/layout/chevron2"/>
    <dgm:cxn modelId="{FA0FA269-AC64-449E-9439-3E6EEBD01796}" srcId="{A189EA28-3CBF-4A3D-A1DD-5E72D1D10873}" destId="{0EBD3A3B-BC31-440E-A895-43501B7B0375}" srcOrd="0" destOrd="0" parTransId="{1D54864E-40BC-46DD-A3C5-7461874820E0}" sibTransId="{F5647F24-66A3-433D-A15D-D14B72084D2F}"/>
    <dgm:cxn modelId="{73239371-A4DE-441F-A822-8583C8806FFF}" type="presOf" srcId="{0EBD3A3B-BC31-440E-A895-43501B7B0375}" destId="{F31D859E-7770-4087-8F72-4B55D8517789}" srcOrd="0" destOrd="0" presId="urn:microsoft.com/office/officeart/2005/8/layout/chevron2"/>
    <dgm:cxn modelId="{0F92487C-2CC6-4984-906B-E0064884FCE2}" srcId="{00E69DBB-2C9A-47D1-AD83-845255544F68}" destId="{4BFF6E13-6E2E-4520-A13D-A4E82D559AC4}" srcOrd="2" destOrd="0" parTransId="{54CB0E31-AF16-4342-ADF9-080AD94FE0D6}" sibTransId="{C5BEAF9F-36E4-47E6-810A-1DE7C4E2DE62}"/>
    <dgm:cxn modelId="{7C584B7D-37AE-4749-A384-ABCBC1187A5C}" srcId="{00E69DBB-2C9A-47D1-AD83-845255544F68}" destId="{A189EA28-3CBF-4A3D-A1DD-5E72D1D10873}" srcOrd="3" destOrd="0" parTransId="{659A3D86-E86B-46C8-8748-C8A87F474FC2}" sibTransId="{044BA95C-D230-48A2-AE5C-B8D9523F738E}"/>
    <dgm:cxn modelId="{3307AFAA-0DA4-484C-B203-36D343D4A288}" type="presOf" srcId="{4BFF6E13-6E2E-4520-A13D-A4E82D559AC4}" destId="{554FB481-5273-46A5-8ADE-88984B189BF5}" srcOrd="0" destOrd="0" presId="urn:microsoft.com/office/officeart/2005/8/layout/chevron2"/>
    <dgm:cxn modelId="{B43801B7-9CCC-488B-B79B-BA4A7B7CD6B9}" srcId="{4BFF6E13-6E2E-4520-A13D-A4E82D559AC4}" destId="{2BAF043D-1AA7-465B-9B0E-314FE2AE0BE6}" srcOrd="0" destOrd="0" parTransId="{2E12BD92-9DD6-4544-AC3C-36DE11949CF9}" sibTransId="{08507780-38D9-430E-BADB-8166FB0364E7}"/>
    <dgm:cxn modelId="{80BB6CCE-469B-4D55-9759-EA49812B42D9}" type="presOf" srcId="{27452372-80E0-493A-8BA5-444E91BAB1A4}" destId="{4078FB04-6EC6-4DEC-B462-7C4360DDE448}" srcOrd="0" destOrd="0" presId="urn:microsoft.com/office/officeart/2005/8/layout/chevron2"/>
    <dgm:cxn modelId="{E88770D4-D9E6-458C-91CD-EA837FE3361F}" srcId="{27452372-80E0-493A-8BA5-444E91BAB1A4}" destId="{299C991E-38DB-40E3-871F-03FDDA3120A4}" srcOrd="0" destOrd="0" parTransId="{1D2D8674-1552-4127-BA32-19E8B47F2EF8}" sibTransId="{7798DE50-6246-49E1-884E-15D0B5DDC34C}"/>
    <dgm:cxn modelId="{303980E9-C44B-4BE0-BB53-A26A456DC9EE}" type="presOf" srcId="{A189EA28-3CBF-4A3D-A1DD-5E72D1D10873}" destId="{4A68EC40-37EB-4AAF-BEDD-D619923083A9}" srcOrd="0" destOrd="0" presId="urn:microsoft.com/office/officeart/2005/8/layout/chevron2"/>
    <dgm:cxn modelId="{C02499F9-6FC3-4A76-B599-2478A229F826}" srcId="{00E69DBB-2C9A-47D1-AD83-845255544F68}" destId="{27452372-80E0-493A-8BA5-444E91BAB1A4}" srcOrd="1" destOrd="0" parTransId="{9EE7E34F-AE5E-43C3-9E17-86E917D6634E}" sibTransId="{380539F9-D5DA-4FCB-85C3-1D55ECD20A06}"/>
    <dgm:cxn modelId="{E1A7EAD8-5641-4979-AE61-FE480048854C}" type="presParOf" srcId="{6D917571-F502-4409-AEC9-17F14FC1CD14}" destId="{81E0A8EB-51D3-4629-BD86-87EAF16A1933}" srcOrd="0" destOrd="0" presId="urn:microsoft.com/office/officeart/2005/8/layout/chevron2"/>
    <dgm:cxn modelId="{21C2A0FE-E1BA-4D4D-A8C4-66D7FA742FFE}" type="presParOf" srcId="{81E0A8EB-51D3-4629-BD86-87EAF16A1933}" destId="{B2ECC654-67AD-4E04-8D39-1B0D91CA137F}" srcOrd="0" destOrd="0" presId="urn:microsoft.com/office/officeart/2005/8/layout/chevron2"/>
    <dgm:cxn modelId="{4F631046-5185-4F92-B92A-C271284B787F}" type="presParOf" srcId="{81E0A8EB-51D3-4629-BD86-87EAF16A1933}" destId="{FF408187-8130-4B10-A953-A0548BEC48EB}" srcOrd="1" destOrd="0" presId="urn:microsoft.com/office/officeart/2005/8/layout/chevron2"/>
    <dgm:cxn modelId="{233A4652-A007-4405-917D-5D63A6652AD1}" type="presParOf" srcId="{6D917571-F502-4409-AEC9-17F14FC1CD14}" destId="{9057B050-6A66-40C3-BD05-9AF21029B1EA}" srcOrd="1" destOrd="0" presId="urn:microsoft.com/office/officeart/2005/8/layout/chevron2"/>
    <dgm:cxn modelId="{7454B460-4CE8-4594-B4FF-DB63923FA74C}" type="presParOf" srcId="{6D917571-F502-4409-AEC9-17F14FC1CD14}" destId="{3EA327A9-5F59-42D0-B571-B363294E1113}" srcOrd="2" destOrd="0" presId="urn:microsoft.com/office/officeart/2005/8/layout/chevron2"/>
    <dgm:cxn modelId="{19572E87-AEFE-4D6D-96CC-A799B5D78D39}" type="presParOf" srcId="{3EA327A9-5F59-42D0-B571-B363294E1113}" destId="{4078FB04-6EC6-4DEC-B462-7C4360DDE448}" srcOrd="0" destOrd="0" presId="urn:microsoft.com/office/officeart/2005/8/layout/chevron2"/>
    <dgm:cxn modelId="{BB2CC1A2-C5FF-4E59-84E3-879E9A4BB874}" type="presParOf" srcId="{3EA327A9-5F59-42D0-B571-B363294E1113}" destId="{6966D26B-376F-4628-BD96-E478A3627E82}" srcOrd="1" destOrd="0" presId="urn:microsoft.com/office/officeart/2005/8/layout/chevron2"/>
    <dgm:cxn modelId="{21B7A0CE-5EB8-408C-9566-8995651142EE}" type="presParOf" srcId="{6D917571-F502-4409-AEC9-17F14FC1CD14}" destId="{C90C1FA6-1EBC-4397-AF96-C97A5F7DD66B}" srcOrd="3" destOrd="0" presId="urn:microsoft.com/office/officeart/2005/8/layout/chevron2"/>
    <dgm:cxn modelId="{F80F165A-4D62-4D19-8D86-52944F97B806}" type="presParOf" srcId="{6D917571-F502-4409-AEC9-17F14FC1CD14}" destId="{341ECC36-16DD-461E-A02E-0A92C16E1FBC}" srcOrd="4" destOrd="0" presId="urn:microsoft.com/office/officeart/2005/8/layout/chevron2"/>
    <dgm:cxn modelId="{56B4DAA4-245E-4596-AA2E-E94ACA356352}" type="presParOf" srcId="{341ECC36-16DD-461E-A02E-0A92C16E1FBC}" destId="{554FB481-5273-46A5-8ADE-88984B189BF5}" srcOrd="0" destOrd="0" presId="urn:microsoft.com/office/officeart/2005/8/layout/chevron2"/>
    <dgm:cxn modelId="{11B38060-94EE-4696-A321-4416BD59937F}" type="presParOf" srcId="{341ECC36-16DD-461E-A02E-0A92C16E1FBC}" destId="{86DEEE3C-C6EB-464F-BF72-7E6FFDCDD003}" srcOrd="1" destOrd="0" presId="urn:microsoft.com/office/officeart/2005/8/layout/chevron2"/>
    <dgm:cxn modelId="{F54B3AF3-1238-4A97-927A-4CA34E0ECFCB}" type="presParOf" srcId="{6D917571-F502-4409-AEC9-17F14FC1CD14}" destId="{E7F88077-A31F-4713-86EF-CF943AA88FD4}" srcOrd="5" destOrd="0" presId="urn:microsoft.com/office/officeart/2005/8/layout/chevron2"/>
    <dgm:cxn modelId="{255B6BCC-A551-4F3B-816A-02ACDE67916B}" type="presParOf" srcId="{6D917571-F502-4409-AEC9-17F14FC1CD14}" destId="{D3B41FEA-A48E-4C33-9DBE-1B52801BA999}" srcOrd="6" destOrd="0" presId="urn:microsoft.com/office/officeart/2005/8/layout/chevron2"/>
    <dgm:cxn modelId="{36E391C0-9C45-4C34-84A7-B36212AF60C9}" type="presParOf" srcId="{D3B41FEA-A48E-4C33-9DBE-1B52801BA999}" destId="{4A68EC40-37EB-4AAF-BEDD-D619923083A9}" srcOrd="0" destOrd="0" presId="urn:microsoft.com/office/officeart/2005/8/layout/chevron2"/>
    <dgm:cxn modelId="{B380BC28-F95E-4217-A879-39D4C2D589D5}" type="presParOf" srcId="{D3B41FEA-A48E-4C33-9DBE-1B52801BA999}" destId="{F31D859E-7770-4087-8F72-4B55D851778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868AAB-D4E2-4828-991B-40F20541DC97}" type="doc">
      <dgm:prSet loTypeId="urn:microsoft.com/office/officeart/2005/8/layout/process4" loCatId="cycle" qsTypeId="urn:microsoft.com/office/officeart/2005/8/quickstyle/simple3" qsCatId="simple" csTypeId="urn:microsoft.com/office/officeart/2005/8/colors/accent2_3" csCatId="accent2" phldr="1"/>
      <dgm:spPr/>
      <dgm:t>
        <a:bodyPr/>
        <a:lstStyle/>
        <a:p>
          <a:endParaRPr lang="tr-TR"/>
        </a:p>
      </dgm:t>
    </dgm:pt>
    <dgm:pt modelId="{E171BDC9-B353-4171-A72F-8015C0E1BBCC}">
      <dgm:prSet phldrT="[Metin]" custT="1"/>
      <dgm:spPr/>
      <dgm:t>
        <a:bodyPr/>
        <a:lstStyle/>
        <a:p>
          <a:pPr>
            <a:buFont typeface="Symbol" pitchFamily="2" charset="2"/>
            <a:buChar char=""/>
          </a:pPr>
          <a:r>
            <a:rPr lang="tr-TR" sz="2800" i="1">
              <a:latin typeface="Comic Sans MS" panose="030F0902030302020204" pitchFamily="66" charset="0"/>
            </a:rPr>
            <a:t>Erkenlik ilkesi: </a:t>
          </a:r>
          <a:r>
            <a:rPr lang="tr-TR" sz="2800">
              <a:latin typeface="Comic Sans MS" panose="030F0902030302020204" pitchFamily="66" charset="0"/>
            </a:rPr>
            <a:t>Tanılamanın mümkün olduğunca erken yapılanması gerekmektedir.</a:t>
          </a:r>
          <a:endParaRPr lang="tr-TR" sz="2800" dirty="0">
            <a:latin typeface="Comic Sans MS" panose="030F0902030302020204" pitchFamily="66" charset="0"/>
          </a:endParaRPr>
        </a:p>
      </dgm:t>
    </dgm:pt>
    <dgm:pt modelId="{9BEC3479-E90D-4388-AE46-7C18CCAEB2A5}" type="parTrans" cxnId="{009DFEBB-EF48-40FB-B3B2-4C60BC4B6CF4}">
      <dgm:prSet/>
      <dgm:spPr/>
      <dgm:t>
        <a:bodyPr/>
        <a:lstStyle/>
        <a:p>
          <a:endParaRPr lang="tr-TR" sz="2800">
            <a:solidFill>
              <a:schemeClr val="tx1"/>
            </a:solidFill>
            <a:latin typeface="Comic Sans MS" panose="030F0902030302020204" pitchFamily="66" charset="0"/>
          </a:endParaRPr>
        </a:p>
      </dgm:t>
    </dgm:pt>
    <dgm:pt modelId="{E88E4E30-DC66-49A3-B391-FDEE85ADB77A}" type="sibTrans" cxnId="{009DFEBB-EF48-40FB-B3B2-4C60BC4B6CF4}">
      <dgm:prSet/>
      <dgm:spPr/>
      <dgm:t>
        <a:bodyPr/>
        <a:lstStyle/>
        <a:p>
          <a:endParaRPr lang="tr-TR" sz="2800">
            <a:solidFill>
              <a:schemeClr val="tx1"/>
            </a:solidFill>
            <a:latin typeface="Comic Sans MS" panose="030F0902030302020204" pitchFamily="66" charset="0"/>
          </a:endParaRPr>
        </a:p>
      </dgm:t>
    </dgm:pt>
    <dgm:pt modelId="{A3D423C6-9A0A-3D47-8FA6-C7562F9CE242}">
      <dgm:prSet custT="1"/>
      <dgm:spPr/>
      <dgm:t>
        <a:bodyPr/>
        <a:lstStyle/>
        <a:p>
          <a:pPr>
            <a:buFont typeface="Symbol" pitchFamily="2" charset="2"/>
            <a:buChar char=""/>
          </a:pPr>
          <a:r>
            <a:rPr lang="tr-TR" sz="2800" i="1">
              <a:latin typeface="Comic Sans MS" panose="030F0902030302020204" pitchFamily="66" charset="0"/>
            </a:rPr>
            <a:t>Bütünlük ilkesi:</a:t>
          </a:r>
          <a:r>
            <a:rPr lang="tr-TR" sz="2800">
              <a:latin typeface="Comic Sans MS" panose="030F0902030302020204" pitchFamily="66" charset="0"/>
            </a:rPr>
            <a:t> Çocuğun tüm gelişim alanları birlikte ele alınmalıdır.</a:t>
          </a:r>
          <a:endParaRPr lang="tr-TR" sz="2800" dirty="0">
            <a:latin typeface="Comic Sans MS" panose="030F0902030302020204" pitchFamily="66" charset="0"/>
          </a:endParaRPr>
        </a:p>
      </dgm:t>
    </dgm:pt>
    <dgm:pt modelId="{69D4DB22-F9F9-DA40-B87E-650C0E667F9A}" type="parTrans" cxnId="{7F6AE1BE-E8CF-7C46-B909-7861CDB3D99F}">
      <dgm:prSet/>
      <dgm:spPr/>
      <dgm:t>
        <a:bodyPr/>
        <a:lstStyle/>
        <a:p>
          <a:endParaRPr lang="tr-TR" sz="2800">
            <a:solidFill>
              <a:schemeClr val="tx1"/>
            </a:solidFill>
            <a:latin typeface="Comic Sans MS" panose="030F0902030302020204" pitchFamily="66" charset="0"/>
          </a:endParaRPr>
        </a:p>
      </dgm:t>
    </dgm:pt>
    <dgm:pt modelId="{0C41B9FD-EF83-394E-AC0D-C643F9F0A6A6}" type="sibTrans" cxnId="{7F6AE1BE-E8CF-7C46-B909-7861CDB3D99F}">
      <dgm:prSet/>
      <dgm:spPr/>
      <dgm:t>
        <a:bodyPr/>
        <a:lstStyle/>
        <a:p>
          <a:endParaRPr lang="tr-TR" sz="2800">
            <a:solidFill>
              <a:schemeClr val="tx1"/>
            </a:solidFill>
            <a:latin typeface="Comic Sans MS" panose="030F0902030302020204" pitchFamily="66" charset="0"/>
          </a:endParaRPr>
        </a:p>
      </dgm:t>
    </dgm:pt>
    <dgm:pt modelId="{50CAC1D1-DEF4-4C40-BBA6-178F03720D1C}">
      <dgm:prSet custT="1"/>
      <dgm:spPr/>
      <dgm:t>
        <a:bodyPr/>
        <a:lstStyle/>
        <a:p>
          <a:pPr>
            <a:buFont typeface="Symbol" pitchFamily="2" charset="2"/>
            <a:buChar char=""/>
          </a:pPr>
          <a:r>
            <a:rPr lang="tr-TR" sz="2800" i="1">
              <a:latin typeface="Comic Sans MS" panose="030F0902030302020204" pitchFamily="66" charset="0"/>
            </a:rPr>
            <a:t>Çeşitlilik ilkesi:</a:t>
          </a:r>
          <a:r>
            <a:rPr lang="tr-TR" sz="2800">
              <a:latin typeface="Comic Sans MS" panose="030F0902030302020204" pitchFamily="66" charset="0"/>
            </a:rPr>
            <a:t> Tanılamada farklı yöntem ve teknikler kullanılmalıdır.</a:t>
          </a:r>
          <a:endParaRPr lang="tr-TR" sz="2800" dirty="0">
            <a:latin typeface="Comic Sans MS" panose="030F0902030302020204" pitchFamily="66" charset="0"/>
          </a:endParaRPr>
        </a:p>
      </dgm:t>
    </dgm:pt>
    <dgm:pt modelId="{FC2F45D1-2D63-4049-8BFE-61F96A9DA4EE}" type="parTrans" cxnId="{45A8E033-F9D3-E847-80CD-AD67A4AFDCB3}">
      <dgm:prSet/>
      <dgm:spPr/>
      <dgm:t>
        <a:bodyPr/>
        <a:lstStyle/>
        <a:p>
          <a:endParaRPr lang="tr-TR" sz="2800">
            <a:solidFill>
              <a:schemeClr val="tx1"/>
            </a:solidFill>
            <a:latin typeface="Comic Sans MS" panose="030F0902030302020204" pitchFamily="66" charset="0"/>
          </a:endParaRPr>
        </a:p>
      </dgm:t>
    </dgm:pt>
    <dgm:pt modelId="{767D5056-0ABF-7C4D-B715-C4BC6B273E7D}" type="sibTrans" cxnId="{45A8E033-F9D3-E847-80CD-AD67A4AFDCB3}">
      <dgm:prSet/>
      <dgm:spPr/>
      <dgm:t>
        <a:bodyPr/>
        <a:lstStyle/>
        <a:p>
          <a:endParaRPr lang="tr-TR" sz="2800">
            <a:solidFill>
              <a:schemeClr val="tx1"/>
            </a:solidFill>
            <a:latin typeface="Comic Sans MS" panose="030F0902030302020204" pitchFamily="66" charset="0"/>
          </a:endParaRPr>
        </a:p>
      </dgm:t>
    </dgm:pt>
    <dgm:pt modelId="{88BA53DF-9569-C448-A0E8-6B240AAB7CAF}" type="pres">
      <dgm:prSet presAssocID="{A5868AAB-D4E2-4828-991B-40F20541DC97}" presName="Name0" presStyleCnt="0">
        <dgm:presLayoutVars>
          <dgm:dir/>
          <dgm:animLvl val="lvl"/>
          <dgm:resizeHandles val="exact"/>
        </dgm:presLayoutVars>
      </dgm:prSet>
      <dgm:spPr/>
    </dgm:pt>
    <dgm:pt modelId="{32CAF910-4AA9-5745-9F24-697D34E60A12}" type="pres">
      <dgm:prSet presAssocID="{50CAC1D1-DEF4-4C40-BBA6-178F03720D1C}" presName="boxAndChildren" presStyleCnt="0"/>
      <dgm:spPr/>
    </dgm:pt>
    <dgm:pt modelId="{EC6BA29C-19DB-0347-927A-82FE604A25C5}" type="pres">
      <dgm:prSet presAssocID="{50CAC1D1-DEF4-4C40-BBA6-178F03720D1C}" presName="parentTextBox" presStyleLbl="node1" presStyleIdx="0" presStyleCnt="3"/>
      <dgm:spPr/>
    </dgm:pt>
    <dgm:pt modelId="{B8E70CDC-B336-0848-9656-921B8BAF6ED3}" type="pres">
      <dgm:prSet presAssocID="{0C41B9FD-EF83-394E-AC0D-C643F9F0A6A6}" presName="sp" presStyleCnt="0"/>
      <dgm:spPr/>
    </dgm:pt>
    <dgm:pt modelId="{B3224E69-1A8F-B54B-8CEF-BE296A93ED0C}" type="pres">
      <dgm:prSet presAssocID="{A3D423C6-9A0A-3D47-8FA6-C7562F9CE242}" presName="arrowAndChildren" presStyleCnt="0"/>
      <dgm:spPr/>
    </dgm:pt>
    <dgm:pt modelId="{C863CE38-42B9-B045-AF6B-0475554AED1E}" type="pres">
      <dgm:prSet presAssocID="{A3D423C6-9A0A-3D47-8FA6-C7562F9CE242}" presName="parentTextArrow" presStyleLbl="node1" presStyleIdx="1" presStyleCnt="3"/>
      <dgm:spPr/>
    </dgm:pt>
    <dgm:pt modelId="{689E8F22-BF45-1740-BCFF-5E8F81B19592}" type="pres">
      <dgm:prSet presAssocID="{E88E4E30-DC66-49A3-B391-FDEE85ADB77A}" presName="sp" presStyleCnt="0"/>
      <dgm:spPr/>
    </dgm:pt>
    <dgm:pt modelId="{A7615BFF-E62D-F846-8149-2DE494431338}" type="pres">
      <dgm:prSet presAssocID="{E171BDC9-B353-4171-A72F-8015C0E1BBCC}" presName="arrowAndChildren" presStyleCnt="0"/>
      <dgm:spPr/>
    </dgm:pt>
    <dgm:pt modelId="{2897B675-2166-6B48-A308-30B82620AE87}" type="pres">
      <dgm:prSet presAssocID="{E171BDC9-B353-4171-A72F-8015C0E1BBCC}" presName="parentTextArrow" presStyleLbl="node1" presStyleIdx="2" presStyleCnt="3"/>
      <dgm:spPr/>
    </dgm:pt>
  </dgm:ptLst>
  <dgm:cxnLst>
    <dgm:cxn modelId="{C610B214-FF6C-C645-B773-6CA86AAC451B}" type="presOf" srcId="{A3D423C6-9A0A-3D47-8FA6-C7562F9CE242}" destId="{C863CE38-42B9-B045-AF6B-0475554AED1E}" srcOrd="0" destOrd="0" presId="urn:microsoft.com/office/officeart/2005/8/layout/process4"/>
    <dgm:cxn modelId="{45A8E033-F9D3-E847-80CD-AD67A4AFDCB3}" srcId="{A5868AAB-D4E2-4828-991B-40F20541DC97}" destId="{50CAC1D1-DEF4-4C40-BBA6-178F03720D1C}" srcOrd="2" destOrd="0" parTransId="{FC2F45D1-2D63-4049-8BFE-61F96A9DA4EE}" sibTransId="{767D5056-0ABF-7C4D-B715-C4BC6B273E7D}"/>
    <dgm:cxn modelId="{6E5D1E63-1B65-9840-B4C8-F7B53E6122D8}" type="presOf" srcId="{E171BDC9-B353-4171-A72F-8015C0E1BBCC}" destId="{2897B675-2166-6B48-A308-30B82620AE87}" srcOrd="0" destOrd="0" presId="urn:microsoft.com/office/officeart/2005/8/layout/process4"/>
    <dgm:cxn modelId="{0D3D2A82-4623-2D49-A146-5CE9915170B9}" type="presOf" srcId="{50CAC1D1-DEF4-4C40-BBA6-178F03720D1C}" destId="{EC6BA29C-19DB-0347-927A-82FE604A25C5}" srcOrd="0" destOrd="0" presId="urn:microsoft.com/office/officeart/2005/8/layout/process4"/>
    <dgm:cxn modelId="{C2FF109B-ED92-DC4A-B7CC-6233A8C7B9CD}" type="presOf" srcId="{A5868AAB-D4E2-4828-991B-40F20541DC97}" destId="{88BA53DF-9569-C448-A0E8-6B240AAB7CAF}" srcOrd="0" destOrd="0" presId="urn:microsoft.com/office/officeart/2005/8/layout/process4"/>
    <dgm:cxn modelId="{009DFEBB-EF48-40FB-B3B2-4C60BC4B6CF4}" srcId="{A5868AAB-D4E2-4828-991B-40F20541DC97}" destId="{E171BDC9-B353-4171-A72F-8015C0E1BBCC}" srcOrd="0" destOrd="0" parTransId="{9BEC3479-E90D-4388-AE46-7C18CCAEB2A5}" sibTransId="{E88E4E30-DC66-49A3-B391-FDEE85ADB77A}"/>
    <dgm:cxn modelId="{7F6AE1BE-E8CF-7C46-B909-7861CDB3D99F}" srcId="{A5868AAB-D4E2-4828-991B-40F20541DC97}" destId="{A3D423C6-9A0A-3D47-8FA6-C7562F9CE242}" srcOrd="1" destOrd="0" parTransId="{69D4DB22-F9F9-DA40-B87E-650C0E667F9A}" sibTransId="{0C41B9FD-EF83-394E-AC0D-C643F9F0A6A6}"/>
    <dgm:cxn modelId="{931FEA68-1A94-FF45-84CE-1BCFDDF72F8D}" type="presParOf" srcId="{88BA53DF-9569-C448-A0E8-6B240AAB7CAF}" destId="{32CAF910-4AA9-5745-9F24-697D34E60A12}" srcOrd="0" destOrd="0" presId="urn:microsoft.com/office/officeart/2005/8/layout/process4"/>
    <dgm:cxn modelId="{B7950C5E-E5B9-0F42-BD55-586438F50C8E}" type="presParOf" srcId="{32CAF910-4AA9-5745-9F24-697D34E60A12}" destId="{EC6BA29C-19DB-0347-927A-82FE604A25C5}" srcOrd="0" destOrd="0" presId="urn:microsoft.com/office/officeart/2005/8/layout/process4"/>
    <dgm:cxn modelId="{BCD51475-0681-4C4B-9D82-274B415776E2}" type="presParOf" srcId="{88BA53DF-9569-C448-A0E8-6B240AAB7CAF}" destId="{B8E70CDC-B336-0848-9656-921B8BAF6ED3}" srcOrd="1" destOrd="0" presId="urn:microsoft.com/office/officeart/2005/8/layout/process4"/>
    <dgm:cxn modelId="{3F510D6B-F8B9-7C48-BB18-172B61F1F063}" type="presParOf" srcId="{88BA53DF-9569-C448-A0E8-6B240AAB7CAF}" destId="{B3224E69-1A8F-B54B-8CEF-BE296A93ED0C}" srcOrd="2" destOrd="0" presId="urn:microsoft.com/office/officeart/2005/8/layout/process4"/>
    <dgm:cxn modelId="{5739DBFB-353D-004B-9A2B-BDEC644E863D}" type="presParOf" srcId="{B3224E69-1A8F-B54B-8CEF-BE296A93ED0C}" destId="{C863CE38-42B9-B045-AF6B-0475554AED1E}" srcOrd="0" destOrd="0" presId="urn:microsoft.com/office/officeart/2005/8/layout/process4"/>
    <dgm:cxn modelId="{10D8DA89-FE63-C14A-9188-F4DE27DDB518}" type="presParOf" srcId="{88BA53DF-9569-C448-A0E8-6B240AAB7CAF}" destId="{689E8F22-BF45-1740-BCFF-5E8F81B19592}" srcOrd="3" destOrd="0" presId="urn:microsoft.com/office/officeart/2005/8/layout/process4"/>
    <dgm:cxn modelId="{CDFBFDC3-49D0-E64E-B1B5-885621591BC1}" type="presParOf" srcId="{88BA53DF-9569-C448-A0E8-6B240AAB7CAF}" destId="{A7615BFF-E62D-F846-8149-2DE494431338}" srcOrd="4" destOrd="0" presId="urn:microsoft.com/office/officeart/2005/8/layout/process4"/>
    <dgm:cxn modelId="{9D1E46E2-5FA2-C345-8D40-BA984EAA98F5}" type="presParOf" srcId="{A7615BFF-E62D-F846-8149-2DE494431338}" destId="{2897B675-2166-6B48-A308-30B82620AE87}" srcOrd="0" destOrd="0" presId="urn:microsoft.com/office/officeart/2005/8/layout/process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868AAB-D4E2-4828-991B-40F20541DC97}" type="doc">
      <dgm:prSet loTypeId="urn:microsoft.com/office/officeart/2005/8/layout/process4" loCatId="cycle" qsTypeId="urn:microsoft.com/office/officeart/2005/8/quickstyle/simple3" qsCatId="simple" csTypeId="urn:microsoft.com/office/officeart/2005/8/colors/accent2_3" csCatId="accent2" phldr="1"/>
      <dgm:spPr/>
      <dgm:t>
        <a:bodyPr/>
        <a:lstStyle/>
        <a:p>
          <a:endParaRPr lang="tr-TR"/>
        </a:p>
      </dgm:t>
    </dgm:pt>
    <dgm:pt modelId="{00418436-3DDB-BA47-A12F-E7BD61AFBED0}">
      <dgm:prSet custT="1"/>
      <dgm:spPr/>
      <dgm:t>
        <a:bodyPr/>
        <a:lstStyle/>
        <a:p>
          <a:pPr>
            <a:buFont typeface="Symbol" pitchFamily="2" charset="2"/>
            <a:buChar char=""/>
          </a:pPr>
          <a:r>
            <a:rPr lang="tr-TR" sz="2400" i="1">
              <a:latin typeface="Comic Sans MS" panose="030F0902030302020204" pitchFamily="66" charset="0"/>
            </a:rPr>
            <a:t>Süreklilik ilkesi:</a:t>
          </a:r>
          <a:r>
            <a:rPr lang="tr-TR" sz="2400">
              <a:latin typeface="Comic Sans MS" panose="030F0902030302020204" pitchFamily="66" charset="0"/>
            </a:rPr>
            <a:t> Tanılama farklı disiplinlerdeki uzmanlarca sürekli değerlendirilmelidir.</a:t>
          </a:r>
          <a:endParaRPr lang="tr-TR" sz="2400" dirty="0">
            <a:latin typeface="Comic Sans MS" panose="030F0902030302020204" pitchFamily="66" charset="0"/>
          </a:endParaRPr>
        </a:p>
      </dgm:t>
    </dgm:pt>
    <dgm:pt modelId="{7E164E8B-66DA-E24E-9083-ADF68E043986}" type="parTrans" cxnId="{561E2160-008A-0E43-91C0-34678F8C430C}">
      <dgm:prSet/>
      <dgm:spPr/>
      <dgm:t>
        <a:bodyPr/>
        <a:lstStyle/>
        <a:p>
          <a:endParaRPr lang="tr-TR">
            <a:solidFill>
              <a:schemeClr val="tx1"/>
            </a:solidFill>
            <a:latin typeface="Comic Sans MS" panose="030F0902030302020204" pitchFamily="66" charset="0"/>
          </a:endParaRPr>
        </a:p>
      </dgm:t>
    </dgm:pt>
    <dgm:pt modelId="{82069E82-4720-8A47-8024-16258071F49D}" type="sibTrans" cxnId="{561E2160-008A-0E43-91C0-34678F8C430C}">
      <dgm:prSet/>
      <dgm:spPr/>
      <dgm:t>
        <a:bodyPr/>
        <a:lstStyle/>
        <a:p>
          <a:endParaRPr lang="tr-TR">
            <a:solidFill>
              <a:schemeClr val="tx1"/>
            </a:solidFill>
            <a:latin typeface="Comic Sans MS" panose="030F0902030302020204" pitchFamily="66" charset="0"/>
          </a:endParaRPr>
        </a:p>
      </dgm:t>
    </dgm:pt>
    <dgm:pt modelId="{22060555-D752-6B4A-8EBD-8713CB6201F4}">
      <dgm:prSet custT="1"/>
      <dgm:spPr/>
      <dgm:t>
        <a:bodyPr/>
        <a:lstStyle/>
        <a:p>
          <a:pPr>
            <a:buFont typeface="Symbol" pitchFamily="2" charset="2"/>
            <a:buChar char=""/>
          </a:pPr>
          <a:r>
            <a:rPr lang="tr-TR" sz="2400" i="1">
              <a:latin typeface="Comic Sans MS" panose="030F0902030302020204" pitchFamily="66" charset="0"/>
            </a:rPr>
            <a:t>Yeterlilik ilkesi:</a:t>
          </a:r>
          <a:r>
            <a:rPr lang="tr-TR" sz="2400">
              <a:latin typeface="Comic Sans MS" panose="030F0902030302020204" pitchFamily="66" charset="0"/>
            </a:rPr>
            <a:t> Çocuğun yeterli ve yetersiz yönleri bir arada ele alınmalıdır.</a:t>
          </a:r>
        </a:p>
      </dgm:t>
    </dgm:pt>
    <dgm:pt modelId="{3E4EC512-35C8-054F-8ACC-B6A205F90831}" type="parTrans" cxnId="{97A90C9C-6BA3-2A44-8097-5F686D497F99}">
      <dgm:prSet/>
      <dgm:spPr/>
      <dgm:t>
        <a:bodyPr/>
        <a:lstStyle/>
        <a:p>
          <a:endParaRPr lang="tr-TR">
            <a:solidFill>
              <a:schemeClr val="tx1"/>
            </a:solidFill>
            <a:latin typeface="Comic Sans MS" panose="030F0902030302020204" pitchFamily="66" charset="0"/>
          </a:endParaRPr>
        </a:p>
      </dgm:t>
    </dgm:pt>
    <dgm:pt modelId="{6B03B5A7-A755-4F4A-8BF3-43F0725CC290}" type="sibTrans" cxnId="{97A90C9C-6BA3-2A44-8097-5F686D497F99}">
      <dgm:prSet/>
      <dgm:spPr/>
      <dgm:t>
        <a:bodyPr/>
        <a:lstStyle/>
        <a:p>
          <a:endParaRPr lang="tr-TR">
            <a:solidFill>
              <a:schemeClr val="tx1"/>
            </a:solidFill>
            <a:latin typeface="Comic Sans MS" panose="030F0902030302020204" pitchFamily="66" charset="0"/>
          </a:endParaRPr>
        </a:p>
      </dgm:t>
    </dgm:pt>
    <dgm:pt modelId="{474EB935-B28E-E64F-B89C-79DD2775238B}">
      <dgm:prSet custT="1"/>
      <dgm:spPr/>
      <dgm:t>
        <a:bodyPr/>
        <a:lstStyle/>
        <a:p>
          <a:pPr>
            <a:buFont typeface="Symbol" pitchFamily="2" charset="2"/>
            <a:buChar char=""/>
          </a:pPr>
          <a:r>
            <a:rPr lang="tr-TR" sz="2400" i="1">
              <a:latin typeface="Comic Sans MS" panose="030F0902030302020204" pitchFamily="66" charset="0"/>
            </a:rPr>
            <a:t>İşbirliği ilkesi:</a:t>
          </a:r>
          <a:r>
            <a:rPr lang="tr-TR" sz="2400">
              <a:latin typeface="Comic Sans MS" panose="030F0902030302020204" pitchFamily="66" charset="0"/>
            </a:rPr>
            <a:t> Tanılamada okul, aile ve uzman işbirliği sağlanmalıdır.</a:t>
          </a:r>
          <a:endParaRPr lang="tr-TR" sz="2400" dirty="0">
            <a:latin typeface="Comic Sans MS" panose="030F0902030302020204" pitchFamily="66" charset="0"/>
          </a:endParaRPr>
        </a:p>
      </dgm:t>
    </dgm:pt>
    <dgm:pt modelId="{DD466ECC-9243-9A4E-AA14-6569832F7FE2}" type="parTrans" cxnId="{87770321-2A33-5241-8B95-697C7FAC5987}">
      <dgm:prSet/>
      <dgm:spPr/>
      <dgm:t>
        <a:bodyPr/>
        <a:lstStyle/>
        <a:p>
          <a:endParaRPr lang="tr-TR">
            <a:solidFill>
              <a:schemeClr val="tx1"/>
            </a:solidFill>
            <a:latin typeface="Comic Sans MS" panose="030F0902030302020204" pitchFamily="66" charset="0"/>
          </a:endParaRPr>
        </a:p>
      </dgm:t>
    </dgm:pt>
    <dgm:pt modelId="{2FCAB22E-809A-834D-ABAF-90DF155907DF}" type="sibTrans" cxnId="{87770321-2A33-5241-8B95-697C7FAC5987}">
      <dgm:prSet/>
      <dgm:spPr/>
      <dgm:t>
        <a:bodyPr/>
        <a:lstStyle/>
        <a:p>
          <a:endParaRPr lang="tr-TR">
            <a:solidFill>
              <a:schemeClr val="tx1"/>
            </a:solidFill>
            <a:latin typeface="Comic Sans MS" panose="030F0902030302020204" pitchFamily="66" charset="0"/>
          </a:endParaRPr>
        </a:p>
      </dgm:t>
    </dgm:pt>
    <dgm:pt modelId="{88BA53DF-9569-C448-A0E8-6B240AAB7CAF}" type="pres">
      <dgm:prSet presAssocID="{A5868AAB-D4E2-4828-991B-40F20541DC97}" presName="Name0" presStyleCnt="0">
        <dgm:presLayoutVars>
          <dgm:dir/>
          <dgm:animLvl val="lvl"/>
          <dgm:resizeHandles val="exact"/>
        </dgm:presLayoutVars>
      </dgm:prSet>
      <dgm:spPr/>
    </dgm:pt>
    <dgm:pt modelId="{445BFEFE-FEED-824F-83E7-87FE1ABC97A0}" type="pres">
      <dgm:prSet presAssocID="{474EB935-B28E-E64F-B89C-79DD2775238B}" presName="boxAndChildren" presStyleCnt="0"/>
      <dgm:spPr/>
    </dgm:pt>
    <dgm:pt modelId="{1B26316B-3ABE-3940-984A-E62577DAD0E2}" type="pres">
      <dgm:prSet presAssocID="{474EB935-B28E-E64F-B89C-79DD2775238B}" presName="parentTextBox" presStyleLbl="node1" presStyleIdx="0" presStyleCnt="3"/>
      <dgm:spPr/>
    </dgm:pt>
    <dgm:pt modelId="{E4297545-6715-174E-BE02-5682071D6919}" type="pres">
      <dgm:prSet presAssocID="{6B03B5A7-A755-4F4A-8BF3-43F0725CC290}" presName="sp" presStyleCnt="0"/>
      <dgm:spPr/>
    </dgm:pt>
    <dgm:pt modelId="{39083E0A-E9B2-6741-9C51-4C44FB9E39BE}" type="pres">
      <dgm:prSet presAssocID="{22060555-D752-6B4A-8EBD-8713CB6201F4}" presName="arrowAndChildren" presStyleCnt="0"/>
      <dgm:spPr/>
    </dgm:pt>
    <dgm:pt modelId="{E34E3D88-D666-564D-AF4B-2E397B5D6AFC}" type="pres">
      <dgm:prSet presAssocID="{22060555-D752-6B4A-8EBD-8713CB6201F4}" presName="parentTextArrow" presStyleLbl="node1" presStyleIdx="1" presStyleCnt="3"/>
      <dgm:spPr/>
    </dgm:pt>
    <dgm:pt modelId="{D72C2434-F8F8-D747-89DB-D29FB261A908}" type="pres">
      <dgm:prSet presAssocID="{82069E82-4720-8A47-8024-16258071F49D}" presName="sp" presStyleCnt="0"/>
      <dgm:spPr/>
    </dgm:pt>
    <dgm:pt modelId="{4A97236D-94D1-8743-94F1-61BC2403EEDB}" type="pres">
      <dgm:prSet presAssocID="{00418436-3DDB-BA47-A12F-E7BD61AFBED0}" presName="arrowAndChildren" presStyleCnt="0"/>
      <dgm:spPr/>
    </dgm:pt>
    <dgm:pt modelId="{3D2FE61D-8535-DF49-BA07-12CC95D0D24E}" type="pres">
      <dgm:prSet presAssocID="{00418436-3DDB-BA47-A12F-E7BD61AFBED0}" presName="parentTextArrow" presStyleLbl="node1" presStyleIdx="2" presStyleCnt="3"/>
      <dgm:spPr/>
    </dgm:pt>
  </dgm:ptLst>
  <dgm:cxnLst>
    <dgm:cxn modelId="{5CBF1514-A70E-5148-9061-256ED364FD8C}" type="presOf" srcId="{474EB935-B28E-E64F-B89C-79DD2775238B}" destId="{1B26316B-3ABE-3940-984A-E62577DAD0E2}" srcOrd="0" destOrd="0" presId="urn:microsoft.com/office/officeart/2005/8/layout/process4"/>
    <dgm:cxn modelId="{87770321-2A33-5241-8B95-697C7FAC5987}" srcId="{A5868AAB-D4E2-4828-991B-40F20541DC97}" destId="{474EB935-B28E-E64F-B89C-79DD2775238B}" srcOrd="2" destOrd="0" parTransId="{DD466ECC-9243-9A4E-AA14-6569832F7FE2}" sibTransId="{2FCAB22E-809A-834D-ABAF-90DF155907DF}"/>
    <dgm:cxn modelId="{8E002F49-ADB4-434B-B2E0-7535A7D83AFB}" type="presOf" srcId="{00418436-3DDB-BA47-A12F-E7BD61AFBED0}" destId="{3D2FE61D-8535-DF49-BA07-12CC95D0D24E}" srcOrd="0" destOrd="0" presId="urn:microsoft.com/office/officeart/2005/8/layout/process4"/>
    <dgm:cxn modelId="{561E2160-008A-0E43-91C0-34678F8C430C}" srcId="{A5868AAB-D4E2-4828-991B-40F20541DC97}" destId="{00418436-3DDB-BA47-A12F-E7BD61AFBED0}" srcOrd="0" destOrd="0" parTransId="{7E164E8B-66DA-E24E-9083-ADF68E043986}" sibTransId="{82069E82-4720-8A47-8024-16258071F49D}"/>
    <dgm:cxn modelId="{C2FF109B-ED92-DC4A-B7CC-6233A8C7B9CD}" type="presOf" srcId="{A5868AAB-D4E2-4828-991B-40F20541DC97}" destId="{88BA53DF-9569-C448-A0E8-6B240AAB7CAF}" srcOrd="0" destOrd="0" presId="urn:microsoft.com/office/officeart/2005/8/layout/process4"/>
    <dgm:cxn modelId="{97A90C9C-6BA3-2A44-8097-5F686D497F99}" srcId="{A5868AAB-D4E2-4828-991B-40F20541DC97}" destId="{22060555-D752-6B4A-8EBD-8713CB6201F4}" srcOrd="1" destOrd="0" parTransId="{3E4EC512-35C8-054F-8ACC-B6A205F90831}" sibTransId="{6B03B5A7-A755-4F4A-8BF3-43F0725CC290}"/>
    <dgm:cxn modelId="{FDE637E3-EEA4-6C49-9E1A-1DF779069506}" type="presOf" srcId="{22060555-D752-6B4A-8EBD-8713CB6201F4}" destId="{E34E3D88-D666-564D-AF4B-2E397B5D6AFC}" srcOrd="0" destOrd="0" presId="urn:microsoft.com/office/officeart/2005/8/layout/process4"/>
    <dgm:cxn modelId="{CCD3EECC-CDE5-B04E-9772-899A54D4B3CF}" type="presParOf" srcId="{88BA53DF-9569-C448-A0E8-6B240AAB7CAF}" destId="{445BFEFE-FEED-824F-83E7-87FE1ABC97A0}" srcOrd="0" destOrd="0" presId="urn:microsoft.com/office/officeart/2005/8/layout/process4"/>
    <dgm:cxn modelId="{CD56D1C3-E7AC-474A-ACC6-50EFAAD59E24}" type="presParOf" srcId="{445BFEFE-FEED-824F-83E7-87FE1ABC97A0}" destId="{1B26316B-3ABE-3940-984A-E62577DAD0E2}" srcOrd="0" destOrd="0" presId="urn:microsoft.com/office/officeart/2005/8/layout/process4"/>
    <dgm:cxn modelId="{CDAD393D-2904-C141-8EE2-57CA785BF4D8}" type="presParOf" srcId="{88BA53DF-9569-C448-A0E8-6B240AAB7CAF}" destId="{E4297545-6715-174E-BE02-5682071D6919}" srcOrd="1" destOrd="0" presId="urn:microsoft.com/office/officeart/2005/8/layout/process4"/>
    <dgm:cxn modelId="{D01E1413-14C8-0C4E-B5E8-01E219EB3455}" type="presParOf" srcId="{88BA53DF-9569-C448-A0E8-6B240AAB7CAF}" destId="{39083E0A-E9B2-6741-9C51-4C44FB9E39BE}" srcOrd="2" destOrd="0" presId="urn:microsoft.com/office/officeart/2005/8/layout/process4"/>
    <dgm:cxn modelId="{0404203B-F6B2-8C44-9939-2D8E928A157E}" type="presParOf" srcId="{39083E0A-E9B2-6741-9C51-4C44FB9E39BE}" destId="{E34E3D88-D666-564D-AF4B-2E397B5D6AFC}" srcOrd="0" destOrd="0" presId="urn:microsoft.com/office/officeart/2005/8/layout/process4"/>
    <dgm:cxn modelId="{B970B845-909E-F246-8460-D0CC107C871E}" type="presParOf" srcId="{88BA53DF-9569-C448-A0E8-6B240AAB7CAF}" destId="{D72C2434-F8F8-D747-89DB-D29FB261A908}" srcOrd="3" destOrd="0" presId="urn:microsoft.com/office/officeart/2005/8/layout/process4"/>
    <dgm:cxn modelId="{B7D8475E-5AF0-1448-A6AF-E276B823E646}" type="presParOf" srcId="{88BA53DF-9569-C448-A0E8-6B240AAB7CAF}" destId="{4A97236D-94D1-8743-94F1-61BC2403EEDB}" srcOrd="4" destOrd="0" presId="urn:microsoft.com/office/officeart/2005/8/layout/process4"/>
    <dgm:cxn modelId="{3D9216FE-C2B1-7E44-A29D-30663F6E82FF}" type="presParOf" srcId="{4A97236D-94D1-8743-94F1-61BC2403EEDB}" destId="{3D2FE61D-8535-DF49-BA07-12CC95D0D24E}" srcOrd="0" destOrd="0" presId="urn:microsoft.com/office/officeart/2005/8/layout/process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868AAB-D4E2-4828-991B-40F20541DC97}" type="doc">
      <dgm:prSet loTypeId="urn:microsoft.com/office/officeart/2005/8/layout/process4" loCatId="cycle" qsTypeId="urn:microsoft.com/office/officeart/2005/8/quickstyle/simple3" qsCatId="simple" csTypeId="urn:microsoft.com/office/officeart/2005/8/colors/accent2_3" csCatId="accent2" phldr="1"/>
      <dgm:spPr/>
      <dgm:t>
        <a:bodyPr/>
        <a:lstStyle/>
        <a:p>
          <a:endParaRPr lang="tr-TR"/>
        </a:p>
      </dgm:t>
    </dgm:pt>
    <dgm:pt modelId="{4BE2A460-1775-B546-9793-BF4C25F7486B}">
      <dgm:prSet custT="1"/>
      <dgm:spPr/>
      <dgm:t>
        <a:bodyPr/>
        <a:lstStyle/>
        <a:p>
          <a:pPr>
            <a:buFont typeface="Symbol" pitchFamily="2" charset="2"/>
            <a:buChar char=""/>
          </a:pPr>
          <a:r>
            <a:rPr lang="tr-TR" sz="2800" i="1">
              <a:latin typeface="Comic Sans MS" panose="030F0902030302020204" pitchFamily="66" charset="0"/>
            </a:rPr>
            <a:t>İsteklilik ilkesi:</a:t>
          </a:r>
          <a:r>
            <a:rPr lang="tr-TR" sz="2800">
              <a:latin typeface="Comic Sans MS" panose="030F0902030302020204" pitchFamily="66" charset="0"/>
            </a:rPr>
            <a:t> Tanılama sürecinde çocuğun ve ailesinin görüşleri alınmalıdır.</a:t>
          </a:r>
          <a:endParaRPr lang="tr-TR" sz="2800" dirty="0">
            <a:latin typeface="Comic Sans MS" panose="030F0902030302020204" pitchFamily="66" charset="0"/>
          </a:endParaRPr>
        </a:p>
      </dgm:t>
    </dgm:pt>
    <dgm:pt modelId="{058AE9CA-8BEB-4D48-96E1-2FC686ADF52A}" type="parTrans" cxnId="{A0514404-773E-E34E-8024-2337D99EDE58}">
      <dgm:prSet/>
      <dgm:spPr/>
      <dgm:t>
        <a:bodyPr/>
        <a:lstStyle/>
        <a:p>
          <a:endParaRPr lang="tr-TR">
            <a:solidFill>
              <a:schemeClr val="tx1"/>
            </a:solidFill>
          </a:endParaRPr>
        </a:p>
      </dgm:t>
    </dgm:pt>
    <dgm:pt modelId="{41E3EBD2-F66A-6C47-A363-F634FA19A5BD}" type="sibTrans" cxnId="{A0514404-773E-E34E-8024-2337D99EDE58}">
      <dgm:prSet/>
      <dgm:spPr/>
      <dgm:t>
        <a:bodyPr/>
        <a:lstStyle/>
        <a:p>
          <a:endParaRPr lang="tr-TR">
            <a:solidFill>
              <a:schemeClr val="tx1"/>
            </a:solidFill>
          </a:endParaRPr>
        </a:p>
      </dgm:t>
    </dgm:pt>
    <dgm:pt modelId="{C2EA0C48-A8CD-6E48-9BAE-0A6F2628ABE8}">
      <dgm:prSet custT="1"/>
      <dgm:spPr/>
      <dgm:t>
        <a:bodyPr/>
        <a:lstStyle/>
        <a:p>
          <a:pPr>
            <a:buFont typeface="Symbol" pitchFamily="2" charset="2"/>
            <a:buChar char=""/>
          </a:pPr>
          <a:r>
            <a:rPr lang="tr-TR" sz="2800" i="1">
              <a:latin typeface="Comic Sans MS" panose="030F0902030302020204" pitchFamily="66" charset="0"/>
            </a:rPr>
            <a:t>Gizlilik ilkesi:</a:t>
          </a:r>
          <a:r>
            <a:rPr lang="tr-TR" sz="2800">
              <a:latin typeface="Comic Sans MS" panose="030F0902030302020204" pitchFamily="66" charset="0"/>
            </a:rPr>
            <a:t> Elde edilen bilgiler saklı tutulmalı, sadece eğitim ve yönlendirme amacıyla kullanılmalıdır.</a:t>
          </a:r>
          <a:endParaRPr lang="tr-TR" sz="2800" dirty="0">
            <a:latin typeface="Comic Sans MS" panose="030F0902030302020204" pitchFamily="66" charset="0"/>
          </a:endParaRPr>
        </a:p>
      </dgm:t>
    </dgm:pt>
    <dgm:pt modelId="{021091D4-7522-E64E-B09C-230A33F080D7}" type="parTrans" cxnId="{076A7658-5A86-BE40-B6E3-8FE242B9F821}">
      <dgm:prSet/>
      <dgm:spPr/>
      <dgm:t>
        <a:bodyPr/>
        <a:lstStyle/>
        <a:p>
          <a:endParaRPr lang="tr-TR">
            <a:solidFill>
              <a:schemeClr val="tx1"/>
            </a:solidFill>
          </a:endParaRPr>
        </a:p>
      </dgm:t>
    </dgm:pt>
    <dgm:pt modelId="{BF0F975F-C43B-C346-AE46-CE3D05747921}" type="sibTrans" cxnId="{076A7658-5A86-BE40-B6E3-8FE242B9F821}">
      <dgm:prSet/>
      <dgm:spPr/>
      <dgm:t>
        <a:bodyPr/>
        <a:lstStyle/>
        <a:p>
          <a:endParaRPr lang="tr-TR">
            <a:solidFill>
              <a:schemeClr val="tx1"/>
            </a:solidFill>
          </a:endParaRPr>
        </a:p>
      </dgm:t>
    </dgm:pt>
    <dgm:pt modelId="{88BA53DF-9569-C448-A0E8-6B240AAB7CAF}" type="pres">
      <dgm:prSet presAssocID="{A5868AAB-D4E2-4828-991B-40F20541DC97}" presName="Name0" presStyleCnt="0">
        <dgm:presLayoutVars>
          <dgm:dir/>
          <dgm:animLvl val="lvl"/>
          <dgm:resizeHandles val="exact"/>
        </dgm:presLayoutVars>
      </dgm:prSet>
      <dgm:spPr/>
    </dgm:pt>
    <dgm:pt modelId="{B73017E2-4378-0E42-A12A-C0CC0B006C7B}" type="pres">
      <dgm:prSet presAssocID="{C2EA0C48-A8CD-6E48-9BAE-0A6F2628ABE8}" presName="boxAndChildren" presStyleCnt="0"/>
      <dgm:spPr/>
    </dgm:pt>
    <dgm:pt modelId="{DA9501B2-38FC-AC4E-A2D3-CEE91A46A4A3}" type="pres">
      <dgm:prSet presAssocID="{C2EA0C48-A8CD-6E48-9BAE-0A6F2628ABE8}" presName="parentTextBox" presStyleLbl="node1" presStyleIdx="0" presStyleCnt="2"/>
      <dgm:spPr/>
    </dgm:pt>
    <dgm:pt modelId="{ABCF617B-0D27-524F-BD08-D836F6E6D3CE}" type="pres">
      <dgm:prSet presAssocID="{41E3EBD2-F66A-6C47-A363-F634FA19A5BD}" presName="sp" presStyleCnt="0"/>
      <dgm:spPr/>
    </dgm:pt>
    <dgm:pt modelId="{5BE97612-E376-AC40-A340-0CB12E042ADD}" type="pres">
      <dgm:prSet presAssocID="{4BE2A460-1775-B546-9793-BF4C25F7486B}" presName="arrowAndChildren" presStyleCnt="0"/>
      <dgm:spPr/>
    </dgm:pt>
    <dgm:pt modelId="{3C01F739-DA5D-5642-B81C-322B6550A71C}" type="pres">
      <dgm:prSet presAssocID="{4BE2A460-1775-B546-9793-BF4C25F7486B}" presName="parentTextArrow" presStyleLbl="node1" presStyleIdx="1" presStyleCnt="2"/>
      <dgm:spPr/>
    </dgm:pt>
  </dgm:ptLst>
  <dgm:cxnLst>
    <dgm:cxn modelId="{A0514404-773E-E34E-8024-2337D99EDE58}" srcId="{A5868AAB-D4E2-4828-991B-40F20541DC97}" destId="{4BE2A460-1775-B546-9793-BF4C25F7486B}" srcOrd="0" destOrd="0" parTransId="{058AE9CA-8BEB-4D48-96E1-2FC686ADF52A}" sibTransId="{41E3EBD2-F66A-6C47-A363-F634FA19A5BD}"/>
    <dgm:cxn modelId="{076A7658-5A86-BE40-B6E3-8FE242B9F821}" srcId="{A5868AAB-D4E2-4828-991B-40F20541DC97}" destId="{C2EA0C48-A8CD-6E48-9BAE-0A6F2628ABE8}" srcOrd="1" destOrd="0" parTransId="{021091D4-7522-E64E-B09C-230A33F080D7}" sibTransId="{BF0F975F-C43B-C346-AE46-CE3D05747921}"/>
    <dgm:cxn modelId="{F8BA2B8B-AEBD-594F-9A29-AF7C39803CDE}" type="presOf" srcId="{4BE2A460-1775-B546-9793-BF4C25F7486B}" destId="{3C01F739-DA5D-5642-B81C-322B6550A71C}" srcOrd="0" destOrd="0" presId="urn:microsoft.com/office/officeart/2005/8/layout/process4"/>
    <dgm:cxn modelId="{E743AD94-3853-F347-8232-EB5FE4624D07}" type="presOf" srcId="{C2EA0C48-A8CD-6E48-9BAE-0A6F2628ABE8}" destId="{DA9501B2-38FC-AC4E-A2D3-CEE91A46A4A3}" srcOrd="0" destOrd="0" presId="urn:microsoft.com/office/officeart/2005/8/layout/process4"/>
    <dgm:cxn modelId="{C2FF109B-ED92-DC4A-B7CC-6233A8C7B9CD}" type="presOf" srcId="{A5868AAB-D4E2-4828-991B-40F20541DC97}" destId="{88BA53DF-9569-C448-A0E8-6B240AAB7CAF}" srcOrd="0" destOrd="0" presId="urn:microsoft.com/office/officeart/2005/8/layout/process4"/>
    <dgm:cxn modelId="{8E6A2BC8-28F2-CA4C-805F-90EEFC310DC7}" type="presParOf" srcId="{88BA53DF-9569-C448-A0E8-6B240AAB7CAF}" destId="{B73017E2-4378-0E42-A12A-C0CC0B006C7B}" srcOrd="0" destOrd="0" presId="urn:microsoft.com/office/officeart/2005/8/layout/process4"/>
    <dgm:cxn modelId="{13CEF5A5-C189-224B-A30A-35BC79DA0D52}" type="presParOf" srcId="{B73017E2-4378-0E42-A12A-C0CC0B006C7B}" destId="{DA9501B2-38FC-AC4E-A2D3-CEE91A46A4A3}" srcOrd="0" destOrd="0" presId="urn:microsoft.com/office/officeart/2005/8/layout/process4"/>
    <dgm:cxn modelId="{37B818A2-1FFD-F54B-BF41-4F912D8A3446}" type="presParOf" srcId="{88BA53DF-9569-C448-A0E8-6B240AAB7CAF}" destId="{ABCF617B-0D27-524F-BD08-D836F6E6D3CE}" srcOrd="1" destOrd="0" presId="urn:microsoft.com/office/officeart/2005/8/layout/process4"/>
    <dgm:cxn modelId="{4E634F77-8DB5-D248-9555-119201572BBF}" type="presParOf" srcId="{88BA53DF-9569-C448-A0E8-6B240AAB7CAF}" destId="{5BE97612-E376-AC40-A340-0CB12E042ADD}" srcOrd="2" destOrd="0" presId="urn:microsoft.com/office/officeart/2005/8/layout/process4"/>
    <dgm:cxn modelId="{86FDB0B5-39E3-D244-A6DF-C99FC12B24B5}" type="presParOf" srcId="{5BE97612-E376-AC40-A340-0CB12E042ADD}" destId="{3C01F739-DA5D-5642-B81C-322B6550A71C}" srcOrd="0" destOrd="0" presId="urn:microsoft.com/office/officeart/2005/8/layout/process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1696A3-28CA-44AE-93A3-90B62B26C44D}">
      <dsp:nvSpPr>
        <dsp:cNvPr id="0" name=""/>
        <dsp:cNvSpPr/>
      </dsp:nvSpPr>
      <dsp:spPr>
        <a:xfrm>
          <a:off x="1" y="0"/>
          <a:ext cx="11103020" cy="4525963"/>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6535F4-82EE-4BBE-BE94-64AE063D61D3}">
      <dsp:nvSpPr>
        <dsp:cNvPr id="0" name=""/>
        <dsp:cNvSpPr/>
      </dsp:nvSpPr>
      <dsp:spPr>
        <a:xfrm>
          <a:off x="1944215" y="3268958"/>
          <a:ext cx="166555" cy="1665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F5C61B-9509-4A95-A68E-F1882DA38EBC}">
      <dsp:nvSpPr>
        <dsp:cNvPr id="0" name=""/>
        <dsp:cNvSpPr/>
      </dsp:nvSpPr>
      <dsp:spPr>
        <a:xfrm>
          <a:off x="1243298" y="3626065"/>
          <a:ext cx="1420999" cy="6510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254" tIns="0" rIns="0" bIns="0" numCol="1" spcCol="1270" anchor="t" anchorCtr="0">
          <a:noAutofit/>
        </a:bodyPr>
        <a:lstStyle/>
        <a:p>
          <a:pPr marL="0" lvl="0" indent="0" algn="l" defTabSz="800100">
            <a:lnSpc>
              <a:spcPct val="100000"/>
            </a:lnSpc>
            <a:spcBef>
              <a:spcPct val="0"/>
            </a:spcBef>
            <a:spcAft>
              <a:spcPts val="0"/>
            </a:spcAft>
            <a:buNone/>
          </a:pPr>
          <a:r>
            <a:rPr lang="tr-TR" sz="1800" kern="1200" dirty="0">
              <a:latin typeface="Comic Sans MS" panose="030F0702030302020204" pitchFamily="66" charset="0"/>
            </a:rPr>
            <a:t>Tarama ve</a:t>
          </a:r>
        </a:p>
        <a:p>
          <a:pPr marL="0" lvl="0" indent="0" algn="l" defTabSz="800100">
            <a:lnSpc>
              <a:spcPct val="100000"/>
            </a:lnSpc>
            <a:spcBef>
              <a:spcPct val="0"/>
            </a:spcBef>
            <a:spcAft>
              <a:spcPts val="0"/>
            </a:spcAft>
            <a:buNone/>
          </a:pPr>
          <a:r>
            <a:rPr lang="tr-TR" sz="1800" kern="1200" dirty="0">
              <a:latin typeface="Comic Sans MS" panose="030F0702030302020204" pitchFamily="66" charset="0"/>
            </a:rPr>
            <a:t>Gönderme</a:t>
          </a:r>
        </a:p>
      </dsp:txBody>
      <dsp:txXfrm>
        <a:off x="1243298" y="3626065"/>
        <a:ext cx="1420999" cy="651004"/>
      </dsp:txXfrm>
    </dsp:sp>
    <dsp:sp modelId="{18D671B0-9D2F-486C-AB2C-60A20FEA5A62}">
      <dsp:nvSpPr>
        <dsp:cNvPr id="0" name=""/>
        <dsp:cNvSpPr/>
      </dsp:nvSpPr>
      <dsp:spPr>
        <a:xfrm>
          <a:off x="3545605" y="2499236"/>
          <a:ext cx="260695" cy="2606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429E3D-A75A-49D3-A467-F8504876793A}">
      <dsp:nvSpPr>
        <dsp:cNvPr id="0" name=""/>
        <dsp:cNvSpPr/>
      </dsp:nvSpPr>
      <dsp:spPr>
        <a:xfrm>
          <a:off x="2852859" y="2908921"/>
          <a:ext cx="1666717" cy="8399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37" tIns="0" rIns="0" bIns="0" numCol="1" spcCol="1270" anchor="t" anchorCtr="0">
          <a:noAutofit/>
        </a:bodyPr>
        <a:lstStyle/>
        <a:p>
          <a:pPr marL="0" lvl="0" indent="0" algn="ctr" defTabSz="800100">
            <a:lnSpc>
              <a:spcPct val="100000"/>
            </a:lnSpc>
            <a:spcBef>
              <a:spcPct val="0"/>
            </a:spcBef>
            <a:spcAft>
              <a:spcPts val="0"/>
            </a:spcAft>
            <a:buNone/>
          </a:pPr>
          <a:r>
            <a:rPr lang="tr-TR" sz="1800" kern="1200" dirty="0">
              <a:latin typeface="Comic Sans MS" panose="030F0702030302020204" pitchFamily="66" charset="0"/>
            </a:rPr>
            <a:t>Tanılama ve Yerleştirme</a:t>
          </a:r>
        </a:p>
      </dsp:txBody>
      <dsp:txXfrm>
        <a:off x="2852859" y="2908921"/>
        <a:ext cx="1666717" cy="839906"/>
      </dsp:txXfrm>
    </dsp:sp>
    <dsp:sp modelId="{6737C0F3-51E3-47BC-9E39-605A6AC12A77}">
      <dsp:nvSpPr>
        <dsp:cNvPr id="0" name=""/>
        <dsp:cNvSpPr/>
      </dsp:nvSpPr>
      <dsp:spPr>
        <a:xfrm>
          <a:off x="5040559" y="1765403"/>
          <a:ext cx="347593" cy="3475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1FC684-20E6-474A-AAA9-7549723EA80C}">
      <dsp:nvSpPr>
        <dsp:cNvPr id="0" name=""/>
        <dsp:cNvSpPr/>
      </dsp:nvSpPr>
      <dsp:spPr>
        <a:xfrm>
          <a:off x="4647714" y="2260856"/>
          <a:ext cx="1937810" cy="1056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83" tIns="0" rIns="0" bIns="0" numCol="1" spcCol="1270" anchor="t" anchorCtr="0">
          <a:noAutofit/>
        </a:bodyPr>
        <a:lstStyle/>
        <a:p>
          <a:pPr marL="0" lvl="0" indent="0" algn="l" defTabSz="800100">
            <a:lnSpc>
              <a:spcPct val="90000"/>
            </a:lnSpc>
            <a:spcBef>
              <a:spcPct val="0"/>
            </a:spcBef>
            <a:spcAft>
              <a:spcPct val="35000"/>
            </a:spcAft>
            <a:buNone/>
          </a:pPr>
          <a:r>
            <a:rPr lang="tr-TR" sz="1800" kern="1200" dirty="0">
              <a:latin typeface="Comic Sans MS" panose="030F0702030302020204" pitchFamily="66" charset="0"/>
            </a:rPr>
            <a:t>Eğitim Programını Planlama</a:t>
          </a:r>
        </a:p>
      </dsp:txBody>
      <dsp:txXfrm>
        <a:off x="4647714" y="2260856"/>
        <a:ext cx="1937810" cy="1056836"/>
      </dsp:txXfrm>
    </dsp:sp>
    <dsp:sp modelId="{D2A957C1-7D9D-4193-AF7C-382A14A736CA}">
      <dsp:nvSpPr>
        <dsp:cNvPr id="0" name=""/>
        <dsp:cNvSpPr/>
      </dsp:nvSpPr>
      <dsp:spPr>
        <a:xfrm>
          <a:off x="6480722" y="1252737"/>
          <a:ext cx="448975" cy="4489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D2F44F-6218-4DA2-8D30-60B0227B3B9F}">
      <dsp:nvSpPr>
        <dsp:cNvPr id="0" name=""/>
        <dsp:cNvSpPr/>
      </dsp:nvSpPr>
      <dsp:spPr>
        <a:xfrm>
          <a:off x="6192685" y="1964104"/>
          <a:ext cx="2008093" cy="10168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903" tIns="0" rIns="0" bIns="0" numCol="1" spcCol="1270" anchor="t" anchorCtr="0">
          <a:noAutofit/>
        </a:bodyPr>
        <a:lstStyle/>
        <a:p>
          <a:pPr marL="0" lvl="0" indent="0" algn="l" defTabSz="800100">
            <a:lnSpc>
              <a:spcPct val="90000"/>
            </a:lnSpc>
            <a:spcBef>
              <a:spcPct val="0"/>
            </a:spcBef>
            <a:spcAft>
              <a:spcPct val="35000"/>
            </a:spcAft>
            <a:buNone/>
          </a:pPr>
          <a:r>
            <a:rPr lang="tr-TR" sz="1800" kern="1200" dirty="0">
              <a:latin typeface="Comic Sans MS" panose="030F0702030302020204" pitchFamily="66" charset="0"/>
            </a:rPr>
            <a:t>Çocukların gelişimlerini izleme</a:t>
          </a:r>
        </a:p>
      </dsp:txBody>
      <dsp:txXfrm>
        <a:off x="6192685" y="1964104"/>
        <a:ext cx="2008093" cy="1016822"/>
      </dsp:txXfrm>
    </dsp:sp>
    <dsp:sp modelId="{B13FB540-538B-4DA5-BB8E-9357FAECFEA0}">
      <dsp:nvSpPr>
        <dsp:cNvPr id="0" name=""/>
        <dsp:cNvSpPr/>
      </dsp:nvSpPr>
      <dsp:spPr>
        <a:xfrm>
          <a:off x="8208910" y="676674"/>
          <a:ext cx="572081" cy="5720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345A5D-2AAD-4840-A56F-FE6EC1CDA9A9}">
      <dsp:nvSpPr>
        <dsp:cNvPr id="0" name=""/>
        <dsp:cNvSpPr/>
      </dsp:nvSpPr>
      <dsp:spPr>
        <a:xfrm>
          <a:off x="8289053" y="1194854"/>
          <a:ext cx="2008093" cy="3331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134" tIns="0" rIns="0" bIns="0" numCol="1" spcCol="1270" anchor="t" anchorCtr="0">
          <a:noAutofit/>
        </a:bodyPr>
        <a:lstStyle/>
        <a:p>
          <a:pPr marL="0" lvl="0" indent="0" algn="l" defTabSz="800100">
            <a:lnSpc>
              <a:spcPct val="90000"/>
            </a:lnSpc>
            <a:spcBef>
              <a:spcPct val="0"/>
            </a:spcBef>
            <a:spcAft>
              <a:spcPct val="35000"/>
            </a:spcAft>
            <a:buNone/>
          </a:pPr>
          <a:r>
            <a:rPr lang="tr-TR" sz="1800" kern="1200" dirty="0">
              <a:latin typeface="Comic Sans MS" panose="030F0702030302020204" pitchFamily="66" charset="0"/>
            </a:rPr>
            <a:t>Programı Değerlendirme</a:t>
          </a:r>
        </a:p>
      </dsp:txBody>
      <dsp:txXfrm>
        <a:off x="8289053" y="1194854"/>
        <a:ext cx="2008093" cy="33311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CC654-67AD-4E04-8D39-1B0D91CA137F}">
      <dsp:nvSpPr>
        <dsp:cNvPr id="0" name=""/>
        <dsp:cNvSpPr/>
      </dsp:nvSpPr>
      <dsp:spPr>
        <a:xfrm rot="5400000">
          <a:off x="-185785" y="191522"/>
          <a:ext cx="1238567" cy="866997"/>
        </a:xfrm>
        <a:prstGeom prst="chevron">
          <a:avLst/>
        </a:prstGeom>
        <a:solidFill>
          <a:schemeClr val="accent2">
            <a:shade val="50000"/>
            <a:hueOff val="0"/>
            <a:satOff val="0"/>
            <a:lumOff val="0"/>
            <a:alphaOff val="0"/>
          </a:schemeClr>
        </a:solidFill>
        <a:ln w="254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tr-TR" sz="1900" kern="1200" dirty="0">
            <a:latin typeface="Comic Sans MS" panose="030F0702030302020204" pitchFamily="66" charset="0"/>
          </a:endParaRPr>
        </a:p>
      </dsp:txBody>
      <dsp:txXfrm rot="-5400000">
        <a:off x="1" y="439236"/>
        <a:ext cx="866997" cy="371570"/>
      </dsp:txXfrm>
    </dsp:sp>
    <dsp:sp modelId="{FF408187-8130-4B10-A953-A0548BEC48EB}">
      <dsp:nvSpPr>
        <dsp:cNvPr id="0" name=""/>
        <dsp:cNvSpPr/>
      </dsp:nvSpPr>
      <dsp:spPr>
        <a:xfrm rot="5400000">
          <a:off x="5323552" y="-4450818"/>
          <a:ext cx="805068" cy="9718178"/>
        </a:xfrm>
        <a:prstGeom prst="round2SameRect">
          <a:avLst/>
        </a:prstGeom>
        <a:solidFill>
          <a:schemeClr val="lt1">
            <a:alpha val="90000"/>
            <a:hueOff val="0"/>
            <a:satOff val="0"/>
            <a:lumOff val="0"/>
            <a:alphaOff val="0"/>
          </a:schemeClr>
        </a:solidFill>
        <a:ln w="254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tr-TR" sz="2400" kern="1200" dirty="0">
              <a:latin typeface="Comic Sans MS" panose="030F0702030302020204" pitchFamily="66" charset="0"/>
            </a:rPr>
            <a:t>Tarama testlerinin yeterlilik ve yetersizlikten çok genel performansı ölçtüğü unutulmamalıdır.</a:t>
          </a:r>
        </a:p>
      </dsp:txBody>
      <dsp:txXfrm rot="-5400000">
        <a:off x="866997" y="45037"/>
        <a:ext cx="9678878" cy="726468"/>
      </dsp:txXfrm>
    </dsp:sp>
    <dsp:sp modelId="{4078FB04-6EC6-4DEC-B462-7C4360DDE448}">
      <dsp:nvSpPr>
        <dsp:cNvPr id="0" name=""/>
        <dsp:cNvSpPr/>
      </dsp:nvSpPr>
      <dsp:spPr>
        <a:xfrm rot="5400000">
          <a:off x="-185785" y="1283495"/>
          <a:ext cx="1238567" cy="866997"/>
        </a:xfrm>
        <a:prstGeom prst="chevron">
          <a:avLst/>
        </a:prstGeom>
        <a:solidFill>
          <a:schemeClr val="accent2">
            <a:shade val="50000"/>
            <a:hueOff val="-20742"/>
            <a:satOff val="-4204"/>
            <a:lumOff val="23125"/>
            <a:alphaOff val="0"/>
          </a:schemeClr>
        </a:solidFill>
        <a:ln w="25400" cap="flat" cmpd="sng" algn="ctr">
          <a:solidFill>
            <a:schemeClr val="accent2">
              <a:shade val="50000"/>
              <a:hueOff val="-20742"/>
              <a:satOff val="-4204"/>
              <a:lumOff val="231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tr-TR" sz="2400" kern="1200">
            <a:latin typeface="Comic Sans MS" panose="030F0702030302020204" pitchFamily="66" charset="0"/>
          </a:endParaRPr>
        </a:p>
      </dsp:txBody>
      <dsp:txXfrm rot="-5400000">
        <a:off x="1" y="1531209"/>
        <a:ext cx="866997" cy="371570"/>
      </dsp:txXfrm>
    </dsp:sp>
    <dsp:sp modelId="{6966D26B-376F-4628-BD96-E478A3627E82}">
      <dsp:nvSpPr>
        <dsp:cNvPr id="0" name=""/>
        <dsp:cNvSpPr/>
      </dsp:nvSpPr>
      <dsp:spPr>
        <a:xfrm rot="5400000">
          <a:off x="5323552" y="-3358844"/>
          <a:ext cx="805068" cy="9718178"/>
        </a:xfrm>
        <a:prstGeom prst="round2SameRect">
          <a:avLst/>
        </a:prstGeom>
        <a:solidFill>
          <a:schemeClr val="lt1">
            <a:alpha val="90000"/>
            <a:hueOff val="0"/>
            <a:satOff val="0"/>
            <a:lumOff val="0"/>
            <a:alphaOff val="0"/>
          </a:schemeClr>
        </a:solidFill>
        <a:ln w="25400" cap="flat" cmpd="sng" algn="ctr">
          <a:solidFill>
            <a:schemeClr val="accent2">
              <a:shade val="50000"/>
              <a:hueOff val="-19925"/>
              <a:satOff val="-3638"/>
              <a:lumOff val="210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tr-TR" sz="2400" kern="1200" dirty="0">
              <a:latin typeface="Comic Sans MS" panose="030F0702030302020204" pitchFamily="66" charset="0"/>
            </a:rPr>
            <a:t>Taramalarda çocukların yetersizlikleri tanılanamaz. Bu nedenle çocukların yetersizlikleri bu süreçte adlandırılmamalıdır.</a:t>
          </a:r>
        </a:p>
      </dsp:txBody>
      <dsp:txXfrm rot="-5400000">
        <a:off x="866997" y="1137011"/>
        <a:ext cx="9678878" cy="726468"/>
      </dsp:txXfrm>
    </dsp:sp>
    <dsp:sp modelId="{554FB481-5273-46A5-8ADE-88984B189BF5}">
      <dsp:nvSpPr>
        <dsp:cNvPr id="0" name=""/>
        <dsp:cNvSpPr/>
      </dsp:nvSpPr>
      <dsp:spPr>
        <a:xfrm rot="5400000">
          <a:off x="-185785" y="2375469"/>
          <a:ext cx="1238567" cy="866997"/>
        </a:xfrm>
        <a:prstGeom prst="chevron">
          <a:avLst/>
        </a:prstGeom>
        <a:solidFill>
          <a:schemeClr val="accent2">
            <a:shade val="50000"/>
            <a:hueOff val="-41484"/>
            <a:satOff val="-8409"/>
            <a:lumOff val="46251"/>
            <a:alphaOff val="0"/>
          </a:schemeClr>
        </a:solidFill>
        <a:ln w="25400" cap="flat" cmpd="sng" algn="ctr">
          <a:solidFill>
            <a:schemeClr val="accent2">
              <a:shade val="50000"/>
              <a:hueOff val="-41484"/>
              <a:satOff val="-8409"/>
              <a:lumOff val="4625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tr-TR" sz="2400" kern="1200">
            <a:latin typeface="Comic Sans MS" panose="030F0702030302020204" pitchFamily="66" charset="0"/>
          </a:endParaRPr>
        </a:p>
      </dsp:txBody>
      <dsp:txXfrm rot="-5400000">
        <a:off x="1" y="2623183"/>
        <a:ext cx="866997" cy="371570"/>
      </dsp:txXfrm>
    </dsp:sp>
    <dsp:sp modelId="{86DEEE3C-C6EB-464F-BF72-7E6FFDCDD003}">
      <dsp:nvSpPr>
        <dsp:cNvPr id="0" name=""/>
        <dsp:cNvSpPr/>
      </dsp:nvSpPr>
      <dsp:spPr>
        <a:xfrm rot="5400000">
          <a:off x="5323552" y="-2266870"/>
          <a:ext cx="805068" cy="9718178"/>
        </a:xfrm>
        <a:prstGeom prst="round2SameRect">
          <a:avLst/>
        </a:prstGeom>
        <a:solidFill>
          <a:schemeClr val="lt1">
            <a:alpha val="90000"/>
            <a:hueOff val="0"/>
            <a:satOff val="0"/>
            <a:lumOff val="0"/>
            <a:alphaOff val="0"/>
          </a:schemeClr>
        </a:solidFill>
        <a:ln w="25400" cap="flat" cmpd="sng" algn="ctr">
          <a:solidFill>
            <a:schemeClr val="accent2">
              <a:shade val="50000"/>
              <a:hueOff val="-39850"/>
              <a:satOff val="-7276"/>
              <a:lumOff val="421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tr-TR" sz="2400" kern="1200" dirty="0">
              <a:latin typeface="Comic Sans MS" panose="030F0702030302020204" pitchFamily="66" charset="0"/>
            </a:rPr>
            <a:t>Anne-babalar tarama sürecine katılarak çocuk hakkında yeterli bilgiyi vermelidir.</a:t>
          </a:r>
        </a:p>
      </dsp:txBody>
      <dsp:txXfrm rot="-5400000">
        <a:off x="866997" y="2228985"/>
        <a:ext cx="9678878" cy="726468"/>
      </dsp:txXfrm>
    </dsp:sp>
    <dsp:sp modelId="{4A68EC40-37EB-4AAF-BEDD-D619923083A9}">
      <dsp:nvSpPr>
        <dsp:cNvPr id="0" name=""/>
        <dsp:cNvSpPr/>
      </dsp:nvSpPr>
      <dsp:spPr>
        <a:xfrm rot="5400000">
          <a:off x="-185785" y="3467443"/>
          <a:ext cx="1238567" cy="866997"/>
        </a:xfrm>
        <a:prstGeom prst="chevron">
          <a:avLst/>
        </a:prstGeom>
        <a:solidFill>
          <a:schemeClr val="accent2">
            <a:shade val="50000"/>
            <a:hueOff val="-20742"/>
            <a:satOff val="-4204"/>
            <a:lumOff val="23125"/>
            <a:alphaOff val="0"/>
          </a:schemeClr>
        </a:solidFill>
        <a:ln w="25400" cap="flat" cmpd="sng" algn="ctr">
          <a:solidFill>
            <a:schemeClr val="accent2">
              <a:shade val="50000"/>
              <a:hueOff val="-20742"/>
              <a:satOff val="-4204"/>
              <a:lumOff val="231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tr-TR" sz="2400" kern="1200" dirty="0">
            <a:latin typeface="Comic Sans MS" panose="030F0702030302020204" pitchFamily="66" charset="0"/>
          </a:endParaRPr>
        </a:p>
      </dsp:txBody>
      <dsp:txXfrm rot="-5400000">
        <a:off x="1" y="3715157"/>
        <a:ext cx="866997" cy="371570"/>
      </dsp:txXfrm>
    </dsp:sp>
    <dsp:sp modelId="{F31D859E-7770-4087-8F72-4B55D8517789}">
      <dsp:nvSpPr>
        <dsp:cNvPr id="0" name=""/>
        <dsp:cNvSpPr/>
      </dsp:nvSpPr>
      <dsp:spPr>
        <a:xfrm rot="5400000">
          <a:off x="5323552" y="-1174896"/>
          <a:ext cx="805068" cy="9718178"/>
        </a:xfrm>
        <a:prstGeom prst="round2SameRect">
          <a:avLst/>
        </a:prstGeom>
        <a:solidFill>
          <a:schemeClr val="lt1">
            <a:alpha val="90000"/>
            <a:hueOff val="0"/>
            <a:satOff val="0"/>
            <a:lumOff val="0"/>
            <a:alphaOff val="0"/>
          </a:schemeClr>
        </a:solidFill>
        <a:ln w="25400" cap="flat" cmpd="sng" algn="ctr">
          <a:solidFill>
            <a:schemeClr val="accent2">
              <a:shade val="50000"/>
              <a:hueOff val="-19925"/>
              <a:satOff val="-3638"/>
              <a:lumOff val="210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tr-TR" sz="2400" kern="1200" dirty="0">
              <a:latin typeface="Comic Sans MS" panose="030F0702030302020204" pitchFamily="66" charset="0"/>
            </a:rPr>
            <a:t>Taramadaki ölçüm sonuçlarına dayanılarak çocuklar etiketlenmemelidir</a:t>
          </a:r>
          <a:r>
            <a:rPr lang="tr-TR" sz="2100" kern="1200" dirty="0">
              <a:latin typeface="Comic Sans MS" panose="030F0702030302020204" pitchFamily="66" charset="0"/>
            </a:rPr>
            <a:t>.</a:t>
          </a:r>
        </a:p>
      </dsp:txBody>
      <dsp:txXfrm rot="-5400000">
        <a:off x="866997" y="3320959"/>
        <a:ext cx="9678878" cy="7264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6BA29C-19DB-0347-927A-82FE604A25C5}">
      <dsp:nvSpPr>
        <dsp:cNvPr id="0" name=""/>
        <dsp:cNvSpPr/>
      </dsp:nvSpPr>
      <dsp:spPr>
        <a:xfrm>
          <a:off x="0" y="3436394"/>
          <a:ext cx="10742984" cy="1127901"/>
        </a:xfrm>
        <a:prstGeom prst="rect">
          <a:avLst/>
        </a:prstGeom>
        <a:gradFill rotWithShape="0">
          <a:gsLst>
            <a:gs pos="0">
              <a:schemeClr val="accent2">
                <a:shade val="80000"/>
                <a:hueOff val="0"/>
                <a:satOff val="0"/>
                <a:lumOff val="0"/>
                <a:alphaOff val="0"/>
                <a:tint val="50000"/>
                <a:satMod val="300000"/>
              </a:schemeClr>
            </a:gs>
            <a:gs pos="35000">
              <a:schemeClr val="accent2">
                <a:shade val="80000"/>
                <a:hueOff val="0"/>
                <a:satOff val="0"/>
                <a:lumOff val="0"/>
                <a:alphaOff val="0"/>
                <a:tint val="37000"/>
                <a:satMod val="300000"/>
              </a:schemeClr>
            </a:gs>
            <a:gs pos="100000">
              <a:schemeClr val="accent2">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Font typeface="Symbol" pitchFamily="2" charset="2"/>
            <a:buNone/>
          </a:pPr>
          <a:r>
            <a:rPr lang="tr-TR" sz="2800" i="1" kern="1200">
              <a:latin typeface="Comic Sans MS" panose="030F0902030302020204" pitchFamily="66" charset="0"/>
            </a:rPr>
            <a:t>Çeşitlilik ilkesi:</a:t>
          </a:r>
          <a:r>
            <a:rPr lang="tr-TR" sz="2800" kern="1200">
              <a:latin typeface="Comic Sans MS" panose="030F0902030302020204" pitchFamily="66" charset="0"/>
            </a:rPr>
            <a:t> Tanılamada farklı yöntem ve teknikler kullanılmalıdır.</a:t>
          </a:r>
          <a:endParaRPr lang="tr-TR" sz="2800" kern="1200" dirty="0">
            <a:latin typeface="Comic Sans MS" panose="030F0902030302020204" pitchFamily="66" charset="0"/>
          </a:endParaRPr>
        </a:p>
      </dsp:txBody>
      <dsp:txXfrm>
        <a:off x="0" y="3436394"/>
        <a:ext cx="10742984" cy="1127901"/>
      </dsp:txXfrm>
    </dsp:sp>
    <dsp:sp modelId="{C863CE38-42B9-B045-AF6B-0475554AED1E}">
      <dsp:nvSpPr>
        <dsp:cNvPr id="0" name=""/>
        <dsp:cNvSpPr/>
      </dsp:nvSpPr>
      <dsp:spPr>
        <a:xfrm rot="10800000">
          <a:off x="0" y="1718600"/>
          <a:ext cx="10742984" cy="1734712"/>
        </a:xfrm>
        <a:prstGeom prst="upArrowCallout">
          <a:avLst/>
        </a:prstGeom>
        <a:gradFill rotWithShape="0">
          <a:gsLst>
            <a:gs pos="0">
              <a:schemeClr val="accent2">
                <a:shade val="80000"/>
                <a:hueOff val="-17936"/>
                <a:satOff val="-2012"/>
                <a:lumOff val="12840"/>
                <a:alphaOff val="0"/>
                <a:tint val="50000"/>
                <a:satMod val="300000"/>
              </a:schemeClr>
            </a:gs>
            <a:gs pos="35000">
              <a:schemeClr val="accent2">
                <a:shade val="80000"/>
                <a:hueOff val="-17936"/>
                <a:satOff val="-2012"/>
                <a:lumOff val="12840"/>
                <a:alphaOff val="0"/>
                <a:tint val="37000"/>
                <a:satMod val="300000"/>
              </a:schemeClr>
            </a:gs>
            <a:gs pos="100000">
              <a:schemeClr val="accent2">
                <a:shade val="80000"/>
                <a:hueOff val="-17936"/>
                <a:satOff val="-2012"/>
                <a:lumOff val="1284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Font typeface="Symbol" pitchFamily="2" charset="2"/>
            <a:buNone/>
          </a:pPr>
          <a:r>
            <a:rPr lang="tr-TR" sz="2800" i="1" kern="1200">
              <a:latin typeface="Comic Sans MS" panose="030F0902030302020204" pitchFamily="66" charset="0"/>
            </a:rPr>
            <a:t>Bütünlük ilkesi:</a:t>
          </a:r>
          <a:r>
            <a:rPr lang="tr-TR" sz="2800" kern="1200">
              <a:latin typeface="Comic Sans MS" panose="030F0902030302020204" pitchFamily="66" charset="0"/>
            </a:rPr>
            <a:t> Çocuğun tüm gelişim alanları birlikte ele alınmalıdır.</a:t>
          </a:r>
          <a:endParaRPr lang="tr-TR" sz="2800" kern="1200" dirty="0">
            <a:latin typeface="Comic Sans MS" panose="030F0902030302020204" pitchFamily="66" charset="0"/>
          </a:endParaRPr>
        </a:p>
      </dsp:txBody>
      <dsp:txXfrm rot="10800000">
        <a:off x="0" y="1718600"/>
        <a:ext cx="10742984" cy="1127164"/>
      </dsp:txXfrm>
    </dsp:sp>
    <dsp:sp modelId="{2897B675-2166-6B48-A308-30B82620AE87}">
      <dsp:nvSpPr>
        <dsp:cNvPr id="0" name=""/>
        <dsp:cNvSpPr/>
      </dsp:nvSpPr>
      <dsp:spPr>
        <a:xfrm rot="10800000">
          <a:off x="0" y="806"/>
          <a:ext cx="10742984" cy="1734712"/>
        </a:xfrm>
        <a:prstGeom prst="upArrowCallout">
          <a:avLst/>
        </a:prstGeom>
        <a:gradFill rotWithShape="0">
          <a:gsLst>
            <a:gs pos="0">
              <a:schemeClr val="accent2">
                <a:shade val="80000"/>
                <a:hueOff val="-35872"/>
                <a:satOff val="-4024"/>
                <a:lumOff val="25680"/>
                <a:alphaOff val="0"/>
                <a:tint val="50000"/>
                <a:satMod val="300000"/>
              </a:schemeClr>
            </a:gs>
            <a:gs pos="35000">
              <a:schemeClr val="accent2">
                <a:shade val="80000"/>
                <a:hueOff val="-35872"/>
                <a:satOff val="-4024"/>
                <a:lumOff val="25680"/>
                <a:alphaOff val="0"/>
                <a:tint val="37000"/>
                <a:satMod val="300000"/>
              </a:schemeClr>
            </a:gs>
            <a:gs pos="100000">
              <a:schemeClr val="accent2">
                <a:shade val="80000"/>
                <a:hueOff val="-35872"/>
                <a:satOff val="-4024"/>
                <a:lumOff val="256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Font typeface="Symbol" pitchFamily="2" charset="2"/>
            <a:buNone/>
          </a:pPr>
          <a:r>
            <a:rPr lang="tr-TR" sz="2800" i="1" kern="1200">
              <a:latin typeface="Comic Sans MS" panose="030F0902030302020204" pitchFamily="66" charset="0"/>
            </a:rPr>
            <a:t>Erkenlik ilkesi: </a:t>
          </a:r>
          <a:r>
            <a:rPr lang="tr-TR" sz="2800" kern="1200">
              <a:latin typeface="Comic Sans MS" panose="030F0902030302020204" pitchFamily="66" charset="0"/>
            </a:rPr>
            <a:t>Tanılamanın mümkün olduğunca erken yapılanması gerekmektedir.</a:t>
          </a:r>
          <a:endParaRPr lang="tr-TR" sz="2800" kern="1200" dirty="0">
            <a:latin typeface="Comic Sans MS" panose="030F0902030302020204" pitchFamily="66" charset="0"/>
          </a:endParaRPr>
        </a:p>
      </dsp:txBody>
      <dsp:txXfrm rot="10800000">
        <a:off x="0" y="806"/>
        <a:ext cx="10742984" cy="11271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6316B-3ABE-3940-984A-E62577DAD0E2}">
      <dsp:nvSpPr>
        <dsp:cNvPr id="0" name=""/>
        <dsp:cNvSpPr/>
      </dsp:nvSpPr>
      <dsp:spPr>
        <a:xfrm>
          <a:off x="0" y="3436394"/>
          <a:ext cx="10742984" cy="1127901"/>
        </a:xfrm>
        <a:prstGeom prst="rect">
          <a:avLst/>
        </a:prstGeom>
        <a:gradFill rotWithShape="0">
          <a:gsLst>
            <a:gs pos="0">
              <a:schemeClr val="accent2">
                <a:shade val="80000"/>
                <a:hueOff val="0"/>
                <a:satOff val="0"/>
                <a:lumOff val="0"/>
                <a:alphaOff val="0"/>
                <a:tint val="50000"/>
                <a:satMod val="300000"/>
              </a:schemeClr>
            </a:gs>
            <a:gs pos="35000">
              <a:schemeClr val="accent2">
                <a:shade val="80000"/>
                <a:hueOff val="0"/>
                <a:satOff val="0"/>
                <a:lumOff val="0"/>
                <a:alphaOff val="0"/>
                <a:tint val="37000"/>
                <a:satMod val="300000"/>
              </a:schemeClr>
            </a:gs>
            <a:gs pos="100000">
              <a:schemeClr val="accent2">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Symbol" pitchFamily="2" charset="2"/>
            <a:buNone/>
          </a:pPr>
          <a:r>
            <a:rPr lang="tr-TR" sz="2400" i="1" kern="1200">
              <a:latin typeface="Comic Sans MS" panose="030F0902030302020204" pitchFamily="66" charset="0"/>
            </a:rPr>
            <a:t>İşbirliği ilkesi:</a:t>
          </a:r>
          <a:r>
            <a:rPr lang="tr-TR" sz="2400" kern="1200">
              <a:latin typeface="Comic Sans MS" panose="030F0902030302020204" pitchFamily="66" charset="0"/>
            </a:rPr>
            <a:t> Tanılamada okul, aile ve uzman işbirliği sağlanmalıdır.</a:t>
          </a:r>
          <a:endParaRPr lang="tr-TR" sz="2400" kern="1200" dirty="0">
            <a:latin typeface="Comic Sans MS" panose="030F0902030302020204" pitchFamily="66" charset="0"/>
          </a:endParaRPr>
        </a:p>
      </dsp:txBody>
      <dsp:txXfrm>
        <a:off x="0" y="3436394"/>
        <a:ext cx="10742984" cy="1127901"/>
      </dsp:txXfrm>
    </dsp:sp>
    <dsp:sp modelId="{E34E3D88-D666-564D-AF4B-2E397B5D6AFC}">
      <dsp:nvSpPr>
        <dsp:cNvPr id="0" name=""/>
        <dsp:cNvSpPr/>
      </dsp:nvSpPr>
      <dsp:spPr>
        <a:xfrm rot="10800000">
          <a:off x="0" y="1718600"/>
          <a:ext cx="10742984" cy="1734712"/>
        </a:xfrm>
        <a:prstGeom prst="upArrowCallout">
          <a:avLst/>
        </a:prstGeom>
        <a:gradFill rotWithShape="0">
          <a:gsLst>
            <a:gs pos="0">
              <a:schemeClr val="accent2">
                <a:shade val="80000"/>
                <a:hueOff val="-17936"/>
                <a:satOff val="-2012"/>
                <a:lumOff val="12840"/>
                <a:alphaOff val="0"/>
                <a:tint val="50000"/>
                <a:satMod val="300000"/>
              </a:schemeClr>
            </a:gs>
            <a:gs pos="35000">
              <a:schemeClr val="accent2">
                <a:shade val="80000"/>
                <a:hueOff val="-17936"/>
                <a:satOff val="-2012"/>
                <a:lumOff val="12840"/>
                <a:alphaOff val="0"/>
                <a:tint val="37000"/>
                <a:satMod val="300000"/>
              </a:schemeClr>
            </a:gs>
            <a:gs pos="100000">
              <a:schemeClr val="accent2">
                <a:shade val="80000"/>
                <a:hueOff val="-17936"/>
                <a:satOff val="-2012"/>
                <a:lumOff val="1284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Symbol" pitchFamily="2" charset="2"/>
            <a:buNone/>
          </a:pPr>
          <a:r>
            <a:rPr lang="tr-TR" sz="2400" i="1" kern="1200">
              <a:latin typeface="Comic Sans MS" panose="030F0902030302020204" pitchFamily="66" charset="0"/>
            </a:rPr>
            <a:t>Yeterlilik ilkesi:</a:t>
          </a:r>
          <a:r>
            <a:rPr lang="tr-TR" sz="2400" kern="1200">
              <a:latin typeface="Comic Sans MS" panose="030F0902030302020204" pitchFamily="66" charset="0"/>
            </a:rPr>
            <a:t> Çocuğun yeterli ve yetersiz yönleri bir arada ele alınmalıdır.</a:t>
          </a:r>
        </a:p>
      </dsp:txBody>
      <dsp:txXfrm rot="10800000">
        <a:off x="0" y="1718600"/>
        <a:ext cx="10742984" cy="1127164"/>
      </dsp:txXfrm>
    </dsp:sp>
    <dsp:sp modelId="{3D2FE61D-8535-DF49-BA07-12CC95D0D24E}">
      <dsp:nvSpPr>
        <dsp:cNvPr id="0" name=""/>
        <dsp:cNvSpPr/>
      </dsp:nvSpPr>
      <dsp:spPr>
        <a:xfrm rot="10800000">
          <a:off x="0" y="806"/>
          <a:ext cx="10742984" cy="1734712"/>
        </a:xfrm>
        <a:prstGeom prst="upArrowCallout">
          <a:avLst/>
        </a:prstGeom>
        <a:gradFill rotWithShape="0">
          <a:gsLst>
            <a:gs pos="0">
              <a:schemeClr val="accent2">
                <a:shade val="80000"/>
                <a:hueOff val="-35872"/>
                <a:satOff val="-4024"/>
                <a:lumOff val="25680"/>
                <a:alphaOff val="0"/>
                <a:tint val="50000"/>
                <a:satMod val="300000"/>
              </a:schemeClr>
            </a:gs>
            <a:gs pos="35000">
              <a:schemeClr val="accent2">
                <a:shade val="80000"/>
                <a:hueOff val="-35872"/>
                <a:satOff val="-4024"/>
                <a:lumOff val="25680"/>
                <a:alphaOff val="0"/>
                <a:tint val="37000"/>
                <a:satMod val="300000"/>
              </a:schemeClr>
            </a:gs>
            <a:gs pos="100000">
              <a:schemeClr val="accent2">
                <a:shade val="80000"/>
                <a:hueOff val="-35872"/>
                <a:satOff val="-4024"/>
                <a:lumOff val="256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Symbol" pitchFamily="2" charset="2"/>
            <a:buNone/>
          </a:pPr>
          <a:r>
            <a:rPr lang="tr-TR" sz="2400" i="1" kern="1200">
              <a:latin typeface="Comic Sans MS" panose="030F0902030302020204" pitchFamily="66" charset="0"/>
            </a:rPr>
            <a:t>Süreklilik ilkesi:</a:t>
          </a:r>
          <a:r>
            <a:rPr lang="tr-TR" sz="2400" kern="1200">
              <a:latin typeface="Comic Sans MS" panose="030F0902030302020204" pitchFamily="66" charset="0"/>
            </a:rPr>
            <a:t> Tanılama farklı disiplinlerdeki uzmanlarca sürekli değerlendirilmelidir.</a:t>
          </a:r>
          <a:endParaRPr lang="tr-TR" sz="2400" kern="1200" dirty="0">
            <a:latin typeface="Comic Sans MS" panose="030F0902030302020204" pitchFamily="66" charset="0"/>
          </a:endParaRPr>
        </a:p>
      </dsp:txBody>
      <dsp:txXfrm rot="10800000">
        <a:off x="0" y="806"/>
        <a:ext cx="10742984" cy="11271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9501B2-38FC-AC4E-A2D3-CEE91A46A4A3}">
      <dsp:nvSpPr>
        <dsp:cNvPr id="0" name=""/>
        <dsp:cNvSpPr/>
      </dsp:nvSpPr>
      <dsp:spPr>
        <a:xfrm>
          <a:off x="0" y="2755281"/>
          <a:ext cx="10742984" cy="1807762"/>
        </a:xfrm>
        <a:prstGeom prst="rect">
          <a:avLst/>
        </a:prstGeom>
        <a:gradFill rotWithShape="0">
          <a:gsLst>
            <a:gs pos="0">
              <a:schemeClr val="accent2">
                <a:shade val="80000"/>
                <a:hueOff val="0"/>
                <a:satOff val="0"/>
                <a:lumOff val="0"/>
                <a:alphaOff val="0"/>
                <a:tint val="50000"/>
                <a:satMod val="300000"/>
              </a:schemeClr>
            </a:gs>
            <a:gs pos="35000">
              <a:schemeClr val="accent2">
                <a:shade val="80000"/>
                <a:hueOff val="0"/>
                <a:satOff val="0"/>
                <a:lumOff val="0"/>
                <a:alphaOff val="0"/>
                <a:tint val="37000"/>
                <a:satMod val="300000"/>
              </a:schemeClr>
            </a:gs>
            <a:gs pos="100000">
              <a:schemeClr val="accent2">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Font typeface="Symbol" pitchFamily="2" charset="2"/>
            <a:buNone/>
          </a:pPr>
          <a:r>
            <a:rPr lang="tr-TR" sz="2800" i="1" kern="1200">
              <a:latin typeface="Comic Sans MS" panose="030F0902030302020204" pitchFamily="66" charset="0"/>
            </a:rPr>
            <a:t>Gizlilik ilkesi:</a:t>
          </a:r>
          <a:r>
            <a:rPr lang="tr-TR" sz="2800" kern="1200">
              <a:latin typeface="Comic Sans MS" panose="030F0902030302020204" pitchFamily="66" charset="0"/>
            </a:rPr>
            <a:t> Elde edilen bilgiler saklı tutulmalı, sadece eğitim ve yönlendirme amacıyla kullanılmalıdır.</a:t>
          </a:r>
          <a:endParaRPr lang="tr-TR" sz="2800" kern="1200" dirty="0">
            <a:latin typeface="Comic Sans MS" panose="030F0902030302020204" pitchFamily="66" charset="0"/>
          </a:endParaRPr>
        </a:p>
      </dsp:txBody>
      <dsp:txXfrm>
        <a:off x="0" y="2755281"/>
        <a:ext cx="10742984" cy="1807762"/>
      </dsp:txXfrm>
    </dsp:sp>
    <dsp:sp modelId="{3C01F739-DA5D-5642-B81C-322B6550A71C}">
      <dsp:nvSpPr>
        <dsp:cNvPr id="0" name=""/>
        <dsp:cNvSpPr/>
      </dsp:nvSpPr>
      <dsp:spPr>
        <a:xfrm rot="10800000">
          <a:off x="0" y="2058"/>
          <a:ext cx="10742984" cy="2780339"/>
        </a:xfrm>
        <a:prstGeom prst="upArrowCallout">
          <a:avLst/>
        </a:prstGeom>
        <a:gradFill rotWithShape="0">
          <a:gsLst>
            <a:gs pos="0">
              <a:schemeClr val="accent2">
                <a:shade val="80000"/>
                <a:hueOff val="-35872"/>
                <a:satOff val="-4024"/>
                <a:lumOff val="25680"/>
                <a:alphaOff val="0"/>
                <a:tint val="50000"/>
                <a:satMod val="300000"/>
              </a:schemeClr>
            </a:gs>
            <a:gs pos="35000">
              <a:schemeClr val="accent2">
                <a:shade val="80000"/>
                <a:hueOff val="-35872"/>
                <a:satOff val="-4024"/>
                <a:lumOff val="25680"/>
                <a:alphaOff val="0"/>
                <a:tint val="37000"/>
                <a:satMod val="300000"/>
              </a:schemeClr>
            </a:gs>
            <a:gs pos="100000">
              <a:schemeClr val="accent2">
                <a:shade val="80000"/>
                <a:hueOff val="-35872"/>
                <a:satOff val="-4024"/>
                <a:lumOff val="256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Font typeface="Symbol" pitchFamily="2" charset="2"/>
            <a:buNone/>
          </a:pPr>
          <a:r>
            <a:rPr lang="tr-TR" sz="2800" i="1" kern="1200">
              <a:latin typeface="Comic Sans MS" panose="030F0902030302020204" pitchFamily="66" charset="0"/>
            </a:rPr>
            <a:t>İsteklilik ilkesi:</a:t>
          </a:r>
          <a:r>
            <a:rPr lang="tr-TR" sz="2800" kern="1200">
              <a:latin typeface="Comic Sans MS" panose="030F0902030302020204" pitchFamily="66" charset="0"/>
            </a:rPr>
            <a:t> Tanılama sürecinde çocuğun ve ailesinin görüşleri alınmalıdır.</a:t>
          </a:r>
          <a:endParaRPr lang="tr-TR" sz="2800" kern="1200" dirty="0">
            <a:latin typeface="Comic Sans MS" panose="030F0902030302020204" pitchFamily="66" charset="0"/>
          </a:endParaRPr>
        </a:p>
      </dsp:txBody>
      <dsp:txXfrm rot="10800000">
        <a:off x="0" y="2058"/>
        <a:ext cx="10742984" cy="18065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C1BEFF-B97C-45B2-AC60-77235AF3A23C}" type="datetimeFigureOut">
              <a:rPr lang="tr-TR" smtClean="0"/>
              <a:t>6.12.2020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2D885C-6B2B-42FC-8B87-8415351E8DB1}" type="slidenum">
              <a:rPr lang="tr-TR" smtClean="0"/>
              <a:t>‹#›</a:t>
            </a:fld>
            <a:endParaRPr lang="tr-TR"/>
          </a:p>
        </p:txBody>
      </p:sp>
    </p:spTree>
    <p:extLst>
      <p:ext uri="{BB962C8B-B14F-4D97-AF65-F5344CB8AC3E}">
        <p14:creationId xmlns:p14="http://schemas.microsoft.com/office/powerpoint/2010/main" val="865468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7B233-0E0B-4319-8872-C8CAB791C4E2}"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AB336-8A78-45FB-8939-48190799F3CF}" type="slidenum">
              <a:rPr lang="tr-TR" smtClean="0"/>
              <a:t>‹#›</a:t>
            </a:fld>
            <a:endParaRPr lang="tr-TR"/>
          </a:p>
        </p:txBody>
      </p:sp>
    </p:spTree>
    <p:extLst>
      <p:ext uri="{BB962C8B-B14F-4D97-AF65-F5344CB8AC3E}">
        <p14:creationId xmlns:p14="http://schemas.microsoft.com/office/powerpoint/2010/main" val="4284636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89BC21C-79DD-D544-A240-E1CA54E69E56}"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CB61101-C788-4349-847E-DA08E419EADE}"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7318759F-1A41-C741-843F-74D419E9558C}"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A0E3907-5F62-5E45-B324-6028632E7BA8}"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859AC58E-DABC-534A-AC39-12DB0C1A0243}"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C4D7B9DD-C2F9-2A44-85E5-6DAE50D4C52A}"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65660F27-149F-FE4B-972C-1F30FACF62FA}"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65BE1DF6-F080-DC46-85AB-DF8CFDC81904}"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7246583-503E-964D-B9C5-0A4D515697F1}"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A0136DF-3914-D143-8A05-A9026453C10C}"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3A39CB83-E300-614A-9A1F-FC9223530127}"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86A68-B08E-4244-9A22-4BC11F182BE2}"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www.resmigazete.gov.tr/eskiler/2018/07/20180707-8.ht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67407" y="1557996"/>
            <a:ext cx="10801200" cy="1470025"/>
          </a:xfrm>
          <a:solidFill>
            <a:schemeClr val="accent6">
              <a:lumMod val="20000"/>
              <a:lumOff val="80000"/>
            </a:schemeClr>
          </a:solidFill>
        </p:spPr>
        <p:txBody>
          <a:bodyPr>
            <a:normAutofit/>
          </a:bodyPr>
          <a:lstStyle/>
          <a:p>
            <a:r>
              <a:rPr lang="tr-TR" sz="4000" b="1" cap="none" dirty="0">
                <a:solidFill>
                  <a:schemeClr val="tx1"/>
                </a:solidFill>
                <a:latin typeface="Comic Sans MS" panose="030F0902030302020204" pitchFamily="66" charset="0"/>
                <a:cs typeface="Arial" charset="0"/>
              </a:rPr>
              <a:t>KAYNAŞTIRMA UYGULAMALARINDA ÖĞRETİMİN PLANLANMASI</a:t>
            </a:r>
            <a:endParaRPr lang="tr-TR" sz="4000" dirty="0">
              <a:latin typeface="Comic Sans MS" panose="030F0902030302020204" pitchFamily="66" charset="0"/>
            </a:endParaRPr>
          </a:p>
        </p:txBody>
      </p:sp>
      <p:sp>
        <p:nvSpPr>
          <p:cNvPr id="3" name="2 Alt Başlık"/>
          <p:cNvSpPr>
            <a:spLocks noGrp="1"/>
          </p:cNvSpPr>
          <p:nvPr>
            <p:ph type="subTitle" idx="1"/>
          </p:nvPr>
        </p:nvSpPr>
        <p:spPr>
          <a:xfrm>
            <a:off x="3431703" y="3639208"/>
            <a:ext cx="5472608" cy="1752600"/>
          </a:xfrm>
          <a:solidFill>
            <a:schemeClr val="accent6">
              <a:lumMod val="20000"/>
              <a:lumOff val="80000"/>
            </a:schemeClr>
          </a:solidFill>
        </p:spPr>
        <p:txBody>
          <a:bodyPr/>
          <a:lstStyle/>
          <a:p>
            <a:r>
              <a:rPr lang="tr-TR" dirty="0">
                <a:solidFill>
                  <a:schemeClr val="tx1"/>
                </a:solidFill>
                <a:latin typeface="Comic Sans MS" panose="030F0902030302020204" pitchFamily="66" charset="0"/>
              </a:rPr>
              <a:t>Prof. Dr. Neriman ARAL</a:t>
            </a:r>
          </a:p>
          <a:p>
            <a:r>
              <a:rPr lang="tr-TR" dirty="0">
                <a:solidFill>
                  <a:schemeClr val="tx1"/>
                </a:solidFill>
                <a:latin typeface="Comic Sans MS" panose="030F0902030302020204" pitchFamily="66" charset="0"/>
              </a:rPr>
              <a:t>Sağlık Bilimleri Fakültesi</a:t>
            </a:r>
          </a:p>
          <a:p>
            <a:r>
              <a:rPr lang="tr-TR" dirty="0">
                <a:solidFill>
                  <a:schemeClr val="tx1"/>
                </a:solidFill>
                <a:latin typeface="Comic Sans MS" panose="030F0902030302020204" pitchFamily="66" charset="0"/>
              </a:rPr>
              <a:t>Çocuk Gelişimi Bölümü</a:t>
            </a:r>
          </a:p>
          <a:p>
            <a:endParaRPr lang="tr-TR" dirty="0">
              <a:solidFill>
                <a:schemeClr val="tx1"/>
              </a:solidFill>
              <a:latin typeface="Comic Sans MS" panose="030F09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20" y="70509"/>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6400" y="70509"/>
            <a:ext cx="292100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br>
              <a:rPr lang="tr-TR" b="1" i="1" dirty="0">
                <a:latin typeface="Comic Sans MS" panose="030F0702030302020204" pitchFamily="66" charset="0"/>
                <a:cs typeface="Arial" pitchFamily="34" charset="0"/>
              </a:rPr>
            </a:br>
            <a:r>
              <a:rPr lang="tr-TR" b="1" i="1" dirty="0">
                <a:latin typeface="Comic Sans MS" panose="030F0702030302020204" pitchFamily="66" charset="0"/>
                <a:cs typeface="Arial" pitchFamily="34" charset="0"/>
              </a:rPr>
              <a:t>Tanılama ve Yerleştirme</a:t>
            </a:r>
            <a:br>
              <a:rPr lang="tr-TR" dirty="0">
                <a:latin typeface="Comic Sans MS" panose="030F0702030302020204" pitchFamily="66" charset="0"/>
              </a:rPr>
            </a:br>
            <a:endParaRPr lang="tr-TR" dirty="0">
              <a:latin typeface="Comic Sans MS" panose="030F0702030302020204" pitchFamily="66" charset="0"/>
              <a:cs typeface="Arial" pitchFamily="34" charset="0"/>
            </a:endParaRPr>
          </a:p>
        </p:txBody>
      </p:sp>
      <p:sp>
        <p:nvSpPr>
          <p:cNvPr id="3" name="İçerik Yer Tutucusu 2"/>
          <p:cNvSpPr>
            <a:spLocks noGrp="1"/>
          </p:cNvSpPr>
          <p:nvPr>
            <p:ph idx="1"/>
          </p:nvPr>
        </p:nvSpPr>
        <p:spPr>
          <a:xfrm>
            <a:off x="605791" y="1977544"/>
            <a:ext cx="10972800" cy="3814033"/>
          </a:xfrm>
        </p:spPr>
        <p:style>
          <a:lnRef idx="2">
            <a:schemeClr val="accent2"/>
          </a:lnRef>
          <a:fillRef idx="1">
            <a:schemeClr val="lt1"/>
          </a:fillRef>
          <a:effectRef idx="0">
            <a:schemeClr val="accent2"/>
          </a:effectRef>
          <a:fontRef idx="minor">
            <a:schemeClr val="dk1"/>
          </a:fontRef>
        </p:style>
        <p:txBody>
          <a:bodyPr>
            <a:normAutofit/>
          </a:bodyPr>
          <a:lstStyle/>
          <a:p>
            <a:pPr algn="just">
              <a:spcBef>
                <a:spcPts val="600"/>
              </a:spcBef>
              <a:spcAft>
                <a:spcPts val="600"/>
              </a:spcAft>
            </a:pPr>
            <a:r>
              <a:rPr lang="tr-TR" sz="2800" dirty="0">
                <a:latin typeface="Comic Sans MS" panose="030F0702030302020204" pitchFamily="66" charset="0"/>
              </a:rPr>
              <a:t>Çocuk için tarama işlemi ile birlikte yapılan ilk uyarlama öğretim uyarlama ve düzenlemeleridir. </a:t>
            </a:r>
          </a:p>
          <a:p>
            <a:pPr algn="just">
              <a:spcBef>
                <a:spcPts val="600"/>
              </a:spcBef>
              <a:spcAft>
                <a:spcPts val="600"/>
              </a:spcAft>
            </a:pPr>
            <a:r>
              <a:rPr lang="tr-TR" sz="2800" dirty="0">
                <a:latin typeface="Comic Sans MS" panose="030F0702030302020204" pitchFamily="66" charset="0"/>
              </a:rPr>
              <a:t>Ancak çocuk tüm uyarlamalara rağmen akademik, davranışsal, sosyal ve duygusal problemler yaşamaya devam ederse tanılama için, öğretmen ya da ebeveynleri tarafından ayrıntılı değerlendirme yapılmak için rehberlik ve araştırma merkezine gönderilirler</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4021652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spcBef>
                <a:spcPts val="600"/>
              </a:spcBef>
              <a:spcAft>
                <a:spcPts val="600"/>
              </a:spcAft>
            </a:pPr>
            <a:r>
              <a:rPr lang="tr-TR" sz="2600" dirty="0">
                <a:latin typeface="Comic Sans MS" panose="030F0702030302020204" pitchFamily="66" charset="0"/>
              </a:rPr>
              <a:t>Rehberlik ve araştırma merkezinde çocuğa dosya açılarak durumu ayrıntılı olarak değerlendirilir. </a:t>
            </a:r>
          </a:p>
          <a:p>
            <a:pPr algn="just">
              <a:spcBef>
                <a:spcPts val="600"/>
              </a:spcBef>
              <a:spcAft>
                <a:spcPts val="600"/>
              </a:spcAft>
            </a:pPr>
            <a:r>
              <a:rPr lang="tr-TR" sz="2600" dirty="0">
                <a:latin typeface="Comic Sans MS" panose="030F0702030302020204" pitchFamily="66" charset="0"/>
              </a:rPr>
              <a:t>Değerlendirmede de amaç çocuğun mevcut durumunu göz önüne alarak özel eğitim ihtiyacını belirlemektir. </a:t>
            </a:r>
          </a:p>
          <a:p>
            <a:pPr algn="just">
              <a:spcBef>
                <a:spcPts val="600"/>
              </a:spcBef>
              <a:spcAft>
                <a:spcPts val="600"/>
              </a:spcAft>
            </a:pPr>
            <a:r>
              <a:rPr lang="tr-TR" sz="2600" dirty="0">
                <a:latin typeface="Comic Sans MS" panose="030F0702030302020204" pitchFamily="66" charset="0"/>
              </a:rPr>
              <a:t>Değerlendirmede çocuğun yetersizliği, yetersizliğin düzeyi belirlenmeye çalışılarak, okulda gösterdiği performansının yetersizlikle ilişkisi araştırılır. </a:t>
            </a:r>
          </a:p>
          <a:p>
            <a:pPr algn="just">
              <a:spcBef>
                <a:spcPts val="600"/>
              </a:spcBef>
              <a:spcAft>
                <a:spcPts val="600"/>
              </a:spcAft>
            </a:pPr>
            <a:r>
              <a:rPr lang="tr-TR" sz="2600" dirty="0">
                <a:latin typeface="Comic Sans MS" panose="030F0702030302020204" pitchFamily="66" charset="0"/>
              </a:rPr>
              <a:t>Böylece çocuğun ihtiyaç duyduğu özel gereksinim türü belirlenir (Aral, 2011; </a:t>
            </a:r>
            <a:r>
              <a:rPr lang="tr-TR" sz="2600" dirty="0" err="1">
                <a:latin typeface="Comic Sans MS" panose="030F0702030302020204" pitchFamily="66" charset="0"/>
              </a:rPr>
              <a:t>Eripek</a:t>
            </a:r>
            <a:r>
              <a:rPr lang="tr-TR" sz="2600" dirty="0">
                <a:latin typeface="Comic Sans MS" panose="030F0702030302020204" pitchFamily="66" charset="0"/>
              </a:rPr>
              <a:t>, 2007; Gürsel, 2007; Kargın, 2006). </a:t>
            </a:r>
          </a:p>
          <a:p>
            <a:pPr>
              <a:spcBef>
                <a:spcPts val="600"/>
              </a:spcBef>
              <a:spcAft>
                <a:spcPts val="600"/>
              </a:spcAft>
            </a:pP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br>
              <a:rPr lang="tr-TR" b="1" i="1" dirty="0">
                <a:latin typeface="Comic Sans MS" panose="030F0702030302020204" pitchFamily="66" charset="0"/>
                <a:cs typeface="Arial" pitchFamily="34" charset="0"/>
              </a:rPr>
            </a:br>
            <a:r>
              <a:rPr lang="tr-TR" b="1" i="1" dirty="0">
                <a:latin typeface="Comic Sans MS" panose="030F0702030302020204" pitchFamily="66" charset="0"/>
                <a:cs typeface="Arial" pitchFamily="34" charset="0"/>
              </a:rPr>
              <a:t>Tanılama ve Yerleştirme</a:t>
            </a:r>
            <a:br>
              <a:rPr lang="tr-TR" dirty="0">
                <a:latin typeface="Comic Sans MS" panose="030F0702030302020204" pitchFamily="66" charset="0"/>
              </a:rPr>
            </a:br>
            <a:endParaRPr lang="tr-TR" dirty="0">
              <a:latin typeface="Comic Sans MS" panose="030F0702030302020204" pitchFamily="66" charset="0"/>
              <a:cs typeface="Arial" pitchFamily="34" charset="0"/>
            </a:endParaRPr>
          </a:p>
        </p:txBody>
      </p:sp>
    </p:spTree>
    <p:extLst>
      <p:ext uri="{BB962C8B-B14F-4D97-AF65-F5344CB8AC3E}">
        <p14:creationId xmlns:p14="http://schemas.microsoft.com/office/powerpoint/2010/main" val="815437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tr-TR" sz="3200" b="1" dirty="0">
                <a:latin typeface="Comic Sans MS" panose="030F0702030302020204" pitchFamily="66" charset="0"/>
              </a:rPr>
              <a:t>31.05.2006 tarih ve 26184 Sayılı Resmi Gazetede tanılama ilkeleri </a:t>
            </a:r>
            <a:r>
              <a:rPr lang="tr-TR" sz="2400" b="1" dirty="0">
                <a:latin typeface="Comic Sans MS" panose="030F0702030302020204" pitchFamily="66" charset="0"/>
              </a:rPr>
              <a:t>(MEB, 2017).</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26044533"/>
              </p:ext>
            </p:extLst>
          </p:nvPr>
        </p:nvGraphicFramePr>
        <p:xfrm>
          <a:off x="839416" y="1600201"/>
          <a:ext cx="10742984" cy="4565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261176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tr-TR" sz="3200" b="1" dirty="0">
                <a:latin typeface="Comic Sans MS" panose="030F0702030302020204" pitchFamily="66" charset="0"/>
              </a:rPr>
              <a:t>31.05.2006 tarih ve 26184 Sayılı Resmi Gazetede tanılama ilkeleri </a:t>
            </a:r>
            <a:r>
              <a:rPr lang="tr-TR" sz="2400" b="1" dirty="0">
                <a:latin typeface="Comic Sans MS" panose="030F0702030302020204" pitchFamily="66" charset="0"/>
              </a:rPr>
              <a:t>(MEB, 2017).</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383045021"/>
              </p:ext>
            </p:extLst>
          </p:nvPr>
        </p:nvGraphicFramePr>
        <p:xfrm>
          <a:off x="839416" y="1600201"/>
          <a:ext cx="10742984" cy="4565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97662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tr-TR" sz="3200" b="1" dirty="0">
                <a:latin typeface="Comic Sans MS" panose="030F0702030302020204" pitchFamily="66" charset="0"/>
              </a:rPr>
              <a:t>31.05.2006 tarih ve 26184 Sayılı Resmi Gazetede tanılama ilkeleri </a:t>
            </a:r>
            <a:r>
              <a:rPr lang="tr-TR" sz="2400" b="1" dirty="0">
                <a:latin typeface="Comic Sans MS" panose="030F0702030302020204" pitchFamily="66" charset="0"/>
              </a:rPr>
              <a:t>(MEB, 2017).</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471487194"/>
              </p:ext>
            </p:extLst>
          </p:nvPr>
        </p:nvGraphicFramePr>
        <p:xfrm>
          <a:off x="839416" y="1600201"/>
          <a:ext cx="10742984" cy="4565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446772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Tanılama</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Belirtme Çizgisi 4"/>
          <p:cNvSpPr/>
          <p:nvPr/>
        </p:nvSpPr>
        <p:spPr>
          <a:xfrm>
            <a:off x="609600" y="1700808"/>
            <a:ext cx="10887000" cy="3672408"/>
          </a:xfrm>
          <a:prstGeom prst="wedgeRect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tr-TR" sz="3600" b="1" i="1" dirty="0">
                <a:latin typeface="Comic Sans MS" panose="030F0702030302020204" pitchFamily="66" charset="0"/>
              </a:rPr>
              <a:t>Tıbbi Tanılama</a:t>
            </a:r>
          </a:p>
          <a:p>
            <a:pPr marL="457200" indent="-4572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Tıbbi tanılamada tıbbi veriler ve </a:t>
            </a:r>
            <a:r>
              <a:rPr lang="tr-TR" sz="2800" dirty="0" err="1">
                <a:latin typeface="Comic Sans MS" panose="030F0702030302020204" pitchFamily="66" charset="0"/>
              </a:rPr>
              <a:t>psikometrik</a:t>
            </a:r>
            <a:r>
              <a:rPr lang="tr-TR" sz="2800" dirty="0">
                <a:latin typeface="Comic Sans MS" panose="030F0702030302020204" pitchFamily="66" charset="0"/>
              </a:rPr>
              <a:t> ölçümler esas alınmaktadır. </a:t>
            </a:r>
          </a:p>
          <a:p>
            <a:pPr marL="457200" indent="-4572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Tıbbi tanılama ile gelişim sürecinde yetersizliğin durumu, yetersizliğe neden olan faktörler, önlenebilir olup olmadığı gibi durumlar değerlendirilmektedir (Aral, 2011; Yıldırım- Doğru, 2017).</a:t>
            </a:r>
          </a:p>
        </p:txBody>
      </p:sp>
    </p:spTree>
    <p:extLst>
      <p:ext uri="{BB962C8B-B14F-4D97-AF65-F5344CB8AC3E}">
        <p14:creationId xmlns:p14="http://schemas.microsoft.com/office/powerpoint/2010/main" val="3765791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tr-TR" b="1" dirty="0">
                <a:latin typeface="Comic Sans MS" panose="030F0702030302020204" pitchFamily="66" charset="0"/>
              </a:rPr>
              <a:t>Tanılama</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Dikdörtgen 6"/>
          <p:cNvSpPr/>
          <p:nvPr/>
        </p:nvSpPr>
        <p:spPr>
          <a:xfrm>
            <a:off x="609600" y="1772816"/>
            <a:ext cx="10972800" cy="41764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3600" b="1" i="1" dirty="0">
                <a:latin typeface="Comic Sans MS" panose="030F0702030302020204" pitchFamily="66" charset="0"/>
              </a:rPr>
              <a:t>Eğitsel Tanılama</a:t>
            </a:r>
          </a:p>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Tıbbi ve </a:t>
            </a:r>
            <a:r>
              <a:rPr lang="tr-TR" sz="2800" dirty="0" err="1">
                <a:latin typeface="Comic Sans MS" panose="030F0702030302020204" pitchFamily="66" charset="0"/>
              </a:rPr>
              <a:t>psikometrik</a:t>
            </a:r>
            <a:r>
              <a:rPr lang="tr-TR" sz="2800" dirty="0">
                <a:latin typeface="Comic Sans MS" panose="030F0702030302020204" pitchFamily="66" charset="0"/>
              </a:rPr>
              <a:t> verilerin göz önüne alınarak yetersizliğin çocuğun eğitim sürecini etkileme düzeyini belirlemenin yanında, çocuğun mevcut gelişim alanlarındaki bilgilerin toplanması amacıyla yapılmaktadır. </a:t>
            </a:r>
          </a:p>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Bu bilgiler doğrultusunda da çocuk en uygun programa yerleştirilmektedir (Aral, 2011; Yıldırım- Doğru, 2017). </a:t>
            </a:r>
          </a:p>
        </p:txBody>
      </p:sp>
    </p:spTree>
    <p:extLst>
      <p:ext uri="{BB962C8B-B14F-4D97-AF65-F5344CB8AC3E}">
        <p14:creationId xmlns:p14="http://schemas.microsoft.com/office/powerpoint/2010/main" val="2709823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09600" y="1844824"/>
            <a:ext cx="10972800" cy="32624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Tıbbi ve eğitsel tanılama sonucunda elde edilen bilgilerde gerektiğinde nesnel, standart testler ve çeşitli ölçme araçları kullanılmakta, elde edilen bilgiler Rehberlik ve Araştırma Merkezi bünyesindeki özel eğitim kuruluna gönderilmektedir. </a:t>
            </a:r>
          </a:p>
          <a:p>
            <a:pPr marL="342900" indent="-342900" algn="just">
              <a:spcBef>
                <a:spcPts val="600"/>
              </a:spcBef>
              <a:spcAft>
                <a:spcPts val="600"/>
              </a:spcAft>
              <a:buFont typeface="Arial" panose="020B0604020202020204" pitchFamily="34" charset="0"/>
              <a:buChar char="•"/>
            </a:pPr>
            <a:r>
              <a:rPr lang="tr-TR" sz="2800" dirty="0">
                <a:latin typeface="Comic Sans MS" panose="030F0702030302020204" pitchFamily="66" charset="0"/>
              </a:rPr>
              <a:t>Kurul hazırlanan dosyayı incelediğinde çocuğun özel gereksinime ihtiyacı olup olmadığı hakkında yönlendirme niteliğinde karar almaktadır.</a:t>
            </a:r>
          </a:p>
        </p:txBody>
      </p:sp>
      <p:sp>
        <p:nvSpPr>
          <p:cNvPr id="6" name="Başlık 1">
            <a:extLst>
              <a:ext uri="{FF2B5EF4-FFF2-40B4-BE49-F238E27FC236}">
                <a16:creationId xmlns:a16="http://schemas.microsoft.com/office/drawing/2014/main" id="{16E1DD06-22C8-ED46-A4DF-36381D7A0805}"/>
              </a:ext>
            </a:extLst>
          </p:cNvPr>
          <p:cNvSpPr txBox="1">
            <a:spLocks/>
          </p:cNvSpPr>
          <p:nvPr/>
        </p:nvSpPr>
        <p:spPr>
          <a:xfrm>
            <a:off x="609600" y="274638"/>
            <a:ext cx="10972800" cy="1143000"/>
          </a:xfrm>
          <a:prstGeom prst="rect">
            <a:avLst/>
          </a:prstGeom>
        </p:spPr>
        <p:style>
          <a:lnRef idx="2">
            <a:schemeClr val="dk1"/>
          </a:lnRef>
          <a:fillRef idx="1">
            <a:schemeClr val="lt1"/>
          </a:fillRef>
          <a:effectRef idx="0">
            <a:schemeClr val="dk1"/>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a:latin typeface="Comic Sans MS" panose="030F0702030302020204" pitchFamily="66" charset="0"/>
              </a:rPr>
              <a:t>Tanılama</a:t>
            </a:r>
            <a:endParaRPr lang="tr-TR" b="1" dirty="0">
              <a:latin typeface="Comic Sans MS" panose="030F0702030302020204" pitchFamily="66" charset="0"/>
            </a:endParaRPr>
          </a:p>
        </p:txBody>
      </p:sp>
    </p:spTree>
    <p:extLst>
      <p:ext uri="{BB962C8B-B14F-4D97-AF65-F5344CB8AC3E}">
        <p14:creationId xmlns:p14="http://schemas.microsoft.com/office/powerpoint/2010/main" val="844882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609600" y="2028456"/>
            <a:ext cx="10670976" cy="246221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Verilen karar sonucunda, çocuğun özel eğitime gereksinimi olduğu belirlenirse, yetersizliğin ismi konularak çocuğun en uygun eğitime yönlendirilmesi sağlanır.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Eğitimde yerleştirileceği sınıf ile destek eğitim hizmeti ve hizmet planına yönelik hazırlanan rapor Milli Eğitim Müdürlüğü’nün onayına sunulur. </a:t>
            </a:r>
          </a:p>
        </p:txBody>
      </p:sp>
      <p:sp>
        <p:nvSpPr>
          <p:cNvPr id="4" name="Başlık 1">
            <a:extLst>
              <a:ext uri="{FF2B5EF4-FFF2-40B4-BE49-F238E27FC236}">
                <a16:creationId xmlns:a16="http://schemas.microsoft.com/office/drawing/2014/main" id="{39A437E0-FF74-C441-8D35-0E848376EA0E}"/>
              </a:ext>
            </a:extLst>
          </p:cNvPr>
          <p:cNvSpPr txBox="1">
            <a:spLocks/>
          </p:cNvSpPr>
          <p:nvPr/>
        </p:nvSpPr>
        <p:spPr>
          <a:xfrm>
            <a:off x="609600" y="274638"/>
            <a:ext cx="10972800" cy="1143000"/>
          </a:xfrm>
          <a:prstGeom prst="rect">
            <a:avLst/>
          </a:prstGeom>
        </p:spPr>
        <p:style>
          <a:lnRef idx="2">
            <a:schemeClr val="dk1"/>
          </a:lnRef>
          <a:fillRef idx="1">
            <a:schemeClr val="lt1"/>
          </a:fillRef>
          <a:effectRef idx="0">
            <a:schemeClr val="dk1"/>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a:latin typeface="Comic Sans MS" panose="030F0702030302020204" pitchFamily="66" charset="0"/>
              </a:rPr>
              <a:t>Tanılama</a:t>
            </a:r>
            <a:endParaRPr lang="tr-TR" b="1" dirty="0">
              <a:latin typeface="Comic Sans MS" panose="030F0702030302020204" pitchFamily="66" charset="0"/>
            </a:endParaRPr>
          </a:p>
        </p:txBody>
      </p:sp>
    </p:spTree>
    <p:extLst>
      <p:ext uri="{BB962C8B-B14F-4D97-AF65-F5344CB8AC3E}">
        <p14:creationId xmlns:p14="http://schemas.microsoft.com/office/powerpoint/2010/main" val="623861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51384" y="2132856"/>
            <a:ext cx="11089232" cy="372409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Milli Eğitim Müdürlüğü hazırlanan raporu, Özel Eğitim Hizmetleri Kuruluna gönderir.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Özel Eğitim Hizmetleri Kurulu, Özel Eğitim Değerlendirme Kurulu tarafından hazırlanan raporu göz önüne alarak çocuğun resmi okul ya da kuruma yerleştirilmesi kararını alır, bu kararla birlikte aynı zamanda gerekli özel eğitim önlemlerini de alır.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Bu değerlendirme sonucunda özel </a:t>
            </a:r>
            <a:r>
              <a:rPr lang="tr-TR" sz="2400" dirty="0" err="1">
                <a:latin typeface="Comic Sans MS" panose="030F0702030302020204" pitchFamily="66" charset="0"/>
              </a:rPr>
              <a:t>gereksinimli</a:t>
            </a:r>
            <a:r>
              <a:rPr lang="tr-TR" sz="2400" dirty="0">
                <a:latin typeface="Comic Sans MS" panose="030F0702030302020204" pitchFamily="66" charset="0"/>
              </a:rPr>
              <a:t> çocuk Türkiye’de özel eğitim okulu, özel eğitim sınıfı ya da genel eğitim sınıfına yerleştirilir (Aral, 2011). </a:t>
            </a:r>
          </a:p>
        </p:txBody>
      </p:sp>
      <p:sp>
        <p:nvSpPr>
          <p:cNvPr id="4" name="Başlık 1">
            <a:extLst>
              <a:ext uri="{FF2B5EF4-FFF2-40B4-BE49-F238E27FC236}">
                <a16:creationId xmlns:a16="http://schemas.microsoft.com/office/drawing/2014/main" id="{B19A7364-F9CF-7E43-8FEB-F292EA3A7B2B}"/>
              </a:ext>
            </a:extLst>
          </p:cNvPr>
          <p:cNvSpPr txBox="1">
            <a:spLocks/>
          </p:cNvSpPr>
          <p:nvPr/>
        </p:nvSpPr>
        <p:spPr>
          <a:xfrm>
            <a:off x="609600" y="675444"/>
            <a:ext cx="10972800" cy="1143000"/>
          </a:xfrm>
          <a:prstGeom prst="rect">
            <a:avLst/>
          </a:prstGeom>
        </p:spPr>
        <p:style>
          <a:lnRef idx="2">
            <a:schemeClr val="dk1"/>
          </a:lnRef>
          <a:fillRef idx="1">
            <a:schemeClr val="lt1"/>
          </a:fillRef>
          <a:effectRef idx="0">
            <a:schemeClr val="dk1"/>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a:latin typeface="Comic Sans MS" panose="030F0702030302020204" pitchFamily="66" charset="0"/>
              </a:rPr>
              <a:t>Tanılama</a:t>
            </a:r>
            <a:endParaRPr lang="tr-TR" b="1" dirty="0">
              <a:latin typeface="Comic Sans MS" panose="030F0702030302020204" pitchFamily="66" charset="0"/>
            </a:endParaRPr>
          </a:p>
        </p:txBody>
      </p:sp>
    </p:spTree>
    <p:extLst>
      <p:ext uri="{BB962C8B-B14F-4D97-AF65-F5344CB8AC3E}">
        <p14:creationId xmlns:p14="http://schemas.microsoft.com/office/powerpoint/2010/main" val="840554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839416" y="1800226"/>
            <a:ext cx="10513168" cy="4437086"/>
          </a:xfrm>
          <a:solidFill>
            <a:schemeClr val="accent4">
              <a:lumMod val="20000"/>
              <a:lumOff val="80000"/>
            </a:schemeClr>
          </a:solidFill>
        </p:spPr>
        <p:txBody>
          <a:bodyPr>
            <a:noAutofit/>
          </a:bodyPr>
          <a:lstStyle/>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DEĞERLENDİRME</a:t>
            </a:r>
          </a:p>
          <a:p>
            <a:pPr marL="628650" lvl="1" algn="just">
              <a:lnSpc>
                <a:spcPct val="150000"/>
              </a:lnSpc>
              <a:buFont typeface="Arial" panose="020B0604020202020204" pitchFamily="34" charset="0"/>
              <a:buChar char="•"/>
            </a:pPr>
            <a:r>
              <a:rPr lang="tr-TR" sz="1800" b="1" dirty="0">
                <a:latin typeface="Comic Sans MS" panose="030F0702030302020204" pitchFamily="66" charset="0"/>
              </a:rPr>
              <a:t>DEĞERLENDİRME AŞAMALARI </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TARAMA VE GÖNDERME</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TARAMA SÜRECİNDE DİKKAT EDİLECEK NOKTALAR</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TANILAMA VE YERLEŞTİRME</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EĞİTİM PROGRAMINI PLANLAMA</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ÇOCUKLARIN GELİŞİMLERİNİ İZLEMEK</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EĞİTİM PROGRAMINI DEĞERLENDİRME</a:t>
            </a:r>
          </a:p>
          <a:p>
            <a:pPr marL="628650" lvl="1" algn="just">
              <a:lnSpc>
                <a:spcPct val="150000"/>
              </a:lnSpc>
              <a:buFont typeface="Arial" panose="020B0604020202020204" pitchFamily="34" charset="0"/>
              <a:buChar char="•"/>
            </a:pPr>
            <a:r>
              <a:rPr lang="tr-TR" sz="1800" b="1" dirty="0">
                <a:latin typeface="Comic Sans MS" panose="030F0702030302020204" pitchFamily="66" charset="0"/>
                <a:cs typeface="Arial" charset="0"/>
              </a:rPr>
              <a:t>DEĞERLENDİRME TÜRLERİ</a:t>
            </a:r>
          </a:p>
          <a:p>
            <a:pPr marL="0" indent="0">
              <a:lnSpc>
                <a:spcPct val="150000"/>
              </a:lnSpc>
              <a:buNone/>
            </a:pPr>
            <a:endParaRPr lang="tr-TR" sz="1800" b="1" dirty="0">
              <a:latin typeface="Comic Sans MS" panose="030F0702030302020204" pitchFamily="66" charset="0"/>
            </a:endParaRPr>
          </a:p>
          <a:p>
            <a:pPr>
              <a:lnSpc>
                <a:spcPct val="150000"/>
              </a:lnSpc>
            </a:pPr>
            <a:endParaRPr lang="tr-TR" sz="1800"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fontScale="90000"/>
          </a:bodyPr>
          <a:lstStyle/>
          <a:p>
            <a:br>
              <a:rPr lang="tr-TR" b="1" i="1" dirty="0">
                <a:latin typeface="Comic Sans MS" panose="030F0702030302020204" pitchFamily="66" charset="0"/>
              </a:rPr>
            </a:br>
            <a:r>
              <a:rPr lang="tr-TR" b="1" i="1" dirty="0">
                <a:latin typeface="Comic Sans MS" panose="030F0702030302020204" pitchFamily="66" charset="0"/>
              </a:rPr>
              <a:t>Eğitim Programını Planlama</a:t>
            </a:r>
            <a:br>
              <a:rPr lang="tr-TR" dirty="0">
                <a:latin typeface="Comic Sans MS" panose="030F0702030302020204" pitchFamily="66" charset="0"/>
              </a:rPr>
            </a:br>
            <a:endParaRPr lang="tr-TR" dirty="0">
              <a:latin typeface="Comic Sans MS" panose="030F0702030302020204" pitchFamily="66" charset="0"/>
            </a:endParaRPr>
          </a:p>
        </p:txBody>
      </p:sp>
      <p:sp>
        <p:nvSpPr>
          <p:cNvPr id="2" name="Altbilgi Yer Tutucusu 1"/>
          <p:cNvSpPr>
            <a:spLocks noGrp="1"/>
          </p:cNvSpPr>
          <p:nvPr>
            <p:ph type="ftr" sz="quarter" idx="11"/>
          </p:nvPr>
        </p:nvSpPr>
        <p:spPr/>
        <p:txBody>
          <a:bodyPr/>
          <a:lstStyle/>
          <a:p>
            <a:r>
              <a:rPr lang="tr-TR"/>
              <a:t>Prof. Dr. Neriman ARAL- Kaynaştırma Uygulamaları</a:t>
            </a:r>
          </a:p>
        </p:txBody>
      </p:sp>
      <p:sp>
        <p:nvSpPr>
          <p:cNvPr id="5" name="Akış Çizelgesi: Öteki İşlem 4"/>
          <p:cNvSpPr/>
          <p:nvPr/>
        </p:nvSpPr>
        <p:spPr>
          <a:xfrm>
            <a:off x="609600" y="1772816"/>
            <a:ext cx="10972800" cy="410445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Bu aşamada, çocuğun durumu göz önüne alınarak özel güçlük alanları, yetersizlikleri, öğrenmenin hangi koşullar altında en iyi şekilde gerçekleştirilebileceği belirlenir. </a:t>
            </a:r>
          </a:p>
          <a:p>
            <a:pPr marL="342900" indent="-3429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Çocuğun var olan performans düzeyi değerlendirilerek sınıfta, evde ya da toplumda çocuk için verilebilecek eğitim gereksinimleri belirlenerek, çocuğa eğitimde nelerin ve nasıl öğretileceğinin planlandığı Bireyselleştirilmiş Eğitim Planı oluşturulur (Aral, 2011; Gürsel, 2007).</a:t>
            </a:r>
          </a:p>
        </p:txBody>
      </p:sp>
    </p:spTree>
    <p:extLst>
      <p:ext uri="{BB962C8B-B14F-4D97-AF65-F5344CB8AC3E}">
        <p14:creationId xmlns:p14="http://schemas.microsoft.com/office/powerpoint/2010/main" val="2688671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fontScale="90000"/>
          </a:bodyPr>
          <a:lstStyle/>
          <a:p>
            <a:br>
              <a:rPr lang="tr-TR" b="1" i="1" dirty="0">
                <a:latin typeface="Comic Sans MS" panose="030F0702030302020204" pitchFamily="66" charset="0"/>
              </a:rPr>
            </a:br>
            <a:r>
              <a:rPr lang="tr-TR" b="1" i="1" dirty="0">
                <a:latin typeface="Comic Sans MS" panose="030F0702030302020204" pitchFamily="66" charset="0"/>
              </a:rPr>
              <a:t>Çocukların Gelişimlerini İzlemek</a:t>
            </a:r>
            <a:br>
              <a:rPr lang="tr-TR" dirty="0">
                <a:latin typeface="Comic Sans MS" panose="030F0702030302020204" pitchFamily="66" charset="0"/>
              </a:rPr>
            </a:br>
            <a:endParaRPr lang="tr-TR" dirty="0">
              <a:latin typeface="Comic Sans MS" panose="030F0702030302020204" pitchFamily="66" charset="0"/>
            </a:endParaRPr>
          </a:p>
        </p:txBody>
      </p:sp>
      <p:sp>
        <p:nvSpPr>
          <p:cNvPr id="3" name="İçerik Yer Tutucusu 2"/>
          <p:cNvSpPr>
            <a:spLocks noGrp="1"/>
          </p:cNvSpPr>
          <p:nvPr>
            <p:ph idx="1"/>
          </p:nvPr>
        </p:nvSpPr>
        <p:spPr>
          <a:xfrm>
            <a:off x="407368" y="1600201"/>
            <a:ext cx="11305256" cy="4637111"/>
          </a:xfrm>
        </p:spPr>
        <p:style>
          <a:lnRef idx="2">
            <a:schemeClr val="dk1"/>
          </a:lnRef>
          <a:fillRef idx="1">
            <a:schemeClr val="lt1"/>
          </a:fillRef>
          <a:effectRef idx="0">
            <a:schemeClr val="dk1"/>
          </a:effectRef>
          <a:fontRef idx="minor">
            <a:schemeClr val="dk1"/>
          </a:fontRef>
        </p:style>
        <p:txBody>
          <a:bodyPr>
            <a:noAutofit/>
          </a:bodyPr>
          <a:lstStyle/>
          <a:p>
            <a:pPr algn="just">
              <a:spcBef>
                <a:spcPts val="600"/>
              </a:spcBef>
              <a:spcAft>
                <a:spcPts val="600"/>
              </a:spcAft>
            </a:pPr>
            <a:r>
              <a:rPr lang="tr-TR" sz="2400" dirty="0">
                <a:latin typeface="Comic Sans MS" panose="030F0702030302020204" pitchFamily="66" charset="0"/>
              </a:rPr>
              <a:t>Çocuklara yönelik olarak hazırlanan eğitim programının çocuk üzerindeki etkisini belirlemek amacıyla yapılır. </a:t>
            </a:r>
          </a:p>
          <a:p>
            <a:pPr algn="just">
              <a:spcBef>
                <a:spcPts val="600"/>
              </a:spcBef>
              <a:spcAft>
                <a:spcPts val="600"/>
              </a:spcAft>
            </a:pPr>
            <a:r>
              <a:rPr lang="tr-TR" sz="2400" dirty="0">
                <a:latin typeface="Comic Sans MS" panose="030F0702030302020204" pitchFamily="66" charset="0"/>
              </a:rPr>
              <a:t>Eğitim programları hazırlanırken, çocuğun gelişimine yönelik kısa ve uzun vadede amaçlar belirlenir. </a:t>
            </a:r>
          </a:p>
          <a:p>
            <a:pPr algn="just">
              <a:spcBef>
                <a:spcPts val="600"/>
              </a:spcBef>
              <a:spcAft>
                <a:spcPts val="600"/>
              </a:spcAft>
            </a:pPr>
            <a:r>
              <a:rPr lang="tr-TR" sz="2400" dirty="0">
                <a:latin typeface="Comic Sans MS" panose="030F0702030302020204" pitchFamily="66" charset="0"/>
              </a:rPr>
              <a:t>Öğretim programı uygulaması sırasında çocukların kazandıkları bir başka deyişle performanslarındaki ilerlemeler gözlem, gelişimsel kontrol listesi, dereceleme ölçekleri ve ölçüt bağımlı testlerle izlenir. </a:t>
            </a:r>
          </a:p>
          <a:p>
            <a:pPr algn="just">
              <a:spcBef>
                <a:spcPts val="600"/>
              </a:spcBef>
              <a:spcAft>
                <a:spcPts val="600"/>
              </a:spcAft>
            </a:pPr>
            <a:r>
              <a:rPr lang="tr-TR" sz="2400" dirty="0">
                <a:latin typeface="Comic Sans MS" panose="030F0702030302020204" pitchFamily="66" charset="0"/>
              </a:rPr>
              <a:t>Başlangıçta planlanan kazanımlara ne oranda ulaşıldığı belirlenmeye çalışılarak gerektiğinde öğretim programındaki değişiklikler yapılır. </a:t>
            </a:r>
          </a:p>
          <a:p>
            <a:pPr algn="just">
              <a:spcBef>
                <a:spcPts val="600"/>
              </a:spcBef>
              <a:spcAft>
                <a:spcPts val="600"/>
              </a:spcAft>
            </a:pPr>
            <a:r>
              <a:rPr lang="tr-TR" sz="2400" dirty="0">
                <a:latin typeface="Comic Sans MS" panose="030F0702030302020204" pitchFamily="66" charset="0"/>
              </a:rPr>
              <a:t>Bu değişiklikler özel eğitim ve destek eğitimi hizmetlerine ilişkin kararların alınmasında kullanılmaktadır (Aral, 2011). </a:t>
            </a:r>
          </a:p>
          <a:p>
            <a:pPr algn="just">
              <a:spcBef>
                <a:spcPts val="600"/>
              </a:spcBef>
              <a:spcAft>
                <a:spcPts val="600"/>
              </a:spcAft>
            </a:pPr>
            <a:endParaRPr lang="tr-TR" sz="24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938722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br>
              <a:rPr lang="tr-TR" b="1" i="1" dirty="0">
                <a:latin typeface="Comic Sans MS" panose="030F0702030302020204" pitchFamily="66" charset="0"/>
              </a:rPr>
            </a:br>
            <a:r>
              <a:rPr lang="tr-TR" b="1" i="1" dirty="0">
                <a:latin typeface="Comic Sans MS" panose="030F0702030302020204" pitchFamily="66" charset="0"/>
              </a:rPr>
              <a:t>Eğitim Programını Değerlendirme</a:t>
            </a:r>
            <a:br>
              <a:rPr lang="tr-TR" dirty="0">
                <a:latin typeface="Comic Sans MS" panose="030F0702030302020204" pitchFamily="66" charset="0"/>
              </a:rPr>
            </a:b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Tek Köşesi Kesik Dikdörtgen 4"/>
          <p:cNvSpPr/>
          <p:nvPr/>
        </p:nvSpPr>
        <p:spPr>
          <a:xfrm>
            <a:off x="609600" y="1700808"/>
            <a:ext cx="11103024" cy="4248472"/>
          </a:xfrm>
          <a:prstGeom prst="snip1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Özel eğitim hizmetlerinin devam edip etmeyeceğine ya da yeni uyarlamalara ihtiyaç olup olmadığını belirlemek için eğitim programı da değerlendirilmektedir. </a:t>
            </a:r>
          </a:p>
          <a:p>
            <a:pPr marL="457200"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Çocuklara yönelik olarak hazırlanan Bireyselleştirilmiş Eğitim Programı yılda en az bir kez gözden geçirilerek, programdaki ilerleme ya da aksayan yönler belirlenmeli ve buna yönelik düzenlemeler yapılmalıdır (Aral, 2011). </a:t>
            </a:r>
          </a:p>
        </p:txBody>
      </p:sp>
    </p:spTree>
    <p:extLst>
      <p:ext uri="{BB962C8B-B14F-4D97-AF65-F5344CB8AC3E}">
        <p14:creationId xmlns:p14="http://schemas.microsoft.com/office/powerpoint/2010/main" val="2282488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
        <p:nvSpPr>
          <p:cNvPr id="3" name="İçerik Yer Tutucus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lgn="just">
              <a:spcBef>
                <a:spcPts val="600"/>
              </a:spcBef>
              <a:spcAft>
                <a:spcPts val="600"/>
              </a:spcAft>
              <a:buNone/>
            </a:pPr>
            <a:r>
              <a:rPr lang="tr-TR" sz="2800" b="1" i="1" dirty="0">
                <a:latin typeface="Comic Sans MS" panose="030F0702030302020204" pitchFamily="66" charset="0"/>
              </a:rPr>
              <a:t>Formal Testler</a:t>
            </a:r>
          </a:p>
          <a:p>
            <a:pPr lvl="1" algn="just">
              <a:spcBef>
                <a:spcPts val="600"/>
              </a:spcBef>
              <a:spcAft>
                <a:spcPts val="600"/>
              </a:spcAft>
              <a:buFont typeface="Arial" panose="020B0604020202020204" pitchFamily="34" charset="0"/>
              <a:buChar char="•"/>
            </a:pPr>
            <a:r>
              <a:rPr lang="tr-TR" sz="2600" dirty="0">
                <a:latin typeface="Comic Sans MS" panose="030F0702030302020204" pitchFamily="66" charset="0"/>
              </a:rPr>
              <a:t>Formal bir başka tanımla standart testler özel gereksinime sahip olduğu düşünülen çocukların farklılıklarını belirlemek amacıyla kullanılan standardizasyonu yapılmış olan ölçme araçlarıdır. </a:t>
            </a:r>
          </a:p>
          <a:p>
            <a:pPr lvl="1" algn="just">
              <a:spcBef>
                <a:spcPts val="600"/>
              </a:spcBef>
              <a:spcAft>
                <a:spcPts val="600"/>
              </a:spcAft>
              <a:buFont typeface="Arial" panose="020B0604020202020204" pitchFamily="34" charset="0"/>
              <a:buChar char="•"/>
            </a:pPr>
            <a:r>
              <a:rPr lang="tr-TR" sz="2600" dirty="0">
                <a:latin typeface="Comic Sans MS" panose="030F0702030302020204" pitchFamily="66" charset="0"/>
              </a:rPr>
              <a:t>Bu testler üst düzey bir yapıya sahip olmanın yanında testlerin tutarlı ve standart bir tutumla yapılmasını sağlayacak özellikleri de içinde barındırmaktadır. </a:t>
            </a:r>
          </a:p>
          <a:p>
            <a:pPr lvl="1" algn="just">
              <a:spcBef>
                <a:spcPts val="600"/>
              </a:spcBef>
              <a:spcAft>
                <a:spcPts val="600"/>
              </a:spcAft>
              <a:buFont typeface="Arial" panose="020B0604020202020204" pitchFamily="34" charset="0"/>
              <a:buChar char="•"/>
            </a:pPr>
            <a:r>
              <a:rPr lang="tr-TR" sz="2600" dirty="0">
                <a:latin typeface="Comic Sans MS" panose="030F0702030302020204" pitchFamily="66" charset="0"/>
              </a:rPr>
              <a:t>Bu değerlendirme yönteminde yer alan testlerin kullanma, puanlama ve yorumlama yönergeleri bulunmaktadır.</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64804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0" indent="0" algn="just">
              <a:spcBef>
                <a:spcPts val="600"/>
              </a:spcBef>
              <a:spcAft>
                <a:spcPts val="600"/>
              </a:spcAft>
              <a:buNone/>
            </a:pPr>
            <a:r>
              <a:rPr lang="tr-TR" sz="2800" b="1" i="1" dirty="0">
                <a:latin typeface="Comic Sans MS" panose="030F0702030302020204" pitchFamily="66" charset="0"/>
              </a:rPr>
              <a:t>Formal Testler</a:t>
            </a:r>
            <a:endParaRPr lang="tr-TR" sz="2800" dirty="0">
              <a:latin typeface="Comic Sans MS" panose="030F0702030302020204" pitchFamily="66" charset="0"/>
            </a:endParaRPr>
          </a:p>
          <a:p>
            <a:pPr lvl="1" algn="just">
              <a:spcBef>
                <a:spcPts val="600"/>
              </a:spcBef>
              <a:spcAft>
                <a:spcPts val="600"/>
              </a:spcAft>
              <a:buFont typeface="Arial" panose="020B0604020202020204" pitchFamily="34" charset="0"/>
              <a:buChar char="•"/>
            </a:pPr>
            <a:r>
              <a:rPr lang="tr-TR" dirty="0">
                <a:latin typeface="Comic Sans MS" panose="030F0702030302020204" pitchFamily="66" charset="0"/>
              </a:rPr>
              <a:t>Testlerden elde edilen doğru cevaplar toplanarak ham puanlar elde edilmekte, bu puanlar norm tabloları aracılığıyla standart puanlara dönüştürülmektedir. </a:t>
            </a:r>
          </a:p>
          <a:p>
            <a:pPr lvl="1" algn="just">
              <a:spcBef>
                <a:spcPts val="600"/>
              </a:spcBef>
              <a:spcAft>
                <a:spcPts val="600"/>
              </a:spcAft>
              <a:buFont typeface="Arial" panose="020B0604020202020204" pitchFamily="34" charset="0"/>
              <a:buChar char="•"/>
            </a:pPr>
            <a:r>
              <a:rPr lang="tr-TR" dirty="0">
                <a:latin typeface="Comic Sans MS" panose="030F0702030302020204" pitchFamily="66" charset="0"/>
              </a:rPr>
              <a:t>Elde edilen puanlar, çocuğun akranlarına göre kıyaslanması amacıyla kullanılmaktadır. </a:t>
            </a:r>
          </a:p>
          <a:p>
            <a:pPr lvl="1" algn="just">
              <a:spcBef>
                <a:spcPts val="600"/>
              </a:spcBef>
              <a:spcAft>
                <a:spcPts val="600"/>
              </a:spcAft>
              <a:buFont typeface="Arial" panose="020B0604020202020204" pitchFamily="34" charset="0"/>
              <a:buChar char="•"/>
            </a:pPr>
            <a:r>
              <a:rPr lang="tr-TR" dirty="0">
                <a:latin typeface="Comic Sans MS" panose="030F0702030302020204" pitchFamily="66" charset="0"/>
              </a:rPr>
              <a:t>Ancak bu şekilde yapılan ölçümlerin belirli aralıklarla tekrarlanması, programın uygunluğunu belirleme açısından </a:t>
            </a:r>
            <a:r>
              <a:rPr lang="tr-TR" sz="2200" dirty="0">
                <a:latin typeface="Comic Sans MS" panose="030F0702030302020204" pitchFamily="66" charset="0"/>
              </a:rPr>
              <a:t>önemlidir (Ar</a:t>
            </a:r>
            <a:r>
              <a:rPr lang="tr-TR" sz="2400" dirty="0">
                <a:latin typeface="Comic Sans MS" panose="030F0702030302020204" pitchFamily="66" charset="0"/>
              </a:rPr>
              <a:t>al, 2011). </a:t>
            </a:r>
          </a:p>
          <a:p>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Tree>
    <p:extLst>
      <p:ext uri="{BB962C8B-B14F-4D97-AF65-F5344CB8AC3E}">
        <p14:creationId xmlns:p14="http://schemas.microsoft.com/office/powerpoint/2010/main" val="4189568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0" indent="0" algn="just">
              <a:lnSpc>
                <a:spcPct val="150000"/>
              </a:lnSpc>
              <a:spcBef>
                <a:spcPts val="600"/>
              </a:spcBef>
              <a:spcAft>
                <a:spcPts val="600"/>
              </a:spcAft>
              <a:buNone/>
            </a:pPr>
            <a:r>
              <a:rPr lang="tr-TR" sz="5900" b="1" i="1" dirty="0" err="1">
                <a:latin typeface="Comic Sans MS" panose="030F0702030302020204" pitchFamily="66" charset="0"/>
              </a:rPr>
              <a:t>Informal</a:t>
            </a:r>
            <a:r>
              <a:rPr lang="tr-TR" sz="5900" b="1" i="1" dirty="0">
                <a:latin typeface="Comic Sans MS" panose="030F0702030302020204" pitchFamily="66" charset="0"/>
              </a:rPr>
              <a:t> Testler</a:t>
            </a:r>
          </a:p>
          <a:p>
            <a:pPr lvl="1" algn="just">
              <a:lnSpc>
                <a:spcPct val="150000"/>
              </a:lnSpc>
              <a:spcBef>
                <a:spcPts val="600"/>
              </a:spcBef>
              <a:spcAft>
                <a:spcPts val="600"/>
              </a:spcAft>
              <a:buFont typeface="Arial" panose="020B0604020202020204" pitchFamily="34" charset="0"/>
              <a:buChar char="•"/>
            </a:pPr>
            <a:r>
              <a:rPr lang="tr-TR" sz="5100" dirty="0">
                <a:latin typeface="Comic Sans MS" panose="030F0702030302020204" pitchFamily="66" charset="0"/>
              </a:rPr>
              <a:t>Bu teknikte genellikle ölçüt bağımlı testler ve eğitimciler tarafından oluşturulan araçlarla çocukların değerlendirildiği bir yöntemdir. </a:t>
            </a:r>
          </a:p>
          <a:p>
            <a:pPr lvl="1" algn="just">
              <a:lnSpc>
                <a:spcPct val="150000"/>
              </a:lnSpc>
              <a:spcBef>
                <a:spcPts val="600"/>
              </a:spcBef>
              <a:spcAft>
                <a:spcPts val="600"/>
              </a:spcAft>
              <a:buFont typeface="Arial" panose="020B0604020202020204" pitchFamily="34" charset="0"/>
              <a:buChar char="•"/>
            </a:pPr>
            <a:r>
              <a:rPr lang="tr-TR" sz="5100" dirty="0">
                <a:latin typeface="Comic Sans MS" panose="030F0702030302020204" pitchFamily="66" charset="0"/>
              </a:rPr>
              <a:t>Bu tekniğin temel avantajı öğretimle ilgili olarak yapılmasıdır. </a:t>
            </a:r>
          </a:p>
          <a:p>
            <a:pPr lvl="1" algn="just">
              <a:lnSpc>
                <a:spcPct val="150000"/>
              </a:lnSpc>
              <a:spcBef>
                <a:spcPts val="600"/>
              </a:spcBef>
              <a:spcAft>
                <a:spcPts val="600"/>
              </a:spcAft>
              <a:buFont typeface="Arial" panose="020B0604020202020204" pitchFamily="34" charset="0"/>
              <a:buChar char="•"/>
            </a:pPr>
            <a:endParaRPr lang="tr-TR" sz="40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Tree>
    <p:extLst>
      <p:ext uri="{BB962C8B-B14F-4D97-AF65-F5344CB8AC3E}">
        <p14:creationId xmlns:p14="http://schemas.microsoft.com/office/powerpoint/2010/main" val="3966902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47500" lnSpcReduction="20000"/>
          </a:bodyPr>
          <a:lstStyle/>
          <a:p>
            <a:pPr marL="0" indent="0" algn="just">
              <a:lnSpc>
                <a:spcPct val="150000"/>
              </a:lnSpc>
              <a:spcBef>
                <a:spcPts val="600"/>
              </a:spcBef>
              <a:spcAft>
                <a:spcPts val="600"/>
              </a:spcAft>
              <a:buNone/>
            </a:pPr>
            <a:r>
              <a:rPr lang="tr-TR" sz="5900" b="1" i="1" dirty="0" err="1">
                <a:latin typeface="Comic Sans MS" panose="030F0702030302020204" pitchFamily="66" charset="0"/>
              </a:rPr>
              <a:t>Informal</a:t>
            </a:r>
            <a:r>
              <a:rPr lang="tr-TR" sz="5900" b="1" i="1" dirty="0">
                <a:latin typeface="Comic Sans MS" panose="030F0702030302020204" pitchFamily="66" charset="0"/>
              </a:rPr>
              <a:t> Testler</a:t>
            </a:r>
          </a:p>
          <a:p>
            <a:pPr lvl="1" algn="just">
              <a:lnSpc>
                <a:spcPct val="150000"/>
              </a:lnSpc>
              <a:spcBef>
                <a:spcPts val="600"/>
              </a:spcBef>
              <a:spcAft>
                <a:spcPts val="600"/>
              </a:spcAft>
              <a:buFont typeface="Arial" panose="020B0604020202020204" pitchFamily="34" charset="0"/>
              <a:buChar char="•"/>
            </a:pPr>
            <a:r>
              <a:rPr lang="tr-TR" sz="5100" dirty="0">
                <a:latin typeface="Comic Sans MS" panose="030F0702030302020204" pitchFamily="66" charset="0"/>
              </a:rPr>
              <a:t>Çocukların temel performans düzeyleri hakkında bilgi veren </a:t>
            </a:r>
            <a:r>
              <a:rPr lang="tr-TR" sz="5100" dirty="0" err="1">
                <a:latin typeface="Comic Sans MS" panose="030F0702030302020204" pitchFamily="66" charset="0"/>
              </a:rPr>
              <a:t>informal</a:t>
            </a:r>
            <a:r>
              <a:rPr lang="tr-TR" sz="5100" dirty="0">
                <a:latin typeface="Comic Sans MS" panose="030F0702030302020204" pitchFamily="66" charset="0"/>
              </a:rPr>
              <a:t> testler, uzun ve kısa dönemli amaçların belirlenerek, öğretimin planlanmasına yardımcı olur. </a:t>
            </a:r>
          </a:p>
          <a:p>
            <a:pPr lvl="1" algn="just">
              <a:lnSpc>
                <a:spcPct val="150000"/>
              </a:lnSpc>
              <a:spcBef>
                <a:spcPts val="600"/>
              </a:spcBef>
              <a:spcAft>
                <a:spcPts val="600"/>
              </a:spcAft>
              <a:buFont typeface="Arial" panose="020B0604020202020204" pitchFamily="34" charset="0"/>
              <a:buChar char="•"/>
            </a:pPr>
            <a:r>
              <a:rPr lang="tr-TR" sz="5100" dirty="0">
                <a:latin typeface="Comic Sans MS" panose="030F0702030302020204" pitchFamily="66" charset="0"/>
              </a:rPr>
              <a:t>İnformal değerlendirmede beceri analizi, gözlem, görüşme, çocukların yaptıkları ürünler, kontrol listeleri, derecelendirme ölçekleri, kendini değerlendirme tekniklerinden yararlanılabilir (Gürsel, 2007). </a:t>
            </a:r>
          </a:p>
          <a:p>
            <a:pPr lvl="1" algn="just">
              <a:lnSpc>
                <a:spcPct val="150000"/>
              </a:lnSpc>
              <a:spcBef>
                <a:spcPts val="600"/>
              </a:spcBef>
              <a:spcAft>
                <a:spcPts val="600"/>
              </a:spcAft>
              <a:buFont typeface="Arial" panose="020B0604020202020204" pitchFamily="34" charset="0"/>
              <a:buChar char="•"/>
            </a:pPr>
            <a:endParaRPr lang="tr-TR" sz="40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Tree>
    <p:extLst>
      <p:ext uri="{BB962C8B-B14F-4D97-AF65-F5344CB8AC3E}">
        <p14:creationId xmlns:p14="http://schemas.microsoft.com/office/powerpoint/2010/main" val="1268609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
        <p:nvSpPr>
          <p:cNvPr id="6" name="Dikdörtgen Belirtme Çizgisi 5"/>
          <p:cNvSpPr/>
          <p:nvPr/>
        </p:nvSpPr>
        <p:spPr>
          <a:xfrm>
            <a:off x="609600" y="1772816"/>
            <a:ext cx="10972800" cy="3672408"/>
          </a:xfrm>
          <a:prstGeom prst="wedge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spcBef>
                <a:spcPts val="600"/>
              </a:spcBef>
              <a:spcAft>
                <a:spcPts val="600"/>
              </a:spcAft>
            </a:pPr>
            <a:r>
              <a:rPr lang="tr-TR" sz="2800" b="1" dirty="0">
                <a:solidFill>
                  <a:schemeClr val="tx1"/>
                </a:solidFill>
                <a:latin typeface="Comic Sans MS" panose="030F0702030302020204" pitchFamily="66" charset="0"/>
              </a:rPr>
              <a:t>Ölçüt bağımlı testler, </a:t>
            </a:r>
          </a:p>
          <a:p>
            <a:pPr marL="914400" lvl="1"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Öğretime başlamadan önce çocuğun başlama düzeyini, performansını belirlemek, </a:t>
            </a:r>
          </a:p>
          <a:p>
            <a:pPr marL="914400" lvl="1"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Öğretim sırasında ve sonrasında çocukta görülen ilerlemeleri kaydetmek amacıyla kullanılır. </a:t>
            </a:r>
          </a:p>
        </p:txBody>
      </p:sp>
    </p:spTree>
    <p:extLst>
      <p:ext uri="{BB962C8B-B14F-4D97-AF65-F5344CB8AC3E}">
        <p14:creationId xmlns:p14="http://schemas.microsoft.com/office/powerpoint/2010/main" val="3750330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
        <p:nvSpPr>
          <p:cNvPr id="6" name="Dikdörtgen Belirtme Çizgisi 5"/>
          <p:cNvSpPr/>
          <p:nvPr/>
        </p:nvSpPr>
        <p:spPr>
          <a:xfrm>
            <a:off x="609600" y="1772816"/>
            <a:ext cx="10972800" cy="3672408"/>
          </a:xfrm>
          <a:prstGeom prst="wedge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tr-TR" sz="3200" b="1" dirty="0">
                <a:solidFill>
                  <a:schemeClr val="tx1"/>
                </a:solidFill>
                <a:latin typeface="Comic Sans MS" panose="030F0702030302020204" pitchFamily="66" charset="0"/>
              </a:rPr>
              <a:t>Ölçüt bağımlı testler, </a:t>
            </a:r>
          </a:p>
          <a:p>
            <a:pPr marL="914400" lvl="1"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Ölçüt bağımlı testler öğretimle çocuklara ne kazandırıldığı inceler.</a:t>
            </a:r>
          </a:p>
          <a:p>
            <a:pPr marL="914400" lvl="1" indent="-457200" algn="just">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Standart olan ya da eğitimcilerin  yapımı olan ölçüt bağımlı testler hazırlanırken </a:t>
            </a:r>
            <a:r>
              <a:rPr lang="tr-TR" sz="3200" b="1" dirty="0">
                <a:solidFill>
                  <a:schemeClr val="tx1"/>
                </a:solidFill>
                <a:latin typeface="Comic Sans MS" panose="030F0702030302020204" pitchFamily="66" charset="0"/>
              </a:rPr>
              <a:t>ilk olarak beceri ve kavram analizi </a:t>
            </a:r>
            <a:r>
              <a:rPr lang="tr-TR" sz="2800" dirty="0">
                <a:solidFill>
                  <a:schemeClr val="tx1"/>
                </a:solidFill>
                <a:latin typeface="Comic Sans MS" panose="030F0702030302020204" pitchFamily="66" charset="0"/>
              </a:rPr>
              <a:t>yapılır. </a:t>
            </a:r>
            <a:endParaRPr lang="tr-TR" sz="2800" u="sng" dirty="0">
              <a:solidFill>
                <a:schemeClr val="tx1"/>
              </a:solidFill>
              <a:latin typeface="Comic Sans MS" panose="030F0702030302020204" pitchFamily="66" charset="0"/>
            </a:endParaRPr>
          </a:p>
          <a:p>
            <a:pPr marL="914400" lvl="1" indent="-457200" algn="just">
              <a:spcBef>
                <a:spcPts val="600"/>
              </a:spcBef>
              <a:spcAft>
                <a:spcPts val="600"/>
              </a:spcAft>
              <a:buFont typeface="Arial" panose="020B0604020202020204" pitchFamily="34" charset="0"/>
              <a:buChar char="•"/>
            </a:pPr>
            <a:endParaRPr lang="tr-TR" sz="28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2686076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3" name="İçerik Yer Tutucusu 2"/>
          <p:cNvSpPr>
            <a:spLocks noGrp="1"/>
          </p:cNvSpPr>
          <p:nvPr>
            <p:ph idx="4294967295"/>
          </p:nvPr>
        </p:nvSpPr>
        <p:spPr>
          <a:xfrm>
            <a:off x="479376" y="1556792"/>
            <a:ext cx="10945216" cy="4320480"/>
          </a:xfrm>
        </p:spPr>
        <p:style>
          <a:lnRef idx="2">
            <a:schemeClr val="accent1"/>
          </a:lnRef>
          <a:fillRef idx="1">
            <a:schemeClr val="lt1"/>
          </a:fillRef>
          <a:effectRef idx="0">
            <a:schemeClr val="accent1"/>
          </a:effectRef>
          <a:fontRef idx="minor">
            <a:schemeClr val="dk1"/>
          </a:fontRef>
        </p:style>
        <p:txBody>
          <a:bodyPr>
            <a:normAutofit fontScale="92500"/>
          </a:bodyPr>
          <a:lstStyle/>
          <a:p>
            <a:pPr algn="just">
              <a:lnSpc>
                <a:spcPct val="120000"/>
              </a:lnSpc>
              <a:spcBef>
                <a:spcPts val="600"/>
              </a:spcBef>
              <a:spcAft>
                <a:spcPts val="600"/>
              </a:spcAft>
            </a:pPr>
            <a:r>
              <a:rPr lang="tr-TR" b="1" dirty="0">
                <a:latin typeface="Comic Sans MS" panose="030F0702030302020204" pitchFamily="66" charset="0"/>
              </a:rPr>
              <a:t>Beceri analiziyle, </a:t>
            </a:r>
            <a:r>
              <a:rPr lang="tr-TR" dirty="0">
                <a:latin typeface="Comic Sans MS" panose="030F0702030302020204" pitchFamily="66" charset="0"/>
              </a:rPr>
              <a:t>temel beceriler alt basamaklara ayrılır.</a:t>
            </a:r>
          </a:p>
          <a:p>
            <a:pPr algn="just">
              <a:lnSpc>
                <a:spcPct val="120000"/>
              </a:lnSpc>
              <a:spcBef>
                <a:spcPts val="600"/>
              </a:spcBef>
              <a:spcAft>
                <a:spcPts val="600"/>
              </a:spcAft>
            </a:pPr>
            <a:r>
              <a:rPr lang="tr-TR" b="1" dirty="0">
                <a:latin typeface="Comic Sans MS" panose="030F0702030302020204" pitchFamily="66" charset="0"/>
              </a:rPr>
              <a:t>Kavram analizinde </a:t>
            </a:r>
            <a:r>
              <a:rPr lang="tr-TR" dirty="0">
                <a:latin typeface="Comic Sans MS" panose="030F0702030302020204" pitchFamily="66" charset="0"/>
              </a:rPr>
              <a:t>ise kavramdaki ilişkili ve ilişkisiz kavramlar belirlenir. </a:t>
            </a:r>
          </a:p>
          <a:p>
            <a:pPr lvl="1" algn="just">
              <a:lnSpc>
                <a:spcPct val="120000"/>
              </a:lnSpc>
              <a:spcBef>
                <a:spcPts val="600"/>
              </a:spcBef>
              <a:spcAft>
                <a:spcPts val="600"/>
              </a:spcAft>
              <a:buFont typeface="Arial" panose="020B0604020202020204" pitchFamily="34" charset="0"/>
              <a:buChar char="•"/>
            </a:pPr>
            <a:r>
              <a:rPr lang="tr-TR" dirty="0">
                <a:latin typeface="Comic Sans MS" panose="030F0702030302020204" pitchFamily="66" charset="0"/>
              </a:rPr>
              <a:t>Kavramın ilişkisiz nitelikleri, kavramın yapısında var olan nitelikleridir.</a:t>
            </a:r>
          </a:p>
          <a:p>
            <a:pPr lvl="1" algn="just">
              <a:lnSpc>
                <a:spcPct val="120000"/>
              </a:lnSpc>
              <a:spcBef>
                <a:spcPts val="600"/>
              </a:spcBef>
              <a:spcAft>
                <a:spcPts val="600"/>
              </a:spcAft>
              <a:buFont typeface="Arial" panose="020B0604020202020204" pitchFamily="34" charset="0"/>
              <a:buChar char="•"/>
            </a:pPr>
            <a:r>
              <a:rPr lang="tr-TR" dirty="0">
                <a:latin typeface="Comic Sans MS" panose="030F0702030302020204" pitchFamily="66" charset="0"/>
              </a:rPr>
              <a:t> Kavramın ilişkili nitelikleri ise kavramın benzer örneklerini oluşturan nitelikleridir.  </a:t>
            </a:r>
          </a:p>
        </p:txBody>
      </p:sp>
      <p:sp>
        <p:nvSpPr>
          <p:cNvPr id="5" name="Başlık 1">
            <a:extLst>
              <a:ext uri="{FF2B5EF4-FFF2-40B4-BE49-F238E27FC236}">
                <a16:creationId xmlns:a16="http://schemas.microsoft.com/office/drawing/2014/main" id="{5D3FBF48-C7D9-474F-82FA-646651464B97}"/>
              </a:ext>
            </a:extLst>
          </p:cNvPr>
          <p:cNvSpPr txBox="1">
            <a:spLocks/>
          </p:cNvSpPr>
          <p:nvPr/>
        </p:nvSpPr>
        <p:spPr>
          <a:xfrm>
            <a:off x="767408" y="332656"/>
            <a:ext cx="10972800" cy="922114"/>
          </a:xfrm>
          <a:prstGeom prst="rect">
            <a:avLst/>
          </a:prstGeom>
        </p:spPr>
        <p:style>
          <a:lnRef idx="1">
            <a:schemeClr val="accent2"/>
          </a:lnRef>
          <a:fillRef idx="3">
            <a:schemeClr val="accent2"/>
          </a:fillRef>
          <a:effectRef idx="2">
            <a:schemeClr val="accent2"/>
          </a:effectRef>
          <a:fontRef idx="minor">
            <a:schemeClr val="lt1"/>
          </a:fontRef>
        </p:style>
        <p:txBody>
          <a:bodyP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latin typeface="Comic Sans MS" panose="030F0702030302020204" pitchFamily="66" charset="0"/>
                <a:cs typeface="Arial" pitchFamily="34" charset="0"/>
              </a:rPr>
              <a:t>Değerlendirme Türleri</a:t>
            </a:r>
            <a:endParaRPr lang="tr-TR" b="1" dirty="0">
              <a:latin typeface="Comic Sans MS" panose="030F0702030302020204" pitchFamily="66" charset="0"/>
              <a:cs typeface="Arial" pitchFamily="34" charset="0"/>
            </a:endParaRPr>
          </a:p>
        </p:txBody>
      </p:sp>
    </p:spTree>
    <p:extLst>
      <p:ext uri="{BB962C8B-B14F-4D97-AF65-F5344CB8AC3E}">
        <p14:creationId xmlns:p14="http://schemas.microsoft.com/office/powerpoint/2010/main" val="959222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1055440" y="1916832"/>
            <a:ext cx="10297144" cy="3516818"/>
          </a:xfrm>
          <a:solidFill>
            <a:schemeClr val="accent4">
              <a:lumMod val="20000"/>
              <a:lumOff val="80000"/>
            </a:schemeClr>
          </a:solidFill>
        </p:spPr>
        <p:txBody>
          <a:bodyPr>
            <a:normAutofit fontScale="62500" lnSpcReduction="20000"/>
          </a:bodyPr>
          <a:lstStyle/>
          <a:p>
            <a:pPr fontAlgn="base">
              <a:lnSpc>
                <a:spcPct val="160000"/>
              </a:lnSpc>
              <a:spcAft>
                <a:spcPct val="0"/>
              </a:spcAft>
            </a:pPr>
            <a:r>
              <a:rPr lang="tr-TR" sz="4350" dirty="0">
                <a:latin typeface="Comic Sans MS" panose="030F0702030302020204" pitchFamily="66" charset="0"/>
                <a:cs typeface="Arial" charset="0"/>
              </a:rPr>
              <a:t>Kaynaştırma uygulamasında değerlendirmenin önemini açıklar.</a:t>
            </a:r>
          </a:p>
          <a:p>
            <a:pPr fontAlgn="base">
              <a:lnSpc>
                <a:spcPct val="160000"/>
              </a:lnSpc>
              <a:spcAft>
                <a:spcPct val="0"/>
              </a:spcAft>
            </a:pPr>
            <a:r>
              <a:rPr lang="tr-TR" sz="4350" dirty="0">
                <a:latin typeface="Comic Sans MS" panose="030F0702030302020204" pitchFamily="66" charset="0"/>
                <a:cs typeface="Arial" charset="0"/>
              </a:rPr>
              <a:t>Değerlendirme aşamalarını sıralar.</a:t>
            </a:r>
          </a:p>
          <a:p>
            <a:pPr fontAlgn="base">
              <a:lnSpc>
                <a:spcPct val="160000"/>
              </a:lnSpc>
              <a:spcAft>
                <a:spcPct val="0"/>
              </a:spcAft>
            </a:pPr>
            <a:r>
              <a:rPr lang="tr-TR" sz="4350" dirty="0">
                <a:latin typeface="Comic Sans MS" panose="030F0702030302020204" pitchFamily="66" charset="0"/>
                <a:cs typeface="Arial" charset="0"/>
              </a:rPr>
              <a:t>Formal ve </a:t>
            </a:r>
            <a:r>
              <a:rPr lang="tr-TR" sz="4350" dirty="0" err="1">
                <a:latin typeface="Comic Sans MS" panose="030F0702030302020204" pitchFamily="66" charset="0"/>
                <a:cs typeface="Arial" charset="0"/>
              </a:rPr>
              <a:t>informal</a:t>
            </a:r>
            <a:r>
              <a:rPr lang="tr-TR" sz="4350" dirty="0">
                <a:latin typeface="Comic Sans MS" panose="030F0702030302020204" pitchFamily="66" charset="0"/>
                <a:cs typeface="Arial" charset="0"/>
              </a:rPr>
              <a:t> testleri analiz eder.</a:t>
            </a:r>
          </a:p>
          <a:p>
            <a:pPr fontAlgn="base">
              <a:lnSpc>
                <a:spcPct val="160000"/>
              </a:lnSpc>
              <a:spcAft>
                <a:spcPct val="0"/>
              </a:spcAft>
            </a:pPr>
            <a:r>
              <a:rPr lang="tr-TR" sz="4350" dirty="0">
                <a:latin typeface="Comic Sans MS" panose="030F0702030302020204" pitchFamily="66" charset="0"/>
                <a:cs typeface="Arial" charset="0"/>
              </a:rPr>
              <a:t>Formal ve </a:t>
            </a:r>
            <a:r>
              <a:rPr lang="tr-TR" sz="4350" dirty="0" err="1">
                <a:latin typeface="Comic Sans MS" panose="030F0702030302020204" pitchFamily="66" charset="0"/>
                <a:cs typeface="Arial" charset="0"/>
              </a:rPr>
              <a:t>informal</a:t>
            </a:r>
            <a:r>
              <a:rPr lang="tr-TR" sz="4350" dirty="0">
                <a:latin typeface="Comic Sans MS" panose="030F0702030302020204" pitchFamily="66" charset="0"/>
                <a:cs typeface="Arial" charset="0"/>
              </a:rPr>
              <a:t> testleri karşılaştırır.</a:t>
            </a:r>
          </a:p>
          <a:p>
            <a:pPr marL="0" indent="0" fontAlgn="base">
              <a:spcAft>
                <a:spcPct val="0"/>
              </a:spcAft>
              <a:buFont typeface="Arial" charset="0"/>
              <a:buChar char="•"/>
            </a:pPr>
            <a:endParaRPr lang="tr-TR" dirty="0">
              <a:latin typeface="Comic Sans MS" panose="030F0702030302020204" pitchFamily="66" charset="0"/>
              <a:cs typeface="Arial" charset="0"/>
            </a:endParaRP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 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235659" y="925495"/>
            <a:ext cx="7936706" cy="600164"/>
          </a:xfrm>
          <a:prstGeom prst="rect">
            <a:avLst/>
          </a:prstGeom>
          <a:noFill/>
        </p:spPr>
        <p:txBody>
          <a:bodyPr wrap="square">
            <a:spAutoFit/>
          </a:bodyPr>
          <a:lstStyle/>
          <a:p>
            <a:pPr algn="ctr"/>
            <a:r>
              <a:rPr lang="tr-TR" sz="3300" b="1" dirty="0">
                <a:latin typeface="Comic Sans MS" panose="030F0702030302020204" pitchFamily="66" charset="0"/>
              </a:rPr>
              <a:t>Kazanımlar</a:t>
            </a:r>
            <a:endParaRPr lang="tr-TR" sz="33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olu Çerçeve 4"/>
          <p:cNvSpPr/>
          <p:nvPr/>
        </p:nvSpPr>
        <p:spPr>
          <a:xfrm>
            <a:off x="1271464" y="1988840"/>
            <a:ext cx="10297144" cy="3456384"/>
          </a:xfrm>
          <a:prstGeom prst="beve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Örneğin “üçgen” kavramı için tek ilişkili nitelik, onun şeklinin üçgen olmasıdır. </a:t>
            </a:r>
          </a:p>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702030302020204" pitchFamily="66" charset="0"/>
              </a:rPr>
              <a:t>Üçgen şeklinde olan nesnenin rengi, büyüklüğü, malzemesi gibi nitelikleri ise ilişkisiz niteliklerdir. </a:t>
            </a:r>
          </a:p>
        </p:txBody>
      </p:sp>
      <p:sp>
        <p:nvSpPr>
          <p:cNvPr id="6" name="Başlık 1">
            <a:extLst>
              <a:ext uri="{FF2B5EF4-FFF2-40B4-BE49-F238E27FC236}">
                <a16:creationId xmlns:a16="http://schemas.microsoft.com/office/drawing/2014/main" id="{809298E4-90CE-3C4B-9638-4D4EE919FF86}"/>
              </a:ext>
            </a:extLst>
          </p:cNvPr>
          <p:cNvSpPr txBox="1">
            <a:spLocks/>
          </p:cNvSpPr>
          <p:nvPr/>
        </p:nvSpPr>
        <p:spPr>
          <a:xfrm>
            <a:off x="609600" y="269776"/>
            <a:ext cx="10972800" cy="1143000"/>
          </a:xfrm>
          <a:prstGeom prst="rect">
            <a:avLst/>
          </a:prstGeom>
        </p:spPr>
        <p:style>
          <a:lnRef idx="1">
            <a:schemeClr val="accent2"/>
          </a:lnRef>
          <a:fillRef idx="3">
            <a:schemeClr val="accent2"/>
          </a:fillRef>
          <a:effectRef idx="2">
            <a:schemeClr val="accent2"/>
          </a:effectRef>
          <a:fontRef idx="minor">
            <a:schemeClr val="lt1"/>
          </a:fontRef>
        </p:style>
        <p:txBody>
          <a:bodyP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latin typeface="Comic Sans MS" panose="030F0702030302020204" pitchFamily="66" charset="0"/>
                <a:cs typeface="Arial" pitchFamily="34" charset="0"/>
              </a:rPr>
              <a:t>Değerlendirme Türleri</a:t>
            </a:r>
            <a:endParaRPr lang="tr-TR" b="1" dirty="0">
              <a:latin typeface="Comic Sans MS" panose="030F0702030302020204" pitchFamily="66" charset="0"/>
              <a:cs typeface="Arial" pitchFamily="34" charset="0"/>
            </a:endParaRPr>
          </a:p>
        </p:txBody>
      </p:sp>
    </p:spTree>
    <p:extLst>
      <p:ext uri="{BB962C8B-B14F-4D97-AF65-F5344CB8AC3E}">
        <p14:creationId xmlns:p14="http://schemas.microsoft.com/office/powerpoint/2010/main" val="3540774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609600" y="1995835"/>
            <a:ext cx="10972800" cy="3096344"/>
          </a:xfrm>
        </p:spPr>
        <p:txBody>
          <a:bodyPr>
            <a:normAutofit/>
          </a:bodyPr>
          <a:lstStyle/>
          <a:p>
            <a:pPr algn="just">
              <a:spcBef>
                <a:spcPts val="600"/>
              </a:spcBef>
              <a:spcAft>
                <a:spcPts val="600"/>
              </a:spcAft>
            </a:pPr>
            <a:r>
              <a:rPr lang="tr-TR" sz="2800" b="1" dirty="0">
                <a:latin typeface="Comic Sans MS" panose="030F0702030302020204" pitchFamily="66" charset="0"/>
              </a:rPr>
              <a:t>Kavram analizinde </a:t>
            </a:r>
            <a:r>
              <a:rPr lang="tr-TR" sz="2800" dirty="0">
                <a:latin typeface="Comic Sans MS" panose="030F0702030302020204" pitchFamily="66" charset="0"/>
              </a:rPr>
              <a:t>kavramın ilişkili ve ilişkisiz nitelikleri belirlendikten sonra ilişkisiz niteliklerin kolaydan zora doğru sıralanması gerekir. </a:t>
            </a:r>
          </a:p>
          <a:p>
            <a:pPr algn="just">
              <a:spcBef>
                <a:spcPts val="600"/>
              </a:spcBef>
              <a:spcAft>
                <a:spcPts val="600"/>
              </a:spcAft>
            </a:pPr>
            <a:r>
              <a:rPr lang="tr-TR" sz="2800" dirty="0">
                <a:latin typeface="Comic Sans MS" panose="030F0702030302020204" pitchFamily="66" charset="0"/>
              </a:rPr>
              <a:t>Ölçüt bağımlı testlerdeki maddeler doğrudan gözlenme olasılığına sahip olduğu için güvenirlik düzeyi yüksektir (Aral, 2011). </a:t>
            </a:r>
          </a:p>
          <a:p>
            <a:endParaRPr lang="tr-TR" dirty="0">
              <a:latin typeface="Comic Sans MS" panose="030F0702030302020204" pitchFamily="66" charset="0"/>
            </a:endParaRPr>
          </a:p>
        </p:txBody>
      </p:sp>
      <p:sp>
        <p:nvSpPr>
          <p:cNvPr id="2" name="Altbilgi Yer Tutucusu 1"/>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tr-TR" b="1" dirty="0">
                <a:latin typeface="Comic Sans MS" panose="030F0702030302020204" pitchFamily="66" charset="0"/>
                <a:cs typeface="Arial" pitchFamily="34" charset="0"/>
              </a:rPr>
              <a:t>Değerlendirme Türleri</a:t>
            </a:r>
          </a:p>
        </p:txBody>
      </p:sp>
    </p:spTree>
    <p:extLst>
      <p:ext uri="{BB962C8B-B14F-4D97-AF65-F5344CB8AC3E}">
        <p14:creationId xmlns:p14="http://schemas.microsoft.com/office/powerpoint/2010/main" val="2314911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ey Kaydırma 4"/>
          <p:cNvSpPr/>
          <p:nvPr/>
        </p:nvSpPr>
        <p:spPr>
          <a:xfrm>
            <a:off x="119336" y="1556792"/>
            <a:ext cx="12072664" cy="4680520"/>
          </a:xfrm>
          <a:prstGeom prst="vertic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spcBef>
                <a:spcPts val="600"/>
              </a:spcBef>
              <a:spcAft>
                <a:spcPts val="600"/>
              </a:spcAft>
              <a:buFont typeface="Arial" panose="020B0604020202020204" pitchFamily="34" charset="0"/>
              <a:buChar char="•"/>
            </a:pPr>
            <a:r>
              <a:rPr lang="tr-TR" sz="2700" b="1" dirty="0">
                <a:solidFill>
                  <a:schemeClr val="tx1"/>
                </a:solidFill>
                <a:latin typeface="Comic Sans MS" panose="030F0702030302020204" pitchFamily="66" charset="0"/>
              </a:rPr>
              <a:t>Formal değerlendirme </a:t>
            </a:r>
            <a:r>
              <a:rPr lang="tr-TR" sz="2700" dirty="0">
                <a:solidFill>
                  <a:schemeClr val="tx1"/>
                </a:solidFill>
                <a:latin typeface="Comic Sans MS" panose="030F0702030302020204" pitchFamily="66" charset="0"/>
              </a:rPr>
              <a:t>yöntemleriyle çocukların akranlarından olan farklılıkları belirlenirken, </a:t>
            </a:r>
          </a:p>
          <a:p>
            <a:pPr marL="342900" indent="-342900" algn="just">
              <a:spcBef>
                <a:spcPts val="600"/>
              </a:spcBef>
              <a:spcAft>
                <a:spcPts val="600"/>
              </a:spcAft>
              <a:buFont typeface="Arial" panose="020B0604020202020204" pitchFamily="34" charset="0"/>
              <a:buChar char="•"/>
            </a:pPr>
            <a:r>
              <a:rPr lang="tr-TR" sz="2700" b="1" dirty="0">
                <a:solidFill>
                  <a:schemeClr val="tx1"/>
                </a:solidFill>
                <a:latin typeface="Comic Sans MS" panose="030F0702030302020204" pitchFamily="66" charset="0"/>
              </a:rPr>
              <a:t>İnformal değerlendirmede </a:t>
            </a:r>
            <a:r>
              <a:rPr lang="tr-TR" sz="2700" dirty="0">
                <a:solidFill>
                  <a:schemeClr val="tx1"/>
                </a:solidFill>
                <a:latin typeface="Comic Sans MS" panose="030F0702030302020204" pitchFamily="66" charset="0"/>
              </a:rPr>
              <a:t>çocuğun kendi davranışları değerlendirilmektedir. </a:t>
            </a:r>
          </a:p>
          <a:p>
            <a:pPr marL="342900" indent="-342900" algn="just">
              <a:spcBef>
                <a:spcPts val="600"/>
              </a:spcBef>
              <a:spcAft>
                <a:spcPts val="600"/>
              </a:spcAft>
              <a:buFont typeface="Arial" panose="020B0604020202020204" pitchFamily="34" charset="0"/>
              <a:buChar char="•"/>
            </a:pPr>
            <a:r>
              <a:rPr lang="tr-TR" sz="2700" b="1" dirty="0">
                <a:solidFill>
                  <a:schemeClr val="tx1"/>
                </a:solidFill>
                <a:latin typeface="Comic Sans MS" panose="030F0702030302020204" pitchFamily="66" charset="0"/>
              </a:rPr>
              <a:t>Formal değerlendirme </a:t>
            </a:r>
            <a:r>
              <a:rPr lang="tr-TR" sz="2700" dirty="0">
                <a:solidFill>
                  <a:schemeClr val="tx1"/>
                </a:solidFill>
                <a:latin typeface="Comic Sans MS" panose="030F0702030302020204" pitchFamily="66" charset="0"/>
              </a:rPr>
              <a:t>sonuçlarına göre çocukların özel eğitim kurumuna yerleştirilmesi hakkında kesin kararlar alınırken, </a:t>
            </a:r>
          </a:p>
          <a:p>
            <a:pPr marL="342900" indent="-342900" algn="just">
              <a:spcBef>
                <a:spcPts val="600"/>
              </a:spcBef>
              <a:spcAft>
                <a:spcPts val="600"/>
              </a:spcAft>
              <a:buFont typeface="Arial" panose="020B0604020202020204" pitchFamily="34" charset="0"/>
              <a:buChar char="•"/>
            </a:pPr>
            <a:r>
              <a:rPr lang="tr-TR" sz="2700" b="1" dirty="0">
                <a:solidFill>
                  <a:schemeClr val="tx1"/>
                </a:solidFill>
                <a:latin typeface="Comic Sans MS" panose="030F0702030302020204" pitchFamily="66" charset="0"/>
              </a:rPr>
              <a:t>İnformal değerlendirmede </a:t>
            </a:r>
            <a:r>
              <a:rPr lang="tr-TR" sz="2700" dirty="0">
                <a:solidFill>
                  <a:schemeClr val="tx1"/>
                </a:solidFill>
                <a:latin typeface="Comic Sans MS" panose="030F0702030302020204" pitchFamily="66" charset="0"/>
              </a:rPr>
              <a:t>eğitim programı ve öğretim planlarıyla ilgili kararlar alınabilmektedir (Aral, 2011).</a:t>
            </a:r>
          </a:p>
        </p:txBody>
      </p:sp>
      <p:sp>
        <p:nvSpPr>
          <p:cNvPr id="6" name="Başlık 1">
            <a:extLst>
              <a:ext uri="{FF2B5EF4-FFF2-40B4-BE49-F238E27FC236}">
                <a16:creationId xmlns:a16="http://schemas.microsoft.com/office/drawing/2014/main" id="{48C76F2B-4946-7B45-8908-72201A89DA2A}"/>
              </a:ext>
            </a:extLst>
          </p:cNvPr>
          <p:cNvSpPr txBox="1">
            <a:spLocks/>
          </p:cNvSpPr>
          <p:nvPr/>
        </p:nvSpPr>
        <p:spPr>
          <a:xfrm>
            <a:off x="609600" y="274638"/>
            <a:ext cx="10972800" cy="1143000"/>
          </a:xfrm>
          <a:prstGeom prst="rect">
            <a:avLst/>
          </a:prstGeom>
        </p:spPr>
        <p:style>
          <a:lnRef idx="1">
            <a:schemeClr val="accent2"/>
          </a:lnRef>
          <a:fillRef idx="3">
            <a:schemeClr val="accent2"/>
          </a:fillRef>
          <a:effectRef idx="2">
            <a:schemeClr val="accent2"/>
          </a:effectRef>
          <a:fontRef idx="minor">
            <a:schemeClr val="lt1"/>
          </a:fontRef>
        </p:style>
        <p:txBody>
          <a:bodyP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tr-TR" b="1">
                <a:latin typeface="Comic Sans MS" panose="030F0702030302020204" pitchFamily="66" charset="0"/>
                <a:cs typeface="Arial" pitchFamily="34" charset="0"/>
              </a:rPr>
              <a:t>Değerlendirme Türleri</a:t>
            </a:r>
            <a:endParaRPr lang="tr-TR" b="1" dirty="0">
              <a:latin typeface="Comic Sans MS" panose="030F0702030302020204" pitchFamily="66" charset="0"/>
              <a:cs typeface="Arial" pitchFamily="34" charset="0"/>
            </a:endParaRPr>
          </a:p>
        </p:txBody>
      </p:sp>
    </p:spTree>
    <p:extLst>
      <p:ext uri="{BB962C8B-B14F-4D97-AF65-F5344CB8AC3E}">
        <p14:creationId xmlns:p14="http://schemas.microsoft.com/office/powerpoint/2010/main" val="702769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589433"/>
            <a:ext cx="10972800" cy="706090"/>
          </a:xfrm>
        </p:spPr>
        <p:txBody>
          <a:bodyPr>
            <a:normAutofit fontScale="90000"/>
          </a:bodyPr>
          <a:lstStyle/>
          <a:p>
            <a:r>
              <a:rPr lang="tr-TR" dirty="0">
                <a:latin typeface="Comic Sans MS" panose="030F0702030302020204" pitchFamily="66" charset="0"/>
              </a:rPr>
              <a:t>KAYNAKLAR</a:t>
            </a:r>
          </a:p>
        </p:txBody>
      </p:sp>
      <p:sp>
        <p:nvSpPr>
          <p:cNvPr id="3" name="2 İçerik Yer Tutucusu"/>
          <p:cNvSpPr>
            <a:spLocks noGrp="1"/>
          </p:cNvSpPr>
          <p:nvPr>
            <p:ph idx="1"/>
          </p:nvPr>
        </p:nvSpPr>
        <p:spPr>
          <a:xfrm>
            <a:off x="591199" y="1295523"/>
            <a:ext cx="10972800" cy="4525963"/>
          </a:xfrm>
        </p:spPr>
        <p:txBody>
          <a:bodyPr>
            <a:noAutofit/>
          </a:bodyPr>
          <a:lstStyle/>
          <a:p>
            <a:pPr algn="just">
              <a:spcBef>
                <a:spcPts val="600"/>
              </a:spcBef>
              <a:spcAft>
                <a:spcPts val="600"/>
              </a:spcAft>
            </a:pPr>
            <a:r>
              <a:rPr lang="tr-TR" sz="1600" dirty="0">
                <a:latin typeface="Comic Sans MS" panose="030F0702030302020204" pitchFamily="66" charset="0"/>
              </a:rPr>
              <a:t>Aral, N. (2011). </a:t>
            </a:r>
            <a:r>
              <a:rPr lang="tr-TR" sz="1600" i="1" dirty="0">
                <a:latin typeface="Comic Sans MS" panose="030F0702030302020204" pitchFamily="66" charset="0"/>
              </a:rPr>
              <a:t>Okul öncesi eğitimde kaynaştırma. </a:t>
            </a:r>
            <a:r>
              <a:rPr lang="tr-TR" sz="1600" dirty="0">
                <a:latin typeface="Comic Sans MS" panose="030F0702030302020204" pitchFamily="66" charset="0"/>
              </a:rPr>
              <a:t>İstanbul: </a:t>
            </a:r>
            <a:r>
              <a:rPr lang="tr-TR" sz="1600" dirty="0" err="1">
                <a:latin typeface="Comic Sans MS" panose="030F0702030302020204" pitchFamily="66" charset="0"/>
              </a:rPr>
              <a:t>Morpa</a:t>
            </a:r>
            <a:r>
              <a:rPr lang="tr-TR" sz="1600" dirty="0">
                <a:latin typeface="Comic Sans MS" panose="030F0702030302020204" pitchFamily="66" charset="0"/>
              </a:rPr>
              <a:t> Yayınları. </a:t>
            </a:r>
          </a:p>
          <a:p>
            <a:pPr algn="just">
              <a:spcBef>
                <a:spcPts val="600"/>
              </a:spcBef>
              <a:spcAft>
                <a:spcPts val="600"/>
              </a:spcAft>
            </a:pPr>
            <a:r>
              <a:rPr lang="tr-TR" sz="1600" dirty="0">
                <a:latin typeface="Comic Sans MS" panose="030F0702030302020204" pitchFamily="66" charset="0"/>
              </a:rPr>
              <a:t>Aytekin, C. ve Bayhan, P. (2016). </a:t>
            </a:r>
            <a:r>
              <a:rPr lang="tr-TR" sz="1600" dirty="0" err="1">
                <a:latin typeface="Comic Sans MS" panose="030F0702030302020204" pitchFamily="66" charset="0"/>
              </a:rPr>
              <a:t>Developing</a:t>
            </a:r>
            <a:r>
              <a:rPr lang="tr-TR" sz="1600" dirty="0">
                <a:latin typeface="Comic Sans MS" panose="030F0702030302020204" pitchFamily="66" charset="0"/>
              </a:rPr>
              <a:t> </a:t>
            </a:r>
            <a:r>
              <a:rPr lang="tr-TR" sz="1600" dirty="0" err="1">
                <a:latin typeface="Comic Sans MS" panose="030F0702030302020204" pitchFamily="66" charset="0"/>
              </a:rPr>
              <a:t>the</a:t>
            </a:r>
            <a:r>
              <a:rPr lang="tr-TR" sz="1600" dirty="0">
                <a:latin typeface="Comic Sans MS" panose="030F0702030302020204" pitchFamily="66" charset="0"/>
              </a:rPr>
              <a:t> </a:t>
            </a:r>
            <a:r>
              <a:rPr lang="tr-TR" sz="1600" dirty="0" err="1">
                <a:latin typeface="Comic Sans MS" panose="030F0702030302020204" pitchFamily="66" charset="0"/>
              </a:rPr>
              <a:t>home</a:t>
            </a:r>
            <a:r>
              <a:rPr lang="tr-TR" sz="1600" dirty="0">
                <a:latin typeface="Comic Sans MS" panose="030F0702030302020204" pitchFamily="66" charset="0"/>
              </a:rPr>
              <a:t> </a:t>
            </a:r>
            <a:r>
              <a:rPr lang="tr-TR" sz="1600" dirty="0" err="1">
                <a:latin typeface="Comic Sans MS" panose="030F0702030302020204" pitchFamily="66" charset="0"/>
              </a:rPr>
              <a:t>based</a:t>
            </a:r>
            <a:r>
              <a:rPr lang="tr-TR" sz="1600" dirty="0">
                <a:latin typeface="Comic Sans MS" panose="030F0702030302020204" pitchFamily="66" charset="0"/>
              </a:rPr>
              <a:t> </a:t>
            </a:r>
            <a:r>
              <a:rPr lang="tr-TR" sz="1600" dirty="0" err="1">
                <a:latin typeface="Comic Sans MS" panose="030F0702030302020204" pitchFamily="66" charset="0"/>
              </a:rPr>
              <a:t>early</a:t>
            </a:r>
            <a:r>
              <a:rPr lang="tr-TR" sz="1600" dirty="0">
                <a:latin typeface="Comic Sans MS" panose="030F0702030302020204" pitchFamily="66" charset="0"/>
              </a:rPr>
              <a:t> </a:t>
            </a:r>
            <a:r>
              <a:rPr lang="tr-TR" sz="1600" dirty="0" err="1">
                <a:latin typeface="Comic Sans MS" panose="030F0702030302020204" pitchFamily="66" charset="0"/>
              </a:rPr>
              <a:t>intervention</a:t>
            </a:r>
            <a:r>
              <a:rPr lang="tr-TR" sz="1600" dirty="0">
                <a:latin typeface="Comic Sans MS" panose="030F0702030302020204" pitchFamily="66" charset="0"/>
              </a:rPr>
              <a:t> program: A </a:t>
            </a:r>
            <a:r>
              <a:rPr lang="tr-TR" sz="1600" dirty="0" err="1">
                <a:latin typeface="Comic Sans MS" panose="030F0702030302020204" pitchFamily="66" charset="0"/>
              </a:rPr>
              <a:t>case</a:t>
            </a:r>
            <a:r>
              <a:rPr lang="tr-TR" sz="1600" dirty="0">
                <a:latin typeface="Comic Sans MS" panose="030F0702030302020204" pitchFamily="66" charset="0"/>
              </a:rPr>
              <a:t> </a:t>
            </a:r>
            <a:r>
              <a:rPr lang="tr-TR" sz="1600" dirty="0" err="1">
                <a:latin typeface="Comic Sans MS" panose="030F0702030302020204" pitchFamily="66" charset="0"/>
              </a:rPr>
              <a:t>study</a:t>
            </a:r>
            <a:r>
              <a:rPr lang="tr-TR" sz="1600" dirty="0">
                <a:latin typeface="Comic Sans MS" panose="030F0702030302020204" pitchFamily="66" charset="0"/>
              </a:rPr>
              <a:t>. </a:t>
            </a:r>
            <a:r>
              <a:rPr lang="tr-TR" sz="1600" i="1" dirty="0">
                <a:latin typeface="Comic Sans MS" panose="030F0702030302020204" pitchFamily="66" charset="0"/>
              </a:rPr>
              <a:t>International </a:t>
            </a:r>
            <a:r>
              <a:rPr lang="tr-TR" sz="1600" i="1" dirty="0" err="1">
                <a:latin typeface="Comic Sans MS" panose="030F0702030302020204" pitchFamily="66" charset="0"/>
              </a:rPr>
              <a:t>Journal</a:t>
            </a:r>
            <a:r>
              <a:rPr lang="tr-TR" sz="1600" i="1" dirty="0">
                <a:latin typeface="Comic Sans MS" panose="030F0702030302020204" pitchFamily="66" charset="0"/>
              </a:rPr>
              <a:t> of </a:t>
            </a:r>
            <a:r>
              <a:rPr lang="tr-TR" sz="1600" i="1" dirty="0" err="1">
                <a:latin typeface="Comic Sans MS" panose="030F0702030302020204" pitchFamily="66" charset="0"/>
              </a:rPr>
              <a:t>Early</a:t>
            </a:r>
            <a:r>
              <a:rPr lang="tr-TR" sz="1600" i="1" dirty="0">
                <a:latin typeface="Comic Sans MS" panose="030F0702030302020204" pitchFamily="66" charset="0"/>
              </a:rPr>
              <a:t> </a:t>
            </a:r>
            <a:r>
              <a:rPr lang="tr-TR" sz="1600" i="1" dirty="0" err="1">
                <a:latin typeface="Comic Sans MS" panose="030F0702030302020204" pitchFamily="66" charset="0"/>
              </a:rPr>
              <a:t>Childhood</a:t>
            </a:r>
            <a:r>
              <a:rPr lang="tr-TR" sz="1600" i="1" dirty="0">
                <a:latin typeface="Comic Sans MS" panose="030F0702030302020204" pitchFamily="66" charset="0"/>
              </a:rPr>
              <a:t> Special </a:t>
            </a:r>
            <a:r>
              <a:rPr lang="tr-TR" sz="1600" i="1" dirty="0" err="1">
                <a:latin typeface="Comic Sans MS" panose="030F0702030302020204" pitchFamily="66" charset="0"/>
              </a:rPr>
              <a:t>Education</a:t>
            </a:r>
            <a:r>
              <a:rPr lang="tr-TR" sz="1600" i="1" dirty="0">
                <a:latin typeface="Comic Sans MS" panose="030F0702030302020204" pitchFamily="66" charset="0"/>
              </a:rPr>
              <a:t>, 8</a:t>
            </a:r>
            <a:r>
              <a:rPr lang="tr-TR" sz="1600" dirty="0">
                <a:latin typeface="Comic Sans MS" panose="030F0702030302020204" pitchFamily="66" charset="0"/>
              </a:rPr>
              <a:t>(1), 62-82. </a:t>
            </a:r>
          </a:p>
          <a:p>
            <a:pPr algn="just">
              <a:spcBef>
                <a:spcPts val="600"/>
              </a:spcBef>
              <a:spcAft>
                <a:spcPts val="600"/>
              </a:spcAft>
            </a:pPr>
            <a:r>
              <a:rPr lang="tr-TR" sz="1600" dirty="0" err="1">
                <a:latin typeface="Comic Sans MS" panose="030F0702030302020204" pitchFamily="66" charset="0"/>
              </a:rPr>
              <a:t>Eripek</a:t>
            </a:r>
            <a:r>
              <a:rPr lang="tr-TR" sz="1600" dirty="0">
                <a:latin typeface="Comic Sans MS" panose="030F0702030302020204" pitchFamily="66" charset="0"/>
              </a:rPr>
              <a:t>, S. (2007). Özel eğitim ve kaynaştırma uygulamaları. S. </a:t>
            </a:r>
            <a:r>
              <a:rPr lang="tr-TR" sz="1600" dirty="0" err="1">
                <a:latin typeface="Comic Sans MS" panose="030F0702030302020204" pitchFamily="66" charset="0"/>
              </a:rPr>
              <a:t>Eripek</a:t>
            </a:r>
            <a:r>
              <a:rPr lang="tr-TR" sz="1600" dirty="0">
                <a:latin typeface="Comic Sans MS" panose="030F0702030302020204" pitchFamily="66" charset="0"/>
              </a:rPr>
              <a:t> (Ed.). </a:t>
            </a:r>
            <a:r>
              <a:rPr lang="tr-TR" sz="1600" i="1" dirty="0">
                <a:latin typeface="Comic Sans MS" panose="030F0702030302020204" pitchFamily="66" charset="0"/>
              </a:rPr>
              <a:t>İlköğretimde kaynaştırma. </a:t>
            </a:r>
            <a:r>
              <a:rPr lang="tr-TR" sz="1600" dirty="0">
                <a:latin typeface="Comic Sans MS" panose="030F0702030302020204" pitchFamily="66" charset="0"/>
              </a:rPr>
              <a:t>İçinde (s. 1-22). Eskişehir: Anadolu Üniversitesi Yayınları. </a:t>
            </a:r>
          </a:p>
          <a:p>
            <a:pPr algn="just">
              <a:spcBef>
                <a:spcPts val="600"/>
              </a:spcBef>
              <a:spcAft>
                <a:spcPts val="600"/>
              </a:spcAft>
            </a:pPr>
            <a:r>
              <a:rPr lang="tr-TR" sz="1600" dirty="0">
                <a:latin typeface="Comic Sans MS" panose="030F0702030302020204" pitchFamily="66" charset="0"/>
              </a:rPr>
              <a:t>Gürsel, O. (2007). Kaynaştırma uygulamalarında öğrenci gereksinimlerinin değerlendirilmesi. S. </a:t>
            </a:r>
            <a:r>
              <a:rPr lang="tr-TR" sz="1600" dirty="0" err="1">
                <a:latin typeface="Comic Sans MS" panose="030F0702030302020204" pitchFamily="66" charset="0"/>
              </a:rPr>
              <a:t>Eripek</a:t>
            </a:r>
            <a:r>
              <a:rPr lang="tr-TR" sz="1600" dirty="0">
                <a:latin typeface="Comic Sans MS" panose="030F0702030302020204" pitchFamily="66" charset="0"/>
              </a:rPr>
              <a:t> (Ed.). </a:t>
            </a:r>
            <a:r>
              <a:rPr lang="tr-TR" sz="1600" i="1" dirty="0">
                <a:latin typeface="Comic Sans MS" panose="030F0702030302020204" pitchFamily="66" charset="0"/>
              </a:rPr>
              <a:t>İlköğretimde kaynaştırma. </a:t>
            </a:r>
            <a:r>
              <a:rPr lang="tr-TR" sz="1600" dirty="0">
                <a:latin typeface="Comic Sans MS" panose="030F0702030302020204" pitchFamily="66" charset="0"/>
              </a:rPr>
              <a:t>İçinde (s. 41-64). Eskişehir: Anadolu Üniversitesi Yayınları. </a:t>
            </a:r>
          </a:p>
          <a:p>
            <a:pPr algn="just">
              <a:spcBef>
                <a:spcPts val="600"/>
              </a:spcBef>
              <a:spcAft>
                <a:spcPts val="600"/>
              </a:spcAft>
            </a:pPr>
            <a:r>
              <a:rPr lang="tr-TR" sz="1600" dirty="0" err="1">
                <a:latin typeface="Comic Sans MS" panose="030F0702030302020204" pitchFamily="66" charset="0"/>
              </a:rPr>
              <a:t>Howard</a:t>
            </a:r>
            <a:r>
              <a:rPr lang="tr-TR" sz="1600" dirty="0">
                <a:latin typeface="Comic Sans MS" panose="030F0702030302020204" pitchFamily="66" charset="0"/>
              </a:rPr>
              <a:t>, V.F., Williams, B. ve </a:t>
            </a:r>
            <a:r>
              <a:rPr lang="tr-TR" sz="1600" dirty="0" err="1">
                <a:latin typeface="Comic Sans MS" panose="030F0702030302020204" pitchFamily="66" charset="0"/>
              </a:rPr>
              <a:t>Zopper</a:t>
            </a:r>
            <a:r>
              <a:rPr lang="tr-TR" sz="1600" dirty="0">
                <a:latin typeface="Comic Sans MS" panose="030F0702030302020204" pitchFamily="66" charset="0"/>
              </a:rPr>
              <a:t>, C.E. (2011). </a:t>
            </a:r>
            <a:r>
              <a:rPr lang="tr-TR" sz="1600" i="1" dirty="0">
                <a:latin typeface="Comic Sans MS" panose="030F0702030302020204" pitchFamily="66" charset="0"/>
              </a:rPr>
              <a:t>Özel gereksinimi olan küçük çocuklar, eğitimciler, aileler ve hizmet verenler için bir başlangıç. </a:t>
            </a:r>
            <a:r>
              <a:rPr lang="tr-TR" sz="1600" dirty="0">
                <a:latin typeface="Comic Sans MS" panose="030F0702030302020204" pitchFamily="66" charset="0"/>
              </a:rPr>
              <a:t>(Çev. Ed. G. Akçamete). Ankara: Nobel Yayıncılık. </a:t>
            </a:r>
          </a:p>
          <a:p>
            <a:pPr algn="just">
              <a:spcBef>
                <a:spcPts val="600"/>
              </a:spcBef>
              <a:spcAft>
                <a:spcPts val="600"/>
              </a:spcAft>
            </a:pPr>
            <a:r>
              <a:rPr lang="tr-TR" sz="1600" dirty="0">
                <a:latin typeface="Comic Sans MS" panose="030F0702030302020204" pitchFamily="66" charset="0"/>
              </a:rPr>
              <a:t>Kargın, T. (2006). Değerlendirme ve bireyselleştirilmiş eğitim programı hazırlama. B. Sucuoğlu ve T. Kargın (</a:t>
            </a:r>
            <a:r>
              <a:rPr lang="tr-TR" sz="1600" dirty="0" err="1">
                <a:latin typeface="Comic Sans MS" panose="030F0702030302020204" pitchFamily="66" charset="0"/>
              </a:rPr>
              <a:t>Eds</a:t>
            </a:r>
            <a:r>
              <a:rPr lang="tr-TR" sz="1600" dirty="0">
                <a:latin typeface="Comic Sans MS" panose="030F0702030302020204" pitchFamily="66" charset="0"/>
              </a:rPr>
              <a:t>.). </a:t>
            </a:r>
            <a:r>
              <a:rPr lang="tr-TR" sz="1600" i="1" dirty="0">
                <a:latin typeface="Comic Sans MS" panose="030F0702030302020204" pitchFamily="66" charset="0"/>
              </a:rPr>
              <a:t>İlköğretimde kaynaştırma uygulamaları. </a:t>
            </a:r>
            <a:r>
              <a:rPr lang="tr-TR" sz="1600" dirty="0">
                <a:latin typeface="Comic Sans MS" panose="030F0702030302020204" pitchFamily="66" charset="0"/>
              </a:rPr>
              <a:t>İçinde (s. 115-164). İstanbul: </a:t>
            </a:r>
            <a:r>
              <a:rPr lang="tr-TR" sz="1600" dirty="0" err="1">
                <a:latin typeface="Comic Sans MS" panose="030F0702030302020204" pitchFamily="66" charset="0"/>
              </a:rPr>
              <a:t>Morpa</a:t>
            </a:r>
            <a:r>
              <a:rPr lang="tr-TR" sz="1600" dirty="0">
                <a:latin typeface="Comic Sans MS" panose="030F0702030302020204" pitchFamily="66" charset="0"/>
              </a:rPr>
              <a:t> Yayınları. </a:t>
            </a:r>
          </a:p>
          <a:p>
            <a:pPr algn="just">
              <a:spcBef>
                <a:spcPts val="600"/>
              </a:spcBef>
              <a:spcAft>
                <a:spcPts val="600"/>
              </a:spcAft>
            </a:pPr>
            <a:r>
              <a:rPr lang="tr-TR" sz="1600" dirty="0">
                <a:latin typeface="Comic Sans MS" panose="030F0702030302020204" pitchFamily="66" charset="0"/>
              </a:rPr>
              <a:t>MEB (2017). </a:t>
            </a:r>
            <a:r>
              <a:rPr lang="tr-TR" sz="1600" i="1" dirty="0">
                <a:latin typeface="Comic Sans MS" panose="030F0702030302020204" pitchFamily="66" charset="0"/>
              </a:rPr>
              <a:t>Özel Eğitim Hizmetleri Yönetmeliği. </a:t>
            </a:r>
            <a:r>
              <a:rPr lang="tr-TR" sz="1600" u="sng" dirty="0">
                <a:latin typeface="Comic Sans MS" panose="030F0702030302020204" pitchFamily="66" charset="0"/>
                <a:hlinkClick r:id="rId2"/>
              </a:rPr>
              <a:t>https://www.resmigazete.gov.tr/eskiler/2018/07/20180707-8.htm</a:t>
            </a:r>
            <a:r>
              <a:rPr lang="tr-TR" sz="1600" dirty="0">
                <a:latin typeface="Comic Sans MS" panose="030F0702030302020204" pitchFamily="66" charset="0"/>
              </a:rPr>
              <a:t>. Erişim Tarihi. 23.09.2020</a:t>
            </a:r>
          </a:p>
          <a:p>
            <a:pPr algn="just">
              <a:spcBef>
                <a:spcPts val="600"/>
              </a:spcBef>
              <a:spcAft>
                <a:spcPts val="600"/>
              </a:spcAft>
            </a:pPr>
            <a:r>
              <a:rPr lang="tr-TR" sz="1600" dirty="0">
                <a:latin typeface="Comic Sans MS" panose="030F0702030302020204" pitchFamily="66" charset="0"/>
              </a:rPr>
              <a:t>Yıldırım- Doğru, S.S. (2013). </a:t>
            </a:r>
            <a:r>
              <a:rPr lang="tr-TR" sz="1600" i="1" dirty="0">
                <a:latin typeface="Comic Sans MS" panose="030F0702030302020204" pitchFamily="66" charset="0"/>
              </a:rPr>
              <a:t>Erken çocukluk döneminde özel eğitim. </a:t>
            </a:r>
            <a:r>
              <a:rPr lang="tr-TR" sz="1600" dirty="0">
                <a:latin typeface="Comic Sans MS" panose="030F0702030302020204" pitchFamily="66" charset="0"/>
              </a:rPr>
              <a:t>Ankara: Maya Yayınları.</a:t>
            </a:r>
          </a:p>
          <a:p>
            <a:pPr marL="0" indent="0" algn="just">
              <a:buNone/>
            </a:pPr>
            <a:endParaRPr lang="tr-TR" sz="16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27648" y="274638"/>
            <a:ext cx="5976664" cy="1143000"/>
          </a:xfrm>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cs typeface="Arial" pitchFamily="34" charset="0"/>
              </a:rPr>
              <a:t>DEĞERLENDİRME</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95400" y="1700808"/>
            <a:ext cx="10887000" cy="1224136"/>
          </a:xfrm>
          <a:prstGeom prst="rect">
            <a:avLst/>
          </a:prstGeom>
          <a:solidFill>
            <a:schemeClr val="accent6">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solidFill>
                <a:latin typeface="Comic Sans MS" panose="030F0702030302020204" pitchFamily="66" charset="0"/>
              </a:rPr>
              <a:t>Öğrenme ve gelişimsel özellikler yönünden akranlarından farklı özellikler taşıyan çocukları belirlemek, bu çocuklar hakkında bilgi toplamak amacıyla çeşitli tekniklerin kullanılmasına değerlendirme adı verilmektedir.</a:t>
            </a:r>
          </a:p>
        </p:txBody>
      </p:sp>
      <p:sp>
        <p:nvSpPr>
          <p:cNvPr id="7" name="Tek Köşesi Kesik Dikdörtgen 6"/>
          <p:cNvSpPr/>
          <p:nvPr/>
        </p:nvSpPr>
        <p:spPr>
          <a:xfrm>
            <a:off x="767408" y="3645024"/>
            <a:ext cx="10814992" cy="2376264"/>
          </a:xfrm>
          <a:prstGeom prst="snip1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solidFill>
                <a:latin typeface="Comic Sans MS" panose="030F0702030302020204" pitchFamily="66" charset="0"/>
              </a:rPr>
              <a:t>Başarılı bir değerlendirme çocuğun gelişimsel özelliklerini saptayarak gelişimsel potansiyelini en üst düzeyde kullanmak amacıyla yapılmaktadır. Değerlendirmede önemli olan süreklilik, bilgi toplama, gözlemleri paylaşma ve yeni sorular oluşturmak için yorum yapma aşamalarından oluşan değerlendirme sürecinin dikkatli bir şekilde uygulanması gerekmektedir.</a:t>
            </a:r>
          </a:p>
        </p:txBody>
      </p:sp>
    </p:spTree>
    <p:extLst>
      <p:ext uri="{BB962C8B-B14F-4D97-AF65-F5344CB8AC3E}">
        <p14:creationId xmlns:p14="http://schemas.microsoft.com/office/powerpoint/2010/main" val="140342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Belirtme Çizgisi 4"/>
          <p:cNvSpPr/>
          <p:nvPr/>
        </p:nvSpPr>
        <p:spPr>
          <a:xfrm>
            <a:off x="911424" y="260648"/>
            <a:ext cx="6912768" cy="1800200"/>
          </a:xfrm>
          <a:prstGeom prst="wedgeRect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Değerlendirme tıbbi ve eğitimsel aşamalardan oluşmaktadır.</a:t>
            </a:r>
          </a:p>
        </p:txBody>
      </p:sp>
      <p:sp>
        <p:nvSpPr>
          <p:cNvPr id="6" name="Aşağı Ok 5"/>
          <p:cNvSpPr/>
          <p:nvPr/>
        </p:nvSpPr>
        <p:spPr>
          <a:xfrm>
            <a:off x="4871864" y="2420888"/>
            <a:ext cx="1368152"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kış Çizelgesi: Sıralı Erişimli Depolama 6"/>
          <p:cNvSpPr/>
          <p:nvPr/>
        </p:nvSpPr>
        <p:spPr>
          <a:xfrm>
            <a:off x="623391" y="3645024"/>
            <a:ext cx="5184577" cy="2088232"/>
          </a:xfrm>
          <a:prstGeom prst="flowChartMagneticTap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solidFill>
                <a:latin typeface="Comic Sans MS" panose="030F0702030302020204" pitchFamily="66" charset="0"/>
              </a:rPr>
              <a:t>Tıbbi değerlendirme mevcut durumun belirlenmesi aşamalarından oluşurken, </a:t>
            </a:r>
          </a:p>
        </p:txBody>
      </p:sp>
      <p:sp>
        <p:nvSpPr>
          <p:cNvPr id="8" name="Akış Çizelgesi: Öteki İşlem 7"/>
          <p:cNvSpPr/>
          <p:nvPr/>
        </p:nvSpPr>
        <p:spPr>
          <a:xfrm>
            <a:off x="6528048" y="2984463"/>
            <a:ext cx="5472608" cy="2448272"/>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dirty="0">
                <a:solidFill>
                  <a:schemeClr val="tx1"/>
                </a:solidFill>
                <a:latin typeface="Comic Sans MS" panose="030F0702030302020204" pitchFamily="66" charset="0"/>
              </a:rPr>
              <a:t>Eğitsel değerlendirme eğitim açısından karar verme sürecinden oluşmaktadır (Aral, 2011).</a:t>
            </a:r>
          </a:p>
        </p:txBody>
      </p:sp>
    </p:spTree>
    <p:extLst>
      <p:ext uri="{BB962C8B-B14F-4D97-AF65-F5344CB8AC3E}">
        <p14:creationId xmlns:p14="http://schemas.microsoft.com/office/powerpoint/2010/main" val="122025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51384" y="1582342"/>
            <a:ext cx="11305256" cy="3877985"/>
          </a:xfrm>
          <a:prstGeom prst="rect">
            <a:avLst/>
          </a:prstGeom>
          <a:ln>
            <a:solidFill>
              <a:schemeClr val="accent2">
                <a:lumMod val="50000"/>
              </a:schemeClr>
            </a:solidFill>
          </a:ln>
        </p:spPr>
        <p:txBody>
          <a:bodyPr wrap="square">
            <a:spAutoFit/>
          </a:bodyPr>
          <a:lstStyle/>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Değerlendirmenin mümkün olduğunca erken yapılması oldukça önemli bir ilkedir.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Çünkü değerlendirme ile çocuğun durumuna en uygun müdahale planları hazırlanmaktadır (</a:t>
            </a:r>
            <a:r>
              <a:rPr lang="tr-TR" sz="2400" dirty="0" err="1">
                <a:latin typeface="Comic Sans MS" panose="030F0702030302020204" pitchFamily="66" charset="0"/>
              </a:rPr>
              <a:t>Howard</a:t>
            </a:r>
            <a:r>
              <a:rPr lang="tr-TR" sz="2400" dirty="0">
                <a:latin typeface="Comic Sans MS" panose="030F0702030302020204" pitchFamily="66" charset="0"/>
              </a:rPr>
              <a:t> vd., 2011).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Değerlendirmede erken tanılama oldukça önemli olmakla birlikte, bazı çocuklardaki gelişimsel gecikmeler okula başlayana kadar fark edilmeyebilir. </a:t>
            </a:r>
          </a:p>
          <a:p>
            <a:pPr marL="342900" indent="-342900" algn="just">
              <a:spcBef>
                <a:spcPts val="600"/>
              </a:spcBef>
              <a:spcAft>
                <a:spcPts val="600"/>
              </a:spcAft>
              <a:buFont typeface="Arial" panose="020B0604020202020204" pitchFamily="34" charset="0"/>
              <a:buChar char="•"/>
            </a:pPr>
            <a:r>
              <a:rPr lang="tr-TR" sz="2400" dirty="0">
                <a:latin typeface="Comic Sans MS" panose="030F0702030302020204" pitchFamily="66" charset="0"/>
              </a:rPr>
              <a:t>Böyle bir durumla okula başlayan çocuğun, eğitimsel anlamda akranlarından geri kalmaması için öğretmenin çocuğu çok iyi gözlemlemesi, incelenmesi ve değerlendirmesi gerekmektedir (Aral, 2011). </a:t>
            </a:r>
          </a:p>
        </p:txBody>
      </p:sp>
      <p:sp>
        <p:nvSpPr>
          <p:cNvPr id="4" name="Başlık 1">
            <a:extLst>
              <a:ext uri="{FF2B5EF4-FFF2-40B4-BE49-F238E27FC236}">
                <a16:creationId xmlns:a16="http://schemas.microsoft.com/office/drawing/2014/main" id="{BCC47682-DF50-584D-B63C-F117F03935A1}"/>
              </a:ext>
            </a:extLst>
          </p:cNvPr>
          <p:cNvSpPr txBox="1">
            <a:spLocks/>
          </p:cNvSpPr>
          <p:nvPr/>
        </p:nvSpPr>
        <p:spPr>
          <a:xfrm>
            <a:off x="2927648" y="274638"/>
            <a:ext cx="5976664" cy="1143000"/>
          </a:xfrm>
          <a:prstGeom prst="rect">
            <a:avLst/>
          </a:prstGeom>
        </p:spPr>
        <p:style>
          <a:lnRef idx="2">
            <a:schemeClr val="accent2"/>
          </a:lnRef>
          <a:fillRef idx="1">
            <a:schemeClr val="lt1"/>
          </a:fillRef>
          <a:effectRef idx="0">
            <a:schemeClr val="accent2"/>
          </a:effectRef>
          <a:fontRef idx="minor">
            <a:schemeClr val="dk1"/>
          </a:fontRef>
        </p:style>
        <p:txBody>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b="1">
                <a:latin typeface="Comic Sans MS" panose="030F0702030302020204" pitchFamily="66" charset="0"/>
                <a:cs typeface="Arial" pitchFamily="34" charset="0"/>
              </a:rPr>
              <a:t>DEĞERLENDİRME</a:t>
            </a:r>
            <a:endParaRPr lang="tr-TR" b="1" dirty="0">
              <a:latin typeface="Comic Sans MS" panose="030F0702030302020204" pitchFamily="66" charset="0"/>
              <a:cs typeface="Arial" pitchFamily="34" charset="0"/>
            </a:endParaRPr>
          </a:p>
        </p:txBody>
      </p:sp>
    </p:spTree>
    <p:extLst>
      <p:ext uri="{BB962C8B-B14F-4D97-AF65-F5344CB8AC3E}">
        <p14:creationId xmlns:p14="http://schemas.microsoft.com/office/powerpoint/2010/main" val="4047093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cs typeface="Arial" pitchFamily="34" charset="0"/>
              </a:rPr>
              <a:t>Değerlendirme Aşamaları</a:t>
            </a:r>
            <a:endParaRPr lang="tr-TR" dirty="0">
              <a:latin typeface="Comic Sans MS" panose="030F0702030302020204" pitchFamily="66" charset="0"/>
              <a:cs typeface="Arial" pitchFamily="34"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438739240"/>
              </p:ext>
            </p:extLst>
          </p:nvPr>
        </p:nvGraphicFramePr>
        <p:xfrm>
          <a:off x="479376" y="1600201"/>
          <a:ext cx="11103024"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Altbilgi Yer Tutucusu 1"/>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3975907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39616" y="274638"/>
            <a:ext cx="7128792" cy="1143000"/>
          </a:xfrm>
        </p:spPr>
        <p:style>
          <a:lnRef idx="2">
            <a:schemeClr val="accent2"/>
          </a:lnRef>
          <a:fillRef idx="1">
            <a:schemeClr val="lt1"/>
          </a:fillRef>
          <a:effectRef idx="0">
            <a:schemeClr val="accent2"/>
          </a:effectRef>
          <a:fontRef idx="minor">
            <a:schemeClr val="dk1"/>
          </a:fontRef>
        </p:style>
        <p:txBody>
          <a:bodyPr>
            <a:normAutofit/>
          </a:bodyPr>
          <a:lstStyle/>
          <a:p>
            <a:r>
              <a:rPr lang="tr-TR" b="1" i="1" dirty="0">
                <a:latin typeface="Comic Sans MS" panose="030F0702030302020204" pitchFamily="66" charset="0"/>
                <a:cs typeface="Arial" pitchFamily="34" charset="0"/>
              </a:rPr>
              <a:t>Tarama ve Gönderme</a:t>
            </a:r>
            <a:endParaRPr lang="tr-TR" dirty="0">
              <a:latin typeface="Comic Sans MS" panose="030F0702030302020204" pitchFamily="66" charset="0"/>
              <a:cs typeface="Arial" pitchFamily="34" charset="0"/>
            </a:endParaRPr>
          </a:p>
        </p:txBody>
      </p:sp>
      <p:sp>
        <p:nvSpPr>
          <p:cNvPr id="3" name="İçerik Yer Tutucusu 2"/>
          <p:cNvSpPr>
            <a:spLocks noGrp="1"/>
          </p:cNvSpPr>
          <p:nvPr>
            <p:ph idx="1"/>
          </p:nvPr>
        </p:nvSpPr>
        <p:spPr>
          <a:xfrm>
            <a:off x="371364" y="1772816"/>
            <a:ext cx="11449272" cy="3917031"/>
          </a:xfrm>
        </p:spPr>
        <p:style>
          <a:lnRef idx="2">
            <a:schemeClr val="dk1"/>
          </a:lnRef>
          <a:fillRef idx="1">
            <a:schemeClr val="lt1"/>
          </a:fillRef>
          <a:effectRef idx="0">
            <a:schemeClr val="dk1"/>
          </a:effectRef>
          <a:fontRef idx="minor">
            <a:schemeClr val="dk1"/>
          </a:fontRef>
        </p:style>
        <p:txBody>
          <a:bodyPr>
            <a:noAutofit/>
          </a:bodyPr>
          <a:lstStyle/>
          <a:p>
            <a:pPr algn="just">
              <a:spcBef>
                <a:spcPts val="600"/>
              </a:spcBef>
              <a:spcAft>
                <a:spcPts val="600"/>
              </a:spcAft>
            </a:pPr>
            <a:r>
              <a:rPr lang="tr-TR" sz="2400" dirty="0">
                <a:latin typeface="Comic Sans MS" panose="030F0702030302020204" pitchFamily="66" charset="0"/>
              </a:rPr>
              <a:t>Tarama çeşitli gelişimsel risk davranışları taşıyan çocukların uzman kişi ve kuruluşlara gönderilerek karar alma süreci olarak veri toplama süreci olarak tanımlanabilir (Aral, 2011). </a:t>
            </a:r>
          </a:p>
          <a:p>
            <a:pPr algn="just">
              <a:spcBef>
                <a:spcPts val="600"/>
              </a:spcBef>
              <a:spcAft>
                <a:spcPts val="600"/>
              </a:spcAft>
            </a:pPr>
            <a:r>
              <a:rPr lang="tr-TR" sz="2400" dirty="0">
                <a:latin typeface="Comic Sans MS" panose="030F0702030302020204" pitchFamily="66" charset="0"/>
              </a:rPr>
              <a:t>Tarama farklı şekillerde gerçekleştirilebilmektedir. </a:t>
            </a:r>
          </a:p>
          <a:p>
            <a:pPr algn="just">
              <a:spcBef>
                <a:spcPts val="600"/>
              </a:spcBef>
              <a:spcAft>
                <a:spcPts val="600"/>
              </a:spcAft>
            </a:pPr>
            <a:r>
              <a:rPr lang="tr-TR" sz="2400" dirty="0">
                <a:latin typeface="Comic Sans MS" panose="030F0702030302020204" pitchFamily="66" charset="0"/>
              </a:rPr>
              <a:t>Çocuğun çok erken dönemde ebeveynleri tarafından fark edilen gelişimsel gecikme şüphesi ile başvurması, çocuğun farklı bir nedenle hastaneye getirilmesi sırasında fark edilen gecikme şüphesi ya da çocuğun okula başlaması ile öğretmenlerin karşılaştıkları gecikme şüphesidir (Aytekin ve Bayhan, 2016).</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007340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latin typeface="Comic Sans MS" panose="030F0702030302020204" pitchFamily="66" charset="0"/>
              </a:rPr>
              <a:t>Tarama Sürecinde Dikkat Edilecek Noktalar</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272620118"/>
              </p:ext>
            </p:extLst>
          </p:nvPr>
        </p:nvGraphicFramePr>
        <p:xfrm>
          <a:off x="767408" y="1600201"/>
          <a:ext cx="1058517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420143302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2047</Words>
  <Application>Microsoft Macintosh PowerPoint</Application>
  <PresentationFormat>Geniş ekran</PresentationFormat>
  <Paragraphs>180</Paragraphs>
  <Slides>34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Calibri</vt:lpstr>
      <vt:lpstr>Comic Sans MS</vt:lpstr>
      <vt:lpstr>Symbol</vt:lpstr>
      <vt:lpstr>Ofis Teması</vt:lpstr>
      <vt:lpstr>KAYNAŞTIRMA UYGULAMALARINDA ÖĞRETİMİN PLANLANMASI</vt:lpstr>
      <vt:lpstr>SUNU AKIŞI</vt:lpstr>
      <vt:lpstr>PowerPoint Sunusu</vt:lpstr>
      <vt:lpstr>DEĞERLENDİRME</vt:lpstr>
      <vt:lpstr>PowerPoint Sunusu</vt:lpstr>
      <vt:lpstr>PowerPoint Sunusu</vt:lpstr>
      <vt:lpstr>Değerlendirme Aşamaları</vt:lpstr>
      <vt:lpstr>Tarama ve Gönderme</vt:lpstr>
      <vt:lpstr>Tarama Sürecinde Dikkat Edilecek Noktalar</vt:lpstr>
      <vt:lpstr> Tanılama ve Yerleştirme </vt:lpstr>
      <vt:lpstr> Tanılama ve Yerleştirme </vt:lpstr>
      <vt:lpstr>31.05.2006 tarih ve 26184 Sayılı Resmi Gazetede tanılama ilkeleri (MEB, 2017).</vt:lpstr>
      <vt:lpstr>31.05.2006 tarih ve 26184 Sayılı Resmi Gazetede tanılama ilkeleri (MEB, 2017).</vt:lpstr>
      <vt:lpstr>31.05.2006 tarih ve 26184 Sayılı Resmi Gazetede tanılama ilkeleri (MEB, 2017).</vt:lpstr>
      <vt:lpstr>Tanılama</vt:lpstr>
      <vt:lpstr>Tanılama</vt:lpstr>
      <vt:lpstr>PowerPoint Sunusu</vt:lpstr>
      <vt:lpstr>PowerPoint Sunusu</vt:lpstr>
      <vt:lpstr>PowerPoint Sunusu</vt:lpstr>
      <vt:lpstr> Eğitim Programını Planlama </vt:lpstr>
      <vt:lpstr> Çocukların Gelişimlerini İzlemek </vt:lpstr>
      <vt:lpstr> Eğitim Programını Değerlendirme </vt:lpstr>
      <vt:lpstr>Değerlendirme Türleri</vt:lpstr>
      <vt:lpstr>Değerlendirme Türleri</vt:lpstr>
      <vt:lpstr>Değerlendirme Türleri</vt:lpstr>
      <vt:lpstr>Değerlendirme Türleri</vt:lpstr>
      <vt:lpstr>Değerlendirme Türleri</vt:lpstr>
      <vt:lpstr>Değerlendirme Türleri</vt:lpstr>
      <vt:lpstr>PowerPoint Sunusu</vt:lpstr>
      <vt:lpstr>PowerPoint Sunusu</vt:lpstr>
      <vt:lpstr>Değerlendirme Türleri</vt:lpstr>
      <vt:lpstr>PowerPoint Sunusu</vt:lpstr>
      <vt:lpstr>KAYNAKLAR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34</cp:revision>
  <dcterms:created xsi:type="dcterms:W3CDTF">2017-01-09T09:12:44Z</dcterms:created>
  <dcterms:modified xsi:type="dcterms:W3CDTF">2020-12-06T16:07:55Z</dcterms:modified>
</cp:coreProperties>
</file>