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3" r:id="rId4"/>
    <p:sldId id="265" r:id="rId5"/>
    <p:sldId id="264" r:id="rId6"/>
    <p:sldId id="261" r:id="rId7"/>
    <p:sldId id="259" r:id="rId8"/>
    <p:sldId id="260" r:id="rId9"/>
    <p:sldId id="266" r:id="rId10"/>
    <p:sldId id="267"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6" d="100"/>
          <a:sy n="86" d="100"/>
        </p:scale>
        <p:origin x="-10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D7C7D0-05AE-408B-8DE7-07FA4B787CFB}" type="datetimeFigureOut">
              <a:rPr lang="tr-TR" smtClean="0"/>
              <a:t>15.03.2021</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878EA-934B-4D05-8BBF-1AE1E40026F2}" type="slidenum">
              <a:rPr lang="tr-TR" smtClean="0"/>
              <a:t>‹#›</a:t>
            </a:fld>
            <a:endParaRPr lang="tr-TR" dirty="0"/>
          </a:p>
        </p:txBody>
      </p:sp>
    </p:spTree>
    <p:extLst>
      <p:ext uri="{BB962C8B-B14F-4D97-AF65-F5344CB8AC3E}">
        <p14:creationId xmlns:p14="http://schemas.microsoft.com/office/powerpoint/2010/main" val="369891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16398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6311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5437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725131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879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693660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86918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799712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1 column" userDrawn="1">
  <p:cSld name="Title + 1 column">
    <p:spTree>
      <p:nvGrpSpPr>
        <p:cNvPr id="1" name="Shape 74"/>
        <p:cNvGrpSpPr/>
        <p:nvPr/>
      </p:nvGrpSpPr>
      <p:grpSpPr>
        <a:xfrm>
          <a:off x="0" y="0"/>
          <a:ext cx="0" cy="0"/>
          <a:chOff x="0" y="0"/>
          <a:chExt cx="0" cy="0"/>
        </a:xfrm>
      </p:grpSpPr>
      <p:sp>
        <p:nvSpPr>
          <p:cNvPr id="75" name="Google Shape;75;p5"/>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 name="Google Shape;76;p5"/>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8" name="Google Shape;78;p5"/>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9" name="Google Shape;79;p5"/>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0" name="Google Shape;80;p5"/>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1" name="Google Shape;81;p5"/>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 name="Google Shape;82;p5"/>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 name="Google Shape;83;p5"/>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4" name="Google Shape;84;p5"/>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5" name="Google Shape;85;p5"/>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6" name="Google Shape;86;p5"/>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7" name="Google Shape;87;p5"/>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8" name="Google Shape;88;p5"/>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 name="Google Shape;89;p5"/>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 name="Google Shape;90;p5"/>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1" name="Google Shape;91;p5"/>
          <p:cNvSpPr txBox="1">
            <a:spLocks noGrp="1"/>
          </p:cNvSpPr>
          <p:nvPr>
            <p:ph type="title"/>
          </p:nvPr>
        </p:nvSpPr>
        <p:spPr>
          <a:xfrm>
            <a:off x="2378600" y="1422400"/>
            <a:ext cx="7434800" cy="637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i="1"/>
            </a:lvl1pPr>
            <a:lvl2pPr lvl="1">
              <a:spcBef>
                <a:spcPts val="0"/>
              </a:spcBef>
              <a:spcAft>
                <a:spcPts val="0"/>
              </a:spcAft>
              <a:buSzPts val="1400"/>
              <a:buNone/>
              <a:defRPr i="1"/>
            </a:lvl2pPr>
            <a:lvl3pPr lvl="2">
              <a:spcBef>
                <a:spcPts val="0"/>
              </a:spcBef>
              <a:spcAft>
                <a:spcPts val="0"/>
              </a:spcAft>
              <a:buSzPts val="1400"/>
              <a:buNone/>
              <a:defRPr i="1"/>
            </a:lvl3pPr>
            <a:lvl4pPr lvl="3">
              <a:spcBef>
                <a:spcPts val="0"/>
              </a:spcBef>
              <a:spcAft>
                <a:spcPts val="0"/>
              </a:spcAft>
              <a:buSzPts val="1400"/>
              <a:buNone/>
              <a:defRPr i="1"/>
            </a:lvl4pPr>
            <a:lvl5pPr lvl="4">
              <a:spcBef>
                <a:spcPts val="0"/>
              </a:spcBef>
              <a:spcAft>
                <a:spcPts val="0"/>
              </a:spcAft>
              <a:buSzPts val="1400"/>
              <a:buNone/>
              <a:defRPr i="1"/>
            </a:lvl5pPr>
            <a:lvl6pPr lvl="5">
              <a:spcBef>
                <a:spcPts val="0"/>
              </a:spcBef>
              <a:spcAft>
                <a:spcPts val="0"/>
              </a:spcAft>
              <a:buSzPts val="1400"/>
              <a:buNone/>
              <a:defRPr i="1"/>
            </a:lvl6pPr>
            <a:lvl7pPr lvl="6">
              <a:spcBef>
                <a:spcPts val="0"/>
              </a:spcBef>
              <a:spcAft>
                <a:spcPts val="0"/>
              </a:spcAft>
              <a:buSzPts val="1400"/>
              <a:buNone/>
              <a:defRPr i="1"/>
            </a:lvl7pPr>
            <a:lvl8pPr lvl="7">
              <a:spcBef>
                <a:spcPts val="0"/>
              </a:spcBef>
              <a:spcAft>
                <a:spcPts val="0"/>
              </a:spcAft>
              <a:buSzPts val="1400"/>
              <a:buNone/>
              <a:defRPr i="1"/>
            </a:lvl8pPr>
            <a:lvl9pPr lvl="8">
              <a:spcBef>
                <a:spcPts val="0"/>
              </a:spcBef>
              <a:spcAft>
                <a:spcPts val="0"/>
              </a:spcAft>
              <a:buSzPts val="1400"/>
              <a:buNone/>
              <a:defRPr i="1"/>
            </a:lvl9pPr>
          </a:lstStyle>
          <a:p>
            <a:endParaRPr/>
          </a:p>
        </p:txBody>
      </p:sp>
      <p:sp>
        <p:nvSpPr>
          <p:cNvPr id="92" name="Google Shape;92;p5"/>
          <p:cNvSpPr txBox="1">
            <a:spLocks noGrp="1"/>
          </p:cNvSpPr>
          <p:nvPr>
            <p:ph type="body" idx="1"/>
          </p:nvPr>
        </p:nvSpPr>
        <p:spPr>
          <a:xfrm>
            <a:off x="2477051" y="1911900"/>
            <a:ext cx="7238000" cy="3192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Tree>
    <p:extLst>
      <p:ext uri="{BB962C8B-B14F-4D97-AF65-F5344CB8AC3E}">
        <p14:creationId xmlns:p14="http://schemas.microsoft.com/office/powerpoint/2010/main" val="507914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ubtitle" userDrawn="1">
  <p:cSld name="Subtitle">
    <p:spTree>
      <p:nvGrpSpPr>
        <p:cNvPr id="1" name="Shape 30"/>
        <p:cNvGrpSpPr/>
        <p:nvPr/>
      </p:nvGrpSpPr>
      <p:grpSpPr>
        <a:xfrm>
          <a:off x="0" y="0"/>
          <a:ext cx="0" cy="0"/>
          <a:chOff x="0" y="0"/>
          <a:chExt cx="0" cy="0"/>
        </a:xfrm>
      </p:grpSpPr>
      <p:sp>
        <p:nvSpPr>
          <p:cNvPr id="31" name="Google Shape;31;p3"/>
          <p:cNvSpPr/>
          <p:nvPr/>
        </p:nvSpPr>
        <p:spPr>
          <a:xfrm>
            <a:off x="709000" y="4777052"/>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2" name="Google Shape;32;p3"/>
          <p:cNvSpPr/>
          <p:nvPr/>
        </p:nvSpPr>
        <p:spPr>
          <a:xfrm>
            <a:off x="1071628" y="2179163"/>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 name="Google Shape;33;p3"/>
          <p:cNvSpPr/>
          <p:nvPr/>
        </p:nvSpPr>
        <p:spPr>
          <a:xfrm rot="2077429">
            <a:off x="11017609" y="3133254"/>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4" name="Google Shape;34;p3"/>
          <p:cNvSpPr/>
          <p:nvPr/>
        </p:nvSpPr>
        <p:spPr>
          <a:xfrm>
            <a:off x="9474851" y="1077483"/>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 name="Google Shape;35;p3"/>
          <p:cNvSpPr/>
          <p:nvPr/>
        </p:nvSpPr>
        <p:spPr>
          <a:xfrm rot="-2852650" flipH="1">
            <a:off x="2395847" y="874243"/>
            <a:ext cx="549012" cy="1875733"/>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 name="Google Shape;36;p3"/>
          <p:cNvSpPr/>
          <p:nvPr/>
        </p:nvSpPr>
        <p:spPr>
          <a:xfrm rot="7785253" flipH="1">
            <a:off x="8567184" y="5269395"/>
            <a:ext cx="450469" cy="117914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7" name="Google Shape;37;p3"/>
          <p:cNvSpPr/>
          <p:nvPr/>
        </p:nvSpPr>
        <p:spPr>
          <a:xfrm rot="-1632801" flipH="1">
            <a:off x="2894303" y="988319"/>
            <a:ext cx="370363" cy="132728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8" name="Google Shape;38;p3"/>
          <p:cNvSpPr/>
          <p:nvPr/>
        </p:nvSpPr>
        <p:spPr>
          <a:xfrm rot="-4824913" flipH="1">
            <a:off x="2265382" y="1975650"/>
            <a:ext cx="852799" cy="1201117"/>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9" name="Google Shape;39;p3"/>
          <p:cNvSpPr/>
          <p:nvPr/>
        </p:nvSpPr>
        <p:spPr>
          <a:xfrm>
            <a:off x="10135936" y="5351828"/>
            <a:ext cx="640593" cy="490256"/>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 name="Google Shape;40;p3"/>
          <p:cNvSpPr/>
          <p:nvPr/>
        </p:nvSpPr>
        <p:spPr>
          <a:xfrm>
            <a:off x="10038001" y="1870001"/>
            <a:ext cx="794767" cy="800767"/>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1" name="Google Shape;41;p3"/>
          <p:cNvSpPr/>
          <p:nvPr/>
        </p:nvSpPr>
        <p:spPr>
          <a:xfrm rot="-2952317" flipH="1">
            <a:off x="2171965" y="4204080"/>
            <a:ext cx="1040691" cy="1333803"/>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 name="Google Shape;42;p3"/>
          <p:cNvSpPr/>
          <p:nvPr/>
        </p:nvSpPr>
        <p:spPr>
          <a:xfrm rot="4528936" flipH="1">
            <a:off x="8853714" y="4747036"/>
            <a:ext cx="640516" cy="125173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3" name="Google Shape;43;p3"/>
          <p:cNvSpPr/>
          <p:nvPr/>
        </p:nvSpPr>
        <p:spPr>
          <a:xfrm flipH="1">
            <a:off x="8744357" y="2597480"/>
            <a:ext cx="1885311" cy="533280"/>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 name="Google Shape;44;p3"/>
          <p:cNvSpPr/>
          <p:nvPr/>
        </p:nvSpPr>
        <p:spPr>
          <a:xfrm flipH="1">
            <a:off x="1494147" y="3241234"/>
            <a:ext cx="2020187" cy="53331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5" name="Google Shape;45;p3"/>
          <p:cNvSpPr/>
          <p:nvPr/>
        </p:nvSpPr>
        <p:spPr>
          <a:xfrm rot="4024582">
            <a:off x="8992558" y="3704339"/>
            <a:ext cx="549001" cy="1875696"/>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 name="Google Shape;46;p3"/>
          <p:cNvSpPr/>
          <p:nvPr/>
        </p:nvSpPr>
        <p:spPr>
          <a:xfrm rot="2865590" flipH="1">
            <a:off x="8967119" y="3429423"/>
            <a:ext cx="774836" cy="1499568"/>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 name="Google Shape;47;p3"/>
          <p:cNvSpPr/>
          <p:nvPr/>
        </p:nvSpPr>
        <p:spPr>
          <a:xfrm>
            <a:off x="3345633" y="1164800"/>
            <a:ext cx="5500800" cy="4528400"/>
          </a:xfrm>
          <a:prstGeom prst="rect">
            <a:avLst/>
          </a:prstGeom>
          <a:solidFill>
            <a:srgbClr val="79C6CC"/>
          </a:solidFill>
          <a:ln w="76200" cap="flat" cmpd="sng">
            <a:solidFill>
              <a:srgbClr val="FFFFFF"/>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8" name="Google Shape;48;p3"/>
          <p:cNvSpPr/>
          <p:nvPr/>
        </p:nvSpPr>
        <p:spPr>
          <a:xfrm>
            <a:off x="3514332" y="1326000"/>
            <a:ext cx="5163200" cy="4206000"/>
          </a:xfrm>
          <a:prstGeom prst="rect">
            <a:avLst/>
          </a:prstGeom>
          <a:noFill/>
          <a:ln w="9525" cap="flat" cmpd="sng">
            <a:solidFill>
              <a:srgbClr val="FFFFFF"/>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9" name="Google Shape;49;p3"/>
          <p:cNvSpPr txBox="1">
            <a:spLocks noGrp="1"/>
          </p:cNvSpPr>
          <p:nvPr>
            <p:ph type="ctrTitle"/>
          </p:nvPr>
        </p:nvSpPr>
        <p:spPr>
          <a:xfrm>
            <a:off x="3506600" y="2212733"/>
            <a:ext cx="5178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3600"/>
              <a:buNone/>
              <a:defRPr sz="4800">
                <a:solidFill>
                  <a:srgbClr val="FFFFFF"/>
                </a:solidFill>
              </a:defRPr>
            </a:lvl1pPr>
            <a:lvl2pPr lvl="1" algn="ctr" rtl="0">
              <a:spcBef>
                <a:spcPts val="0"/>
              </a:spcBef>
              <a:spcAft>
                <a:spcPts val="0"/>
              </a:spcAft>
              <a:buClr>
                <a:srgbClr val="FFFFFF"/>
              </a:buClr>
              <a:buSzPts val="3600"/>
              <a:buNone/>
              <a:defRPr sz="4800">
                <a:solidFill>
                  <a:srgbClr val="FFFFFF"/>
                </a:solidFill>
              </a:defRPr>
            </a:lvl2pPr>
            <a:lvl3pPr lvl="2" algn="ctr" rtl="0">
              <a:spcBef>
                <a:spcPts val="0"/>
              </a:spcBef>
              <a:spcAft>
                <a:spcPts val="0"/>
              </a:spcAft>
              <a:buClr>
                <a:srgbClr val="FFFFFF"/>
              </a:buClr>
              <a:buSzPts val="3600"/>
              <a:buNone/>
              <a:defRPr sz="4800">
                <a:solidFill>
                  <a:srgbClr val="FFFFFF"/>
                </a:solidFill>
              </a:defRPr>
            </a:lvl3pPr>
            <a:lvl4pPr lvl="3" algn="ctr" rtl="0">
              <a:spcBef>
                <a:spcPts val="0"/>
              </a:spcBef>
              <a:spcAft>
                <a:spcPts val="0"/>
              </a:spcAft>
              <a:buClr>
                <a:srgbClr val="FFFFFF"/>
              </a:buClr>
              <a:buSzPts val="3600"/>
              <a:buNone/>
              <a:defRPr sz="4800">
                <a:solidFill>
                  <a:srgbClr val="FFFFFF"/>
                </a:solidFill>
              </a:defRPr>
            </a:lvl4pPr>
            <a:lvl5pPr lvl="4" algn="ctr" rtl="0">
              <a:spcBef>
                <a:spcPts val="0"/>
              </a:spcBef>
              <a:spcAft>
                <a:spcPts val="0"/>
              </a:spcAft>
              <a:buClr>
                <a:srgbClr val="FFFFFF"/>
              </a:buClr>
              <a:buSzPts val="3600"/>
              <a:buNone/>
              <a:defRPr sz="4800">
                <a:solidFill>
                  <a:srgbClr val="FFFFFF"/>
                </a:solidFill>
              </a:defRPr>
            </a:lvl5pPr>
            <a:lvl6pPr lvl="5" algn="ctr" rtl="0">
              <a:spcBef>
                <a:spcPts val="0"/>
              </a:spcBef>
              <a:spcAft>
                <a:spcPts val="0"/>
              </a:spcAft>
              <a:buClr>
                <a:srgbClr val="FFFFFF"/>
              </a:buClr>
              <a:buSzPts val="3600"/>
              <a:buNone/>
              <a:defRPr sz="4800">
                <a:solidFill>
                  <a:srgbClr val="FFFFFF"/>
                </a:solidFill>
              </a:defRPr>
            </a:lvl6pPr>
            <a:lvl7pPr lvl="6" algn="ctr" rtl="0">
              <a:spcBef>
                <a:spcPts val="0"/>
              </a:spcBef>
              <a:spcAft>
                <a:spcPts val="0"/>
              </a:spcAft>
              <a:buClr>
                <a:srgbClr val="FFFFFF"/>
              </a:buClr>
              <a:buSzPts val="3600"/>
              <a:buNone/>
              <a:defRPr sz="4800">
                <a:solidFill>
                  <a:srgbClr val="FFFFFF"/>
                </a:solidFill>
              </a:defRPr>
            </a:lvl7pPr>
            <a:lvl8pPr lvl="7" algn="ctr" rtl="0">
              <a:spcBef>
                <a:spcPts val="0"/>
              </a:spcBef>
              <a:spcAft>
                <a:spcPts val="0"/>
              </a:spcAft>
              <a:buClr>
                <a:srgbClr val="FFFFFF"/>
              </a:buClr>
              <a:buSzPts val="3600"/>
              <a:buNone/>
              <a:defRPr sz="4800">
                <a:solidFill>
                  <a:srgbClr val="FFFFFF"/>
                </a:solidFill>
              </a:defRPr>
            </a:lvl8pPr>
            <a:lvl9pPr lvl="8" algn="ctr" rtl="0">
              <a:spcBef>
                <a:spcPts val="0"/>
              </a:spcBef>
              <a:spcAft>
                <a:spcPts val="0"/>
              </a:spcAft>
              <a:buClr>
                <a:srgbClr val="FFFFFF"/>
              </a:buClr>
              <a:buSzPts val="3600"/>
              <a:buNone/>
              <a:defRPr sz="4800">
                <a:solidFill>
                  <a:srgbClr val="FFFFFF"/>
                </a:solidFill>
              </a:defRPr>
            </a:lvl9pPr>
          </a:lstStyle>
          <a:p>
            <a:endParaRPr/>
          </a:p>
        </p:txBody>
      </p:sp>
      <p:sp>
        <p:nvSpPr>
          <p:cNvPr id="50" name="Google Shape;50;p3"/>
          <p:cNvSpPr txBox="1">
            <a:spLocks noGrp="1"/>
          </p:cNvSpPr>
          <p:nvPr>
            <p:ph type="subTitle" idx="1"/>
          </p:nvPr>
        </p:nvSpPr>
        <p:spPr>
          <a:xfrm>
            <a:off x="3522500" y="3583533"/>
            <a:ext cx="5147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CE2F1C"/>
              </a:buClr>
              <a:buSzPts val="1200"/>
              <a:buNone/>
              <a:defRPr sz="1600" b="1">
                <a:solidFill>
                  <a:srgbClr val="CE2F1C"/>
                </a:solidFill>
              </a:defRPr>
            </a:lvl1pPr>
            <a:lvl2pPr lvl="1" algn="ctr" rtl="0">
              <a:spcBef>
                <a:spcPts val="0"/>
              </a:spcBef>
              <a:spcAft>
                <a:spcPts val="0"/>
              </a:spcAft>
              <a:buClr>
                <a:srgbClr val="CE2F1C"/>
              </a:buClr>
              <a:buSzPts val="1200"/>
              <a:buNone/>
              <a:defRPr sz="1600" b="1">
                <a:solidFill>
                  <a:srgbClr val="CE2F1C"/>
                </a:solidFill>
              </a:defRPr>
            </a:lvl2pPr>
            <a:lvl3pPr lvl="2" algn="ctr" rtl="0">
              <a:spcBef>
                <a:spcPts val="0"/>
              </a:spcBef>
              <a:spcAft>
                <a:spcPts val="0"/>
              </a:spcAft>
              <a:buClr>
                <a:srgbClr val="CE2F1C"/>
              </a:buClr>
              <a:buSzPts val="1200"/>
              <a:buNone/>
              <a:defRPr sz="1600" b="1">
                <a:solidFill>
                  <a:srgbClr val="CE2F1C"/>
                </a:solidFill>
              </a:defRPr>
            </a:lvl3pPr>
            <a:lvl4pPr lvl="3" algn="ctr" rtl="0">
              <a:spcBef>
                <a:spcPts val="0"/>
              </a:spcBef>
              <a:spcAft>
                <a:spcPts val="0"/>
              </a:spcAft>
              <a:buClr>
                <a:srgbClr val="CE2F1C"/>
              </a:buClr>
              <a:buSzPts val="1200"/>
              <a:buNone/>
              <a:defRPr sz="1600" b="1">
                <a:solidFill>
                  <a:srgbClr val="CE2F1C"/>
                </a:solidFill>
              </a:defRPr>
            </a:lvl4pPr>
            <a:lvl5pPr lvl="4" algn="ctr" rtl="0">
              <a:spcBef>
                <a:spcPts val="0"/>
              </a:spcBef>
              <a:spcAft>
                <a:spcPts val="0"/>
              </a:spcAft>
              <a:buClr>
                <a:srgbClr val="CE2F1C"/>
              </a:buClr>
              <a:buSzPts val="1200"/>
              <a:buNone/>
              <a:defRPr sz="1600" b="1">
                <a:solidFill>
                  <a:srgbClr val="CE2F1C"/>
                </a:solidFill>
              </a:defRPr>
            </a:lvl5pPr>
            <a:lvl6pPr lvl="5" algn="ctr" rtl="0">
              <a:spcBef>
                <a:spcPts val="0"/>
              </a:spcBef>
              <a:spcAft>
                <a:spcPts val="0"/>
              </a:spcAft>
              <a:buClr>
                <a:srgbClr val="CE2F1C"/>
              </a:buClr>
              <a:buSzPts val="1200"/>
              <a:buNone/>
              <a:defRPr sz="1600" b="1">
                <a:solidFill>
                  <a:srgbClr val="CE2F1C"/>
                </a:solidFill>
              </a:defRPr>
            </a:lvl6pPr>
            <a:lvl7pPr lvl="6" algn="ctr" rtl="0">
              <a:spcBef>
                <a:spcPts val="0"/>
              </a:spcBef>
              <a:spcAft>
                <a:spcPts val="0"/>
              </a:spcAft>
              <a:buClr>
                <a:srgbClr val="CE2F1C"/>
              </a:buClr>
              <a:buSzPts val="1200"/>
              <a:buNone/>
              <a:defRPr sz="1600" b="1">
                <a:solidFill>
                  <a:srgbClr val="CE2F1C"/>
                </a:solidFill>
              </a:defRPr>
            </a:lvl7pPr>
            <a:lvl8pPr lvl="7" algn="ctr" rtl="0">
              <a:spcBef>
                <a:spcPts val="0"/>
              </a:spcBef>
              <a:spcAft>
                <a:spcPts val="0"/>
              </a:spcAft>
              <a:buClr>
                <a:srgbClr val="CE2F1C"/>
              </a:buClr>
              <a:buSzPts val="1200"/>
              <a:buNone/>
              <a:defRPr sz="1600" b="1">
                <a:solidFill>
                  <a:srgbClr val="CE2F1C"/>
                </a:solidFill>
              </a:defRPr>
            </a:lvl8pPr>
            <a:lvl9pPr lvl="8" algn="ctr" rtl="0">
              <a:spcBef>
                <a:spcPts val="0"/>
              </a:spcBef>
              <a:spcAft>
                <a:spcPts val="0"/>
              </a:spcAft>
              <a:buClr>
                <a:srgbClr val="CE2F1C"/>
              </a:buClr>
              <a:buSzPts val="1200"/>
              <a:buNone/>
              <a:defRPr sz="1600" b="1">
                <a:solidFill>
                  <a:srgbClr val="CE2F1C"/>
                </a:solidFill>
              </a:defRPr>
            </a:lvl9pPr>
          </a:lstStyle>
          <a:p>
            <a:endParaRPr/>
          </a:p>
        </p:txBody>
      </p:sp>
      <p:sp>
        <p:nvSpPr>
          <p:cNvPr id="51" name="Google Shape;51;p3"/>
          <p:cNvSpPr/>
          <p:nvPr/>
        </p:nvSpPr>
        <p:spPr>
          <a:xfrm flipH="1">
            <a:off x="1689301" y="2956431"/>
            <a:ext cx="534457" cy="561311"/>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Tree>
    <p:extLst>
      <p:ext uri="{BB962C8B-B14F-4D97-AF65-F5344CB8AC3E}">
        <p14:creationId xmlns:p14="http://schemas.microsoft.com/office/powerpoint/2010/main" val="169188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170"/>
        <p:cNvGrpSpPr/>
        <p:nvPr/>
      </p:nvGrpSpPr>
      <p:grpSpPr>
        <a:xfrm>
          <a:off x="0" y="0"/>
          <a:ext cx="0" cy="0"/>
          <a:chOff x="0" y="0"/>
          <a:chExt cx="0" cy="0"/>
        </a:xfrm>
      </p:grpSpPr>
      <p:sp>
        <p:nvSpPr>
          <p:cNvPr id="171" name="Google Shape;171;p10"/>
          <p:cNvSpPr/>
          <p:nvPr/>
        </p:nvSpPr>
        <p:spPr>
          <a:xfrm rot="2077193">
            <a:off x="1997409" y="4031518"/>
            <a:ext cx="369759" cy="360297"/>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2" name="Google Shape;172;p10"/>
          <p:cNvSpPr/>
          <p:nvPr/>
        </p:nvSpPr>
        <p:spPr>
          <a:xfrm>
            <a:off x="1512275" y="3088204"/>
            <a:ext cx="337189" cy="350849"/>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3" name="Google Shape;173;p10"/>
          <p:cNvSpPr/>
          <p:nvPr/>
        </p:nvSpPr>
        <p:spPr>
          <a:xfrm rot="2852827">
            <a:off x="226129" y="3080047"/>
            <a:ext cx="436224" cy="1490384"/>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4" name="Google Shape;174;p10"/>
          <p:cNvSpPr/>
          <p:nvPr/>
        </p:nvSpPr>
        <p:spPr>
          <a:xfrm rot="1632989">
            <a:off x="-27986" y="3170701"/>
            <a:ext cx="294283" cy="105463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5" name="Google Shape;175;p10"/>
          <p:cNvSpPr/>
          <p:nvPr/>
        </p:nvSpPr>
        <p:spPr>
          <a:xfrm rot="3309944">
            <a:off x="1770" y="4976593"/>
            <a:ext cx="677543" cy="954280"/>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6" name="Google Shape;176;p10"/>
          <p:cNvSpPr/>
          <p:nvPr/>
        </p:nvSpPr>
        <p:spPr>
          <a:xfrm flipH="1">
            <a:off x="853913" y="3864741"/>
            <a:ext cx="631521" cy="636289"/>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7" name="Google Shape;177;p10"/>
          <p:cNvSpPr/>
          <p:nvPr/>
        </p:nvSpPr>
        <p:spPr>
          <a:xfrm rot="2952398">
            <a:off x="13328" y="5725837"/>
            <a:ext cx="826921" cy="1059827"/>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8" name="Google Shape;178;p10"/>
          <p:cNvSpPr/>
          <p:nvPr/>
        </p:nvSpPr>
        <p:spPr>
          <a:xfrm flipH="1">
            <a:off x="-45354" y="4442775"/>
            <a:ext cx="1498063" cy="423743"/>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9" name="Google Shape;179;p10"/>
          <p:cNvSpPr/>
          <p:nvPr/>
        </p:nvSpPr>
        <p:spPr>
          <a:xfrm>
            <a:off x="10450989" y="2011059"/>
            <a:ext cx="368836" cy="366696"/>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0" name="Google Shape;180;p10"/>
          <p:cNvSpPr/>
          <p:nvPr/>
        </p:nvSpPr>
        <p:spPr>
          <a:xfrm>
            <a:off x="11527748" y="296116"/>
            <a:ext cx="315776" cy="307696"/>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1" name="Google Shape;181;p10"/>
          <p:cNvSpPr/>
          <p:nvPr/>
        </p:nvSpPr>
        <p:spPr>
          <a:xfrm rot="-7785323">
            <a:off x="11818114" y="3624975"/>
            <a:ext cx="381921" cy="99971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2" name="Google Shape;182;p10"/>
          <p:cNvSpPr/>
          <p:nvPr/>
        </p:nvSpPr>
        <p:spPr>
          <a:xfrm>
            <a:off x="10783731" y="829613"/>
            <a:ext cx="386992" cy="553331"/>
          </a:xfrm>
          <a:custGeom>
            <a:avLst/>
            <a:gdLst/>
            <a:ahLst/>
            <a:cxnLst/>
            <a:rect l="l" t="t" r="r" b="b"/>
            <a:pathLst>
              <a:path w="13694" h="19580" extrusionOk="0">
                <a:moveTo>
                  <a:pt x="5946" y="2223"/>
                </a:moveTo>
                <a:lnTo>
                  <a:pt x="6126" y="2343"/>
                </a:lnTo>
                <a:lnTo>
                  <a:pt x="6367" y="2463"/>
                </a:lnTo>
                <a:lnTo>
                  <a:pt x="6487" y="2583"/>
                </a:lnTo>
                <a:lnTo>
                  <a:pt x="6667" y="2763"/>
                </a:lnTo>
                <a:lnTo>
                  <a:pt x="6727" y="3004"/>
                </a:lnTo>
                <a:lnTo>
                  <a:pt x="6787" y="3184"/>
                </a:lnTo>
                <a:lnTo>
                  <a:pt x="6787" y="3424"/>
                </a:lnTo>
                <a:lnTo>
                  <a:pt x="6787" y="3664"/>
                </a:lnTo>
                <a:lnTo>
                  <a:pt x="6727" y="3844"/>
                </a:lnTo>
                <a:lnTo>
                  <a:pt x="6667" y="4085"/>
                </a:lnTo>
                <a:lnTo>
                  <a:pt x="6487" y="4265"/>
                </a:lnTo>
                <a:lnTo>
                  <a:pt x="6367" y="4385"/>
                </a:lnTo>
                <a:lnTo>
                  <a:pt x="6126" y="4505"/>
                </a:lnTo>
                <a:lnTo>
                  <a:pt x="5946" y="4625"/>
                </a:lnTo>
                <a:lnTo>
                  <a:pt x="5346" y="4625"/>
                </a:lnTo>
                <a:lnTo>
                  <a:pt x="5166" y="4505"/>
                </a:lnTo>
                <a:lnTo>
                  <a:pt x="4925" y="4385"/>
                </a:lnTo>
                <a:lnTo>
                  <a:pt x="4805" y="4265"/>
                </a:lnTo>
                <a:lnTo>
                  <a:pt x="4625" y="4085"/>
                </a:lnTo>
                <a:lnTo>
                  <a:pt x="4565" y="3844"/>
                </a:lnTo>
                <a:lnTo>
                  <a:pt x="4505" y="3664"/>
                </a:lnTo>
                <a:lnTo>
                  <a:pt x="4505" y="3424"/>
                </a:lnTo>
                <a:lnTo>
                  <a:pt x="4505" y="3184"/>
                </a:lnTo>
                <a:lnTo>
                  <a:pt x="4565" y="3004"/>
                </a:lnTo>
                <a:lnTo>
                  <a:pt x="4625" y="2763"/>
                </a:lnTo>
                <a:lnTo>
                  <a:pt x="4805" y="2583"/>
                </a:lnTo>
                <a:lnTo>
                  <a:pt x="4925" y="2463"/>
                </a:lnTo>
                <a:lnTo>
                  <a:pt x="5166" y="2343"/>
                </a:lnTo>
                <a:lnTo>
                  <a:pt x="5346" y="2223"/>
                </a:lnTo>
                <a:close/>
                <a:moveTo>
                  <a:pt x="6187" y="1"/>
                </a:moveTo>
                <a:lnTo>
                  <a:pt x="5526" y="121"/>
                </a:lnTo>
                <a:lnTo>
                  <a:pt x="4985" y="241"/>
                </a:lnTo>
                <a:lnTo>
                  <a:pt x="4505" y="481"/>
                </a:lnTo>
                <a:lnTo>
                  <a:pt x="4024" y="722"/>
                </a:lnTo>
                <a:lnTo>
                  <a:pt x="3604" y="1082"/>
                </a:lnTo>
                <a:lnTo>
                  <a:pt x="3184" y="1442"/>
                </a:lnTo>
                <a:lnTo>
                  <a:pt x="2883" y="1863"/>
                </a:lnTo>
                <a:lnTo>
                  <a:pt x="2583" y="2343"/>
                </a:lnTo>
                <a:lnTo>
                  <a:pt x="2403" y="2884"/>
                </a:lnTo>
                <a:lnTo>
                  <a:pt x="1682" y="2763"/>
                </a:lnTo>
                <a:lnTo>
                  <a:pt x="902" y="2703"/>
                </a:lnTo>
                <a:lnTo>
                  <a:pt x="541" y="2703"/>
                </a:lnTo>
                <a:lnTo>
                  <a:pt x="181" y="2823"/>
                </a:lnTo>
                <a:lnTo>
                  <a:pt x="1" y="2944"/>
                </a:lnTo>
                <a:lnTo>
                  <a:pt x="1" y="3124"/>
                </a:lnTo>
                <a:lnTo>
                  <a:pt x="1" y="3304"/>
                </a:lnTo>
                <a:lnTo>
                  <a:pt x="61" y="3484"/>
                </a:lnTo>
                <a:lnTo>
                  <a:pt x="421" y="3724"/>
                </a:lnTo>
                <a:lnTo>
                  <a:pt x="781" y="3844"/>
                </a:lnTo>
                <a:lnTo>
                  <a:pt x="1502" y="4025"/>
                </a:lnTo>
                <a:lnTo>
                  <a:pt x="2223" y="4145"/>
                </a:lnTo>
                <a:lnTo>
                  <a:pt x="2943" y="4265"/>
                </a:lnTo>
                <a:lnTo>
                  <a:pt x="2763" y="4745"/>
                </a:lnTo>
                <a:lnTo>
                  <a:pt x="2643" y="5226"/>
                </a:lnTo>
                <a:lnTo>
                  <a:pt x="2523" y="6187"/>
                </a:lnTo>
                <a:lnTo>
                  <a:pt x="2523" y="7148"/>
                </a:lnTo>
                <a:lnTo>
                  <a:pt x="2583" y="8048"/>
                </a:lnTo>
                <a:lnTo>
                  <a:pt x="2643" y="8709"/>
                </a:lnTo>
                <a:lnTo>
                  <a:pt x="2823" y="9370"/>
                </a:lnTo>
                <a:lnTo>
                  <a:pt x="3004" y="9970"/>
                </a:lnTo>
                <a:lnTo>
                  <a:pt x="3304" y="10631"/>
                </a:lnTo>
                <a:lnTo>
                  <a:pt x="3604" y="11231"/>
                </a:lnTo>
                <a:lnTo>
                  <a:pt x="3964" y="11772"/>
                </a:lnTo>
                <a:lnTo>
                  <a:pt x="4325" y="12312"/>
                </a:lnTo>
                <a:lnTo>
                  <a:pt x="4745" y="12853"/>
                </a:lnTo>
                <a:lnTo>
                  <a:pt x="5226" y="13273"/>
                </a:lnTo>
                <a:lnTo>
                  <a:pt x="5706" y="13634"/>
                </a:lnTo>
                <a:lnTo>
                  <a:pt x="5586" y="14835"/>
                </a:lnTo>
                <a:lnTo>
                  <a:pt x="5586" y="16036"/>
                </a:lnTo>
                <a:lnTo>
                  <a:pt x="5586" y="17237"/>
                </a:lnTo>
                <a:lnTo>
                  <a:pt x="5646" y="17838"/>
                </a:lnTo>
                <a:lnTo>
                  <a:pt x="5766" y="18378"/>
                </a:lnTo>
                <a:lnTo>
                  <a:pt x="5766" y="18498"/>
                </a:lnTo>
                <a:lnTo>
                  <a:pt x="5886" y="18558"/>
                </a:lnTo>
                <a:lnTo>
                  <a:pt x="6066" y="18618"/>
                </a:lnTo>
                <a:lnTo>
                  <a:pt x="6187" y="18498"/>
                </a:lnTo>
                <a:lnTo>
                  <a:pt x="6247" y="18438"/>
                </a:lnTo>
                <a:lnTo>
                  <a:pt x="6307" y="18318"/>
                </a:lnTo>
                <a:lnTo>
                  <a:pt x="6367" y="17237"/>
                </a:lnTo>
                <a:lnTo>
                  <a:pt x="6367" y="16096"/>
                </a:lnTo>
                <a:lnTo>
                  <a:pt x="6247" y="15015"/>
                </a:lnTo>
                <a:lnTo>
                  <a:pt x="6066" y="13934"/>
                </a:lnTo>
                <a:lnTo>
                  <a:pt x="6727" y="14294"/>
                </a:lnTo>
                <a:lnTo>
                  <a:pt x="7388" y="14655"/>
                </a:lnTo>
                <a:lnTo>
                  <a:pt x="8108" y="14895"/>
                </a:lnTo>
                <a:lnTo>
                  <a:pt x="8829" y="15135"/>
                </a:lnTo>
                <a:lnTo>
                  <a:pt x="8709" y="15616"/>
                </a:lnTo>
                <a:lnTo>
                  <a:pt x="8649" y="16156"/>
                </a:lnTo>
                <a:lnTo>
                  <a:pt x="8649" y="16697"/>
                </a:lnTo>
                <a:lnTo>
                  <a:pt x="8649" y="17237"/>
                </a:lnTo>
                <a:lnTo>
                  <a:pt x="8769" y="18318"/>
                </a:lnTo>
                <a:lnTo>
                  <a:pt x="8949" y="19339"/>
                </a:lnTo>
                <a:lnTo>
                  <a:pt x="9009" y="19459"/>
                </a:lnTo>
                <a:lnTo>
                  <a:pt x="9069" y="19579"/>
                </a:lnTo>
                <a:lnTo>
                  <a:pt x="9309" y="19579"/>
                </a:lnTo>
                <a:lnTo>
                  <a:pt x="9430" y="19519"/>
                </a:lnTo>
                <a:lnTo>
                  <a:pt x="9490" y="19459"/>
                </a:lnTo>
                <a:lnTo>
                  <a:pt x="9550" y="19339"/>
                </a:lnTo>
                <a:lnTo>
                  <a:pt x="9550" y="19219"/>
                </a:lnTo>
                <a:lnTo>
                  <a:pt x="9370" y="17958"/>
                </a:lnTo>
                <a:lnTo>
                  <a:pt x="9309" y="16697"/>
                </a:lnTo>
                <a:lnTo>
                  <a:pt x="9370" y="15976"/>
                </a:lnTo>
                <a:lnTo>
                  <a:pt x="9430" y="15255"/>
                </a:lnTo>
                <a:lnTo>
                  <a:pt x="10150" y="15315"/>
                </a:lnTo>
                <a:lnTo>
                  <a:pt x="10811" y="15375"/>
                </a:lnTo>
                <a:lnTo>
                  <a:pt x="11532" y="15375"/>
                </a:lnTo>
                <a:lnTo>
                  <a:pt x="12192" y="15255"/>
                </a:lnTo>
                <a:lnTo>
                  <a:pt x="12793" y="15135"/>
                </a:lnTo>
                <a:lnTo>
                  <a:pt x="13033" y="15015"/>
                </a:lnTo>
                <a:lnTo>
                  <a:pt x="13273" y="14835"/>
                </a:lnTo>
                <a:lnTo>
                  <a:pt x="13453" y="14655"/>
                </a:lnTo>
                <a:lnTo>
                  <a:pt x="13573" y="14234"/>
                </a:lnTo>
                <a:lnTo>
                  <a:pt x="13694" y="13874"/>
                </a:lnTo>
                <a:lnTo>
                  <a:pt x="13694" y="13694"/>
                </a:lnTo>
                <a:lnTo>
                  <a:pt x="13634" y="13634"/>
                </a:lnTo>
                <a:lnTo>
                  <a:pt x="13573" y="13273"/>
                </a:lnTo>
                <a:lnTo>
                  <a:pt x="13453" y="13033"/>
                </a:lnTo>
                <a:lnTo>
                  <a:pt x="13333" y="12913"/>
                </a:lnTo>
                <a:lnTo>
                  <a:pt x="13153" y="12793"/>
                </a:lnTo>
                <a:lnTo>
                  <a:pt x="12312" y="12793"/>
                </a:lnTo>
                <a:lnTo>
                  <a:pt x="11832" y="12733"/>
                </a:lnTo>
                <a:lnTo>
                  <a:pt x="11472" y="12613"/>
                </a:lnTo>
                <a:lnTo>
                  <a:pt x="11171" y="12372"/>
                </a:lnTo>
                <a:lnTo>
                  <a:pt x="10931" y="12132"/>
                </a:lnTo>
                <a:lnTo>
                  <a:pt x="10751" y="11772"/>
                </a:lnTo>
                <a:lnTo>
                  <a:pt x="10631" y="11412"/>
                </a:lnTo>
                <a:lnTo>
                  <a:pt x="10571" y="11051"/>
                </a:lnTo>
                <a:lnTo>
                  <a:pt x="10511" y="10631"/>
                </a:lnTo>
                <a:lnTo>
                  <a:pt x="10511" y="10150"/>
                </a:lnTo>
                <a:lnTo>
                  <a:pt x="10571" y="9310"/>
                </a:lnTo>
                <a:lnTo>
                  <a:pt x="10691" y="8469"/>
                </a:lnTo>
                <a:lnTo>
                  <a:pt x="10811" y="7688"/>
                </a:lnTo>
                <a:lnTo>
                  <a:pt x="10931" y="6967"/>
                </a:lnTo>
                <a:lnTo>
                  <a:pt x="11051" y="6187"/>
                </a:lnTo>
                <a:lnTo>
                  <a:pt x="11111" y="5466"/>
                </a:lnTo>
                <a:lnTo>
                  <a:pt x="11111" y="4685"/>
                </a:lnTo>
                <a:lnTo>
                  <a:pt x="11051" y="3965"/>
                </a:lnTo>
                <a:lnTo>
                  <a:pt x="10871" y="3244"/>
                </a:lnTo>
                <a:lnTo>
                  <a:pt x="10571" y="2583"/>
                </a:lnTo>
                <a:lnTo>
                  <a:pt x="10150" y="1923"/>
                </a:lnTo>
                <a:lnTo>
                  <a:pt x="9730" y="1442"/>
                </a:lnTo>
                <a:lnTo>
                  <a:pt x="9249" y="1022"/>
                </a:lnTo>
                <a:lnTo>
                  <a:pt x="8649" y="661"/>
                </a:lnTo>
                <a:lnTo>
                  <a:pt x="8108" y="361"/>
                </a:lnTo>
                <a:lnTo>
                  <a:pt x="7448" y="121"/>
                </a:lnTo>
                <a:lnTo>
                  <a:pt x="6787" y="61"/>
                </a:lnTo>
                <a:lnTo>
                  <a:pt x="6187"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3" name="Google Shape;183;p10"/>
          <p:cNvSpPr/>
          <p:nvPr/>
        </p:nvSpPr>
        <p:spPr>
          <a:xfrm>
            <a:off x="10340031" y="3261101"/>
            <a:ext cx="590755" cy="452113"/>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4" name="Google Shape;184;p10"/>
          <p:cNvSpPr/>
          <p:nvPr/>
        </p:nvSpPr>
        <p:spPr>
          <a:xfrm rot="-4528896">
            <a:off x="11414108" y="3182156"/>
            <a:ext cx="543048" cy="1061256"/>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5" name="Google Shape;185;p10"/>
          <p:cNvSpPr/>
          <p:nvPr/>
        </p:nvSpPr>
        <p:spPr>
          <a:xfrm flipH="1">
            <a:off x="10530236" y="1130379"/>
            <a:ext cx="1712729" cy="452151"/>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6" name="Google Shape;186;p10"/>
          <p:cNvSpPr/>
          <p:nvPr/>
        </p:nvSpPr>
        <p:spPr>
          <a:xfrm rot="-4024651" flipH="1">
            <a:off x="11373968" y="2298198"/>
            <a:ext cx="465424" cy="1590149"/>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7" name="Google Shape;187;p10"/>
          <p:cNvSpPr/>
          <p:nvPr/>
        </p:nvSpPr>
        <p:spPr>
          <a:xfrm rot="-2089223">
            <a:off x="11415356" y="2084547"/>
            <a:ext cx="656849" cy="1271223"/>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Tree>
    <p:extLst>
      <p:ext uri="{BB962C8B-B14F-4D97-AF65-F5344CB8AC3E}">
        <p14:creationId xmlns:p14="http://schemas.microsoft.com/office/powerpoint/2010/main" val="219311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946876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256849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2531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53027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59049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72202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08364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15.03.2021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34280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DA6650-899C-4C7B-B9A4-97C13370052F}" type="datetimeFigureOut">
              <a:rPr lang="tr-TR" smtClean="0"/>
              <a:t>15.03.2021</a:t>
            </a:fld>
            <a:endParaRPr lang="tr-T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076883C-BAD2-4CDE-9F31-9FF02420F159}" type="slidenum">
              <a:rPr lang="tr-TR" smtClean="0"/>
              <a:t>‹#›</a:t>
            </a:fld>
            <a:endParaRPr lang="tr-TR" dirty="0"/>
          </a:p>
        </p:txBody>
      </p:sp>
    </p:spTree>
    <p:extLst>
      <p:ext uri="{BB962C8B-B14F-4D97-AF65-F5344CB8AC3E}">
        <p14:creationId xmlns:p14="http://schemas.microsoft.com/office/powerpoint/2010/main" val="1342508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90" r:id="rId17"/>
    <p:sldLayoutId id="2147483692" r:id="rId18"/>
    <p:sldLayoutId id="2147483693" r:id="rId1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51017" y="1933305"/>
            <a:ext cx="6521773" cy="2909072"/>
          </a:xfrm>
        </p:spPr>
        <p:txBody>
          <a:bodyPr>
            <a:noAutofit/>
          </a:bodyPr>
          <a:lstStyle/>
          <a:p>
            <a:pPr algn="ctr"/>
            <a:r>
              <a:rPr lang="tr-TR" sz="2800" b="1" dirty="0" smtClean="0"/>
              <a:t/>
            </a:r>
            <a:br>
              <a:rPr lang="tr-TR" sz="2800" b="1" dirty="0" smtClean="0"/>
            </a:br>
            <a:r>
              <a:rPr lang="tr-TR" sz="2800" b="1" dirty="0"/>
              <a:t/>
            </a:r>
            <a:br>
              <a:rPr lang="tr-TR" sz="2800" b="1" dirty="0"/>
            </a:br>
            <a:r>
              <a:rPr lang="tr-TR" sz="3600" b="1" dirty="0" smtClean="0"/>
              <a:t>CGM302 SAĞLIK KURUMLARINDA ALAN ÇALIŞMASI </a:t>
            </a:r>
            <a:r>
              <a:rPr lang="tr-TR" sz="2800" b="1" dirty="0" smtClean="0"/>
              <a:t/>
            </a:r>
            <a:br>
              <a:rPr lang="tr-TR" sz="2800" b="1" dirty="0" smtClean="0"/>
            </a:br>
            <a:r>
              <a:rPr lang="tr-TR" sz="2800" b="1" dirty="0"/>
              <a:t/>
            </a:r>
            <a:br>
              <a:rPr lang="tr-TR" sz="2800" b="1" dirty="0"/>
            </a:br>
            <a:r>
              <a:rPr lang="tr-TR" sz="2800" b="1" dirty="0" smtClean="0">
                <a:solidFill>
                  <a:srgbClr val="00B050"/>
                </a:solidFill>
              </a:rPr>
              <a:t>HASTANEDE YATARAK TEDAVİ GÖREN ÇOCUKLAR İLE HASTANE ORTAMINDA YAPILABİLECEK UYGULAMALAR</a:t>
            </a:r>
            <a:endParaRPr lang="tr-TR" sz="2800" b="1" dirty="0">
              <a:solidFill>
                <a:srgbClr val="00B050"/>
              </a:solidFill>
            </a:endParaRPr>
          </a:p>
        </p:txBody>
      </p:sp>
      <p:sp>
        <p:nvSpPr>
          <p:cNvPr id="3" name="Alt Başlık 2"/>
          <p:cNvSpPr>
            <a:spLocks noGrp="1"/>
          </p:cNvSpPr>
          <p:nvPr>
            <p:ph type="subTitle" idx="1"/>
          </p:nvPr>
        </p:nvSpPr>
        <p:spPr>
          <a:xfrm>
            <a:off x="1371524" y="5056672"/>
            <a:ext cx="7766936" cy="1801328"/>
          </a:xfrm>
        </p:spPr>
        <p:txBody>
          <a:bodyPr>
            <a:noAutofit/>
          </a:bodyPr>
          <a:lstStyle/>
          <a:p>
            <a:pPr algn="ctr"/>
            <a:r>
              <a:rPr lang="tr-TR" sz="1400" b="1" dirty="0" smtClean="0">
                <a:solidFill>
                  <a:schemeClr val="tx1"/>
                </a:solidFill>
              </a:rPr>
              <a:t>Prof. Dr. Aysel KÖKSAL AKYOL</a:t>
            </a:r>
          </a:p>
          <a:p>
            <a:pPr algn="ctr"/>
            <a:r>
              <a:rPr lang="tr-TR" sz="1400" b="1" dirty="0" smtClean="0">
                <a:solidFill>
                  <a:schemeClr val="tx1"/>
                </a:solidFill>
              </a:rPr>
              <a:t>Prof. Dr. Aynur BÜTÜN AYHAN</a:t>
            </a:r>
          </a:p>
          <a:p>
            <a:pPr algn="ctr"/>
            <a:r>
              <a:rPr lang="tr-TR" sz="1400" b="1" dirty="0" smtClean="0">
                <a:solidFill>
                  <a:schemeClr val="tx1"/>
                </a:solidFill>
              </a:rPr>
              <a:t>Ankara Üniversitesi </a:t>
            </a:r>
          </a:p>
          <a:p>
            <a:pPr algn="ctr"/>
            <a:r>
              <a:rPr lang="tr-TR" sz="1400" b="1" dirty="0" smtClean="0">
                <a:solidFill>
                  <a:schemeClr val="tx1"/>
                </a:solidFill>
              </a:rPr>
              <a:t>Sağlık Bilimleri Fakültesi </a:t>
            </a:r>
          </a:p>
          <a:p>
            <a:pPr algn="ctr"/>
            <a:r>
              <a:rPr lang="tr-TR" sz="1400" b="1" dirty="0" smtClean="0">
                <a:solidFill>
                  <a:schemeClr val="tx1"/>
                </a:solidFill>
              </a:rPr>
              <a:t>Çocuk Gelişimi Bölümü</a:t>
            </a:r>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373" y="378825"/>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95970" y="378825"/>
            <a:ext cx="886460" cy="895350"/>
          </a:xfrm>
          <a:prstGeom prst="rect">
            <a:avLst/>
          </a:prstGeom>
          <a:noFill/>
        </p:spPr>
      </p:pic>
    </p:spTree>
    <p:extLst>
      <p:ext uri="{BB962C8B-B14F-4D97-AF65-F5344CB8AC3E}">
        <p14:creationId xmlns:p14="http://schemas.microsoft.com/office/powerpoint/2010/main" val="4128628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Hastaneye yatan çocuğun gösterdiği davranış değişikliklerinin iyi izlenmesi </a:t>
            </a:r>
            <a:r>
              <a:rPr lang="tr-TR" dirty="0" smtClean="0"/>
              <a:t>ve anlaşılması</a:t>
            </a:r>
            <a:r>
              <a:rPr lang="tr-TR" dirty="0"/>
              <a:t>, ona ve ailesine bu stresle baş etmede yol gösterilmesine yardımcı olabilir (</a:t>
            </a:r>
            <a:r>
              <a:rPr lang="tr-TR" dirty="0" err="1"/>
              <a:t>Başbakkal</a:t>
            </a:r>
            <a:r>
              <a:rPr lang="tr-TR" dirty="0"/>
              <a:t>, </a:t>
            </a:r>
            <a:r>
              <a:rPr lang="tr-TR" dirty="0" smtClean="0"/>
              <a:t>Sönmez</a:t>
            </a:r>
            <a:r>
              <a:rPr lang="tr-TR" dirty="0"/>
              <a:t>, </a:t>
            </a:r>
            <a:r>
              <a:rPr lang="tr-TR" dirty="0" smtClean="0"/>
              <a:t>Celasin ve </a:t>
            </a:r>
            <a:r>
              <a:rPr lang="tr-TR" dirty="0" err="1" smtClean="0"/>
              <a:t>Esenay</a:t>
            </a:r>
            <a:r>
              <a:rPr lang="tr-TR" dirty="0"/>
              <a:t>, </a:t>
            </a:r>
            <a:r>
              <a:rPr lang="tr-TR" dirty="0" smtClean="0"/>
              <a:t>2010</a:t>
            </a:r>
            <a:r>
              <a:rPr lang="tr-TR" dirty="0"/>
              <a:t>). </a:t>
            </a:r>
          </a:p>
        </p:txBody>
      </p:sp>
    </p:spTree>
    <p:extLst>
      <p:ext uri="{BB962C8B-B14F-4D97-AF65-F5344CB8AC3E}">
        <p14:creationId xmlns:p14="http://schemas.microsoft.com/office/powerpoint/2010/main" val="3535283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r>
              <a:rPr lang="tr-TR" dirty="0"/>
              <a:t>Atay, G., </a:t>
            </a:r>
            <a:r>
              <a:rPr lang="tr-TR" dirty="0" err="1"/>
              <a:t>Eras</a:t>
            </a:r>
            <a:r>
              <a:rPr lang="tr-TR" dirty="0"/>
              <a:t>, Z</a:t>
            </a:r>
            <a:r>
              <a:rPr lang="tr-TR" dirty="0" smtClean="0"/>
              <a:t>., </a:t>
            </a:r>
            <a:r>
              <a:rPr lang="tr-TR" dirty="0"/>
              <a:t>Ertem, I. (2011). Çocuk hastaların hastane yatışları sırasında gelişimlerinin desteklenmesi. Çocuk Dergisi, 11 (1), 1–4</a:t>
            </a:r>
            <a:r>
              <a:rPr lang="tr-TR" dirty="0" smtClean="0"/>
              <a:t>.</a:t>
            </a:r>
          </a:p>
          <a:p>
            <a:endParaRPr lang="tr-TR" dirty="0"/>
          </a:p>
          <a:p>
            <a:r>
              <a:rPr lang="tr-TR" dirty="0" err="1"/>
              <a:t>Başbakkal</a:t>
            </a:r>
            <a:r>
              <a:rPr lang="tr-TR" dirty="0"/>
              <a:t>, Z., Sönmez, S., Celasin, N. Ş., </a:t>
            </a:r>
            <a:r>
              <a:rPr lang="tr-TR" dirty="0" err="1"/>
              <a:t>Esenay</a:t>
            </a:r>
            <a:r>
              <a:rPr lang="tr-TR" dirty="0"/>
              <a:t>, F. (2010). 3-6 Yaş grubu çocuğun akut bir </a:t>
            </a:r>
            <a:r>
              <a:rPr lang="tr-TR" dirty="0" smtClean="0"/>
              <a:t>hastalık nedeniyle </a:t>
            </a:r>
            <a:r>
              <a:rPr lang="tr-TR" dirty="0"/>
              <a:t>hastaneye yatışa karşı davranışsal tepkilerinin belirlenmesi. Uluslararası İnsan </a:t>
            </a:r>
            <a:r>
              <a:rPr lang="tr-TR" dirty="0" smtClean="0"/>
              <a:t>Bilimleri Dergisi.</a:t>
            </a:r>
          </a:p>
          <a:p>
            <a:endParaRPr lang="tr-TR" dirty="0" smtClean="0"/>
          </a:p>
          <a:p>
            <a:r>
              <a:rPr lang="tr-TR" dirty="0" smtClean="0"/>
              <a:t>Ünüvar, P. (2011). Hastanede Yatarak Tedavi Gören Çocukların Eğitsel Açıdan Desteklenmesi (3-7 Yaş İçin Örnek Çalışma). Elektronik Sosyal Bilimler Dergisi, 10(35), 31-44.</a:t>
            </a:r>
          </a:p>
          <a:p>
            <a:endParaRPr lang="tr-TR" dirty="0"/>
          </a:p>
          <a:p>
            <a:r>
              <a:rPr lang="tr-TR" dirty="0" smtClean="0"/>
              <a:t>Yılmazer</a:t>
            </a:r>
            <a:r>
              <a:rPr lang="tr-TR" dirty="0"/>
              <a:t>, Y., Yıldız. S., Şahinöz. A. </a:t>
            </a:r>
            <a:r>
              <a:rPr lang="tr-TR" dirty="0" smtClean="0"/>
              <a:t>(2015). </a:t>
            </a:r>
            <a:r>
              <a:rPr lang="tr-TR" dirty="0"/>
              <a:t>Hasta Çocuğa Yönelik Eğitim Düzenlemeleri, Hasta Çocukların Gelişimi ve Eğitimi, Ed. Aynur Bütün Ayhan, 1. Baskı, </a:t>
            </a:r>
            <a:r>
              <a:rPr lang="tr-TR" dirty="0" smtClean="0"/>
              <a:t>s. </a:t>
            </a:r>
            <a:r>
              <a:rPr lang="tr-TR" dirty="0"/>
              <a:t>162-183, Eskişehir: Anadolu </a:t>
            </a:r>
            <a:r>
              <a:rPr lang="tr-TR" dirty="0" smtClean="0"/>
              <a:t>Üniversitesi. </a:t>
            </a:r>
            <a:endParaRPr lang="tr-TR" dirty="0"/>
          </a:p>
        </p:txBody>
      </p:sp>
    </p:spTree>
    <p:extLst>
      <p:ext uri="{BB962C8B-B14F-4D97-AF65-F5344CB8AC3E}">
        <p14:creationId xmlns:p14="http://schemas.microsoft.com/office/powerpoint/2010/main" val="130292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KAPSAMINDA HEDEFLENEN</a:t>
            </a:r>
            <a:br>
              <a:rPr lang="tr-TR" dirty="0"/>
            </a:br>
            <a:r>
              <a:rPr lang="tr-TR" dirty="0"/>
              <a:t>KAZANIMLAR</a:t>
            </a:r>
          </a:p>
        </p:txBody>
      </p:sp>
      <p:sp>
        <p:nvSpPr>
          <p:cNvPr id="3" name="İçerik Yer Tutucusu 2"/>
          <p:cNvSpPr>
            <a:spLocks noGrp="1"/>
          </p:cNvSpPr>
          <p:nvPr>
            <p:ph idx="1"/>
          </p:nvPr>
        </p:nvSpPr>
        <p:spPr/>
        <p:txBody>
          <a:bodyPr/>
          <a:lstStyle/>
          <a:p>
            <a:r>
              <a:rPr lang="tr-TR" dirty="0"/>
              <a:t>Hastanede yatarak tedavi gören </a:t>
            </a:r>
            <a:r>
              <a:rPr lang="tr-TR" dirty="0" smtClean="0"/>
              <a:t>çocuklarla </a:t>
            </a:r>
            <a:r>
              <a:rPr lang="tr-TR" dirty="0"/>
              <a:t>hastane ortamında yapılabilecek </a:t>
            </a:r>
            <a:r>
              <a:rPr lang="tr-TR" dirty="0" smtClean="0"/>
              <a:t>uygulamalar </a:t>
            </a:r>
            <a:r>
              <a:rPr lang="pl-PL" dirty="0" smtClean="0"/>
              <a:t>ile </a:t>
            </a:r>
            <a:r>
              <a:rPr lang="pl-PL" dirty="0"/>
              <a:t>ilgili bilgi sahibi olur.</a:t>
            </a:r>
            <a:endParaRPr lang="tr-TR" dirty="0"/>
          </a:p>
        </p:txBody>
      </p:sp>
    </p:spTree>
    <p:extLst>
      <p:ext uri="{BB962C8B-B14F-4D97-AF65-F5344CB8AC3E}">
        <p14:creationId xmlns:p14="http://schemas.microsoft.com/office/powerpoint/2010/main" val="2090708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Bilir ve Bilir (1995) çocukların tedavi için hastaneye yatmaları durumunda evinden ve ailesinden ayrılmış olmasının verdiği korku ve gerginliğin davranışlarına yansıyabileceğini vurgulamaktadır. Ağır hasta olmayıp hastanede yatarak tedavi gören çocukların kendilerini yormayacak etkinliklerle meşgul edilmelerinin onları moral yönünden güçlendireceğini belirtmektedirler. Yeni beceriler kazanmanın hastanede yatan çocuğu mutlu edeceğini, kitaplar okumanın ve çeşitli zihinsel aktiviteler gerçekleştirmenin çocuğu eğlendirerek zamanının neşeli geçmesini sağlayacağını </a:t>
            </a:r>
            <a:r>
              <a:rPr lang="tr-TR" dirty="0" smtClean="0"/>
              <a:t>belirtmektedirler (Akt. Ünüvar, 2011).</a:t>
            </a:r>
            <a:endParaRPr lang="tr-TR" dirty="0"/>
          </a:p>
        </p:txBody>
      </p:sp>
    </p:spTree>
    <p:extLst>
      <p:ext uri="{BB962C8B-B14F-4D97-AF65-F5344CB8AC3E}">
        <p14:creationId xmlns:p14="http://schemas.microsoft.com/office/powerpoint/2010/main" val="100393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Yatarak tedavi gören çocukların hastane ortamında eğitsel açıdan desteklenmesi </a:t>
            </a:r>
            <a:r>
              <a:rPr lang="tr-TR" dirty="0" smtClean="0"/>
              <a:t>sırasında, ulaşımdan</a:t>
            </a:r>
            <a:r>
              <a:rPr lang="tr-TR" dirty="0"/>
              <a:t>, çocuklardan, ebeveynler ve ziyaretçilerden kaynaklanan sorunlar yaşanabilmektedir </a:t>
            </a:r>
            <a:r>
              <a:rPr lang="tr-TR" dirty="0" smtClean="0"/>
              <a:t>(Ünüvar</a:t>
            </a:r>
            <a:r>
              <a:rPr lang="tr-TR" dirty="0"/>
              <a:t>, 2011).</a:t>
            </a:r>
          </a:p>
          <a:p>
            <a:endParaRPr lang="tr-TR" dirty="0"/>
          </a:p>
        </p:txBody>
      </p:sp>
    </p:spTree>
    <p:extLst>
      <p:ext uri="{BB962C8B-B14F-4D97-AF65-F5344CB8AC3E}">
        <p14:creationId xmlns:p14="http://schemas.microsoft.com/office/powerpoint/2010/main" val="1465874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Hastanelerde </a:t>
            </a:r>
            <a:r>
              <a:rPr lang="tr-TR" dirty="0"/>
              <a:t>yatarak tedavi gören okulöncesi dönem çocukları için de hastane anaokullarının açılması ve yaygınlaştırılması önemlidir. İlk hastane deneyimleri genellikle bu yaşlarda edinilmektedir. </a:t>
            </a:r>
            <a:endParaRPr lang="tr-TR" dirty="0" smtClean="0"/>
          </a:p>
          <a:p>
            <a:endParaRPr lang="tr-TR" dirty="0"/>
          </a:p>
          <a:p>
            <a:r>
              <a:rPr lang="tr-TR" dirty="0" smtClean="0"/>
              <a:t>Bu </a:t>
            </a:r>
            <a:r>
              <a:rPr lang="tr-TR" dirty="0"/>
              <a:t>yaşlarda hastanede yatmak zorunda kalan 3-6 yaş grubu çocuklara; alan uzmanları tarafından verilebilecek bir eğitimin, hastane ortamını eğlenceli hale getirerek çocukların morallerini yükseltmede etkili olacağı düşünülmektedir. </a:t>
            </a:r>
            <a:endParaRPr lang="tr-TR" dirty="0" smtClean="0"/>
          </a:p>
          <a:p>
            <a:endParaRPr lang="tr-TR" dirty="0"/>
          </a:p>
          <a:p>
            <a:r>
              <a:rPr lang="tr-TR" dirty="0" smtClean="0"/>
              <a:t>Ayrıca </a:t>
            </a:r>
            <a:r>
              <a:rPr lang="tr-TR" dirty="0"/>
              <a:t>okulöncesi dönemde hastane ortamı ile kısa süreliğine de olsa tanışan çocukların yaşayabilecekleri psikolojik travmanın etkilerini azaltmak açısından da hastane ortamında eğitsel destek verilmesi </a:t>
            </a:r>
            <a:r>
              <a:rPr lang="tr-TR" dirty="0" smtClean="0"/>
              <a:t>önemlidir(Akt</a:t>
            </a:r>
            <a:r>
              <a:rPr lang="tr-TR" dirty="0"/>
              <a:t>. Ünüvar, 2011).</a:t>
            </a:r>
          </a:p>
          <a:p>
            <a:endParaRPr lang="tr-TR" dirty="0"/>
          </a:p>
        </p:txBody>
      </p:sp>
    </p:spTree>
    <p:extLst>
      <p:ext uri="{BB962C8B-B14F-4D97-AF65-F5344CB8AC3E}">
        <p14:creationId xmlns:p14="http://schemas.microsoft.com/office/powerpoint/2010/main" val="478105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Hastanede Yatarak Tedavi Gören Çocukların Eğitsel Açıdan Desteklenmesi </a:t>
            </a:r>
            <a:br>
              <a:rPr lang="tr-TR" dirty="0" smtClean="0"/>
            </a:br>
            <a:r>
              <a:rPr lang="tr-TR" dirty="0" smtClean="0"/>
              <a:t>(3–7 </a:t>
            </a:r>
            <a:r>
              <a:rPr lang="tr-TR" dirty="0"/>
              <a:t>Yaş İçin Örnek Çalışma</a:t>
            </a:r>
            <a:r>
              <a:rPr lang="tr-TR" dirty="0" smtClean="0"/>
              <a:t>) (Ünüvar, 2011)</a:t>
            </a:r>
            <a:endParaRPr lang="tr-TR" dirty="0"/>
          </a:p>
        </p:txBody>
      </p:sp>
      <p:sp>
        <p:nvSpPr>
          <p:cNvPr id="3" name="İçerik Yer Tutucusu 2"/>
          <p:cNvSpPr>
            <a:spLocks noGrp="1"/>
          </p:cNvSpPr>
          <p:nvPr>
            <p:ph idx="1"/>
          </p:nvPr>
        </p:nvSpPr>
        <p:spPr/>
        <p:txBody>
          <a:bodyPr>
            <a:normAutofit lnSpcReduction="10000"/>
          </a:bodyPr>
          <a:lstStyle/>
          <a:p>
            <a:r>
              <a:rPr lang="tr-TR" dirty="0"/>
              <a:t>Bu çalışmada Burdur Kadın Doğum ve Çocuk Hastanesinde yatarak tedavi gören okulöncesi </a:t>
            </a:r>
            <a:r>
              <a:rPr lang="tr-TR" dirty="0" smtClean="0"/>
              <a:t>dönem çocukları </a:t>
            </a:r>
            <a:r>
              <a:rPr lang="tr-TR" dirty="0"/>
              <a:t>için etkinlikler planlanmış, planlanan bu etkinlikler 33 öğretmen </a:t>
            </a:r>
            <a:r>
              <a:rPr lang="tr-TR" dirty="0" smtClean="0"/>
              <a:t>adayı </a:t>
            </a:r>
            <a:r>
              <a:rPr lang="tr-TR" dirty="0"/>
              <a:t>tarafından 6 hafta </a:t>
            </a:r>
            <a:r>
              <a:rPr lang="tr-TR" dirty="0" smtClean="0"/>
              <a:t>boyunca hastanede </a:t>
            </a:r>
            <a:r>
              <a:rPr lang="tr-TR" dirty="0"/>
              <a:t>yatan çocuklarla uygulanmıştır. </a:t>
            </a:r>
            <a:endParaRPr lang="tr-TR" dirty="0" smtClean="0"/>
          </a:p>
          <a:p>
            <a:endParaRPr lang="tr-TR" dirty="0"/>
          </a:p>
          <a:p>
            <a:r>
              <a:rPr lang="tr-TR" dirty="0" smtClean="0"/>
              <a:t>Hastanede </a:t>
            </a:r>
            <a:r>
              <a:rPr lang="tr-TR" dirty="0"/>
              <a:t>toplam 270 saat uygulama yapılmış ve 194 </a:t>
            </a:r>
            <a:r>
              <a:rPr lang="tr-TR" dirty="0" smtClean="0"/>
              <a:t>etkinlik gerçekleştirilmiştir</a:t>
            </a:r>
            <a:r>
              <a:rPr lang="tr-TR" dirty="0"/>
              <a:t>. Araştırmanın verileri uygulamalar boyunca yapılan görüşmelerle toplanmıştır. </a:t>
            </a:r>
            <a:endParaRPr lang="tr-TR" dirty="0" smtClean="0"/>
          </a:p>
          <a:p>
            <a:endParaRPr lang="tr-TR" dirty="0"/>
          </a:p>
          <a:p>
            <a:r>
              <a:rPr lang="tr-TR" dirty="0" smtClean="0"/>
              <a:t>Yapılan bu uygulamaların</a:t>
            </a:r>
            <a:r>
              <a:rPr lang="tr-TR" dirty="0"/>
              <a:t>; çocukları ve aileleri eğlendirdiği, hoşça vakit geçirmelerini sağladığı, onları </a:t>
            </a:r>
            <a:r>
              <a:rPr lang="tr-TR" dirty="0" smtClean="0"/>
              <a:t>rahatlattığı, bilgilenmelerine </a:t>
            </a:r>
            <a:r>
              <a:rPr lang="tr-TR" dirty="0"/>
              <a:t>katkı sağladığı, çocukların hastane korkusunu azalttığı yönünde bulgular elde edilmiştir.</a:t>
            </a:r>
          </a:p>
        </p:txBody>
      </p:sp>
    </p:spTree>
    <p:extLst>
      <p:ext uri="{BB962C8B-B14F-4D97-AF65-F5344CB8AC3E}">
        <p14:creationId xmlns:p14="http://schemas.microsoft.com/office/powerpoint/2010/main" val="767630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TeleAula</a:t>
            </a:r>
            <a:r>
              <a:rPr lang="tr-TR" dirty="0"/>
              <a:t> </a:t>
            </a:r>
            <a:r>
              <a:rPr lang="tr-TR" dirty="0" smtClean="0"/>
              <a:t>Projesi</a:t>
            </a:r>
            <a:endParaRPr lang="tr-TR" dirty="0"/>
          </a:p>
        </p:txBody>
      </p:sp>
      <p:sp>
        <p:nvSpPr>
          <p:cNvPr id="3" name="İçerik Yer Tutucusu 2"/>
          <p:cNvSpPr>
            <a:spLocks noGrp="1"/>
          </p:cNvSpPr>
          <p:nvPr>
            <p:ph idx="1"/>
          </p:nvPr>
        </p:nvSpPr>
        <p:spPr/>
        <p:txBody>
          <a:bodyPr>
            <a:normAutofit/>
          </a:bodyPr>
          <a:lstStyle/>
          <a:p>
            <a:r>
              <a:rPr lang="tr-TR" dirty="0" err="1" smtClean="0"/>
              <a:t>TeleAula</a:t>
            </a:r>
            <a:r>
              <a:rPr lang="tr-TR" dirty="0"/>
              <a:t>, hastanede yatarak tedavi gören çocukların okulu ve </a:t>
            </a:r>
            <a:r>
              <a:rPr lang="tr-TR" dirty="0" smtClean="0"/>
              <a:t>arkadaşları ile </a:t>
            </a:r>
            <a:r>
              <a:rPr lang="tr-TR" dirty="0"/>
              <a:t>iletişim kurmak için geliştirilen bir projedir. </a:t>
            </a:r>
            <a:r>
              <a:rPr lang="tr-TR" dirty="0" err="1" smtClean="0"/>
              <a:t>TeleAula</a:t>
            </a:r>
            <a:r>
              <a:rPr lang="tr-TR" dirty="0" smtClean="0"/>
              <a:t>, </a:t>
            </a:r>
            <a:r>
              <a:rPr lang="tr-TR" dirty="0"/>
              <a:t>hastane servislerinin </a:t>
            </a:r>
            <a:r>
              <a:rPr lang="tr-TR" dirty="0" smtClean="0"/>
              <a:t>değişen doğası gereği, yenilikler </a:t>
            </a:r>
            <a:r>
              <a:rPr lang="tr-TR" dirty="0"/>
              <a:t>yapmak ve daha </a:t>
            </a:r>
            <a:r>
              <a:rPr lang="tr-TR" dirty="0" smtClean="0"/>
              <a:t>iyi sonuçlar için </a:t>
            </a:r>
            <a:r>
              <a:rPr lang="tr-TR" dirty="0"/>
              <a:t>çaba harcamak </a:t>
            </a:r>
            <a:r>
              <a:rPr lang="tr-TR" dirty="0" smtClean="0"/>
              <a:t>demektir</a:t>
            </a:r>
            <a:r>
              <a:rPr lang="tr-TR" dirty="0"/>
              <a:t>.</a:t>
            </a:r>
          </a:p>
          <a:p>
            <a:r>
              <a:rPr lang="tr-TR" dirty="0"/>
              <a:t>Bu proje, hastanede yatan çocukların okul </a:t>
            </a:r>
            <a:r>
              <a:rPr lang="tr-TR" dirty="0" smtClean="0"/>
              <a:t>ihtiyaçları </a:t>
            </a:r>
            <a:r>
              <a:rPr lang="tr-TR" dirty="0"/>
              <a:t>göz önüne alınarak </a:t>
            </a:r>
            <a:r>
              <a:rPr lang="tr-TR" dirty="0" smtClean="0"/>
              <a:t>yapılmış </a:t>
            </a:r>
            <a:r>
              <a:rPr lang="tr-TR" dirty="0"/>
              <a:t>ve </a:t>
            </a:r>
            <a:r>
              <a:rPr lang="tr-TR" dirty="0" smtClean="0"/>
              <a:t>bu kapsamda </a:t>
            </a:r>
            <a:r>
              <a:rPr lang="tr-TR" dirty="0" err="1" smtClean="0"/>
              <a:t>Lisbon’da</a:t>
            </a:r>
            <a:r>
              <a:rPr lang="tr-TR" dirty="0" smtClean="0"/>
              <a:t> </a:t>
            </a:r>
            <a:r>
              <a:rPr lang="tr-TR" dirty="0"/>
              <a:t>dört tane çocuk </a:t>
            </a:r>
            <a:r>
              <a:rPr lang="tr-TR" dirty="0" smtClean="0"/>
              <a:t>hastanesi ile çalışılmıştır.</a:t>
            </a:r>
            <a:endParaRPr lang="tr-TR" dirty="0"/>
          </a:p>
        </p:txBody>
      </p:sp>
    </p:spTree>
    <p:extLst>
      <p:ext uri="{BB962C8B-B14F-4D97-AF65-F5344CB8AC3E}">
        <p14:creationId xmlns:p14="http://schemas.microsoft.com/office/powerpoint/2010/main" val="2720813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TeleAula</a:t>
            </a:r>
            <a:r>
              <a:rPr lang="tr-TR" dirty="0"/>
              <a:t>, bilgisayarlar, mobil İnternet bağlantısı ve video konferans odaları gibi teknolojik uzaktan iletişim kaynaklarını düzenlemektir. Bununla ilgili üç farklı eğitim model vardır. Bunlardan birincisi, sınıf merkezli model, ikincisi, okul dinamikler merkezli model ve üçüncüsü de karışık model olarak tanımlanmaktadır. </a:t>
            </a:r>
          </a:p>
          <a:p>
            <a:r>
              <a:rPr lang="tr-TR" dirty="0"/>
              <a:t>Bu yöntemler eğitimsel açıdan öğretmenlerin farklı becerilere sahip olmasını gerektirirken, farklı kaynaklar gerektirmesine rağmen teknolojik açıdan çok farklı değildir. Modellerin uygulanmasının sınırlılıkları, çocukların hastanede kaldıkları sürenin uzunluğuna ve hastalığın durumuna (depresyon, izolasyon vb.) bağlı olmasıdır (Yılmazer, </a:t>
            </a:r>
            <a:r>
              <a:rPr lang="tr-TR" dirty="0" smtClean="0"/>
              <a:t>Yıldız ve Şahinöz, 2015). </a:t>
            </a:r>
            <a:endParaRPr lang="tr-TR" dirty="0"/>
          </a:p>
          <a:p>
            <a:endParaRPr lang="tr-TR" dirty="0"/>
          </a:p>
        </p:txBody>
      </p:sp>
    </p:spTree>
    <p:extLst>
      <p:ext uri="{BB962C8B-B14F-4D97-AF65-F5344CB8AC3E}">
        <p14:creationId xmlns:p14="http://schemas.microsoft.com/office/powerpoint/2010/main" val="2773451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Hastanede </a:t>
            </a:r>
            <a:r>
              <a:rPr lang="tr-TR" dirty="0"/>
              <a:t>yatan çocukların gelişimin desteklenmesi hastalık ve tedavilerinin neden olduğu biyolojik stres ve hastalık, hastaneye yatış süreci, yapılan işlemlerin çocuk ve ailesine yabancı olması ve ağrının neden olduğu </a:t>
            </a:r>
            <a:r>
              <a:rPr lang="tr-TR" dirty="0" err="1"/>
              <a:t>psikososyal</a:t>
            </a:r>
            <a:r>
              <a:rPr lang="tr-TR" dirty="0"/>
              <a:t> stresin azaltılması ile olasıdır. Biyolojik stresin azaltılması hastalıkların tanı ve tedavisinde güncel yaklaşımların bilinmesi ve uygulanması ile olasıdır. Psikososyal stresin azaltılması ise sağlık çalışanlarının konunun önemini kavrayabilmeleri, uygulamaları öğrenerek verdikleri sağlık hizmetlerinin bir bütünleyicisi olarak kullanabilmeleriyle ilişkilidir</a:t>
            </a:r>
            <a:r>
              <a:rPr lang="tr-TR" dirty="0" smtClean="0"/>
              <a:t>.</a:t>
            </a:r>
          </a:p>
          <a:p>
            <a:endParaRPr lang="tr-TR" dirty="0"/>
          </a:p>
          <a:p>
            <a:r>
              <a:rPr lang="tr-TR" dirty="0"/>
              <a:t>Ağrı hastanede yatan çocuklarının gelişimin olumsuz etkileyen önemli bir durumdur ve kontrol edilmelidir. Ağrının kontrolü hastanede yatan çocuğun gelişiminin desteklenmesinin önemli bir </a:t>
            </a:r>
            <a:r>
              <a:rPr lang="tr-TR" dirty="0" smtClean="0"/>
              <a:t>bileşenidir</a:t>
            </a:r>
            <a:r>
              <a:rPr lang="tr-TR" dirty="0"/>
              <a:t> (Atay, </a:t>
            </a:r>
            <a:r>
              <a:rPr lang="tr-TR" dirty="0" err="1" smtClean="0"/>
              <a:t>Eras</a:t>
            </a:r>
            <a:r>
              <a:rPr lang="tr-TR" dirty="0" smtClean="0"/>
              <a:t> ve Ertem, 2011</a:t>
            </a:r>
            <a:r>
              <a:rPr lang="tr-TR" dirty="0"/>
              <a:t>). </a:t>
            </a:r>
          </a:p>
        </p:txBody>
      </p:sp>
    </p:spTree>
    <p:extLst>
      <p:ext uri="{BB962C8B-B14F-4D97-AF65-F5344CB8AC3E}">
        <p14:creationId xmlns:p14="http://schemas.microsoft.com/office/powerpoint/2010/main" val="1507445502"/>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182</TotalTime>
  <Words>765</Words>
  <Application>Microsoft Office PowerPoint</Application>
  <PresentationFormat>Özel</PresentationFormat>
  <Paragraphs>38</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Yüzeyler</vt:lpstr>
      <vt:lpstr>  CGM302 SAĞLIK KURUMLARINDA ALAN ÇALIŞMASI   HASTANEDE YATARAK TEDAVİ GÖREN ÇOCUKLAR İLE HASTANE ORTAMINDA YAPILABİLECEK UYGULAMALAR</vt:lpstr>
      <vt:lpstr>DERS KAPSAMINDA HEDEFLENEN KAZANIMLAR</vt:lpstr>
      <vt:lpstr>PowerPoint Sunusu</vt:lpstr>
      <vt:lpstr>PowerPoint Sunusu</vt:lpstr>
      <vt:lpstr>PowerPoint Sunusu</vt:lpstr>
      <vt:lpstr>Hastanede Yatarak Tedavi Gören Çocukların Eğitsel Açıdan Desteklenmesi  (3–7 Yaş İçin Örnek Çalışma) (Ünüvar, 2011)</vt:lpstr>
      <vt:lpstr>TeleAula Projesi</vt:lpstr>
      <vt:lpstr>PowerPoint Sunusu</vt:lpstr>
      <vt:lpstr>PowerPoint Sunusu</vt:lpstr>
      <vt:lpstr>PowerPoint Sunusu</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KURUMLARINDA ALAN ÇALIŞMALARINA GİRİŞ “HASTA ÇOCUKLARA YÖNELİK YATAKBAŞI GELİŞİMSEL DESTEK UYGULAMA PLANI” HAZIRLAMA</dc:title>
  <dc:creator>LUGEN</dc:creator>
  <cp:lastModifiedBy>AYÇA</cp:lastModifiedBy>
  <cp:revision>44</cp:revision>
  <dcterms:created xsi:type="dcterms:W3CDTF">2021-03-14T11:22:53Z</dcterms:created>
  <dcterms:modified xsi:type="dcterms:W3CDTF">2021-03-15T03:39:49Z</dcterms:modified>
</cp:coreProperties>
</file>