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0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-798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5A21C0-B991-48FF-850D-7017403A2CA5}" type="datetimeFigureOut">
              <a:rPr lang="tr-TR" smtClean="0"/>
              <a:pPr/>
              <a:t>09.05.2020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EDE288E-F0DC-4979-8715-447468AAA76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1493976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037374-EEB2-4077-99E6-9D55D947FA16}" type="slidenum">
              <a:rPr lang="tr-TR" smtClean="0"/>
              <a:pPr/>
              <a:t>21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2298414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97DE75-B311-4F3E-BC97-D7F65614B4C4}" type="datetimeFigureOut">
              <a:rPr lang="tr-TR" smtClean="0"/>
              <a:pPr/>
              <a:t>09.05.2020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D79439-B35D-41B5-A3F8-F642FF9DAB67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6080995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97DE75-B311-4F3E-BC97-D7F65614B4C4}" type="datetimeFigureOut">
              <a:rPr lang="tr-TR" smtClean="0"/>
              <a:pPr/>
              <a:t>09.05.2020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D79439-B35D-41B5-A3F8-F642FF9DAB67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5160987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97DE75-B311-4F3E-BC97-D7F65614B4C4}" type="datetimeFigureOut">
              <a:rPr lang="tr-TR" smtClean="0"/>
              <a:pPr/>
              <a:t>09.05.2020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D79439-B35D-41B5-A3F8-F642FF9DAB67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2630227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97DE75-B311-4F3E-BC97-D7F65614B4C4}" type="datetimeFigureOut">
              <a:rPr lang="tr-TR" smtClean="0"/>
              <a:pPr/>
              <a:t>09.05.2020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D79439-B35D-41B5-A3F8-F642FF9DAB67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8885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97DE75-B311-4F3E-BC97-D7F65614B4C4}" type="datetimeFigureOut">
              <a:rPr lang="tr-TR" smtClean="0"/>
              <a:pPr/>
              <a:t>09.05.2020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D79439-B35D-41B5-A3F8-F642FF9DAB67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3876555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97DE75-B311-4F3E-BC97-D7F65614B4C4}" type="datetimeFigureOut">
              <a:rPr lang="tr-TR" smtClean="0"/>
              <a:pPr/>
              <a:t>09.05.2020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D79439-B35D-41B5-A3F8-F642FF9DAB67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1502481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97DE75-B311-4F3E-BC97-D7F65614B4C4}" type="datetimeFigureOut">
              <a:rPr lang="tr-TR" smtClean="0"/>
              <a:pPr/>
              <a:t>09.05.2020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D79439-B35D-41B5-A3F8-F642FF9DAB67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6127032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97DE75-B311-4F3E-BC97-D7F65614B4C4}" type="datetimeFigureOut">
              <a:rPr lang="tr-TR" smtClean="0"/>
              <a:pPr/>
              <a:t>09.05.2020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D79439-B35D-41B5-A3F8-F642FF9DAB67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4229624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97DE75-B311-4F3E-BC97-D7F65614B4C4}" type="datetimeFigureOut">
              <a:rPr lang="tr-TR" smtClean="0"/>
              <a:pPr/>
              <a:t>09.05.2020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D79439-B35D-41B5-A3F8-F642FF9DAB67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679914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97DE75-B311-4F3E-BC97-D7F65614B4C4}" type="datetimeFigureOut">
              <a:rPr lang="tr-TR" smtClean="0"/>
              <a:pPr/>
              <a:t>09.05.2020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D79439-B35D-41B5-A3F8-F642FF9DAB67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9635875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97DE75-B311-4F3E-BC97-D7F65614B4C4}" type="datetimeFigureOut">
              <a:rPr lang="tr-TR" smtClean="0"/>
              <a:pPr/>
              <a:t>09.05.2020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D79439-B35D-41B5-A3F8-F642FF9DAB67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0018406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97DE75-B311-4F3E-BC97-D7F65614B4C4}" type="datetimeFigureOut">
              <a:rPr lang="tr-TR" smtClean="0"/>
              <a:pPr/>
              <a:t>09.05.2020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D79439-B35D-41B5-A3F8-F642FF9DAB67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6218717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Arazi </a:t>
            </a:r>
            <a:r>
              <a:rPr lang="tr-TR" dirty="0" smtClean="0">
                <a:solidFill>
                  <a:srgbClr val="FF0000"/>
                </a:solidFill>
              </a:rPr>
              <a:t>Yapısı</a:t>
            </a:r>
            <a:br>
              <a:rPr lang="tr-TR" dirty="0" smtClean="0">
                <a:solidFill>
                  <a:srgbClr val="FF0000"/>
                </a:solidFill>
              </a:rPr>
            </a:br>
            <a:r>
              <a:rPr lang="tr-TR" dirty="0" err="1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Doç.Dr</a:t>
            </a:r>
            <a:r>
              <a:rPr lang="tr-TR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.Öğret.üyesi Dicle ARAS</a:t>
            </a:r>
            <a:br>
              <a:rPr lang="tr-TR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</a:br>
            <a:endParaRPr lang="tr-T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9308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Buzullar ve Buzul Çatlakları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dirty="0" smtClean="0">
                <a:solidFill>
                  <a:srgbClr val="002060"/>
                </a:solidFill>
              </a:rPr>
              <a:t>Buzul çatlakları buz kütlesinin yamaç aşağı hareket etmesiyle oluşur.</a:t>
            </a:r>
          </a:p>
          <a:p>
            <a:pPr algn="just"/>
            <a:endParaRPr lang="tr-TR" dirty="0" smtClean="0">
              <a:solidFill>
                <a:srgbClr val="002060"/>
              </a:solidFill>
            </a:endParaRPr>
          </a:p>
          <a:p>
            <a:pPr algn="just"/>
            <a:r>
              <a:rPr lang="tr-TR" dirty="0" smtClean="0">
                <a:solidFill>
                  <a:srgbClr val="002060"/>
                </a:solidFill>
              </a:rPr>
              <a:t>Çatlaklar her yerde olabilir.</a:t>
            </a:r>
          </a:p>
          <a:p>
            <a:pPr algn="just"/>
            <a:endParaRPr lang="tr-TR" dirty="0" smtClean="0">
              <a:solidFill>
                <a:srgbClr val="002060"/>
              </a:solidFill>
            </a:endParaRPr>
          </a:p>
          <a:p>
            <a:pPr algn="just"/>
            <a:r>
              <a:rPr lang="tr-TR" dirty="0" smtClean="0">
                <a:solidFill>
                  <a:srgbClr val="002060"/>
                </a:solidFill>
              </a:rPr>
              <a:t>Ancak genellikle dikleşen yerlerde,</a:t>
            </a:r>
          </a:p>
          <a:p>
            <a:pPr algn="just">
              <a:buNone/>
            </a:pPr>
            <a:r>
              <a:rPr lang="tr-TR" dirty="0" smtClean="0">
                <a:solidFill>
                  <a:srgbClr val="002060"/>
                </a:solidFill>
              </a:rPr>
              <a:t>	yanlarda, kıvrıldığı yerlerde ve </a:t>
            </a:r>
          </a:p>
          <a:p>
            <a:pPr algn="just">
              <a:buNone/>
            </a:pPr>
            <a:r>
              <a:rPr lang="tr-TR" dirty="0" smtClean="0">
                <a:solidFill>
                  <a:srgbClr val="002060"/>
                </a:solidFill>
              </a:rPr>
              <a:t>	tabanında sivri kayalıklar olan</a:t>
            </a:r>
          </a:p>
          <a:p>
            <a:pPr algn="just">
              <a:buNone/>
            </a:pPr>
            <a:r>
              <a:rPr lang="tr-TR" dirty="0" smtClean="0">
                <a:solidFill>
                  <a:srgbClr val="002060"/>
                </a:solidFill>
              </a:rPr>
              <a:t>	yerlerde görülür.</a:t>
            </a:r>
            <a:endParaRPr lang="tr-TR" dirty="0">
              <a:solidFill>
                <a:srgbClr val="002060"/>
              </a:solidFill>
            </a:endParaRPr>
          </a:p>
        </p:txBody>
      </p:sp>
      <p:pic>
        <p:nvPicPr>
          <p:cNvPr id="60418" name="Picture 2" descr="http://t3.gstatic.com/images?q=tbn:ANd9GcSDQS8FUQSQE-0r2DRADEryZ8p7fSUBRSPhf0R89UQq3Pn-eLvaHQ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24193" y="2924944"/>
            <a:ext cx="2662783" cy="3717032"/>
          </a:xfrm>
          <a:prstGeom prst="rect">
            <a:avLst/>
          </a:prstGeom>
          <a:noFill/>
        </p:spPr>
      </p:pic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61C79-C01E-4BE4-886E-CCF617B5DBEA}" type="datetime1">
              <a:rPr lang="tr-TR" smtClean="0"/>
              <a:pPr/>
              <a:t>09.05.2020</a:t>
            </a:fld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7928882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Buzullar ve Buzul Çatlakları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algn="just"/>
            <a:r>
              <a:rPr lang="tr-TR" dirty="0" smtClean="0">
                <a:solidFill>
                  <a:srgbClr val="002060"/>
                </a:solidFill>
              </a:rPr>
              <a:t>Bahar sonları en tehlikesiz oldukları dönemdir. Genellikle sert kar ve buz ile doludurlar.</a:t>
            </a:r>
          </a:p>
          <a:p>
            <a:pPr algn="just"/>
            <a:endParaRPr lang="tr-TR" dirty="0" smtClean="0">
              <a:solidFill>
                <a:srgbClr val="002060"/>
              </a:solidFill>
            </a:endParaRPr>
          </a:p>
          <a:p>
            <a:pPr algn="just"/>
            <a:r>
              <a:rPr lang="tr-TR" dirty="0" smtClean="0">
                <a:solidFill>
                  <a:srgbClr val="002060"/>
                </a:solidFill>
              </a:rPr>
              <a:t>Üzerinden geçilecek kar köprüleri yoksa bunları geçmek oldukça zordur.</a:t>
            </a:r>
          </a:p>
          <a:p>
            <a:pPr algn="just"/>
            <a:endParaRPr lang="tr-TR" dirty="0" smtClean="0">
              <a:solidFill>
                <a:srgbClr val="002060"/>
              </a:solidFill>
            </a:endParaRPr>
          </a:p>
          <a:p>
            <a:pPr algn="just"/>
            <a:r>
              <a:rPr lang="tr-TR" dirty="0" smtClean="0">
                <a:solidFill>
                  <a:srgbClr val="002060"/>
                </a:solidFill>
              </a:rPr>
              <a:t>Böyle arazilerde mutlaka iple yürünmelidir.</a:t>
            </a:r>
          </a:p>
          <a:p>
            <a:pPr algn="just"/>
            <a:endParaRPr lang="tr-TR" dirty="0" smtClean="0">
              <a:solidFill>
                <a:srgbClr val="002060"/>
              </a:solidFill>
            </a:endParaRPr>
          </a:p>
          <a:p>
            <a:pPr algn="just"/>
            <a:r>
              <a:rPr lang="tr-TR" dirty="0" smtClean="0">
                <a:solidFill>
                  <a:srgbClr val="002060"/>
                </a:solidFill>
              </a:rPr>
              <a:t>İstenilen iki, en çok da beş</a:t>
            </a:r>
          </a:p>
          <a:p>
            <a:pPr algn="just">
              <a:buNone/>
            </a:pPr>
            <a:r>
              <a:rPr lang="tr-TR" dirty="0" smtClean="0">
                <a:solidFill>
                  <a:srgbClr val="002060"/>
                </a:solidFill>
              </a:rPr>
              <a:t>	kişinin ipe bağlanmasıdır.</a:t>
            </a:r>
            <a:endParaRPr lang="tr-TR" dirty="0">
              <a:solidFill>
                <a:srgbClr val="002060"/>
              </a:solidFill>
            </a:endParaRPr>
          </a:p>
        </p:txBody>
      </p:sp>
      <p:pic>
        <p:nvPicPr>
          <p:cNvPr id="61442" name="Picture 2" descr="http://t1.gstatic.com/images?q=tbn:ANd9GcS7iW7ksr4voh4gFvWnfXo9PizBBRwiouq2xBA41fT2_0kna1BXz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08169" y="4566079"/>
            <a:ext cx="3059832" cy="2291922"/>
          </a:xfrm>
          <a:prstGeom prst="rect">
            <a:avLst/>
          </a:prstGeom>
          <a:noFill/>
        </p:spPr>
      </p:pic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C00B8-47E8-4B46-936A-CCD1BA7FF58F}" type="datetime1">
              <a:rPr lang="tr-TR" smtClean="0"/>
              <a:pPr/>
              <a:t>09.05.2020</a:t>
            </a:fld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6022312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282" name="Picture 2" descr="http://www.pbs.org/wgbh/nova/denali/images/skil-resc-01.jpg"/>
          <p:cNvPicPr>
            <a:picLocks noChangeAspect="1" noChangeArrowheads="1"/>
          </p:cNvPicPr>
          <p:nvPr/>
        </p:nvPicPr>
        <p:blipFill>
          <a:blip r:embed="rId2" cstate="print"/>
          <a:srcRect l="2880" t="2355" r="641" b="1086"/>
          <a:stretch>
            <a:fillRect/>
          </a:stretch>
        </p:blipFill>
        <p:spPr bwMode="auto">
          <a:xfrm>
            <a:off x="1703512" y="260648"/>
            <a:ext cx="4236178" cy="2592288"/>
          </a:xfrm>
          <a:prstGeom prst="rect">
            <a:avLst/>
          </a:prstGeom>
          <a:noFill/>
        </p:spPr>
      </p:pic>
      <p:pic>
        <p:nvPicPr>
          <p:cNvPr id="97284" name="Picture 4" descr="http://www.pbs.org/wgbh/nova/denali/images/skil-resc-02.jpg"/>
          <p:cNvPicPr>
            <a:picLocks noChangeAspect="1" noChangeArrowheads="1"/>
          </p:cNvPicPr>
          <p:nvPr/>
        </p:nvPicPr>
        <p:blipFill>
          <a:blip r:embed="rId3" cstate="print"/>
          <a:srcRect l="2880" t="2355" r="9281" b="1086"/>
          <a:stretch>
            <a:fillRect/>
          </a:stretch>
        </p:blipFill>
        <p:spPr bwMode="auto">
          <a:xfrm>
            <a:off x="6636938" y="260649"/>
            <a:ext cx="3851550" cy="2588747"/>
          </a:xfrm>
          <a:prstGeom prst="rect">
            <a:avLst/>
          </a:prstGeom>
          <a:noFill/>
        </p:spPr>
      </p:pic>
      <p:pic>
        <p:nvPicPr>
          <p:cNvPr id="97286" name="Picture 6" descr="http://www.pbs.org/wgbh/nova/denali/images/skil-resc-03.jpg"/>
          <p:cNvPicPr>
            <a:picLocks noChangeAspect="1" noChangeArrowheads="1"/>
          </p:cNvPicPr>
          <p:nvPr/>
        </p:nvPicPr>
        <p:blipFill>
          <a:blip r:embed="rId4" cstate="print"/>
          <a:srcRect l="2880" r="19361" b="1085"/>
          <a:stretch>
            <a:fillRect/>
          </a:stretch>
        </p:blipFill>
        <p:spPr bwMode="auto">
          <a:xfrm>
            <a:off x="4295800" y="3412998"/>
            <a:ext cx="3960440" cy="2968330"/>
          </a:xfrm>
          <a:prstGeom prst="rect">
            <a:avLst/>
          </a:prstGeom>
          <a:noFill/>
        </p:spPr>
      </p:pic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DD8A5E-429C-4079-8342-7033B618DC15}" type="datetime1">
              <a:rPr lang="tr-TR" smtClean="0"/>
              <a:pPr/>
              <a:t>09.05.2020</a:t>
            </a:fld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58457218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Buzullar ve Buzul Çatlakları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tr-TR" sz="3000" dirty="0">
                <a:solidFill>
                  <a:srgbClr val="002060"/>
                </a:solidFill>
              </a:rPr>
              <a:t>Dik yerlerdeki çatlaklar genellikle gizlidir. Bu kısımlarda özellikle dikkatli olunmalıdır.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Buzun rengi siyahlaşmış ve üzeri toz kar ile kaplıysa burada çatlak olma ihtimali yüksektir.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İlerlerken bir elinizde baton diğerinde buz kazması olsun. Baton ile önünüzü kontrol edin. Kazma düşüşü kontrol etmek için vardır.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60E29F-CA26-43C1-83C0-152327298665}" type="datetime1">
              <a:rPr lang="tr-TR" smtClean="0"/>
              <a:pPr/>
              <a:t>09.05.2020</a:t>
            </a:fld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71354820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466" name="Picture 2" descr="http://t2.gstatic.com/images?q=tbn:ANd9GcS_8NcInOFYE0lOsbLuu1toiJG4FhVI3hUrzAn4ShPHEdouZKLTk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75520" y="260648"/>
            <a:ext cx="4032448" cy="3020446"/>
          </a:xfrm>
          <a:prstGeom prst="rect">
            <a:avLst/>
          </a:prstGeom>
          <a:noFill/>
        </p:spPr>
      </p:pic>
      <p:pic>
        <p:nvPicPr>
          <p:cNvPr id="62468" name="Picture 4" descr="http://t3.gstatic.com/images?q=tbn:ANd9GcSIXcjfjRqwpvs3XYxokbHSxEbY6mRy3RGsiXPp2rfvo_4MHs8J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84032" y="3573016"/>
            <a:ext cx="4104456" cy="3074382"/>
          </a:xfrm>
          <a:prstGeom prst="rect">
            <a:avLst/>
          </a:prstGeom>
          <a:noFill/>
        </p:spPr>
      </p:pic>
      <p:pic>
        <p:nvPicPr>
          <p:cNvPr id="62470" name="Picture 6" descr="http://t0.gstatic.com/images?q=tbn:ANd9GcSfEea821efuEmhfUVORR0Ux0X2tv1Xio-1djmNi_9SBJRAS3Ca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75520" y="3573017"/>
            <a:ext cx="4032448" cy="3024336"/>
          </a:xfrm>
          <a:prstGeom prst="rect">
            <a:avLst/>
          </a:prstGeom>
          <a:noFill/>
        </p:spPr>
      </p:pic>
      <p:sp>
        <p:nvSpPr>
          <p:cNvPr id="62472" name="AutoShape 8" descr="http://t3.gstatic.com/images?q=tbn:ANd9GcQjAXiKAnLAt_FJJbMsBtPA_3ZelP03iTl02eK9X0IXYQakJHEo5B353h_5"/>
          <p:cNvSpPr>
            <a:spLocks noChangeAspect="1" noChangeArrowheads="1"/>
          </p:cNvSpPr>
          <p:nvPr/>
        </p:nvSpPr>
        <p:spPr bwMode="auto">
          <a:xfrm>
            <a:off x="1679576" y="-639763"/>
            <a:ext cx="2009775" cy="13335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62474" name="AutoShape 10" descr="http://t3.gstatic.com/images?q=tbn:ANd9GcQjAXiKAnLAt_FJJbMsBtPA_3ZelP03iTl02eK9X0IXYQakJHEo5B353h_5"/>
          <p:cNvSpPr>
            <a:spLocks noChangeAspect="1" noChangeArrowheads="1"/>
          </p:cNvSpPr>
          <p:nvPr/>
        </p:nvSpPr>
        <p:spPr bwMode="auto">
          <a:xfrm>
            <a:off x="1679576" y="-639763"/>
            <a:ext cx="2009775" cy="13335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62476" name="Picture 12" descr="http://t1.gstatic.com/images?q=tbn:ANd9GcTwoAa3v4dAJO0y4o7o9SrhgVBrbmZRYnXLrzIqIe0bTDGV9hpM_w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312024" y="260648"/>
            <a:ext cx="4176464" cy="3024336"/>
          </a:xfrm>
          <a:prstGeom prst="rect">
            <a:avLst/>
          </a:prstGeom>
          <a:noFill/>
        </p:spPr>
      </p:pic>
      <p:sp>
        <p:nvSpPr>
          <p:cNvPr id="8" name="7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BBC32F-DEB0-44BF-A62B-71FACA9AD443}" type="datetime1">
              <a:rPr lang="tr-TR" smtClean="0"/>
              <a:pPr/>
              <a:t>09.05.2020</a:t>
            </a:fld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14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58080372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Buzullar ve Buzul Çatlakları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tr-TR" sz="3000" dirty="0">
                <a:solidFill>
                  <a:srgbClr val="002060"/>
                </a:solidFill>
              </a:rPr>
              <a:t>Serak: Çatlayıp, parçalanmış buzulun her an düşmeye hazır dengesiz, büyük buz kuleleridir.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 err="1">
                <a:solidFill>
                  <a:srgbClr val="002060"/>
                </a:solidFill>
              </a:rPr>
              <a:t>Icefall</a:t>
            </a:r>
            <a:r>
              <a:rPr lang="tr-TR" sz="3000" dirty="0">
                <a:solidFill>
                  <a:srgbClr val="002060"/>
                </a:solidFill>
              </a:rPr>
              <a:t>: Tek bir parçası tonlarca ağırlıkta mavi buz içeren yapıdır.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Bunlar karşı konulamaz tehlikelerdir. Özellikle havanın ısındığı saatlerde bu yerleri hemen geçmek gereklidir.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2D57C-CBD5-4F5D-88CE-653F720CDFE8}" type="datetime1">
              <a:rPr lang="tr-TR" smtClean="0"/>
              <a:pPr/>
              <a:t>09.05.2020</a:t>
            </a:fld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15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51299085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14" name="Picture 2" descr="http://blog.firstascent.com/wp-content/gallery/all/a-massive-avalanche-on-the-morning-of-may-7-2009-gushes-over-the-route-through-the-khumbu-icefal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63552" y="548680"/>
            <a:ext cx="8142812" cy="5760640"/>
          </a:xfrm>
          <a:prstGeom prst="rect">
            <a:avLst/>
          </a:prstGeom>
          <a:noFill/>
        </p:spPr>
      </p:pic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EDB7D2-58EB-4E41-9B3E-AD9CD2EC478A}" type="datetime1">
              <a:rPr lang="tr-TR" smtClean="0"/>
              <a:pPr/>
              <a:t>09.05.2020</a:t>
            </a:fld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16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00237636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Korniş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tr-TR" sz="3000" dirty="0">
                <a:solidFill>
                  <a:srgbClr val="002060"/>
                </a:solidFill>
              </a:rPr>
              <a:t>Dağ sırtlarında esen rüzgârın ters yöndeki yamacın ucunda biriktirdiği büyük, askı halinde duran sert kar yığınlarıdır.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>
              <a:buNone/>
            </a:pPr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Kornişin sağlamlığı bilinemez. Bu nedenle üzerinde veya altında yürünmemelidir.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30F5A9-ADF6-4DA8-ACE3-6D2B6E9D29BF}" type="datetime1">
              <a:rPr lang="tr-TR" smtClean="0"/>
              <a:pPr/>
              <a:t>09.05.2020</a:t>
            </a:fld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17</a:t>
            </a:fld>
            <a:endParaRPr lang="tr-TR"/>
          </a:p>
        </p:txBody>
      </p:sp>
      <p:pic>
        <p:nvPicPr>
          <p:cNvPr id="6" name="Picture 2" descr="http://t0.gstatic.com/images?q=tbn:ANd9GcS5YR5Vsl2dOG6Q7XvSWQZtc2RY8RhFOtB0aIYwpHUdwtFsnNFW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37740" y="3068961"/>
            <a:ext cx="3342437" cy="218821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30289372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Korniş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3000" dirty="0">
                <a:solidFill>
                  <a:srgbClr val="002060"/>
                </a:solidFill>
              </a:rPr>
              <a:t>Yürüdüğünüz yerin korniş olduğundan şüphe ediyorsanız mutlaka emniyet alın.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Bir kornişin kalınlığı 2-10 m arası olabilir. Eğer üzerinize düşerse sizi de beraber götürecektir.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Özellikle zirvelerde ve diğer küçük sırtlarda olacaktır. Buraları geçerken dikkat edin.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30F5A9-ADF6-4DA8-ACE3-6D2B6E9D29BF}" type="datetime1">
              <a:rPr lang="tr-TR" smtClean="0"/>
              <a:pPr/>
              <a:t>09.05.2020</a:t>
            </a:fld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18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80506013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Bivaklı Tırmanışlar</a:t>
            </a:r>
            <a:endParaRPr lang="tr-T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984945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Sırtlar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3000" dirty="0">
                <a:solidFill>
                  <a:srgbClr val="002060"/>
                </a:solidFill>
              </a:rPr>
              <a:t>En güvenli yerlerdir.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Çığ tehlikesi ve taş düşme riski yoktur.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Ancak sert hava koşullarından (rüzgâr, fırtına, şimşek, yıldırım) daha fazla etkilenirler.</a:t>
            </a:r>
          </a:p>
        </p:txBody>
      </p:sp>
      <p:pic>
        <p:nvPicPr>
          <p:cNvPr id="1026" name="Picture 2" descr="http://t3.gstatic.com/images?q=tbn:ANd9GcQ043Iqxt225XbM8IJD-LYpkALgK3ts_M7q4sZyoqPAwk1-o4-z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52184" y="908721"/>
            <a:ext cx="2647950" cy="1724025"/>
          </a:xfrm>
          <a:prstGeom prst="rect">
            <a:avLst/>
          </a:prstGeom>
          <a:noFill/>
        </p:spPr>
      </p:pic>
      <p:pic>
        <p:nvPicPr>
          <p:cNvPr id="1028" name="Picture 4" descr="http://t0.gstatic.com/images?q=tbn:ANd9GcRdd4jEPHfBmxILFhkDCrfW5wCCM5kV9tgJ19Yv9kAtf8tCLKt-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0" y="4844676"/>
            <a:ext cx="3131840" cy="2013325"/>
          </a:xfrm>
          <a:prstGeom prst="rect">
            <a:avLst/>
          </a:prstGeom>
          <a:noFill/>
        </p:spPr>
      </p:pic>
      <p:sp>
        <p:nvSpPr>
          <p:cNvPr id="6" name="5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C95AA-D952-4606-ABAE-762D47F1E695}" type="datetime1">
              <a:rPr lang="tr-TR" smtClean="0"/>
              <a:pPr/>
              <a:t>09.05.2020</a:t>
            </a:fld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521316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Bivak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3000" dirty="0">
                <a:solidFill>
                  <a:srgbClr val="002060"/>
                </a:solidFill>
              </a:rPr>
              <a:t>Bivak; geceleme torbasıdır.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 err="1">
                <a:solidFill>
                  <a:srgbClr val="002060"/>
                </a:solidFill>
              </a:rPr>
              <a:t>Bivaklamak</a:t>
            </a:r>
            <a:r>
              <a:rPr lang="tr-TR" sz="3000" dirty="0">
                <a:solidFill>
                  <a:srgbClr val="002060"/>
                </a:solidFill>
              </a:rPr>
              <a:t> ise arazide gecelemektir.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Dağcılıkta, çadır kullanmadan gecelemek anlamına gelmektedir.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Bu planlı veya plansız yapılabilir.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0F4443-CD05-4FD1-92A4-C88459049940}" type="datetime1">
              <a:rPr lang="tr-TR" smtClean="0"/>
              <a:pPr/>
              <a:t>09.05.2020</a:t>
            </a:fld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20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401419104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Planlı Bivak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3000" dirty="0">
                <a:solidFill>
                  <a:srgbClr val="002060"/>
                </a:solidFill>
              </a:rPr>
              <a:t>Bir günde bitmeyecek uzunlukta, ancak çadır kurmak için uygun olmayan arazilerde yapılır.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Çadır taşımamak bir tercih de olabilir.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Ancak bivak kullanıldığında tüm kamp yükü sırtta taşınacaktır.</a:t>
            </a:r>
          </a:p>
        </p:txBody>
      </p:sp>
      <p:pic>
        <p:nvPicPr>
          <p:cNvPr id="67586" name="Picture 2" descr="http://www.everestoutdoors.com/urunresim/-737474996.jpg"/>
          <p:cNvPicPr>
            <a:picLocks noChangeAspect="1" noChangeArrowheads="1"/>
          </p:cNvPicPr>
          <p:nvPr/>
        </p:nvPicPr>
        <p:blipFill>
          <a:blip r:embed="rId3" cstate="print"/>
          <a:srcRect t="21168" b="19865"/>
          <a:stretch>
            <a:fillRect/>
          </a:stretch>
        </p:blipFill>
        <p:spPr bwMode="auto">
          <a:xfrm>
            <a:off x="5951984" y="4858578"/>
            <a:ext cx="3528392" cy="1999422"/>
          </a:xfrm>
          <a:prstGeom prst="rect">
            <a:avLst/>
          </a:prstGeom>
          <a:noFill/>
        </p:spPr>
      </p:pic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EC359-FBFF-412D-93DB-2F212A3D9587}" type="datetime1">
              <a:rPr lang="tr-TR" smtClean="0"/>
              <a:pPr/>
              <a:t>09.05.2020</a:t>
            </a:fld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21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77314585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Planlı Bivak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tr-TR" sz="3000" dirty="0">
                <a:solidFill>
                  <a:srgbClr val="002060"/>
                </a:solidFill>
              </a:rPr>
              <a:t>Bivaklamak için uygun yer seçilmelidir.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Kayalar arasındaki üstü kapalı bir düzlük, kaya yüzeyinde geniş bir set, buzul çatlağıyla oluşan doğal kar mağarası, negatif yüzeyin tabanı, ağaç dallarının arasındaki boşluk vb.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Su geçirmez ve soluyabilir özellikli bivak torbaları tercih edilmelidir.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9816B-75C1-4C6E-AEE3-07C720E3B22A}" type="datetime1">
              <a:rPr lang="tr-TR" smtClean="0"/>
              <a:pPr/>
              <a:t>09.05.2020</a:t>
            </a:fld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22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9846989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Planlı Bivak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tr-TR" dirty="0" smtClean="0">
                <a:solidFill>
                  <a:srgbClr val="002060"/>
                </a:solidFill>
              </a:rPr>
              <a:t>Havanın soğuk olduğu, üşüneceği, konforsuz bir gece geçirileceği unutulmamalıdır.</a:t>
            </a:r>
          </a:p>
          <a:p>
            <a:pPr algn="just"/>
            <a:endParaRPr lang="tr-TR" dirty="0" smtClean="0">
              <a:solidFill>
                <a:srgbClr val="002060"/>
              </a:solidFill>
            </a:endParaRPr>
          </a:p>
          <a:p>
            <a:pPr algn="just"/>
            <a:r>
              <a:rPr lang="tr-TR" dirty="0" smtClean="0">
                <a:solidFill>
                  <a:srgbClr val="002060"/>
                </a:solidFill>
              </a:rPr>
              <a:t>Her türlü malzeme ısınmak için kullanılabilir.</a:t>
            </a:r>
          </a:p>
          <a:p>
            <a:pPr algn="just"/>
            <a:endParaRPr lang="tr-TR" dirty="0" smtClean="0">
              <a:solidFill>
                <a:srgbClr val="002060"/>
              </a:solidFill>
            </a:endParaRPr>
          </a:p>
          <a:p>
            <a:pPr algn="just"/>
            <a:r>
              <a:rPr lang="tr-TR" dirty="0" smtClean="0">
                <a:solidFill>
                  <a:srgbClr val="002060"/>
                </a:solidFill>
              </a:rPr>
              <a:t>Bivak yeri hem soğuğa hem de taş düşmesine karşın korunaklı olmalıdır.</a:t>
            </a:r>
          </a:p>
          <a:p>
            <a:pPr algn="just"/>
            <a:endParaRPr lang="tr-TR" dirty="0" smtClean="0">
              <a:solidFill>
                <a:srgbClr val="002060"/>
              </a:solidFill>
            </a:endParaRPr>
          </a:p>
          <a:p>
            <a:pPr algn="just"/>
            <a:r>
              <a:rPr lang="tr-TR" dirty="0" smtClean="0">
                <a:solidFill>
                  <a:srgbClr val="002060"/>
                </a:solidFill>
              </a:rPr>
              <a:t>Bivaklayan her tırmanıcı ve önemli malzemeler istasyona bağlı olmalıdır.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336D7C-AA3A-4CED-AC9F-008BC5C10AFC}" type="datetime1">
              <a:rPr lang="tr-TR" smtClean="0"/>
              <a:pPr/>
              <a:t>09.05.2020</a:t>
            </a:fld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23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79528330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Planlı Bivak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3000" dirty="0">
                <a:solidFill>
                  <a:srgbClr val="002060"/>
                </a:solidFill>
              </a:rPr>
              <a:t>Tüm malzemeler, yiyecek-içecek ve ocaklar da dahil olmak üzere planlanmalıdır.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Bol sıvı alımı artık daha da önemlidir.</a:t>
            </a:r>
          </a:p>
        </p:txBody>
      </p:sp>
      <p:pic>
        <p:nvPicPr>
          <p:cNvPr id="71682" name="Picture 2" descr="http://t3.gstatic.com/images?q=tbn:ANd9GcSY96R1Aip-d1kH0DNdtM0jlQAA8LzPHNtPMCoG-uPOx1atwVw-f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91544" y="4005064"/>
            <a:ext cx="3888432" cy="2587576"/>
          </a:xfrm>
          <a:prstGeom prst="rect">
            <a:avLst/>
          </a:prstGeom>
          <a:noFill/>
        </p:spPr>
      </p:pic>
      <p:pic>
        <p:nvPicPr>
          <p:cNvPr id="71684" name="Picture 4" descr="http://t0.gstatic.com/images?q=tbn:ANd9GcTw79aPII8zK8yhOcT444UXcw43PMLRB6A7AEvBzdqrgb8rT7X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84032" y="4005064"/>
            <a:ext cx="3816424" cy="2592288"/>
          </a:xfrm>
          <a:prstGeom prst="rect">
            <a:avLst/>
          </a:prstGeom>
          <a:noFill/>
        </p:spPr>
      </p:pic>
      <p:sp>
        <p:nvSpPr>
          <p:cNvPr id="6" name="5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1B28B-4547-4A45-9575-AAC31E213672}" type="datetime1">
              <a:rPr lang="tr-TR" smtClean="0"/>
              <a:pPr/>
              <a:t>09.05.2020</a:t>
            </a:fld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24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87170842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Plansız bivak – acil durum bivağı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dirty="0" smtClean="0">
                <a:solidFill>
                  <a:srgbClr val="002060"/>
                </a:solidFill>
              </a:rPr>
              <a:t>İstenmeyen bir durumda bivak yapılabilir. Hava şartları, kaybolma, rahatsızlıklar buna neden olabilir.</a:t>
            </a:r>
          </a:p>
          <a:p>
            <a:pPr algn="just"/>
            <a:endParaRPr lang="tr-TR" dirty="0" smtClean="0">
              <a:solidFill>
                <a:srgbClr val="002060"/>
              </a:solidFill>
            </a:endParaRPr>
          </a:p>
          <a:p>
            <a:pPr algn="just"/>
            <a:r>
              <a:rPr lang="tr-TR" dirty="0" smtClean="0">
                <a:solidFill>
                  <a:srgbClr val="002060"/>
                </a:solidFill>
              </a:rPr>
              <a:t>Özellikle kışın bu tür durumlara hazırlıklı olun. Çantanızda bivak torbası ve acil durum battaniyesi taşıyın.</a:t>
            </a:r>
          </a:p>
          <a:p>
            <a:pPr algn="just"/>
            <a:endParaRPr lang="tr-TR" dirty="0" smtClean="0">
              <a:solidFill>
                <a:srgbClr val="002060"/>
              </a:solidFill>
            </a:endParaRPr>
          </a:p>
          <a:p>
            <a:pPr algn="just"/>
            <a:r>
              <a:rPr lang="tr-TR" dirty="0" smtClean="0">
                <a:solidFill>
                  <a:srgbClr val="002060"/>
                </a:solidFill>
              </a:rPr>
              <a:t>Yürüyüşünüz sırasında uygun bivaklama yerlerini hafızanıza kaydedin.</a:t>
            </a:r>
          </a:p>
          <a:p>
            <a:pPr algn="just"/>
            <a:endParaRPr lang="tr-TR" dirty="0" smtClean="0">
              <a:solidFill>
                <a:srgbClr val="002060"/>
              </a:solidFill>
            </a:endParaRP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0A6E7-0CB0-489D-8FEE-9575C4D3F7BF}" type="datetime1">
              <a:rPr lang="tr-TR" smtClean="0"/>
              <a:pPr/>
              <a:t>09.05.2020</a:t>
            </a:fld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25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70607568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Plansız bivak – acil durum bivağı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3000" dirty="0">
                <a:solidFill>
                  <a:srgbClr val="002060"/>
                </a:solidFill>
              </a:rPr>
              <a:t>Uygun yer bulamazsanız bunları kendiniz yapmalısınız.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Hazırlık olarak tüm giysilerinizi giyin, açık bir uzuv bırakmayın ve ayakkabılarınızın bağlarını gevşetin.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Isı kaybını aza indirmek için cenin pozisyonu alın.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2E694-7981-476E-8E90-6DFD181A4DFE}" type="datetime1">
              <a:rPr lang="tr-TR" smtClean="0"/>
              <a:pPr/>
              <a:t>09.05.2020</a:t>
            </a:fld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26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58843047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Plansız bivak – acil durum bivağı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3000" dirty="0">
                <a:solidFill>
                  <a:srgbClr val="002060"/>
                </a:solidFill>
              </a:rPr>
              <a:t>Yerle ilişkinizi kesin.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Ara sıra hareket edin.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Her türlü malzemenizi (çanta, yağmurluk vb.) rüzgârı kesmek için kullanın.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F716E-A6EB-43C4-B999-B1FA0A31687E}" type="datetime1">
              <a:rPr lang="tr-TR" smtClean="0"/>
              <a:pPr/>
              <a:t>09.05.2020</a:t>
            </a:fld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27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81132713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Plansız bivak – acil durum bivağı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dirty="0" smtClean="0">
                <a:solidFill>
                  <a:srgbClr val="002060"/>
                </a:solidFill>
              </a:rPr>
              <a:t>Kalabalıksanız birbirinize yaklaşın.</a:t>
            </a:r>
          </a:p>
          <a:p>
            <a:pPr algn="just"/>
            <a:endParaRPr lang="tr-TR" dirty="0" smtClean="0">
              <a:solidFill>
                <a:srgbClr val="002060"/>
              </a:solidFill>
            </a:endParaRPr>
          </a:p>
          <a:p>
            <a:pPr algn="just"/>
            <a:r>
              <a:rPr lang="tr-TR" dirty="0" smtClean="0">
                <a:solidFill>
                  <a:srgbClr val="002060"/>
                </a:solidFill>
              </a:rPr>
              <a:t>Metallere ve ıslak malzemelere dokunmayın.</a:t>
            </a:r>
          </a:p>
          <a:p>
            <a:pPr algn="just"/>
            <a:endParaRPr lang="tr-TR" dirty="0" smtClean="0">
              <a:solidFill>
                <a:srgbClr val="002060"/>
              </a:solidFill>
            </a:endParaRPr>
          </a:p>
          <a:p>
            <a:pPr algn="just"/>
            <a:r>
              <a:rPr lang="tr-TR" dirty="0" smtClean="0">
                <a:solidFill>
                  <a:srgbClr val="002060"/>
                </a:solidFill>
              </a:rPr>
              <a:t>Uyumayın, kendinizi ve arkadaşlarınızı uyanık tutun. Şarkı söyleyin neşeli olun </a:t>
            </a:r>
            <a:r>
              <a:rPr lang="tr-TR" dirty="0" smtClean="0">
                <a:solidFill>
                  <a:srgbClr val="002060"/>
                </a:solidFill>
                <a:sym typeface="Wingdings" pitchFamily="2" charset="2"/>
              </a:rPr>
              <a:t></a:t>
            </a:r>
            <a:endParaRPr lang="tr-TR" dirty="0">
              <a:solidFill>
                <a:srgbClr val="002060"/>
              </a:solidFill>
            </a:endParaRP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EC46B-D41A-41E6-BB7B-9F646D284495}" type="datetime1">
              <a:rPr lang="tr-TR" smtClean="0"/>
              <a:pPr/>
              <a:t>09.05.2020</a:t>
            </a:fld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28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40377190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Sırtlar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tr-TR" dirty="0" smtClean="0">
                <a:solidFill>
                  <a:srgbClr val="002060"/>
                </a:solidFill>
              </a:rPr>
              <a:t>Kırık ve geçit vermez yapıda (jandarma) olabilirler.</a:t>
            </a:r>
          </a:p>
          <a:p>
            <a:pPr algn="just"/>
            <a:endParaRPr lang="tr-TR" dirty="0" smtClean="0">
              <a:solidFill>
                <a:srgbClr val="002060"/>
              </a:solidFill>
            </a:endParaRPr>
          </a:p>
          <a:p>
            <a:pPr algn="just"/>
            <a:r>
              <a:rPr lang="tr-TR" dirty="0" smtClean="0">
                <a:solidFill>
                  <a:srgbClr val="002060"/>
                </a:solidFill>
              </a:rPr>
              <a:t>Sırtlarda, rüzgârın etkisiyle sert, kırılgan ve geçmesi oldukça tehlikeli kar tabakaları olabilir.</a:t>
            </a:r>
          </a:p>
          <a:p>
            <a:pPr algn="just"/>
            <a:endParaRPr lang="tr-TR" dirty="0" smtClean="0">
              <a:solidFill>
                <a:srgbClr val="002060"/>
              </a:solidFill>
            </a:endParaRPr>
          </a:p>
          <a:p>
            <a:pPr algn="just"/>
            <a:r>
              <a:rPr lang="tr-TR" dirty="0" smtClean="0">
                <a:solidFill>
                  <a:srgbClr val="002060"/>
                </a:solidFill>
              </a:rPr>
              <a:t>Keskin kaya veya buz sırtları yürüyerek</a:t>
            </a:r>
          </a:p>
          <a:p>
            <a:pPr algn="just">
              <a:buNone/>
            </a:pPr>
            <a:r>
              <a:rPr lang="tr-TR" dirty="0" smtClean="0">
                <a:solidFill>
                  <a:srgbClr val="002060"/>
                </a:solidFill>
              </a:rPr>
              <a:t>	geçilemiyorsa, sırtın tek tarafına ayak</a:t>
            </a:r>
          </a:p>
          <a:p>
            <a:pPr algn="just">
              <a:buNone/>
            </a:pPr>
            <a:r>
              <a:rPr lang="tr-TR" dirty="0" smtClean="0">
                <a:solidFill>
                  <a:srgbClr val="002060"/>
                </a:solidFill>
              </a:rPr>
              <a:t>	basıp sırt tutularak ilerlenebilir veya sırta</a:t>
            </a:r>
          </a:p>
          <a:p>
            <a:pPr algn="just">
              <a:buNone/>
            </a:pPr>
            <a:r>
              <a:rPr lang="tr-TR" dirty="0" smtClean="0">
                <a:solidFill>
                  <a:srgbClr val="002060"/>
                </a:solidFill>
              </a:rPr>
              <a:t>	oturulabilir.</a:t>
            </a:r>
            <a:endParaRPr lang="tr-TR" dirty="0">
              <a:solidFill>
                <a:srgbClr val="002060"/>
              </a:solidFill>
            </a:endParaRPr>
          </a:p>
        </p:txBody>
      </p:sp>
      <p:pic>
        <p:nvPicPr>
          <p:cNvPr id="53250" name="Picture 2" descr="http://t0.gstatic.com/images?q=tbn:ANd9GcR2MdoXW3Vn1LGPQy9jgdvBKDY_dI_X3T4ljSaS7EZWG2luUlPdvw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472264" y="3501008"/>
            <a:ext cx="2195736" cy="1424474"/>
          </a:xfrm>
          <a:prstGeom prst="rect">
            <a:avLst/>
          </a:prstGeom>
          <a:noFill/>
        </p:spPr>
      </p:pic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FB4A5-A97C-4631-8228-97488A134180}" type="datetime1">
              <a:rPr lang="tr-TR" smtClean="0"/>
              <a:pPr/>
              <a:t>09.05.2020</a:t>
            </a:fld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161910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Sırtlar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3000" dirty="0">
                <a:solidFill>
                  <a:srgbClr val="002060"/>
                </a:solidFill>
              </a:rPr>
              <a:t>Sırt üzerinde kaya babası ile veya başka şekilde emniyet alınamıyorsa, bir kişi sırtın sağından diğeri de solundan yürüyebilir.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Böylece düşme anında tırmanıcılar dengede kalacaktır.</a:t>
            </a:r>
          </a:p>
        </p:txBody>
      </p:sp>
      <p:pic>
        <p:nvPicPr>
          <p:cNvPr id="54274" name="Picture 2" descr="http://t1.gstatic.com/images?q=tbn:ANd9GcTxjpUpfSFwRu3buCbMnmHcdIuBDZ3oYXAcP1CMFNuH_Uadzawtl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47928" y="4437113"/>
            <a:ext cx="2808312" cy="1914525"/>
          </a:xfrm>
          <a:prstGeom prst="rect">
            <a:avLst/>
          </a:prstGeom>
          <a:noFill/>
        </p:spPr>
      </p:pic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73BC07-44CD-46F2-8CBD-ADA07EA89EA3}" type="datetime1">
              <a:rPr lang="tr-TR" smtClean="0"/>
              <a:pPr/>
              <a:t>09.05.2020</a:t>
            </a:fld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61049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Bergschrund ve Rimaye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3000" dirty="0">
                <a:solidFill>
                  <a:srgbClr val="002060"/>
                </a:solidFill>
              </a:rPr>
              <a:t>Dik bir buzul ile ondan ayrılan yatık buzul arasında kalan en büyük buzul çatlağıdır.</a:t>
            </a:r>
          </a:p>
        </p:txBody>
      </p:sp>
      <p:pic>
        <p:nvPicPr>
          <p:cNvPr id="55298" name="Picture 2" descr="http://t1.gstatic.com/images?q=tbn:ANd9GcTq_MB0veEAm8p-_gWMVR5-ZNPcL4j8ldLgH27dq9bYAkvZRquZ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51985" y="2996953"/>
            <a:ext cx="3920437" cy="2520281"/>
          </a:xfrm>
          <a:prstGeom prst="rect">
            <a:avLst/>
          </a:prstGeom>
          <a:noFill/>
        </p:spPr>
      </p:pic>
      <p:pic>
        <p:nvPicPr>
          <p:cNvPr id="55300" name="Picture 4" descr="http://t2.gstatic.com/images?q=tbn:ANd9GcSz0abZL7KkvCefT2KVgOeJ7GaD990IkNu0w2-ZoXzNdAPEQNugOA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39617" y="3140968"/>
            <a:ext cx="2319269" cy="3096344"/>
          </a:xfrm>
          <a:prstGeom prst="rect">
            <a:avLst/>
          </a:prstGeom>
          <a:noFill/>
        </p:spPr>
      </p:pic>
      <p:sp>
        <p:nvSpPr>
          <p:cNvPr id="6" name="5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C3E200-1D3A-4D22-B6F1-3557D1F6D299}" type="datetime1">
              <a:rPr lang="tr-TR" smtClean="0"/>
              <a:pPr/>
              <a:t>09.05.2020</a:t>
            </a:fld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220353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>
                <a:solidFill>
                  <a:srgbClr val="FF0000"/>
                </a:solidFill>
              </a:rPr>
              <a:t>Bergschrund</a:t>
            </a:r>
            <a:r>
              <a:rPr lang="tr-TR" dirty="0" smtClean="0">
                <a:solidFill>
                  <a:srgbClr val="FF0000"/>
                </a:solidFill>
              </a:rPr>
              <a:t> ve </a:t>
            </a:r>
            <a:r>
              <a:rPr lang="tr-TR" dirty="0" err="1" smtClean="0">
                <a:solidFill>
                  <a:srgbClr val="FF0000"/>
                </a:solidFill>
              </a:rPr>
              <a:t>Rimaye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3000" dirty="0">
                <a:solidFill>
                  <a:srgbClr val="002060"/>
                </a:solidFill>
              </a:rPr>
              <a:t>Rimaye, dağ tabanından başlayan buzulu dağın yüzeyinden ayıran geniş çatlaklardır.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Bu iki çatlak da kışın yağan kar ile dolabilmektedir.</a:t>
            </a:r>
          </a:p>
        </p:txBody>
      </p:sp>
      <p:pic>
        <p:nvPicPr>
          <p:cNvPr id="56322" name="Picture 2" descr="http://t0.gstatic.com/images?q=tbn:ANd9GcQJTCLq9ki6ruSIqE8tC0psX_hySwSheTjJ5s4gmV9LGIcvDhke4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112224" y="3717032"/>
            <a:ext cx="2232248" cy="2980166"/>
          </a:xfrm>
          <a:prstGeom prst="rect">
            <a:avLst/>
          </a:prstGeom>
          <a:noFill/>
        </p:spPr>
      </p:pic>
      <p:pic>
        <p:nvPicPr>
          <p:cNvPr id="56324" name="Picture 4" descr="http://t0.gstatic.com/images?q=tbn:ANd9GcSyPrkRJlKsmRH8x7C1FVrMuDtJS1CmkitqI0bYx9eJXL23ejvNuA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27648" y="3933056"/>
            <a:ext cx="1944216" cy="2781885"/>
          </a:xfrm>
          <a:prstGeom prst="rect">
            <a:avLst/>
          </a:prstGeom>
          <a:noFill/>
        </p:spPr>
      </p:pic>
      <p:sp>
        <p:nvSpPr>
          <p:cNvPr id="6" name="5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6CF717-8DFB-48F0-BB02-013D97B75D84}" type="datetime1">
              <a:rPr lang="tr-TR" smtClean="0"/>
              <a:pPr/>
              <a:t>09.05.2020</a:t>
            </a:fld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03380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>
                <a:solidFill>
                  <a:srgbClr val="FF0000"/>
                </a:solidFill>
              </a:rPr>
              <a:t>Bergschrund</a:t>
            </a:r>
            <a:r>
              <a:rPr lang="tr-TR" dirty="0" smtClean="0">
                <a:solidFill>
                  <a:srgbClr val="FF0000"/>
                </a:solidFill>
              </a:rPr>
              <a:t> ve </a:t>
            </a:r>
            <a:r>
              <a:rPr lang="tr-TR" dirty="0" err="1" smtClean="0">
                <a:solidFill>
                  <a:srgbClr val="FF0000"/>
                </a:solidFill>
              </a:rPr>
              <a:t>Rimaye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3000" dirty="0">
                <a:solidFill>
                  <a:srgbClr val="002060"/>
                </a:solidFill>
              </a:rPr>
              <a:t>Bu tür yüzeyleri genellikle sabah erken saatlerde, hava soğuk ve kar veya buz tabakası daha sertken geçmeyi deneyin.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Bu tür yapılar yarık kısımları dışa eğimli olduğunda beklemek ve istasyon almak için güvenlidir. Aksi durumlarda yukarıdan düşen kar veya taşlar burada birikecektir.</a:t>
            </a:r>
          </a:p>
        </p:txBody>
      </p:sp>
      <p:pic>
        <p:nvPicPr>
          <p:cNvPr id="1026" name="Picture 2" descr="http://www.anena.org/illustrations/quels_risques/avl_hors_saison/rimaye_tacu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96200" y="5013176"/>
            <a:ext cx="2555776" cy="1705980"/>
          </a:xfrm>
          <a:prstGeom prst="rect">
            <a:avLst/>
          </a:prstGeom>
          <a:noFill/>
        </p:spPr>
      </p:pic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2BA5B-D3D3-4A1E-A753-8E5CD5359D11}" type="datetime1">
              <a:rPr lang="tr-TR" smtClean="0"/>
              <a:pPr/>
              <a:t>09.05.2020</a:t>
            </a:fld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655184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Buzullar ve Buzul Çatlakları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3000" dirty="0">
                <a:solidFill>
                  <a:srgbClr val="002060"/>
                </a:solidFill>
              </a:rPr>
              <a:t>Dünyanın yüksek, dağlık bölgelerinde 5 km genişliğinde ve 70 km uzunluğunda buzullar olabilmektedir.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Ülkemizde ancak Ağrı, </a:t>
            </a:r>
            <a:r>
              <a:rPr lang="tr-TR" sz="3000" dirty="0" err="1">
                <a:solidFill>
                  <a:srgbClr val="002060"/>
                </a:solidFill>
              </a:rPr>
              <a:t>Cilo</a:t>
            </a:r>
            <a:r>
              <a:rPr lang="tr-TR" sz="3000" dirty="0">
                <a:solidFill>
                  <a:srgbClr val="002060"/>
                </a:solidFill>
              </a:rPr>
              <a:t>/Sat ve Kaçkar dağlarında küçük buzullar bulunmaktadır.</a:t>
            </a:r>
          </a:p>
        </p:txBody>
      </p:sp>
      <p:pic>
        <p:nvPicPr>
          <p:cNvPr id="58370" name="Picture 2" descr="http://media.thestar.topscms.com/images/15/21/7684daa449a9875e7fd11a9bd4e1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23584" y="4678152"/>
            <a:ext cx="3744416" cy="2179848"/>
          </a:xfrm>
          <a:prstGeom prst="rect">
            <a:avLst/>
          </a:prstGeom>
          <a:noFill/>
        </p:spPr>
      </p:pic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23D405-EDA0-4BFF-8574-CEA6FEA6B568}" type="datetime1">
              <a:rPr lang="tr-TR" smtClean="0"/>
              <a:pPr/>
              <a:t>09.05.2020</a:t>
            </a:fld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40432474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Buzullar ve Buzul Çatlakları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3000" dirty="0">
                <a:solidFill>
                  <a:srgbClr val="002060"/>
                </a:solidFill>
              </a:rPr>
              <a:t>Buzul olan yerde mutlaka buzul çatlakları vardır.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Ancak bunlar her zaman fark edilemezler.</a:t>
            </a:r>
          </a:p>
          <a:p>
            <a:pPr algn="just">
              <a:buNone/>
            </a:pPr>
            <a:r>
              <a:rPr lang="tr-TR" sz="3000" dirty="0">
                <a:solidFill>
                  <a:srgbClr val="002060"/>
                </a:solidFill>
              </a:rPr>
              <a:t>	Üstleri ince bir buz ve kar tabakasıyla</a:t>
            </a:r>
          </a:p>
          <a:p>
            <a:pPr algn="just">
              <a:buNone/>
            </a:pPr>
            <a:r>
              <a:rPr lang="tr-TR" sz="3000" dirty="0">
                <a:solidFill>
                  <a:srgbClr val="002060"/>
                </a:solidFill>
              </a:rPr>
              <a:t>	kaplı olabilir.</a:t>
            </a:r>
          </a:p>
        </p:txBody>
      </p:sp>
      <p:pic>
        <p:nvPicPr>
          <p:cNvPr id="59394" name="Picture 2" descr="http://t3.gstatic.com/images?q=tbn:ANd9GcTe5X97LsVjg_FgRRG-wFm2TNaTWHYbq1aPRj__yE6bs6NTu4Yv6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184232" y="3542042"/>
            <a:ext cx="2483768" cy="3315958"/>
          </a:xfrm>
          <a:prstGeom prst="rect">
            <a:avLst/>
          </a:prstGeom>
          <a:noFill/>
        </p:spPr>
      </p:pic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470E11-73DD-466C-86BC-4CD7A8609589}" type="datetime1">
              <a:rPr lang="tr-TR" smtClean="0"/>
              <a:pPr/>
              <a:t>09.05.2020</a:t>
            </a:fld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66017759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836</Words>
  <Application>Microsoft Office PowerPoint</Application>
  <PresentationFormat>Özel</PresentationFormat>
  <Paragraphs>193</Paragraphs>
  <Slides>28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28</vt:i4>
      </vt:variant>
    </vt:vector>
  </HeadingPairs>
  <TitlesOfParts>
    <vt:vector size="29" baseType="lpstr">
      <vt:lpstr>Office Teması</vt:lpstr>
      <vt:lpstr>Arazi Yapısı Doç.Dr.Öğret.üyesi Dicle ARAS </vt:lpstr>
      <vt:lpstr>Sırtlar</vt:lpstr>
      <vt:lpstr>Sırtlar</vt:lpstr>
      <vt:lpstr>Sırtlar</vt:lpstr>
      <vt:lpstr>Bergschrund ve Rimaye</vt:lpstr>
      <vt:lpstr>Bergschrund ve Rimaye</vt:lpstr>
      <vt:lpstr>Bergschrund ve Rimaye</vt:lpstr>
      <vt:lpstr>Buzullar ve Buzul Çatlakları</vt:lpstr>
      <vt:lpstr>Buzullar ve Buzul Çatlakları</vt:lpstr>
      <vt:lpstr>Buzullar ve Buzul Çatlakları</vt:lpstr>
      <vt:lpstr>Buzullar ve Buzul Çatlakları</vt:lpstr>
      <vt:lpstr>Slayt 12</vt:lpstr>
      <vt:lpstr>Buzullar ve Buzul Çatlakları</vt:lpstr>
      <vt:lpstr>Slayt 14</vt:lpstr>
      <vt:lpstr>Buzullar ve Buzul Çatlakları</vt:lpstr>
      <vt:lpstr>Slayt 16</vt:lpstr>
      <vt:lpstr>Korniş</vt:lpstr>
      <vt:lpstr>Korniş</vt:lpstr>
      <vt:lpstr>Bivaklı Tırmanışlar</vt:lpstr>
      <vt:lpstr>Bivak</vt:lpstr>
      <vt:lpstr>Planlı Bivak</vt:lpstr>
      <vt:lpstr>Planlı Bivak</vt:lpstr>
      <vt:lpstr>Planlı Bivak</vt:lpstr>
      <vt:lpstr>Planlı Bivak</vt:lpstr>
      <vt:lpstr>Plansız bivak – acil durum bivağı</vt:lpstr>
      <vt:lpstr>Plansız bivak – acil durum bivağı</vt:lpstr>
      <vt:lpstr>Plansız bivak – acil durum bivağı</vt:lpstr>
      <vt:lpstr>Plansız bivak – acil durum bivağı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Arazi Yapısı</dc:title>
  <dc:creator>dicle aras</dc:creator>
  <cp:lastModifiedBy>User</cp:lastModifiedBy>
  <cp:revision>2</cp:revision>
  <dcterms:created xsi:type="dcterms:W3CDTF">2017-02-02T09:01:02Z</dcterms:created>
  <dcterms:modified xsi:type="dcterms:W3CDTF">2020-05-09T11:22:52Z</dcterms:modified>
</cp:coreProperties>
</file>