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A21C0-B991-48FF-850D-7017403A2CA5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E288E-F0DC-4979-8715-447468AAA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4939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37374-EEB2-4077-99E6-9D55D947FA16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2984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809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609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302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8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8765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024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270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2296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799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358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184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7DE75-B311-4F3E-BC97-D7F65614B4C4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79439-B35D-41B5-A3F8-F642FF9DAB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187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Arazi </a:t>
            </a:r>
            <a:r>
              <a:rPr lang="tr-TR" dirty="0" smtClean="0">
                <a:solidFill>
                  <a:srgbClr val="FF0000"/>
                </a:solidFill>
              </a:rPr>
              <a:t>Yapısı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Doç.Dr</a:t>
            </a:r>
            <a:r>
              <a:rPr lang="tr-TR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.Öğret.üyesi Dicle ARAS</a:t>
            </a:r>
            <a:br>
              <a:rPr lang="tr-TR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30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Buzul çatlakları buz kütlesinin yamaç aşağı hareket etmesiyle oluşur.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Çatlaklar her yerde olabilir.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Ancak genellikle dikleşen yerlerde,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yanlarda, kıvrıldığı yerlerde ve 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tabanında sivri kayalıklar olan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yerlerde görülür.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0418" name="Picture 2" descr="http://t3.gstatic.com/images?q=tbn:ANd9GcSDQS8FUQSQE-0r2DRADEryZ8p7fSUBRSPhf0R89UQq3Pn-eLvaH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4193" y="2924944"/>
            <a:ext cx="2662783" cy="3717032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61C79-C01E-4BE4-886E-CCF617B5DBE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2888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Bahar sonları en tehlikesiz oldukları dönemdir. Genellikle sert kar ve buz ile doludurlar.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Üzerinden geçilecek kar köprüleri yoksa bunları geçmek oldukça zordur.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Böyle arazilerde mutlaka iple yürünmelidir.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İstenilen iki, en çok da beş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kişinin ipe bağlanmasıdır.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1442" name="Picture 2" descr="http://t1.gstatic.com/images?q=tbn:ANd9GcS7iW7ksr4voh4gFvWnfXo9PizBBRwiouq2xBA41fT2_0kna1BXz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8169" y="4566079"/>
            <a:ext cx="3059832" cy="2291922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00B8-47E8-4B46-936A-CCD1BA7FF58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02231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http://www.pbs.org/wgbh/nova/denali/images/skil-resc-01.jpg"/>
          <p:cNvPicPr>
            <a:picLocks noChangeAspect="1" noChangeArrowheads="1"/>
          </p:cNvPicPr>
          <p:nvPr/>
        </p:nvPicPr>
        <p:blipFill>
          <a:blip r:embed="rId2" cstate="print"/>
          <a:srcRect l="2880" t="2355" r="641" b="1086"/>
          <a:stretch>
            <a:fillRect/>
          </a:stretch>
        </p:blipFill>
        <p:spPr bwMode="auto">
          <a:xfrm>
            <a:off x="1703512" y="260648"/>
            <a:ext cx="4236178" cy="2592288"/>
          </a:xfrm>
          <a:prstGeom prst="rect">
            <a:avLst/>
          </a:prstGeom>
          <a:noFill/>
        </p:spPr>
      </p:pic>
      <p:pic>
        <p:nvPicPr>
          <p:cNvPr id="97284" name="Picture 4" descr="http://www.pbs.org/wgbh/nova/denali/images/skil-resc-02.jpg"/>
          <p:cNvPicPr>
            <a:picLocks noChangeAspect="1" noChangeArrowheads="1"/>
          </p:cNvPicPr>
          <p:nvPr/>
        </p:nvPicPr>
        <p:blipFill>
          <a:blip r:embed="rId3" cstate="print"/>
          <a:srcRect l="2880" t="2355" r="9281" b="1086"/>
          <a:stretch>
            <a:fillRect/>
          </a:stretch>
        </p:blipFill>
        <p:spPr bwMode="auto">
          <a:xfrm>
            <a:off x="6636938" y="260649"/>
            <a:ext cx="3851550" cy="2588747"/>
          </a:xfrm>
          <a:prstGeom prst="rect">
            <a:avLst/>
          </a:prstGeom>
          <a:noFill/>
        </p:spPr>
      </p:pic>
      <p:pic>
        <p:nvPicPr>
          <p:cNvPr id="97286" name="Picture 6" descr="http://www.pbs.org/wgbh/nova/denali/images/skil-resc-03.jpg"/>
          <p:cNvPicPr>
            <a:picLocks noChangeAspect="1" noChangeArrowheads="1"/>
          </p:cNvPicPr>
          <p:nvPr/>
        </p:nvPicPr>
        <p:blipFill>
          <a:blip r:embed="rId4" cstate="print"/>
          <a:srcRect l="2880" r="19361" b="1085"/>
          <a:stretch>
            <a:fillRect/>
          </a:stretch>
        </p:blipFill>
        <p:spPr bwMode="auto">
          <a:xfrm>
            <a:off x="4295800" y="3412998"/>
            <a:ext cx="3960440" cy="2968330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D8A5E-429C-4079-8342-7033B618DC15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4572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Dik yerlerdeki çatlaklar genellikle gizlidir. Bu kısımlarda özellikle dikkatli olunmalıdır.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Buzun rengi siyahlaşmış ve üzeri toz kar ile kaplıysa burada çatlak olma ihtimali yüksektir.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İlerlerken bir elinizde baton diğerinde buz kazması olsun. Baton ile önünüzü kontrol edin. Kazma düşüşü kontrol etmek için vardır.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E29F-CA26-43C1-83C0-152327298665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13548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://t2.gstatic.com/images?q=tbn:ANd9GcS_8NcInOFYE0lOsbLuu1toiJG4FhVI3hUrzAn4ShPHEdouZKLT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0" y="260648"/>
            <a:ext cx="4032448" cy="3020446"/>
          </a:xfrm>
          <a:prstGeom prst="rect">
            <a:avLst/>
          </a:prstGeom>
          <a:noFill/>
        </p:spPr>
      </p:pic>
      <p:pic>
        <p:nvPicPr>
          <p:cNvPr id="62468" name="Picture 4" descr="http://t3.gstatic.com/images?q=tbn:ANd9GcSIXcjfjRqwpvs3XYxokbHSxEbY6mRy3RGsiXPp2rfvo_4MHs8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4032" y="3573016"/>
            <a:ext cx="4104456" cy="3074382"/>
          </a:xfrm>
          <a:prstGeom prst="rect">
            <a:avLst/>
          </a:prstGeom>
          <a:noFill/>
        </p:spPr>
      </p:pic>
      <p:pic>
        <p:nvPicPr>
          <p:cNvPr id="62470" name="Picture 6" descr="http://t0.gstatic.com/images?q=tbn:ANd9GcSfEea821efuEmhfUVORR0Ux0X2tv1Xio-1djmNi_9SBJRAS3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75520" y="3573017"/>
            <a:ext cx="4032448" cy="3024336"/>
          </a:xfrm>
          <a:prstGeom prst="rect">
            <a:avLst/>
          </a:prstGeom>
          <a:noFill/>
        </p:spPr>
      </p:pic>
      <p:sp>
        <p:nvSpPr>
          <p:cNvPr id="62472" name="AutoShape 8" descr="http://t3.gstatic.com/images?q=tbn:ANd9GcQjAXiKAnLAt_FJJbMsBtPA_3ZelP03iTl02eK9X0IXYQakJHEo5B353h_5"/>
          <p:cNvSpPr>
            <a:spLocks noChangeAspect="1" noChangeArrowheads="1"/>
          </p:cNvSpPr>
          <p:nvPr/>
        </p:nvSpPr>
        <p:spPr bwMode="auto">
          <a:xfrm>
            <a:off x="1679576" y="-639763"/>
            <a:ext cx="2009775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2474" name="AutoShape 10" descr="http://t3.gstatic.com/images?q=tbn:ANd9GcQjAXiKAnLAt_FJJbMsBtPA_3ZelP03iTl02eK9X0IXYQakJHEo5B353h_5"/>
          <p:cNvSpPr>
            <a:spLocks noChangeAspect="1" noChangeArrowheads="1"/>
          </p:cNvSpPr>
          <p:nvPr/>
        </p:nvSpPr>
        <p:spPr bwMode="auto">
          <a:xfrm>
            <a:off x="1679576" y="-639763"/>
            <a:ext cx="2009775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2476" name="Picture 12" descr="http://t1.gstatic.com/images?q=tbn:ANd9GcTwoAa3v4dAJO0y4o7o9SrhgVBrbmZRYnXLrzIqIe0bTDGV9hpM_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12024" y="260648"/>
            <a:ext cx="4176464" cy="3024336"/>
          </a:xfrm>
          <a:prstGeom prst="rect">
            <a:avLst/>
          </a:prstGeom>
          <a:noFill/>
        </p:spPr>
      </p:pic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C32F-DEB0-44BF-A62B-71FACA9AD443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0803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Serak: Çatlayıp, parçalanmış buzulun her an düşmeye hazır dengesiz, büyük buz kuleleridir.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 err="1">
                <a:solidFill>
                  <a:srgbClr val="002060"/>
                </a:solidFill>
              </a:rPr>
              <a:t>Icefall</a:t>
            </a:r>
            <a:r>
              <a:rPr lang="tr-TR" sz="3000" dirty="0">
                <a:solidFill>
                  <a:srgbClr val="002060"/>
                </a:solidFill>
              </a:rPr>
              <a:t>: Tek bir parçası tonlarca ağırlıkta mavi buz içeren yapıdır.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Bunlar karşı konulamaz tehlikelerdir. Özellikle havanın ısındığı saatlerde bu yerleri hemen geçmek gereklidir.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2D57C-CBD5-4F5D-88CE-653F720CDFE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12990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http://blog.firstascent.com/wp-content/gallery/all/a-massive-avalanche-on-the-morning-of-may-7-2009-gushes-over-the-route-through-the-khumbu-icef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552" y="548680"/>
            <a:ext cx="8142812" cy="5760640"/>
          </a:xfrm>
          <a:prstGeom prst="rect">
            <a:avLst/>
          </a:prstGeom>
          <a:noFill/>
        </p:spPr>
      </p:pic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B7D2-58EB-4E41-9B3E-AD9CD2EC478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2376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Korniş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Dağ sırtlarında esen rüzgârın ters yöndeki yamacın ucunda biriktirdiği büyük, askı halinde duran sert kar yığınlarıdır.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>
              <a:buNone/>
            </a:pPr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Kornişin sağlamlığı bilinemez. Bu nedenle üzerinde veya altında yürünmemelidir.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F5A9-ADF6-4DA8-ACE3-6D2B6E9D29B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6" name="Picture 2" descr="http://t0.gstatic.com/images?q=tbn:ANd9GcS5YR5Vsl2dOG6Q7XvSWQZtc2RY8RhFOtB0aIYwpHUdwtFsnNF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7740" y="3068961"/>
            <a:ext cx="3342437" cy="21882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02893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Korniş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Yürüdüğünüz yerin korniş olduğundan şüphe ediyorsanız mutlaka emniyet alın.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Bir kornişin kalınlığı 2-10 m arası olabilir. Eğer üzerinize düşerse sizi de beraber götürecektir.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Özellikle zirvelerde ve diğer küçük sırtlarda olacaktır. Buraları geçerken dikkat edin.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F5A9-ADF6-4DA8-ACE3-6D2B6E9D29B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05060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Bivaklı Tırmanışlar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49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Sırtlar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En güvenli yerlerdir.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Çığ tehlikesi ve taş düşme riski yoktur.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sert hava koşullarından (rüzgâr, fırtına, şimşek, yıldırım) daha fazla etkilenirler.</a:t>
            </a:r>
          </a:p>
        </p:txBody>
      </p:sp>
      <p:pic>
        <p:nvPicPr>
          <p:cNvPr id="1026" name="Picture 2" descr="http://t3.gstatic.com/images?q=tbn:ANd9GcQ043Iqxt225XbM8IJD-LYpkALgK3ts_M7q4sZyoqPAwk1-o4-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2184" y="908721"/>
            <a:ext cx="2647950" cy="1724025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ANd9GcRdd4jEPHfBmxILFhkDCrfW5wCCM5kV9tgJ19Yv9kAtf8tCLKt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844676"/>
            <a:ext cx="3131840" cy="2013325"/>
          </a:xfrm>
          <a:prstGeom prst="rect">
            <a:avLst/>
          </a:prstGeom>
          <a:noFill/>
        </p:spPr>
      </p:pic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C95AA-D952-4606-ABAE-762D47F1E695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2131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Bivak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Bivak; geceleme torbasıdır.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 err="1">
                <a:solidFill>
                  <a:srgbClr val="002060"/>
                </a:solidFill>
              </a:rPr>
              <a:t>Bivaklamak</a:t>
            </a:r>
            <a:r>
              <a:rPr lang="tr-TR" sz="3000" dirty="0">
                <a:solidFill>
                  <a:srgbClr val="002060"/>
                </a:solidFill>
              </a:rPr>
              <a:t> ise arazide gecelemektir.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Dağcılıkta, çadır kullanmadan gecelemek anlamına gelmektedir.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 planlı veya plansız yapılabilir.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4443-CD05-4FD1-92A4-C88459049940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14191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Planlı Bivak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Bir günde bitmeyecek uzunlukta, ancak çadır kurmak için uygun olmayan arazilerde yapılır.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Çadır taşımamak bir tercih de olabilir.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bivak kullanıldığında tüm kamp yükü sırtta taşınacaktır.</a:t>
            </a:r>
          </a:p>
        </p:txBody>
      </p:sp>
      <p:pic>
        <p:nvPicPr>
          <p:cNvPr id="67586" name="Picture 2" descr="http://www.everestoutdoors.com/urunresim/-737474996.jpg"/>
          <p:cNvPicPr>
            <a:picLocks noChangeAspect="1" noChangeArrowheads="1"/>
          </p:cNvPicPr>
          <p:nvPr/>
        </p:nvPicPr>
        <p:blipFill>
          <a:blip r:embed="rId3" cstate="print"/>
          <a:srcRect t="21168" b="19865"/>
          <a:stretch>
            <a:fillRect/>
          </a:stretch>
        </p:blipFill>
        <p:spPr bwMode="auto">
          <a:xfrm>
            <a:off x="5951984" y="4858578"/>
            <a:ext cx="3528392" cy="1999422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C359-FBFF-412D-93DB-2F212A3D9587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73145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Planlı Bivak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Bivaklamak için uygun yer seçilmelidir.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Kayalar arasındaki üstü kapalı bir düzlük, kaya yüzeyinde geniş bir set, buzul çatlağıyla oluşan doğal kar mağarası, negatif yüzeyin tabanı, ağaç dallarının arasındaki boşluk vb.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Su geçirmez ve soluyabilir özellikli bivak torbaları tercih edilmelidir.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816B-75C1-4C6E-AEE3-07C720E3B22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8469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Planlı Bivak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Havanın soğuk olduğu, üşüneceği, konforsuz bir gece geçirileceği unutulmamalıdır.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Her türlü malzeme ısınmak için kullanılabilir.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Bivak yeri hem soğuğa hem de taş düşmesine karşın korunaklı olmalıdır.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Bivaklayan her tırmanıcı ve önemli malzemeler istasyona bağlı olmalıdır.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D7C-AA3A-4CED-AC9F-008BC5C10AFC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5283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Planlı Bivak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Tüm malzemeler, yiyecek-içecek ve ocaklar da dahil olmak üzere planlanmalıdır.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Bol sıvı alımı artık daha da önemlidir.</a:t>
            </a:r>
          </a:p>
        </p:txBody>
      </p:sp>
      <p:pic>
        <p:nvPicPr>
          <p:cNvPr id="71682" name="Picture 2" descr="http://t3.gstatic.com/images?q=tbn:ANd9GcSY96R1Aip-d1kH0DNdtM0jlQAA8LzPHNtPMCoG-uPOx1atwVw-f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1544" y="4005064"/>
            <a:ext cx="3888432" cy="2587576"/>
          </a:xfrm>
          <a:prstGeom prst="rect">
            <a:avLst/>
          </a:prstGeom>
          <a:noFill/>
        </p:spPr>
      </p:pic>
      <p:pic>
        <p:nvPicPr>
          <p:cNvPr id="71684" name="Picture 4" descr="http://t0.gstatic.com/images?q=tbn:ANd9GcTw79aPII8zK8yhOcT444UXcw43PMLRB6A7AEvBzdqrgb8rT7X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4032" y="4005064"/>
            <a:ext cx="3816424" cy="2592288"/>
          </a:xfrm>
          <a:prstGeom prst="rect">
            <a:avLst/>
          </a:prstGeom>
          <a:noFill/>
        </p:spPr>
      </p:pic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28B-4547-4A45-9575-AAC31E213672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1708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Plansız bivak – acil durum bivağı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İstenmeyen bir durumda bivak yapılabilir. Hava şartları, kaybolma, rahatsızlıklar buna neden olabilir.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Özellikle kışın bu tür durumlara hazırlıklı olun. Çantanızda bivak torbası ve acil durum battaniyesi taşıyın.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Yürüyüşünüz sırasında uygun bivaklama yerlerini hafızanıza kaydedin.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A6E7-0CB0-489D-8FEE-9575C4D3F7B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6075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Plansız bivak – acil durum bivağı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Uygun yer bulamazsanız bunları kendiniz yapmalısınız.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Hazırlık olarak tüm giysilerinizi giyin, açık bir uzuv bırakmayın ve ayakkabılarınızın bağlarını gevşetin.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Isı kaybını aza indirmek için cenin pozisyonu alın.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E694-7981-476E-8E90-6DFD181A4DFE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8430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Plansız bivak – acil durum bivağı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Yerle ilişkinizi kesin.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Ara sıra hareket edin.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Her türlü malzemenizi (çanta, yağmurluk vb.) rüzgârı kesmek için kullanın.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716E-A6EB-43C4-B999-B1FA0A31687E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113271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Plansız bivak – acil durum bivağı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Kalabalıksanız birbirinize yaklaşın.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Metallere ve ıslak malzemelere dokunmayın.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Uyumayın, kendinizi ve arkadaşlarınızı uyanık tutun. Şarkı söyleyin neşeli olun </a:t>
            </a:r>
            <a:r>
              <a:rPr lang="tr-TR" dirty="0" smtClean="0">
                <a:solidFill>
                  <a:srgbClr val="002060"/>
                </a:solidFill>
                <a:sym typeface="Wingdings" pitchFamily="2" charset="2"/>
              </a:rPr>
              <a:t>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C46B-D41A-41E6-BB7B-9F646D284495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771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Sırtlar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Kırık ve geçit vermez yapıda (jandarma) olabilirler.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Sırtlarda, rüzgârın etkisiyle sert, kırılgan ve geçmesi oldukça tehlikeli kar tabakaları olabilir.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Keskin kaya veya buz sırtları yürüyerek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geçilemiyorsa, sırtın tek tarafına ayak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basıp sırt tutularak ilerlenebilir veya sırta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oturulabilir.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53250" name="Picture 2" descr="http://t0.gstatic.com/images?q=tbn:ANd9GcR2MdoXW3Vn1LGPQy9jgdvBKDY_dI_X3T4ljSaS7EZWG2luUlPdv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2264" y="3501008"/>
            <a:ext cx="2195736" cy="1424474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FB4A5-A97C-4631-8228-97488A134180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6191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Sırtlar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Sırt üzerinde kaya babası ile veya başka şekilde emniyet alınamıyorsa, bir kişi sırtın sağından diğeri de solundan yürüyebilir.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Böylece düşme anında tırmanıcılar dengede kalacaktır.</a:t>
            </a:r>
          </a:p>
        </p:txBody>
      </p:sp>
      <p:pic>
        <p:nvPicPr>
          <p:cNvPr id="54274" name="Picture 2" descr="http://t1.gstatic.com/images?q=tbn:ANd9GcTxjpUpfSFwRu3buCbMnmHcdIuBDZ3oYXAcP1CMFNuH_Uadzawt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7928" y="4437113"/>
            <a:ext cx="2808312" cy="1914525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BC07-44CD-46F2-8CBD-ADA07EA89EA3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104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Bergschrund ve Rimaye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Dik bir buzul ile ondan ayrılan yatık buzul arasında kalan en büyük buzul çatlağıdır.</a:t>
            </a:r>
          </a:p>
        </p:txBody>
      </p:sp>
      <p:pic>
        <p:nvPicPr>
          <p:cNvPr id="55298" name="Picture 2" descr="http://t1.gstatic.com/images?q=tbn:ANd9GcTq_MB0veEAm8p-_gWMVR5-ZNPcL4j8ldLgH27dq9bYAkvZRq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1985" y="2996953"/>
            <a:ext cx="3920437" cy="2520281"/>
          </a:xfrm>
          <a:prstGeom prst="rect">
            <a:avLst/>
          </a:prstGeom>
          <a:noFill/>
        </p:spPr>
      </p:pic>
      <p:pic>
        <p:nvPicPr>
          <p:cNvPr id="55300" name="Picture 4" descr="http://t2.gstatic.com/images?q=tbn:ANd9GcSz0abZL7KkvCefT2KVgOeJ7GaD990IkNu0w2-ZoXzNdAPEQNugO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9617" y="3140968"/>
            <a:ext cx="2319269" cy="3096344"/>
          </a:xfrm>
          <a:prstGeom prst="rect">
            <a:avLst/>
          </a:prstGeom>
          <a:noFill/>
        </p:spPr>
      </p:pic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E200-1D3A-4D22-B6F1-3557D1F6D299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035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Bergschrund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Rimaye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Rimaye, dağ tabanından başlayan buzulu dağın yüzeyinden ayıran geniş çatlaklardır.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 iki çatlak da kışın yağan kar ile dolabilmektedir.</a:t>
            </a:r>
          </a:p>
        </p:txBody>
      </p:sp>
      <p:pic>
        <p:nvPicPr>
          <p:cNvPr id="56322" name="Picture 2" descr="http://t0.gstatic.com/images?q=tbn:ANd9GcQJTCLq9ki6ruSIqE8tC0psX_hySwSheTjJ5s4gmV9LGIcvDhke4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2224" y="3717032"/>
            <a:ext cx="2232248" cy="2980166"/>
          </a:xfrm>
          <a:prstGeom prst="rect">
            <a:avLst/>
          </a:prstGeom>
          <a:noFill/>
        </p:spPr>
      </p:pic>
      <p:pic>
        <p:nvPicPr>
          <p:cNvPr id="56324" name="Picture 4" descr="http://t0.gstatic.com/images?q=tbn:ANd9GcSyPrkRJlKsmRH8x7C1FVrMuDtJS1CmkitqI0bYx9eJXL23ejvNu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7648" y="3933056"/>
            <a:ext cx="1944216" cy="2781885"/>
          </a:xfrm>
          <a:prstGeom prst="rect">
            <a:avLst/>
          </a:prstGeom>
          <a:noFill/>
        </p:spPr>
      </p:pic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F717-8DFB-48F0-BB02-013D97B75D84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38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Bergschrund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Rimaye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 tür yüzeyleri genellikle sabah erken saatlerde, hava soğuk ve kar veya buz tabakası daha sertken geçmeyi deneyin.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 tür yapılar yarık kısımları dışa eğimli olduğunda beklemek ve istasyon almak için güvenlidir. Aksi durumlarda yukarıdan düşen kar veya taşlar burada birikecektir.</a:t>
            </a:r>
          </a:p>
        </p:txBody>
      </p:sp>
      <p:pic>
        <p:nvPicPr>
          <p:cNvPr id="1026" name="Picture 2" descr="http://www.anena.org/illustrations/quels_risques/avl_hors_saison/rimaye_tac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96200" y="5013176"/>
            <a:ext cx="2555776" cy="1705980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BA5B-D3D3-4A1E-A753-8E5CD5359D11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518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Dünyanın yüksek, dağlık bölgelerinde 5 km genişliğinde ve 70 km uzunluğunda buzullar olabilmektedir.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Ülkemizde ancak Ağrı, </a:t>
            </a:r>
            <a:r>
              <a:rPr lang="tr-TR" sz="3000" dirty="0" err="1">
                <a:solidFill>
                  <a:srgbClr val="002060"/>
                </a:solidFill>
              </a:rPr>
              <a:t>Cilo</a:t>
            </a:r>
            <a:r>
              <a:rPr lang="tr-TR" sz="3000" dirty="0">
                <a:solidFill>
                  <a:srgbClr val="002060"/>
                </a:solidFill>
              </a:rPr>
              <a:t>/Sat ve Kaçkar dağlarında küçük buzullar bulunmaktadır.</a:t>
            </a:r>
          </a:p>
        </p:txBody>
      </p:sp>
      <p:pic>
        <p:nvPicPr>
          <p:cNvPr id="58370" name="Picture 2" descr="http://media.thestar.topscms.com/images/15/21/7684daa449a9875e7fd11a9bd4e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3584" y="4678152"/>
            <a:ext cx="3744416" cy="2179848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D405-EDA0-4BFF-8574-CEA6FEA6B56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4324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Buzullar ve Buzul Çatlakları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Buzul olan yerde mutlaka buzul çatlakları vardır.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bunlar her zaman fark edilemezler.</a:t>
            </a:r>
          </a:p>
          <a:p>
            <a:pPr algn="just">
              <a:buNone/>
            </a:pPr>
            <a:r>
              <a:rPr lang="tr-TR" sz="3000" dirty="0">
                <a:solidFill>
                  <a:srgbClr val="002060"/>
                </a:solidFill>
              </a:rPr>
              <a:t>	Üstleri ince bir buz ve kar tabakasıyla</a:t>
            </a:r>
          </a:p>
          <a:p>
            <a:pPr algn="just">
              <a:buNone/>
            </a:pPr>
            <a:r>
              <a:rPr lang="tr-TR" sz="3000" dirty="0">
                <a:solidFill>
                  <a:srgbClr val="002060"/>
                </a:solidFill>
              </a:rPr>
              <a:t>	kaplı olabilir.</a:t>
            </a:r>
          </a:p>
        </p:txBody>
      </p:sp>
      <p:pic>
        <p:nvPicPr>
          <p:cNvPr id="59394" name="Picture 2" descr="http://t3.gstatic.com/images?q=tbn:ANd9GcTe5X97LsVjg_FgRRG-wFm2TNaTWHYbq1aPRj__yE6bs6NTu4Yv6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4232" y="3542042"/>
            <a:ext cx="2483768" cy="3315958"/>
          </a:xfrm>
          <a:prstGeom prst="rect">
            <a:avLst/>
          </a:prstGeom>
          <a:noFill/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0E11-73DD-466C-86BC-4CD7A8609589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0177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836</Words>
  <Application>Microsoft Office PowerPoint</Application>
  <PresentationFormat>Özel</PresentationFormat>
  <Paragraphs>193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Office Teması</vt:lpstr>
      <vt:lpstr>Arazi Yapısı Doç.Dr.Öğret.üyesi Dicle ARAS </vt:lpstr>
      <vt:lpstr>Sırtlar</vt:lpstr>
      <vt:lpstr>Sırtlar</vt:lpstr>
      <vt:lpstr>Sırtlar</vt:lpstr>
      <vt:lpstr>Bergschrund ve Rimaye</vt:lpstr>
      <vt:lpstr>Bergschrund ve Rimaye</vt:lpstr>
      <vt:lpstr>Bergschrund ve Rimaye</vt:lpstr>
      <vt:lpstr>Buzullar ve Buzul Çatlakları</vt:lpstr>
      <vt:lpstr>Buzullar ve Buzul Çatlakları</vt:lpstr>
      <vt:lpstr>Buzullar ve Buzul Çatlakları</vt:lpstr>
      <vt:lpstr>Buzullar ve Buzul Çatlakları</vt:lpstr>
      <vt:lpstr>Slayt 12</vt:lpstr>
      <vt:lpstr>Buzullar ve Buzul Çatlakları</vt:lpstr>
      <vt:lpstr>Slayt 14</vt:lpstr>
      <vt:lpstr>Buzullar ve Buzul Çatlakları</vt:lpstr>
      <vt:lpstr>Slayt 16</vt:lpstr>
      <vt:lpstr>Korniş</vt:lpstr>
      <vt:lpstr>Korniş</vt:lpstr>
      <vt:lpstr>Bivaklı Tırmanışlar</vt:lpstr>
      <vt:lpstr>Bivak</vt:lpstr>
      <vt:lpstr>Planlı Bivak</vt:lpstr>
      <vt:lpstr>Planlı Bivak</vt:lpstr>
      <vt:lpstr>Planlı Bivak</vt:lpstr>
      <vt:lpstr>Planlı Bivak</vt:lpstr>
      <vt:lpstr>Plansız bivak – acil durum bivağı</vt:lpstr>
      <vt:lpstr>Plansız bivak – acil durum bivağı</vt:lpstr>
      <vt:lpstr>Plansız bivak – acil durum bivağı</vt:lpstr>
      <vt:lpstr>Plansız bivak – acil durum bivağı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Arazi Yapısı</dc:title>
  <dc:creator>dicle aras</dc:creator>
  <cp:lastModifiedBy>User</cp:lastModifiedBy>
  <cp:revision>2</cp:revision>
  <dcterms:created xsi:type="dcterms:W3CDTF">2017-02-02T09:01:02Z</dcterms:created>
  <dcterms:modified xsi:type="dcterms:W3CDTF">2020-05-09T11:22:52Z</dcterms:modified>
</cp:coreProperties>
</file>