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15" r:id="rId2"/>
    <p:sldId id="322" r:id="rId3"/>
    <p:sldId id="323" r:id="rId4"/>
    <p:sldId id="327" r:id="rId5"/>
    <p:sldId id="324" r:id="rId6"/>
    <p:sldId id="328" r:id="rId7"/>
    <p:sldId id="325" r:id="rId8"/>
    <p:sldId id="329" r:id="rId9"/>
    <p:sldId id="33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7"/>
    <p:restoredTop sz="95588"/>
  </p:normalViewPr>
  <p:slideViewPr>
    <p:cSldViewPr snapToGrid="0" snapToObjects="1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24C41-6062-E442-84DE-531DBBDB1BF3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9495B-F23E-F442-AC59-F84732BEA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93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7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93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9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8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2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1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4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F9CC4-4449-1346-8037-A1AEA9EA1C32}" type="datetimeFigureOut">
              <a:rPr lang="en-US" smtClean="0"/>
              <a:t>22-Feb-19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3ECBE-B153-CE40-9F21-07C22C0E9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32965"/>
            <a:ext cx="10515600" cy="1325563"/>
          </a:xfrm>
        </p:spPr>
        <p:txBody>
          <a:bodyPr/>
          <a:lstStyle/>
          <a:p>
            <a:r>
              <a:rPr lang="tr-TR" b="1" dirty="0" smtClean="0"/>
              <a:t>Atomic Mass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2609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Atomic number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85708"/>
          </a:xfrm>
        </p:spPr>
        <p:txBody>
          <a:bodyPr>
            <a:normAutofit/>
          </a:bodyPr>
          <a:lstStyle/>
          <a:p>
            <a:r>
              <a:rPr lang="en-US" dirty="0"/>
              <a:t>The number of protons in the nucleus of the atom is equal to the atomic number (</a:t>
            </a:r>
            <a:r>
              <a:rPr lang="en-US" i="1" dirty="0"/>
              <a:t>Z</a:t>
            </a:r>
            <a:r>
              <a:rPr lang="en-US" dirty="0" smtClean="0"/>
              <a:t>).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en-US" b="1" dirty="0"/>
              <a:t>Henry Moseley</a:t>
            </a:r>
            <a:r>
              <a:rPr lang="en-US" dirty="0"/>
              <a:t> discovered the atomic number of each element using x-rays, which led to more accurate organization of the periodic table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744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</a:t>
            </a:r>
            <a:r>
              <a:rPr lang="en-US" dirty="0"/>
              <a:t>ass number of the </a:t>
            </a:r>
            <a:r>
              <a:rPr lang="en-US" dirty="0" smtClean="0"/>
              <a:t>atom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Mass number of an atom </a:t>
            </a:r>
            <a:r>
              <a:rPr lang="en-US" dirty="0"/>
              <a:t>is equal to the sum of the number of protons and neutrons in the nucleus.</a:t>
            </a:r>
            <a:endParaRPr lang="tr-TR" dirty="0"/>
          </a:p>
          <a:p>
            <a:endParaRPr lang="tr-TR" b="1" i="1" dirty="0" smtClean="0"/>
          </a:p>
          <a:p>
            <a:endParaRPr lang="tr-TR" b="1" i="1" dirty="0"/>
          </a:p>
          <a:p>
            <a:r>
              <a:rPr lang="tr-TR" b="1" i="1" dirty="0" smtClean="0"/>
              <a:t>Dimitri </a:t>
            </a:r>
            <a:r>
              <a:rPr lang="tr-TR" b="1" i="1" dirty="0"/>
              <a:t>Mendeleyev </a:t>
            </a:r>
            <a:r>
              <a:rPr lang="en-US" dirty="0" err="1"/>
              <a:t>classif</a:t>
            </a:r>
            <a:r>
              <a:rPr lang="tr-TR" dirty="0"/>
              <a:t>ied</a:t>
            </a:r>
            <a:r>
              <a:rPr lang="en-US" dirty="0"/>
              <a:t> the elements according to their chemical properties,</a:t>
            </a:r>
            <a:r>
              <a:rPr lang="tr-TR" dirty="0"/>
              <a:t> </a:t>
            </a:r>
            <a:r>
              <a:rPr lang="en-US" dirty="0"/>
              <a:t>he noticed patterns </a:t>
            </a:r>
            <a:r>
              <a:rPr lang="tr-TR" dirty="0"/>
              <a:t>were in order with the </a:t>
            </a:r>
            <a:r>
              <a:rPr lang="tr-TR" dirty="0" smtClean="0"/>
              <a:t>mass number of the atom.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367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Atomic mass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Mass of a neutron is </a:t>
            </a:r>
            <a:r>
              <a:rPr lang="tr-TR" b="1" i="1" dirty="0" smtClean="0"/>
              <a:t>1.6749 </a:t>
            </a:r>
            <a:r>
              <a:rPr lang="tr-TR" b="1" i="1" dirty="0"/>
              <a:t>10</a:t>
            </a:r>
            <a:r>
              <a:rPr lang="tr-TR" b="1" i="1" baseline="30000" dirty="0"/>
              <a:t>–27</a:t>
            </a:r>
            <a:r>
              <a:rPr lang="tr-TR" b="1" i="1" dirty="0"/>
              <a:t> kg </a:t>
            </a:r>
            <a:endParaRPr lang="tr-TR" b="1" i="1" dirty="0" smtClean="0"/>
          </a:p>
          <a:p>
            <a:endParaRPr lang="tr-TR" b="1" i="1" dirty="0" smtClean="0"/>
          </a:p>
          <a:p>
            <a:r>
              <a:rPr lang="tr-TR" i="1" dirty="0" smtClean="0"/>
              <a:t>Mass of a proton is </a:t>
            </a:r>
            <a:r>
              <a:rPr lang="tr-TR" b="1" i="1" dirty="0"/>
              <a:t>1.6726 10</a:t>
            </a:r>
            <a:r>
              <a:rPr lang="tr-TR" b="1" i="1" baseline="30000" dirty="0"/>
              <a:t>–27</a:t>
            </a:r>
            <a:r>
              <a:rPr lang="tr-TR" b="1" i="1" dirty="0"/>
              <a:t> kg</a:t>
            </a:r>
            <a:r>
              <a:rPr lang="tr-TR" b="1" dirty="0"/>
              <a:t> </a:t>
            </a:r>
            <a:endParaRPr lang="tr-TR" b="1" i="1" dirty="0"/>
          </a:p>
          <a:p>
            <a:endParaRPr lang="tr-TR" b="1" i="1" dirty="0" smtClean="0"/>
          </a:p>
          <a:p>
            <a:r>
              <a:rPr lang="tr-TR" dirty="0"/>
              <a:t>Mass of an atom (mass number) is calculated </a:t>
            </a:r>
            <a:r>
              <a:rPr lang="tr-TR" dirty="0" smtClean="0"/>
              <a:t>as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mass number = protons + neutrons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3338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Atomic mass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The unit of the atomic mass is «atomic mass unit» abbreviated as «u» or «amu»</a:t>
            </a:r>
          </a:p>
          <a:p>
            <a:endParaRPr lang="tr-TR" dirty="0"/>
          </a:p>
          <a:p>
            <a:r>
              <a:rPr lang="tr-TR" dirty="0" smtClean="0"/>
              <a:t>1 amu is also equal to 1 Dalton (Da)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3629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Isotope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Atoms that have the same atomic number (number of protons), but different mass numbers (number of protons and neutrons) are called isotopes</a:t>
                </a:r>
                <a:r>
                  <a:rPr lang="en-US" dirty="0" smtClean="0"/>
                  <a:t>.</a:t>
                </a:r>
                <a:endParaRPr lang="tr-TR" dirty="0" smtClean="0"/>
              </a:p>
              <a:p>
                <a:endParaRPr lang="tr-TR" dirty="0"/>
              </a:p>
              <a:p>
                <a:endParaRPr lang="tr-TR" dirty="0" smtClean="0"/>
              </a:p>
              <a:p>
                <a:pPr marL="0" indent="0">
                  <a:buNone/>
                </a:pPr>
                <a:r>
                  <a:rPr lang="tr-TR" baseline="30000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𝟔</m:t>
                        </m:r>
                      </m:sub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𝟏𝟐</m:t>
                        </m:r>
                      </m:sup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</m:sPre>
                  </m:oMath>
                </a14:m>
                <a:r>
                  <a:rPr lang="tr-TR" dirty="0"/>
                  <a:t> </a:t>
                </a:r>
                <a:r>
                  <a:rPr lang="tr-TR" dirty="0" smtClean="0"/>
                  <a:t>		6 </a:t>
                </a:r>
                <a:r>
                  <a:rPr lang="tr-TR" dirty="0"/>
                  <a:t>proton  +  6 </a:t>
                </a:r>
                <a:r>
                  <a:rPr lang="tr-TR" dirty="0" smtClean="0"/>
                  <a:t>neutron</a:t>
                </a:r>
                <a:r>
                  <a:rPr lang="tr-TR" dirty="0"/>
                  <a:t>,</a:t>
                </a:r>
              </a:p>
              <a:p>
                <a:pPr marL="0" indent="0">
                  <a:buNone/>
                </a:pPr>
                <a:r>
                  <a:rPr lang="tr-TR" baseline="30000" dirty="0"/>
                  <a:t>  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𝟔</m:t>
                        </m:r>
                      </m:sub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𝟏𝟑</m:t>
                        </m:r>
                      </m:sup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</m:sPre>
                  </m:oMath>
                </a14:m>
                <a:r>
                  <a:rPr lang="tr-TR" dirty="0"/>
                  <a:t>      </a:t>
                </a:r>
                <a:r>
                  <a:rPr lang="tr-TR" dirty="0" smtClean="0"/>
                  <a:t>	 </a:t>
                </a:r>
                <a:r>
                  <a:rPr lang="tr-TR" dirty="0"/>
                  <a:t>6 proton  +  7 </a:t>
                </a:r>
                <a:r>
                  <a:rPr lang="tr-TR" dirty="0" smtClean="0"/>
                  <a:t>neutron</a:t>
                </a:r>
                <a:endParaRPr lang="tr-T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23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260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Mass spectrometry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Mass spectrometry is used to determine the mass of an atom or molecule.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sotopes</a:t>
            </a:r>
            <a:r>
              <a:rPr lang="en-US" dirty="0" smtClean="0"/>
              <a:t> </a:t>
            </a:r>
            <a:r>
              <a:rPr lang="en-US" dirty="0"/>
              <a:t>are separated through mass spectrometry</a:t>
            </a:r>
            <a:r>
              <a:rPr lang="tr-TR" dirty="0"/>
              <a:t>. One can </a:t>
            </a:r>
            <a:r>
              <a:rPr lang="en-US" dirty="0"/>
              <a:t>distinguish between isotopes of a given element</a:t>
            </a:r>
            <a:r>
              <a:rPr lang="tr-TR" dirty="0"/>
              <a:t> by m</a:t>
            </a:r>
            <a:r>
              <a:rPr lang="en-US" dirty="0"/>
              <a:t>ass spectrometry</a:t>
            </a:r>
            <a:r>
              <a:rPr lang="tr-TR" dirty="0"/>
              <a:t>. </a:t>
            </a:r>
            <a:r>
              <a:rPr lang="en-US" dirty="0"/>
              <a:t>A mass spectrometer separates each isotope by mass number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6704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Mass spectrometry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319866" y="2844800"/>
                <a:ext cx="8525933" cy="2587096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>
                        <a:latin typeface="Cambria Math" panose="02040503050406030204" pitchFamily="18" charset="0"/>
                      </a:rPr>
                      <m:t>v</m:t>
                    </m:r>
                    <m:r>
                      <a:rPr lang="tr-TR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tr-TR">
                                <a:latin typeface="Cambria Math" panose="02040503050406030204" pitchFamily="18" charset="0"/>
                              </a:rPr>
                              <m:t>eV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tr-TR">
                                <a:latin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</m:e>
                    </m:rad>
                    <m:r>
                      <a:rPr lang="tr-TR" i="1">
                        <a:latin typeface="Cambria Math" panose="02040503050406030204" pitchFamily="18" charset="0"/>
                      </a:rPr>
                      <m:t>               </m:t>
                    </m:r>
                  </m:oMath>
                </a14:m>
                <a:r>
                  <a:rPr lang="tr-TR" dirty="0"/>
                  <a:t> </a:t>
                </a:r>
              </a:p>
              <a:p>
                <a:r>
                  <a:rPr lang="tr-TR" b="1" dirty="0" smtClean="0"/>
                  <a:t>v</a:t>
                </a:r>
                <a:r>
                  <a:rPr lang="tr-TR" b="1" baseline="30000" dirty="0" smtClean="0"/>
                  <a:t>2</a:t>
                </a:r>
                <a:r>
                  <a:rPr lang="tr-TR" b="1" dirty="0" smtClean="0"/>
                  <a:t> </a:t>
                </a:r>
                <a:r>
                  <a:rPr lang="tr-TR" b="1" dirty="0"/>
                  <a:t>= 2eV / </a:t>
                </a:r>
                <a:r>
                  <a:rPr lang="tr-TR" b="1" dirty="0" smtClean="0"/>
                  <a:t>m</a:t>
                </a:r>
              </a:p>
              <a:p>
                <a:endParaRPr lang="tr-TR" b="1" dirty="0"/>
              </a:p>
              <a:p>
                <a:r>
                  <a:rPr lang="tr-TR" dirty="0"/>
                  <a:t>e / m = v / H.r</a:t>
                </a:r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319866" y="2844800"/>
                <a:ext cx="8525933" cy="2587096"/>
              </a:xfrm>
              <a:blipFill>
                <a:blip r:embed="rId2"/>
                <a:stretch>
                  <a:fillRect l="-128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896534"/>
            <a:ext cx="10515600" cy="1185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Mathematical principle of mass spectrometry is given below: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423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Atomic spectroscopy</a:t>
            </a: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520283"/>
              </p:ext>
            </p:extLst>
          </p:nvPr>
        </p:nvGraphicFramePr>
        <p:xfrm>
          <a:off x="1532466" y="1825625"/>
          <a:ext cx="8818880" cy="384048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46354">
                  <a:extLst>
                    <a:ext uri="{9D8B030D-6E8A-4147-A177-3AD203B41FA5}">
                      <a16:colId xmlns:a16="http://schemas.microsoft.com/office/drawing/2014/main" val="1040893012"/>
                    </a:ext>
                  </a:extLst>
                </a:gridCol>
                <a:gridCol w="1602234">
                  <a:extLst>
                    <a:ext uri="{9D8B030D-6E8A-4147-A177-3AD203B41FA5}">
                      <a16:colId xmlns:a16="http://schemas.microsoft.com/office/drawing/2014/main" val="2075575432"/>
                    </a:ext>
                  </a:extLst>
                </a:gridCol>
                <a:gridCol w="2402411">
                  <a:extLst>
                    <a:ext uri="{9D8B030D-6E8A-4147-A177-3AD203B41FA5}">
                      <a16:colId xmlns:a16="http://schemas.microsoft.com/office/drawing/2014/main" val="2932199462"/>
                    </a:ext>
                  </a:extLst>
                </a:gridCol>
                <a:gridCol w="2667881">
                  <a:extLst>
                    <a:ext uri="{9D8B030D-6E8A-4147-A177-3AD203B41FA5}">
                      <a16:colId xmlns:a16="http://schemas.microsoft.com/office/drawing/2014/main" val="24508741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 smtClean="0">
                          <a:effectLst/>
                        </a:rPr>
                        <a:t>Serie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a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        b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7451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Lyman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1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>
                          <a:effectLst/>
                        </a:rPr>
                        <a:t>2,3,4 ….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UV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74333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Balmer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2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3,4,5 ….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 smtClean="0">
                          <a:effectLst/>
                        </a:rPr>
                        <a:t>Visible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07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Paschen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3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4,5,6 ….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IR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98619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Brackett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4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>
                          <a:effectLst/>
                        </a:rPr>
                        <a:t>5,6,7 ….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IR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3592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 err="1">
                          <a:effectLst/>
                        </a:rPr>
                        <a:t>Pfund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5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>
                          <a:effectLst/>
                        </a:rPr>
                        <a:t>6,7,8 ….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>
                          <a:effectLst/>
                        </a:rPr>
                        <a:t>IR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328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79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1758</TotalTime>
  <Words>260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Office Theme</vt:lpstr>
      <vt:lpstr>Atomic Mass</vt:lpstr>
      <vt:lpstr>Atomic number</vt:lpstr>
      <vt:lpstr>Mass number of the atom</vt:lpstr>
      <vt:lpstr>Atomic mass</vt:lpstr>
      <vt:lpstr>Atomic mass</vt:lpstr>
      <vt:lpstr>Isotope</vt:lpstr>
      <vt:lpstr>Mass spectrometry</vt:lpstr>
      <vt:lpstr>Mass spectrometry</vt:lpstr>
      <vt:lpstr>Atomic spectroscopy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GİRİŞ</dc:title>
  <dc:creator>Microsoft Office User</dc:creator>
  <cp:lastModifiedBy>Ceren Ertekin</cp:lastModifiedBy>
  <cp:revision>87</cp:revision>
  <dcterms:created xsi:type="dcterms:W3CDTF">2017-09-17T20:37:11Z</dcterms:created>
  <dcterms:modified xsi:type="dcterms:W3CDTF">2019-02-22T08:17:31Z</dcterms:modified>
</cp:coreProperties>
</file>