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51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11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59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579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4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719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19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997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3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93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376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37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712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793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560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735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1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574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6759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9555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770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2425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315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28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0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5203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420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931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2667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8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5007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6295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6066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497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1816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845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0114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2058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60979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4470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65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60490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214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1109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6934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741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8594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0917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051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7571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3849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89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0850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7765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667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6963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6378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7612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60221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09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5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29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4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7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29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01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21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5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7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646218" y="124690"/>
            <a:ext cx="6774872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solidFill>
                  <a:prstClr val="white"/>
                </a:solidFill>
              </a:rPr>
              <a:t>Besin Destekleri</a:t>
            </a:r>
            <a:endParaRPr lang="tr-TR" sz="4800" b="1" dirty="0">
              <a:solidFill>
                <a:prstClr val="white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02327" y="5934670"/>
            <a:ext cx="94765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dirty="0">
                <a:solidFill>
                  <a:prstClr val="black"/>
                </a:solidFill>
              </a:rPr>
              <a:t>1996 yılında Amerika’ da genel nüfusun </a:t>
            </a:r>
            <a:r>
              <a:rPr lang="it-IT" b="1" dirty="0">
                <a:solidFill>
                  <a:prstClr val="black"/>
                </a:solidFill>
              </a:rPr>
              <a:t>%</a:t>
            </a:r>
            <a:r>
              <a:rPr lang="tr-TR" b="1" dirty="0">
                <a:solidFill>
                  <a:prstClr val="black"/>
                </a:solidFill>
              </a:rPr>
              <a:t> 50’sinin</a:t>
            </a:r>
            <a:r>
              <a:rPr lang="tr-TR" dirty="0">
                <a:solidFill>
                  <a:prstClr val="black"/>
                </a:solidFill>
              </a:rPr>
              <a:t>, kolej sporcularının </a:t>
            </a:r>
            <a:r>
              <a:rPr lang="tr-TR" b="1" dirty="0">
                <a:solidFill>
                  <a:prstClr val="black"/>
                </a:solidFill>
              </a:rPr>
              <a:t>% 76’sının</a:t>
            </a:r>
            <a:r>
              <a:rPr lang="tr-TR" dirty="0">
                <a:solidFill>
                  <a:prstClr val="black"/>
                </a:solidFill>
              </a:rPr>
              <a:t>, vücut geliştirme sporu yapanların </a:t>
            </a:r>
            <a:r>
              <a:rPr lang="tr-TR" b="1" dirty="0">
                <a:solidFill>
                  <a:prstClr val="black"/>
                </a:solidFill>
              </a:rPr>
              <a:t>% 100’</a:t>
            </a:r>
            <a:r>
              <a:rPr lang="tr-TR" dirty="0">
                <a:solidFill>
                  <a:prstClr val="black"/>
                </a:solidFill>
              </a:rPr>
              <a:t>ünün besin takviyesi kullandığı rapor edilmiştir.</a:t>
            </a:r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4098" name="Picture 2" descr="besin destek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055" y="1121898"/>
            <a:ext cx="9104781" cy="465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05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72659" y="736309"/>
            <a:ext cx="7772977" cy="2169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>
                <a:solidFill>
                  <a:srgbClr val="0D0D0D"/>
                </a:solidFill>
              </a:rPr>
              <a:t>Ergojenik</a:t>
            </a:r>
            <a:r>
              <a:rPr lang="tr-TR" dirty="0">
                <a:solidFill>
                  <a:srgbClr val="0D0D0D"/>
                </a:solidFill>
              </a:rPr>
              <a:t> yardım; kuvvetin, hızın, yanıt süresinin veya dayanıklılığın </a:t>
            </a:r>
            <a:r>
              <a:rPr lang="tr-TR" dirty="0">
                <a:solidFill>
                  <a:srgbClr val="0D0D0D"/>
                </a:solidFill>
              </a:rPr>
              <a:t>artmasına yol </a:t>
            </a:r>
            <a:r>
              <a:rPr lang="tr-TR" dirty="0">
                <a:solidFill>
                  <a:srgbClr val="0D0D0D"/>
                </a:solidFill>
              </a:rPr>
              <a:t>açan herhangi bir madde, oluşum veya </a:t>
            </a:r>
            <a:r>
              <a:rPr lang="tr-TR" dirty="0">
                <a:solidFill>
                  <a:srgbClr val="0D0D0D"/>
                </a:solidFill>
              </a:rPr>
              <a:t>prosedürdür. </a:t>
            </a:r>
            <a:r>
              <a:rPr lang="tr-TR" dirty="0">
                <a:solidFill>
                  <a:srgbClr val="0D0D0D"/>
                </a:solidFill>
              </a:rPr>
              <a:t>Sporcular </a:t>
            </a:r>
            <a:r>
              <a:rPr lang="tr-TR" dirty="0">
                <a:solidFill>
                  <a:srgbClr val="0D0D0D"/>
                </a:solidFill>
              </a:rPr>
              <a:t>tarafından </a:t>
            </a:r>
            <a:r>
              <a:rPr lang="tr-TR" dirty="0" err="1">
                <a:solidFill>
                  <a:srgbClr val="0D0D0D"/>
                </a:solidFill>
              </a:rPr>
              <a:t>ergojenik</a:t>
            </a:r>
            <a:r>
              <a:rPr lang="tr-TR" dirty="0">
                <a:solidFill>
                  <a:srgbClr val="0D0D0D"/>
                </a:solidFill>
              </a:rPr>
              <a:t> </a:t>
            </a:r>
            <a:r>
              <a:rPr lang="tr-TR" dirty="0">
                <a:solidFill>
                  <a:srgbClr val="0D0D0D"/>
                </a:solidFill>
              </a:rPr>
              <a:t>yardım, performansı geliştiren, normal antrenmanın etkisi </a:t>
            </a:r>
            <a:r>
              <a:rPr lang="tr-TR" dirty="0">
                <a:solidFill>
                  <a:srgbClr val="0D0D0D"/>
                </a:solidFill>
              </a:rPr>
              <a:t>üzerinde performansı </a:t>
            </a:r>
            <a:r>
              <a:rPr lang="tr-TR" dirty="0">
                <a:solidFill>
                  <a:srgbClr val="0D0D0D"/>
                </a:solidFill>
              </a:rPr>
              <a:t>artırmak için kullanılan öğeler, tedaviler ve </a:t>
            </a:r>
            <a:r>
              <a:rPr lang="tr-TR" dirty="0">
                <a:solidFill>
                  <a:srgbClr val="0D0D0D"/>
                </a:solidFill>
              </a:rPr>
              <a:t>stratejilerdir. </a:t>
            </a:r>
            <a:r>
              <a:rPr lang="tr-TR" b="1" dirty="0" err="1">
                <a:solidFill>
                  <a:srgbClr val="0D0D0D"/>
                </a:solidFill>
              </a:rPr>
              <a:t>Ergojenik</a:t>
            </a:r>
            <a:r>
              <a:rPr lang="tr-TR" b="1" dirty="0">
                <a:solidFill>
                  <a:srgbClr val="0D0D0D"/>
                </a:solidFill>
              </a:rPr>
              <a:t> destekler 5 alt grupta incelenmektedir.</a:t>
            </a:r>
            <a:endParaRPr lang="tr-TR" b="1" dirty="0">
              <a:solidFill>
                <a:prstClr val="black"/>
              </a:solidFill>
            </a:endParaRPr>
          </a:p>
        </p:txBody>
      </p:sp>
      <p:sp>
        <p:nvSpPr>
          <p:cNvPr id="3" name="AutoShape 2" descr="ergogenic aid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utoShape 4" descr="ergogenic aid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>
              <a:solidFill>
                <a:prstClr val="black"/>
              </a:solidFill>
            </a:endParaRPr>
          </a:p>
        </p:txBody>
      </p:sp>
      <p:pic>
        <p:nvPicPr>
          <p:cNvPr id="11270" name="Picture 6" descr="ergogenic aid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742227"/>
            <a:ext cx="3612284" cy="497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4072658" y="3134183"/>
            <a:ext cx="7772977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Fizyolojik </a:t>
            </a:r>
            <a:r>
              <a:rPr lang="tr-TR" dirty="0">
                <a:solidFill>
                  <a:prstClr val="black"/>
                </a:solidFill>
              </a:rPr>
              <a:t>destekler: Alkali tuzlar, oksijen, kan dopingi; </a:t>
            </a:r>
            <a:endParaRPr lang="tr-TR" dirty="0">
              <a:solidFill>
                <a:prstClr val="black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Psikolojik destekler</a:t>
            </a:r>
            <a:r>
              <a:rPr lang="tr-TR" dirty="0">
                <a:solidFill>
                  <a:prstClr val="black"/>
                </a:solidFill>
              </a:rPr>
              <a:t>: Hipnoz, stres terapisi; </a:t>
            </a:r>
            <a:endParaRPr lang="tr-TR" dirty="0">
              <a:solidFill>
                <a:prstClr val="black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Mekanik </a:t>
            </a:r>
            <a:r>
              <a:rPr lang="tr-TR" dirty="0">
                <a:solidFill>
                  <a:prstClr val="black"/>
                </a:solidFill>
              </a:rPr>
              <a:t>ve Biyomekanik destekler: </a:t>
            </a:r>
            <a:r>
              <a:rPr lang="tr-TR" dirty="0">
                <a:solidFill>
                  <a:prstClr val="black"/>
                </a:solidFill>
              </a:rPr>
              <a:t>Ayakkabı, giysi</a:t>
            </a:r>
            <a:r>
              <a:rPr lang="tr-TR" dirty="0">
                <a:solidFill>
                  <a:prstClr val="black"/>
                </a:solidFill>
              </a:rPr>
              <a:t>, malzeme; </a:t>
            </a:r>
            <a:endParaRPr lang="tr-TR" dirty="0">
              <a:solidFill>
                <a:prstClr val="black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Farmakolojik </a:t>
            </a:r>
            <a:r>
              <a:rPr lang="tr-TR" dirty="0">
                <a:solidFill>
                  <a:prstClr val="black"/>
                </a:solidFill>
              </a:rPr>
              <a:t>destekler: Kullanımı serbest ve kullanımı </a:t>
            </a:r>
            <a:r>
              <a:rPr lang="tr-TR" dirty="0">
                <a:solidFill>
                  <a:prstClr val="black"/>
                </a:solidFill>
              </a:rPr>
              <a:t>yasaklı ilaçlar</a:t>
            </a:r>
            <a:r>
              <a:rPr lang="tr-TR" dirty="0">
                <a:solidFill>
                  <a:prstClr val="black"/>
                </a:solidFill>
              </a:rPr>
              <a:t>; </a:t>
            </a:r>
            <a:endParaRPr lang="tr-TR" dirty="0">
              <a:solidFill>
                <a:prstClr val="black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b="1" dirty="0">
                <a:solidFill>
                  <a:prstClr val="black"/>
                </a:solidFill>
              </a:rPr>
              <a:t>Besinsel </a:t>
            </a:r>
            <a:r>
              <a:rPr lang="tr-TR" b="1" dirty="0">
                <a:solidFill>
                  <a:prstClr val="black"/>
                </a:solidFill>
              </a:rPr>
              <a:t>destekler: Karbonhidratlar, proteinler, </a:t>
            </a:r>
            <a:r>
              <a:rPr lang="tr-TR" b="1" dirty="0" err="1">
                <a:solidFill>
                  <a:prstClr val="black"/>
                </a:solidFill>
              </a:rPr>
              <a:t>kreatin</a:t>
            </a:r>
            <a:r>
              <a:rPr lang="tr-TR" b="1" dirty="0">
                <a:solidFill>
                  <a:prstClr val="black"/>
                </a:solidFill>
              </a:rPr>
              <a:t>, kafein, vitaminler </a:t>
            </a:r>
            <a:r>
              <a:rPr lang="tr-TR" b="1" dirty="0">
                <a:solidFill>
                  <a:prstClr val="black"/>
                </a:solidFill>
              </a:rPr>
              <a:t>gibi besinsel </a:t>
            </a:r>
            <a:r>
              <a:rPr lang="tr-TR" b="1" dirty="0">
                <a:solidFill>
                  <a:prstClr val="black"/>
                </a:solidFill>
              </a:rPr>
              <a:t>içerikli maddeler).</a:t>
            </a:r>
          </a:p>
        </p:txBody>
      </p:sp>
    </p:spTree>
    <p:extLst>
      <p:ext uri="{BB962C8B-B14F-4D97-AF65-F5344CB8AC3E}">
        <p14:creationId xmlns:p14="http://schemas.microsoft.com/office/powerpoint/2010/main" val="23929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17516" y="445459"/>
            <a:ext cx="10937174" cy="59253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Sporcular besinsel </a:t>
            </a:r>
            <a:r>
              <a:rPr lang="tr-TR" sz="3200" b="1" dirty="0" smtClean="0"/>
              <a:t>yardımcıları</a:t>
            </a:r>
            <a:endParaRPr lang="tr-TR" sz="3200" b="1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Kas dayanıklılığı geliştirmek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3200" dirty="0" smtClean="0"/>
              <a:t>Kas </a:t>
            </a:r>
            <a:r>
              <a:rPr lang="fi-FI" sz="3200" dirty="0"/>
              <a:t>kitlesini ve kas gücünü </a:t>
            </a:r>
            <a:r>
              <a:rPr lang="fi-FI" sz="3200" dirty="0" smtClean="0"/>
              <a:t>arttırmak,</a:t>
            </a:r>
            <a:endParaRPr lang="tr-TR" sz="320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Yağ </a:t>
            </a:r>
            <a:r>
              <a:rPr lang="tr-TR" sz="3200" dirty="0"/>
              <a:t>kitlesini </a:t>
            </a:r>
            <a:r>
              <a:rPr lang="tr-TR" sz="3200" dirty="0" smtClean="0"/>
              <a:t>azaltmak,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Egzersiz </a:t>
            </a:r>
            <a:r>
              <a:rPr lang="tr-TR" sz="3200" dirty="0"/>
              <a:t>sırasında oluşacak yorgunluğu </a:t>
            </a:r>
            <a:r>
              <a:rPr lang="tr-TR" sz="3200" dirty="0" smtClean="0"/>
              <a:t>geciktirmek,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Antrenman </a:t>
            </a:r>
            <a:r>
              <a:rPr lang="tr-TR" sz="3200" dirty="0"/>
              <a:t>ve karşılaşma sonrası toparlanmayı hızlandırmak,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Egzersiz </a:t>
            </a:r>
            <a:r>
              <a:rPr lang="tr-TR" sz="3200" dirty="0"/>
              <a:t>sırasında oluşan </a:t>
            </a:r>
            <a:r>
              <a:rPr lang="tr-TR" sz="3200" dirty="0" err="1"/>
              <a:t>oksidanlar</a:t>
            </a:r>
            <a:r>
              <a:rPr lang="tr-TR" sz="3200" dirty="0"/>
              <a:t>, laktik asit gibi maddelerin zararlı </a:t>
            </a:r>
            <a:r>
              <a:rPr lang="tr-TR" sz="3200" dirty="0" smtClean="0"/>
              <a:t>etkilerini önlemek için kullanmaktadır.</a:t>
            </a:r>
          </a:p>
        </p:txBody>
      </p:sp>
    </p:spTree>
    <p:extLst>
      <p:ext uri="{BB962C8B-B14F-4D97-AF65-F5344CB8AC3E}">
        <p14:creationId xmlns:p14="http://schemas.microsoft.com/office/powerpoint/2010/main" val="344414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763240" y="2757051"/>
            <a:ext cx="4100600" cy="111878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prstClr val="black"/>
                </a:solidFill>
              </a:rPr>
              <a:t>KİMLERDE KULLANILMALI?</a:t>
            </a:r>
            <a:endParaRPr lang="tr-TR" sz="3200" b="1" dirty="0">
              <a:solidFill>
                <a:prstClr val="black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76746" y="1823707"/>
            <a:ext cx="3214255" cy="22444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prstClr val="black"/>
                </a:solidFill>
              </a:rPr>
              <a:t>VEGAN SPORCULAR</a:t>
            </a:r>
            <a:endParaRPr lang="tr-TR" sz="2800" b="1" dirty="0">
              <a:solidFill>
                <a:prstClr val="black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103503" y="249382"/>
            <a:ext cx="3652403" cy="221672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prstClr val="black"/>
                </a:solidFill>
              </a:rPr>
              <a:t>YETERLİ BESLENEMEYEN SPORCULAR</a:t>
            </a:r>
            <a:endParaRPr lang="tr-TR" sz="2800" b="1" dirty="0">
              <a:solidFill>
                <a:prstClr val="black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136079" y="1823707"/>
            <a:ext cx="3879272" cy="221329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prstClr val="black"/>
                </a:solidFill>
              </a:rPr>
              <a:t>YARIŞMALARA HAZIRLANAN PROFESYONEL SPORCULAR</a:t>
            </a:r>
            <a:endParaRPr lang="tr-TR" sz="2800" b="1" dirty="0">
              <a:solidFill>
                <a:prstClr val="black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970152" y="4675043"/>
            <a:ext cx="3785754" cy="18288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prstClr val="black"/>
                </a:solidFill>
              </a:rPr>
              <a:t>KADIN SPORCULAR</a:t>
            </a:r>
            <a:endParaRPr lang="tr-TR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0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1672" y="939326"/>
            <a:ext cx="11970328" cy="5021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srgbClr val="FF0000"/>
                </a:solidFill>
              </a:rPr>
              <a:t>1.Kas </a:t>
            </a:r>
            <a:r>
              <a:rPr lang="tr-TR" sz="2400" b="1" dirty="0">
                <a:solidFill>
                  <a:srgbClr val="FF0000"/>
                </a:solidFill>
              </a:rPr>
              <a:t>geliştirici beslenme destek </a:t>
            </a:r>
            <a:r>
              <a:rPr lang="tr-TR" sz="2400" b="1" dirty="0">
                <a:solidFill>
                  <a:srgbClr val="FF0000"/>
                </a:solidFill>
              </a:rPr>
              <a:t>ürünleri</a:t>
            </a:r>
          </a:p>
          <a:p>
            <a:pPr algn="just">
              <a:lnSpc>
                <a:spcPct val="150000"/>
              </a:lnSpc>
            </a:pPr>
            <a:r>
              <a:rPr lang="tr-TR" sz="2400" b="1" u="sng" dirty="0" err="1">
                <a:solidFill>
                  <a:prstClr val="black"/>
                </a:solidFill>
              </a:rPr>
              <a:t>Kreatin</a:t>
            </a:r>
            <a:r>
              <a:rPr lang="tr-TR" sz="2400" b="1" u="sng" dirty="0">
                <a:solidFill>
                  <a:prstClr val="black"/>
                </a:solidFill>
              </a:rPr>
              <a:t>, aminoasitler ve diğer protein </a:t>
            </a:r>
            <a:r>
              <a:rPr lang="tr-TR" sz="2400" b="1" u="sng" dirty="0" smtClean="0">
                <a:solidFill>
                  <a:prstClr val="black"/>
                </a:solidFill>
              </a:rPr>
              <a:t>destekleri</a:t>
            </a:r>
            <a:endParaRPr lang="tr-TR" sz="2400" b="1" u="sng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srgbClr val="FF0000"/>
                </a:solidFill>
              </a:rPr>
              <a:t>2. </a:t>
            </a:r>
            <a:r>
              <a:rPr lang="tr-TR" sz="2400" b="1" dirty="0">
                <a:solidFill>
                  <a:srgbClr val="FF0000"/>
                </a:solidFill>
              </a:rPr>
              <a:t>Ağırlık azaltıcı beslenme destek </a:t>
            </a:r>
            <a:r>
              <a:rPr lang="tr-TR" sz="2400" b="1" dirty="0">
                <a:solidFill>
                  <a:srgbClr val="FF0000"/>
                </a:solidFill>
              </a:rPr>
              <a:t>ürünleri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Özellikle genel popülasyonda </a:t>
            </a:r>
            <a:r>
              <a:rPr lang="tr-TR" sz="2400" dirty="0">
                <a:solidFill>
                  <a:prstClr val="black"/>
                </a:solidFill>
              </a:rPr>
              <a:t>oldukça popüler olan bu ürünlerin sayısı gün geçtikçe hızla artmakta, </a:t>
            </a:r>
            <a:r>
              <a:rPr lang="tr-TR" sz="2400" dirty="0">
                <a:solidFill>
                  <a:prstClr val="black"/>
                </a:solidFill>
              </a:rPr>
              <a:t>fakat araştırmalara </a:t>
            </a:r>
            <a:r>
              <a:rPr lang="tr-TR" sz="2400" dirty="0">
                <a:solidFill>
                  <a:prstClr val="black"/>
                </a:solidFill>
              </a:rPr>
              <a:t>göre ağırlık azaltma iddiasıyla pazarlanan pek çok ürün aslında </a:t>
            </a:r>
            <a:r>
              <a:rPr lang="tr-TR" sz="2400" dirty="0">
                <a:solidFill>
                  <a:prstClr val="black"/>
                </a:solidFill>
              </a:rPr>
              <a:t>ağırlık azaltmada </a:t>
            </a:r>
            <a:r>
              <a:rPr lang="tr-TR" sz="2400" dirty="0">
                <a:solidFill>
                  <a:prstClr val="black"/>
                </a:solidFill>
              </a:rPr>
              <a:t>önemli derecede etkili </a:t>
            </a:r>
            <a:r>
              <a:rPr lang="tr-TR" sz="2400" dirty="0">
                <a:solidFill>
                  <a:prstClr val="black"/>
                </a:solidFill>
              </a:rPr>
              <a:t>değildir.</a:t>
            </a:r>
          </a:p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srgbClr val="FF0000"/>
                </a:solidFill>
              </a:rPr>
              <a:t>3.Performans </a:t>
            </a:r>
            <a:r>
              <a:rPr lang="tr-TR" sz="2400" b="1" dirty="0">
                <a:solidFill>
                  <a:srgbClr val="FF0000"/>
                </a:solidFill>
              </a:rPr>
              <a:t>geliştirici beslenme destek </a:t>
            </a:r>
            <a:r>
              <a:rPr lang="tr-TR" sz="2400" b="1" dirty="0">
                <a:solidFill>
                  <a:srgbClr val="FF0000"/>
                </a:solidFill>
              </a:rPr>
              <a:t>ürünleri</a:t>
            </a:r>
          </a:p>
          <a:p>
            <a:pPr algn="just">
              <a:lnSpc>
                <a:spcPct val="150000"/>
              </a:lnSpc>
            </a:pPr>
            <a:r>
              <a:rPr lang="tr-TR" sz="2400" b="1" u="sng" dirty="0">
                <a:solidFill>
                  <a:prstClr val="black"/>
                </a:solidFill>
              </a:rPr>
              <a:t>Özellikle </a:t>
            </a:r>
            <a:r>
              <a:rPr lang="tr-TR" sz="2400" b="1" u="sng" dirty="0" err="1">
                <a:solidFill>
                  <a:prstClr val="black"/>
                </a:solidFill>
              </a:rPr>
              <a:t>kreatin</a:t>
            </a:r>
            <a:r>
              <a:rPr lang="tr-TR" sz="2400" b="1" u="sng" dirty="0">
                <a:solidFill>
                  <a:prstClr val="black"/>
                </a:solidFill>
              </a:rPr>
              <a:t> ve kafein </a:t>
            </a:r>
            <a:r>
              <a:rPr lang="tr-TR" sz="2400" dirty="0">
                <a:solidFill>
                  <a:prstClr val="black"/>
                </a:solidFill>
              </a:rPr>
              <a:t>ürünlerinin </a:t>
            </a:r>
            <a:r>
              <a:rPr lang="tr-TR" sz="2400" dirty="0">
                <a:solidFill>
                  <a:prstClr val="black"/>
                </a:solidFill>
              </a:rPr>
              <a:t>performans geliştirmede </a:t>
            </a:r>
            <a:r>
              <a:rPr lang="tr-TR" sz="2400" dirty="0">
                <a:solidFill>
                  <a:prstClr val="black"/>
                </a:solidFill>
              </a:rPr>
              <a:t>etkili ve güvenli oldukları pek çok çalışmada </a:t>
            </a:r>
            <a:r>
              <a:rPr lang="tr-TR" sz="2400" dirty="0">
                <a:solidFill>
                  <a:prstClr val="black"/>
                </a:solidFill>
              </a:rPr>
              <a:t>belirtilmiştir</a:t>
            </a:r>
            <a:r>
              <a:rPr lang="tr-TR" sz="2400" dirty="0" smtClean="0">
                <a:solidFill>
                  <a:prstClr val="black"/>
                </a:solidFill>
              </a:rPr>
              <a:t>.</a:t>
            </a:r>
            <a:endParaRPr lang="tr-TR" sz="2400" dirty="0">
              <a:solidFill>
                <a:prstClr val="black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52428" y="108329"/>
            <a:ext cx="106047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dirty="0">
                <a:solidFill>
                  <a:prstClr val="black"/>
                </a:solidFill>
              </a:rPr>
              <a:t>BESLENME DESTEK </a:t>
            </a:r>
            <a:r>
              <a:rPr lang="tr-TR" sz="3200" b="1" dirty="0">
                <a:solidFill>
                  <a:prstClr val="black"/>
                </a:solidFill>
              </a:rPr>
              <a:t>ÜRÜNLERİNİN SINIFLANDIRILMASI</a:t>
            </a:r>
            <a:endParaRPr lang="tr-TR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98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39387" y="889844"/>
            <a:ext cx="11139055" cy="5018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400" b="1" dirty="0">
                <a:solidFill>
                  <a:srgbClr val="FF0000"/>
                </a:solidFill>
              </a:rPr>
              <a:t>4. Genel sağlığı geliştirici beslenme destek ürünleri</a:t>
            </a:r>
            <a:endParaRPr lang="tr-TR" sz="2400" dirty="0">
              <a:solidFill>
                <a:srgbClr val="FF0000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Günde bir adet alınan </a:t>
            </a:r>
            <a:r>
              <a:rPr lang="tr-TR" sz="2400" b="1" u="sng" dirty="0">
                <a:solidFill>
                  <a:prstClr val="black"/>
                </a:solidFill>
              </a:rPr>
              <a:t>vitamin </a:t>
            </a:r>
            <a:r>
              <a:rPr lang="tr-TR" sz="2400" b="1" u="sng" dirty="0" err="1">
                <a:solidFill>
                  <a:prstClr val="black"/>
                </a:solidFill>
              </a:rPr>
              <a:t>suplemantasyonunun</a:t>
            </a:r>
            <a:r>
              <a:rPr lang="tr-TR" sz="2400" u="sng" dirty="0">
                <a:solidFill>
                  <a:prstClr val="black"/>
                </a:solidFill>
              </a:rPr>
              <a:t>, </a:t>
            </a:r>
            <a:r>
              <a:rPr lang="tr-TR" sz="2400" dirty="0">
                <a:solidFill>
                  <a:prstClr val="black"/>
                </a:solidFill>
              </a:rPr>
              <a:t>vitamin mineral yetersizliği olmayan sağlıklı sporcularda, egzersiz performansını artırıcı bir etkisi bulunmaktadır. </a:t>
            </a:r>
            <a:r>
              <a:rPr lang="tr-TR" sz="2400" b="1" u="sng" dirty="0" err="1">
                <a:solidFill>
                  <a:prstClr val="black"/>
                </a:solidFill>
              </a:rPr>
              <a:t>Glikozamin</a:t>
            </a:r>
            <a:r>
              <a:rPr lang="tr-TR" sz="2400" b="1" u="sng" dirty="0">
                <a:solidFill>
                  <a:prstClr val="black"/>
                </a:solidFill>
              </a:rPr>
              <a:t> ve </a:t>
            </a:r>
            <a:r>
              <a:rPr lang="tr-TR" sz="2400" b="1" u="sng" dirty="0" err="1">
                <a:solidFill>
                  <a:prstClr val="black"/>
                </a:solidFill>
              </a:rPr>
              <a:t>kondrotinin</a:t>
            </a:r>
            <a:r>
              <a:rPr lang="tr-TR" sz="2400" u="sng" dirty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kıkırdak dejenerasyonunu yavaşlattığı eklem ağrılarını azalttığı saptanmıştır. </a:t>
            </a:r>
            <a:r>
              <a:rPr lang="tr-TR" sz="2400" b="1" u="sng" dirty="0">
                <a:solidFill>
                  <a:prstClr val="black"/>
                </a:solidFill>
              </a:rPr>
              <a:t>E ve C vitaminleri</a:t>
            </a:r>
            <a:r>
              <a:rPr lang="tr-TR" sz="2400" u="sng" dirty="0">
                <a:solidFill>
                  <a:prstClr val="black"/>
                </a:solidFill>
              </a:rPr>
              <a:t>, </a:t>
            </a:r>
            <a:r>
              <a:rPr lang="tr-TR" sz="2400" dirty="0">
                <a:solidFill>
                  <a:prstClr val="black"/>
                </a:solidFill>
              </a:rPr>
              <a:t>sporcuların antioksidan koruması sağlayarak pek çok kronik hastalıktan koruyabilmektedir. </a:t>
            </a:r>
            <a:r>
              <a:rPr lang="tr-TR" sz="2400" b="1" u="sng" dirty="0" err="1">
                <a:solidFill>
                  <a:prstClr val="black"/>
                </a:solidFill>
              </a:rPr>
              <a:t>Kreatin</a:t>
            </a:r>
            <a:r>
              <a:rPr lang="tr-TR" sz="2400" b="1" u="sng" dirty="0">
                <a:solidFill>
                  <a:prstClr val="black"/>
                </a:solidFill>
              </a:rPr>
              <a:t>, kalsiyum B-HMB, BCAA ve L-</a:t>
            </a:r>
            <a:r>
              <a:rPr lang="tr-TR" sz="2400" b="1" u="sng" dirty="0" err="1">
                <a:solidFill>
                  <a:prstClr val="black"/>
                </a:solidFill>
              </a:rPr>
              <a:t>karnitinin</a:t>
            </a:r>
            <a:r>
              <a:rPr lang="tr-TR" sz="2400" dirty="0">
                <a:solidFill>
                  <a:prstClr val="black"/>
                </a:solidFill>
              </a:rPr>
              <a:t>, sporculara ağır antrenman periyotlarının </a:t>
            </a:r>
            <a:r>
              <a:rPr lang="tr-TR" sz="2400" dirty="0" err="1">
                <a:solidFill>
                  <a:prstClr val="black"/>
                </a:solidFill>
              </a:rPr>
              <a:t>tolerasyonunda</a:t>
            </a:r>
            <a:r>
              <a:rPr lang="tr-TR" sz="2400" dirty="0">
                <a:solidFill>
                  <a:prstClr val="black"/>
                </a:solidFill>
              </a:rPr>
              <a:t> yardım edebileceği saptanmıştır. </a:t>
            </a:r>
            <a:r>
              <a:rPr lang="tr-TR" sz="2400" dirty="0" err="1">
                <a:solidFill>
                  <a:prstClr val="black"/>
                </a:solidFill>
              </a:rPr>
              <a:t>Supleman</a:t>
            </a:r>
            <a:r>
              <a:rPr lang="tr-TR" sz="2400" dirty="0">
                <a:solidFill>
                  <a:prstClr val="black"/>
                </a:solidFill>
              </a:rPr>
              <a:t> formundaki </a:t>
            </a:r>
            <a:r>
              <a:rPr lang="tr-TR" sz="2400" b="1" u="sng" dirty="0" err="1">
                <a:solidFill>
                  <a:prstClr val="black"/>
                </a:solidFill>
              </a:rPr>
              <a:t>omega</a:t>
            </a:r>
            <a:r>
              <a:rPr lang="tr-TR" sz="2400" b="1" u="sng" dirty="0">
                <a:solidFill>
                  <a:prstClr val="black"/>
                </a:solidFill>
              </a:rPr>
              <a:t> 3 yağ asitlerinin</a:t>
            </a:r>
            <a:r>
              <a:rPr lang="tr-TR" sz="2400" dirty="0">
                <a:solidFill>
                  <a:prstClr val="black"/>
                </a:solidFill>
              </a:rPr>
              <a:t>, kalp sağlığını koruduğu gözlenmiştir. </a:t>
            </a:r>
            <a:endParaRPr lang="tr-TR" sz="2400" dirty="0">
              <a:solidFill>
                <a:prstClr val="black"/>
              </a:solidFill>
              <a:latin typeface="TimesNewRoman"/>
            </a:endParaRPr>
          </a:p>
        </p:txBody>
      </p:sp>
    </p:spTree>
    <p:extLst>
      <p:ext uri="{BB962C8B-B14F-4D97-AF65-F5344CB8AC3E}">
        <p14:creationId xmlns:p14="http://schemas.microsoft.com/office/powerpoint/2010/main" val="2582142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02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r>
              <a:rPr lang="tr-TR" dirty="0" smtClean="0">
                <a:latin typeface="+mn-lt"/>
              </a:rPr>
              <a:t>En </a:t>
            </a:r>
            <a:r>
              <a:rPr lang="tr-TR" dirty="0">
                <a:latin typeface="+mn-lt"/>
              </a:rPr>
              <a:t>Çok Kullanılanlar</a:t>
            </a:r>
            <a:br>
              <a:rPr lang="tr-TR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1283"/>
            <a:ext cx="10515600" cy="49656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>
                <a:solidFill>
                  <a:srgbClr val="0D0D0D"/>
                </a:solidFill>
              </a:rPr>
              <a:t>WHEY PROTEİNİ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KAZEİN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SOYA PROTEİNİ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YUMURTA </a:t>
            </a:r>
            <a:r>
              <a:rPr lang="tr-TR" dirty="0" smtClean="0">
                <a:solidFill>
                  <a:srgbClr val="0D0D0D"/>
                </a:solidFill>
              </a:rPr>
              <a:t>PROTEİNİ</a:t>
            </a:r>
          </a:p>
          <a:p>
            <a:pPr algn="just"/>
            <a:r>
              <a:rPr lang="tr-TR" dirty="0"/>
              <a:t>KREATİN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GLUTAMİN</a:t>
            </a:r>
          </a:p>
          <a:p>
            <a:pPr algn="just"/>
            <a:r>
              <a:rPr lang="el-GR" dirty="0"/>
              <a:t>Β</a:t>
            </a:r>
            <a:r>
              <a:rPr lang="tr-TR" dirty="0"/>
              <a:t>-ALANİN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ARJİNİN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DALLI ZİNCİRLİ </a:t>
            </a:r>
            <a:r>
              <a:rPr lang="tr-TR" dirty="0" smtClean="0">
                <a:solidFill>
                  <a:srgbClr val="0D0D0D"/>
                </a:solidFill>
              </a:rPr>
              <a:t>AMİNOASİTLER (</a:t>
            </a:r>
            <a:r>
              <a:rPr lang="tr-TR" dirty="0">
                <a:solidFill>
                  <a:srgbClr val="0D0D0D"/>
                </a:solidFill>
              </a:rPr>
              <a:t>Valin- </a:t>
            </a:r>
            <a:r>
              <a:rPr lang="tr-TR" dirty="0" err="1">
                <a:solidFill>
                  <a:srgbClr val="0D0D0D"/>
                </a:solidFill>
              </a:rPr>
              <a:t>Lösin</a:t>
            </a:r>
            <a:r>
              <a:rPr lang="tr-TR" dirty="0">
                <a:solidFill>
                  <a:srgbClr val="0D0D0D"/>
                </a:solidFill>
              </a:rPr>
              <a:t>- </a:t>
            </a:r>
            <a:r>
              <a:rPr lang="tr-TR" dirty="0" err="1" smtClean="0">
                <a:solidFill>
                  <a:srgbClr val="0D0D0D"/>
                </a:solidFill>
              </a:rPr>
              <a:t>İzolösin</a:t>
            </a:r>
            <a:r>
              <a:rPr lang="tr-TR" dirty="0" smtClean="0">
                <a:solidFill>
                  <a:srgbClr val="0D0D0D"/>
                </a:solidFill>
              </a:rPr>
              <a:t>)</a:t>
            </a:r>
          </a:p>
          <a:p>
            <a:pPr algn="just"/>
            <a:r>
              <a:rPr lang="tr-TR" dirty="0">
                <a:solidFill>
                  <a:srgbClr val="0D0D0D"/>
                </a:solidFill>
              </a:rPr>
              <a:t>BETA-HİDROKSİ-METİLBÜTİRAT</a:t>
            </a:r>
          </a:p>
          <a:p>
            <a:pPr algn="just"/>
            <a:r>
              <a:rPr lang="tr-TR" dirty="0"/>
              <a:t>L- KARNİTİN</a:t>
            </a:r>
          </a:p>
          <a:p>
            <a:pPr algn="just"/>
            <a:endParaRPr lang="tr-TR" b="1" dirty="0">
              <a:solidFill>
                <a:srgbClr val="0D0D0D"/>
              </a:solidFill>
            </a:endParaRPr>
          </a:p>
          <a:p>
            <a:endParaRPr lang="tr-TR" b="1" dirty="0">
              <a:solidFill>
                <a:srgbClr val="0D0D0D"/>
              </a:solidFill>
            </a:endParaRPr>
          </a:p>
          <a:p>
            <a:endParaRPr lang="tr-TR" b="1" dirty="0">
              <a:solidFill>
                <a:srgbClr val="0D0D0D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4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916" y="89787"/>
            <a:ext cx="11499487" cy="4566618"/>
          </a:xfrm>
          <a:prstGeom prst="rect">
            <a:avLst/>
          </a:prstGeom>
        </p:spPr>
      </p:pic>
      <p:sp>
        <p:nvSpPr>
          <p:cNvPr id="4" name="Metin kutusu 3"/>
          <p:cNvSpPr txBox="1"/>
          <p:nvPr/>
        </p:nvSpPr>
        <p:spPr>
          <a:xfrm>
            <a:off x="0" y="4656405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prstClr val="black"/>
                </a:solidFill>
              </a:rPr>
              <a:t>PER: </a:t>
            </a:r>
            <a:r>
              <a:rPr lang="tr-TR" dirty="0">
                <a:solidFill>
                  <a:prstClr val="black"/>
                </a:solidFill>
              </a:rPr>
              <a:t>Sabit miktarda verilen proteinin büyümeye etkisi.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prstClr val="black"/>
                </a:solidFill>
              </a:rPr>
              <a:t>BD: </a:t>
            </a:r>
            <a:r>
              <a:rPr lang="tr-TR" dirty="0">
                <a:solidFill>
                  <a:prstClr val="black"/>
                </a:solidFill>
              </a:rPr>
              <a:t>Vücutta biriken protein/ Emilebilen protein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prstClr val="black"/>
                </a:solidFill>
              </a:rPr>
              <a:t>NPU: </a:t>
            </a:r>
            <a:r>
              <a:rPr lang="tr-TR" dirty="0">
                <a:solidFill>
                  <a:prstClr val="black"/>
                </a:solidFill>
              </a:rPr>
              <a:t>Yeni bir protein sentezi için belirli bir protein kaynağından elde edilen aminoasitlerin miktarının ölçülmesi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prstClr val="black"/>
                </a:solidFill>
              </a:rPr>
              <a:t>CS: </a:t>
            </a:r>
            <a:r>
              <a:rPr lang="tr-TR" dirty="0" err="1">
                <a:solidFill>
                  <a:prstClr val="black"/>
                </a:solidFill>
              </a:rPr>
              <a:t>Esansiyel</a:t>
            </a:r>
            <a:r>
              <a:rPr lang="tr-TR" dirty="0">
                <a:solidFill>
                  <a:prstClr val="black"/>
                </a:solidFill>
              </a:rPr>
              <a:t> aminoasit düzeyi</a:t>
            </a:r>
          </a:p>
        </p:txBody>
      </p:sp>
    </p:spTree>
    <p:extLst>
      <p:ext uri="{BB962C8B-B14F-4D97-AF65-F5344CB8AC3E}">
        <p14:creationId xmlns:p14="http://schemas.microsoft.com/office/powerpoint/2010/main" val="2582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9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418</Words>
  <Application>Microsoft Office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6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TimesNewRoman</vt:lpstr>
      <vt:lpstr>1_Office Teması</vt:lpstr>
      <vt:lpstr>Office Teması</vt:lpstr>
      <vt:lpstr>2_Office Teması</vt:lpstr>
      <vt:lpstr>3_Office Teması</vt:lpstr>
      <vt:lpstr>4_Office Teması</vt:lpstr>
      <vt:lpstr>5_Office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En Çok Kullanılanlar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exper</dc:creator>
  <cp:lastModifiedBy>exper</cp:lastModifiedBy>
  <cp:revision>3</cp:revision>
  <dcterms:created xsi:type="dcterms:W3CDTF">2017-11-07T14:54:11Z</dcterms:created>
  <dcterms:modified xsi:type="dcterms:W3CDTF">2017-11-07T15:02:55Z</dcterms:modified>
</cp:coreProperties>
</file>