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8" r:id="rId2"/>
    <p:sldId id="262" r:id="rId3"/>
    <p:sldId id="264" r:id="rId4"/>
    <p:sldId id="265" r:id="rId5"/>
    <p:sldId id="260" r:id="rId6"/>
    <p:sldId id="259" r:id="rId7"/>
    <p:sldId id="266" r:id="rId8"/>
    <p:sldId id="267" r:id="rId9"/>
    <p:sldId id="268" r:id="rId10"/>
    <p:sldId id="271" r:id="rId11"/>
    <p:sldId id="269" r:id="rId12"/>
    <p:sldId id="261" r:id="rId13"/>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3" d="100"/>
          <a:sy n="73" d="100"/>
        </p:scale>
        <p:origin x="618"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F37B5306-2316-4681-A563-B4BB17E70E40}" type="datetimeFigureOut">
              <a:rPr lang="tr-TR" smtClean="0"/>
              <a:t>18.01.2018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CB2C6474-2B68-4028-9C5D-BDB224005F92}" type="slidenum">
              <a:rPr lang="tr-TR" smtClean="0"/>
              <a:t>‹#›</a:t>
            </a:fld>
            <a:endParaRPr lang="tr-TR"/>
          </a:p>
        </p:txBody>
      </p:sp>
    </p:spTree>
    <p:extLst>
      <p:ext uri="{BB962C8B-B14F-4D97-AF65-F5344CB8AC3E}">
        <p14:creationId xmlns:p14="http://schemas.microsoft.com/office/powerpoint/2010/main" val="217637565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F37B5306-2316-4681-A563-B4BB17E70E40}" type="datetimeFigureOut">
              <a:rPr lang="tr-TR" smtClean="0"/>
              <a:t>18.01.2018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CB2C6474-2B68-4028-9C5D-BDB224005F92}" type="slidenum">
              <a:rPr lang="tr-TR" smtClean="0"/>
              <a:t>‹#›</a:t>
            </a:fld>
            <a:endParaRPr lang="tr-TR"/>
          </a:p>
        </p:txBody>
      </p:sp>
    </p:spTree>
    <p:extLst>
      <p:ext uri="{BB962C8B-B14F-4D97-AF65-F5344CB8AC3E}">
        <p14:creationId xmlns:p14="http://schemas.microsoft.com/office/powerpoint/2010/main" val="27014448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F37B5306-2316-4681-A563-B4BB17E70E40}" type="datetimeFigureOut">
              <a:rPr lang="tr-TR" smtClean="0"/>
              <a:t>18.01.2018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CB2C6474-2B68-4028-9C5D-BDB224005F92}" type="slidenum">
              <a:rPr lang="tr-TR" smtClean="0"/>
              <a:t>‹#›</a:t>
            </a:fld>
            <a:endParaRPr lang="tr-TR"/>
          </a:p>
        </p:txBody>
      </p:sp>
    </p:spTree>
    <p:extLst>
      <p:ext uri="{BB962C8B-B14F-4D97-AF65-F5344CB8AC3E}">
        <p14:creationId xmlns:p14="http://schemas.microsoft.com/office/powerpoint/2010/main" val="41548446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F37B5306-2316-4681-A563-B4BB17E70E40}" type="datetimeFigureOut">
              <a:rPr lang="tr-TR" smtClean="0"/>
              <a:t>18.01.2018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CB2C6474-2B68-4028-9C5D-BDB224005F92}" type="slidenum">
              <a:rPr lang="tr-TR" smtClean="0"/>
              <a:t>‹#›</a:t>
            </a:fld>
            <a:endParaRPr lang="tr-TR"/>
          </a:p>
        </p:txBody>
      </p:sp>
    </p:spTree>
    <p:extLst>
      <p:ext uri="{BB962C8B-B14F-4D97-AF65-F5344CB8AC3E}">
        <p14:creationId xmlns:p14="http://schemas.microsoft.com/office/powerpoint/2010/main" val="7362404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F37B5306-2316-4681-A563-B4BB17E70E40}" type="datetimeFigureOut">
              <a:rPr lang="tr-TR" smtClean="0"/>
              <a:t>18.01.2018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CB2C6474-2B68-4028-9C5D-BDB224005F92}" type="slidenum">
              <a:rPr lang="tr-TR" smtClean="0"/>
              <a:t>‹#›</a:t>
            </a:fld>
            <a:endParaRPr lang="tr-TR"/>
          </a:p>
        </p:txBody>
      </p:sp>
    </p:spTree>
    <p:extLst>
      <p:ext uri="{BB962C8B-B14F-4D97-AF65-F5344CB8AC3E}">
        <p14:creationId xmlns:p14="http://schemas.microsoft.com/office/powerpoint/2010/main" val="227752465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F37B5306-2316-4681-A563-B4BB17E70E40}" type="datetimeFigureOut">
              <a:rPr lang="tr-TR" smtClean="0"/>
              <a:t>18.01.2018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CB2C6474-2B68-4028-9C5D-BDB224005F92}" type="slidenum">
              <a:rPr lang="tr-TR" smtClean="0"/>
              <a:t>‹#›</a:t>
            </a:fld>
            <a:endParaRPr lang="tr-TR"/>
          </a:p>
        </p:txBody>
      </p:sp>
    </p:spTree>
    <p:extLst>
      <p:ext uri="{BB962C8B-B14F-4D97-AF65-F5344CB8AC3E}">
        <p14:creationId xmlns:p14="http://schemas.microsoft.com/office/powerpoint/2010/main" val="386368840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F37B5306-2316-4681-A563-B4BB17E70E40}" type="datetimeFigureOut">
              <a:rPr lang="tr-TR" smtClean="0"/>
              <a:t>18.01.2018</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CB2C6474-2B68-4028-9C5D-BDB224005F92}" type="slidenum">
              <a:rPr lang="tr-TR" smtClean="0"/>
              <a:t>‹#›</a:t>
            </a:fld>
            <a:endParaRPr lang="tr-TR"/>
          </a:p>
        </p:txBody>
      </p:sp>
    </p:spTree>
    <p:extLst>
      <p:ext uri="{BB962C8B-B14F-4D97-AF65-F5344CB8AC3E}">
        <p14:creationId xmlns:p14="http://schemas.microsoft.com/office/powerpoint/2010/main" val="198136914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F37B5306-2316-4681-A563-B4BB17E70E40}" type="datetimeFigureOut">
              <a:rPr lang="tr-TR" smtClean="0"/>
              <a:t>18.01.2018</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CB2C6474-2B68-4028-9C5D-BDB224005F92}" type="slidenum">
              <a:rPr lang="tr-TR" smtClean="0"/>
              <a:t>‹#›</a:t>
            </a:fld>
            <a:endParaRPr lang="tr-TR"/>
          </a:p>
        </p:txBody>
      </p:sp>
    </p:spTree>
    <p:extLst>
      <p:ext uri="{BB962C8B-B14F-4D97-AF65-F5344CB8AC3E}">
        <p14:creationId xmlns:p14="http://schemas.microsoft.com/office/powerpoint/2010/main" val="244948477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F37B5306-2316-4681-A563-B4BB17E70E40}" type="datetimeFigureOut">
              <a:rPr lang="tr-TR" smtClean="0"/>
              <a:t>18.01.2018</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CB2C6474-2B68-4028-9C5D-BDB224005F92}" type="slidenum">
              <a:rPr lang="tr-TR" smtClean="0"/>
              <a:t>‹#›</a:t>
            </a:fld>
            <a:endParaRPr lang="tr-TR"/>
          </a:p>
        </p:txBody>
      </p:sp>
    </p:spTree>
    <p:extLst>
      <p:ext uri="{BB962C8B-B14F-4D97-AF65-F5344CB8AC3E}">
        <p14:creationId xmlns:p14="http://schemas.microsoft.com/office/powerpoint/2010/main" val="15797265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F37B5306-2316-4681-A563-B4BB17E70E40}" type="datetimeFigureOut">
              <a:rPr lang="tr-TR" smtClean="0"/>
              <a:t>18.01.2018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CB2C6474-2B68-4028-9C5D-BDB224005F92}" type="slidenum">
              <a:rPr lang="tr-TR" smtClean="0"/>
              <a:t>‹#›</a:t>
            </a:fld>
            <a:endParaRPr lang="tr-TR"/>
          </a:p>
        </p:txBody>
      </p:sp>
    </p:spTree>
    <p:extLst>
      <p:ext uri="{BB962C8B-B14F-4D97-AF65-F5344CB8AC3E}">
        <p14:creationId xmlns:p14="http://schemas.microsoft.com/office/powerpoint/2010/main" val="200847390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F37B5306-2316-4681-A563-B4BB17E70E40}" type="datetimeFigureOut">
              <a:rPr lang="tr-TR" smtClean="0"/>
              <a:t>18.01.2018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CB2C6474-2B68-4028-9C5D-BDB224005F92}" type="slidenum">
              <a:rPr lang="tr-TR" smtClean="0"/>
              <a:t>‹#›</a:t>
            </a:fld>
            <a:endParaRPr lang="tr-TR"/>
          </a:p>
        </p:txBody>
      </p:sp>
    </p:spTree>
    <p:extLst>
      <p:ext uri="{BB962C8B-B14F-4D97-AF65-F5344CB8AC3E}">
        <p14:creationId xmlns:p14="http://schemas.microsoft.com/office/powerpoint/2010/main" val="30026924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37B5306-2316-4681-A563-B4BB17E70E40}" type="datetimeFigureOut">
              <a:rPr lang="tr-TR" smtClean="0"/>
              <a:t>18.01.2018</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B2C6474-2B68-4028-9C5D-BDB224005F92}" type="slidenum">
              <a:rPr lang="tr-TR" smtClean="0"/>
              <a:t>‹#›</a:t>
            </a:fld>
            <a:endParaRPr lang="tr-TR"/>
          </a:p>
        </p:txBody>
      </p:sp>
    </p:spTree>
    <p:extLst>
      <p:ext uri="{BB962C8B-B14F-4D97-AF65-F5344CB8AC3E}">
        <p14:creationId xmlns:p14="http://schemas.microsoft.com/office/powerpoint/2010/main" val="179576204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757647" y="894212"/>
            <a:ext cx="10827920" cy="4893647"/>
          </a:xfrm>
          <a:prstGeom prst="rect">
            <a:avLst/>
          </a:prstGeom>
        </p:spPr>
        <p:txBody>
          <a:bodyPr wrap="square">
            <a:spAutoFit/>
          </a:bodyPr>
          <a:lstStyle/>
          <a:p>
            <a:pPr algn="just">
              <a:defRPr/>
            </a:pPr>
            <a:r>
              <a:rPr lang="tr-TR" sz="2400" b="1" dirty="0" smtClean="0">
                <a:solidFill>
                  <a:srgbClr val="FF0000"/>
                </a:solidFill>
                <a:latin typeface="Cambria" panose="02040503050406030204" pitchFamily="18" charset="0"/>
                <a:cs typeface="Times New Roman" panose="02020603050405020304" pitchFamily="18" charset="0"/>
              </a:rPr>
              <a:t>NÜKLEER ENERJİ</a:t>
            </a:r>
          </a:p>
          <a:p>
            <a:pPr algn="just">
              <a:defRPr/>
            </a:pPr>
            <a:r>
              <a:rPr lang="tr-TR" sz="2400" dirty="0" smtClean="0">
                <a:latin typeface="Cambria" panose="02040503050406030204" pitchFamily="18" charset="0"/>
                <a:cs typeface="Times New Roman" panose="02020603050405020304" pitchFamily="18" charset="0"/>
              </a:rPr>
              <a:t>Nükleer </a:t>
            </a:r>
            <a:r>
              <a:rPr lang="tr-TR" sz="2400" dirty="0">
                <a:latin typeface="Cambria" panose="02040503050406030204" pitchFamily="18" charset="0"/>
                <a:cs typeface="Times New Roman" panose="02020603050405020304" pitchFamily="18" charset="0"/>
              </a:rPr>
              <a:t>kelimesi, İngilizce “</a:t>
            </a:r>
            <a:r>
              <a:rPr lang="tr-TR" sz="2400" dirty="0" err="1">
                <a:latin typeface="Cambria" panose="02040503050406030204" pitchFamily="18" charset="0"/>
                <a:cs typeface="Times New Roman" panose="02020603050405020304" pitchFamily="18" charset="0"/>
              </a:rPr>
              <a:t>nucleus</a:t>
            </a:r>
            <a:r>
              <a:rPr lang="tr-TR" sz="2400" dirty="0">
                <a:latin typeface="Cambria" panose="02040503050406030204" pitchFamily="18" charset="0"/>
                <a:cs typeface="Times New Roman" panose="02020603050405020304" pitchFamily="18" charset="0"/>
              </a:rPr>
              <a:t>” adının </a:t>
            </a:r>
            <a:r>
              <a:rPr lang="tr-TR" sz="2400" dirty="0" smtClean="0">
                <a:latin typeface="Cambria" panose="02040503050406030204" pitchFamily="18" charset="0"/>
                <a:cs typeface="Times New Roman" panose="02020603050405020304" pitchFamily="18" charset="0"/>
              </a:rPr>
              <a:t>sıfatlanmış </a:t>
            </a:r>
            <a:r>
              <a:rPr lang="tr-TR" sz="2400" dirty="0">
                <a:latin typeface="Cambria" panose="02040503050406030204" pitchFamily="18" charset="0"/>
                <a:cs typeface="Times New Roman" panose="02020603050405020304" pitchFamily="18" charset="0"/>
              </a:rPr>
              <a:t>halidir. Nükleer; çekirdeksel, çekirdek ile ilgili anlamını ifade etmektedir. Dolayısıyla nükleer enerji, benzer şekilde atomik enerji, çekirdek enerjisi şeklinde de ifade edilebilir</a:t>
            </a:r>
            <a:r>
              <a:rPr lang="tr-TR" sz="2400" dirty="0" smtClean="0">
                <a:latin typeface="Cambria" panose="02040503050406030204" pitchFamily="18" charset="0"/>
                <a:cs typeface="Times New Roman" panose="02020603050405020304" pitchFamily="18" charset="0"/>
              </a:rPr>
              <a:t>. Bu enerji türü adını yaygın olarak II. Dünya </a:t>
            </a:r>
            <a:r>
              <a:rPr lang="tr-TR" sz="2400" dirty="0">
                <a:latin typeface="Cambria" panose="02040503050406030204" pitchFamily="18" charset="0"/>
                <a:cs typeface="Times New Roman" panose="02020603050405020304" pitchFamily="18" charset="0"/>
              </a:rPr>
              <a:t>Savaşı </a:t>
            </a:r>
            <a:r>
              <a:rPr lang="tr-TR" sz="2400" dirty="0" smtClean="0">
                <a:latin typeface="Cambria" panose="02040503050406030204" pitchFamily="18" charset="0"/>
                <a:cs typeface="Times New Roman" panose="02020603050405020304" pitchFamily="18" charset="0"/>
              </a:rPr>
              <a:t>ile duyurmuştur. 6 </a:t>
            </a:r>
            <a:r>
              <a:rPr lang="tr-TR" sz="2400" dirty="0">
                <a:latin typeface="Cambria" panose="02040503050406030204" pitchFamily="18" charset="0"/>
                <a:cs typeface="Times New Roman" panose="02020603050405020304" pitchFamily="18" charset="0"/>
              </a:rPr>
              <a:t>Ağustos 1945 tarihinde Japonya’nın Hiroşima, 9 Ağustos 1945’te Nagazaki kentlerine atılan </a:t>
            </a:r>
            <a:r>
              <a:rPr lang="tr-TR" sz="2400" dirty="0" smtClean="0">
                <a:latin typeface="Cambria" panose="02040503050406030204" pitchFamily="18" charset="0"/>
                <a:cs typeface="Times New Roman" panose="02020603050405020304" pitchFamily="18" charset="0"/>
              </a:rPr>
              <a:t>atom bombaları nükleer enerjinin ne kadar önemli ve büyük bir enerji kaynağı olduğunu ortaya koymuştur. Bu konu ile ilgili çalışmaların başlangıcı. XX. yüzyıl başlarına kadar inmektedir. </a:t>
            </a:r>
            <a:r>
              <a:rPr lang="tr-TR" sz="2400" dirty="0">
                <a:latin typeface="Cambria" panose="02040503050406030204" pitchFamily="18" charset="0"/>
                <a:cs typeface="Times New Roman" panose="02020603050405020304" pitchFamily="18" charset="0"/>
              </a:rPr>
              <a:t>Nükleer enerji atom reaktörleri veya nükleer santraller denilen tesislerde atom çekirdeklerinin parçalanması(</a:t>
            </a:r>
            <a:r>
              <a:rPr lang="tr-TR" sz="2400" dirty="0" err="1">
                <a:latin typeface="Cambria" panose="02040503050406030204" pitchFamily="18" charset="0"/>
                <a:cs typeface="Times New Roman" panose="02020603050405020304" pitchFamily="18" charset="0"/>
              </a:rPr>
              <a:t>fizyon</a:t>
            </a:r>
            <a:r>
              <a:rPr lang="tr-TR" sz="2400" dirty="0">
                <a:latin typeface="Cambria" panose="02040503050406030204" pitchFamily="18" charset="0"/>
                <a:cs typeface="Times New Roman" panose="02020603050405020304" pitchFamily="18" charset="0"/>
              </a:rPr>
              <a:t>) veya birleştirilmesi (füzyon) yöntemleri ile elde </a:t>
            </a:r>
            <a:r>
              <a:rPr lang="tr-TR" sz="2400" dirty="0" smtClean="0">
                <a:latin typeface="Cambria" panose="02040503050406030204" pitchFamily="18" charset="0"/>
                <a:cs typeface="Times New Roman" panose="02020603050405020304" pitchFamily="18" charset="0"/>
              </a:rPr>
              <a:t>edilir. </a:t>
            </a:r>
          </a:p>
          <a:p>
            <a:pPr algn="just">
              <a:defRPr/>
            </a:pPr>
            <a:endParaRPr lang="tr-TR" sz="2400" dirty="0" smtClean="0">
              <a:latin typeface="Cambria" panose="02040503050406030204" pitchFamily="18" charset="0"/>
              <a:cs typeface="Times New Roman" panose="02020603050405020304" pitchFamily="18" charset="0"/>
            </a:endParaRPr>
          </a:p>
          <a:p>
            <a:pPr algn="just">
              <a:defRPr/>
            </a:pPr>
            <a:endParaRPr lang="tr-TR" sz="2400" dirty="0">
              <a:latin typeface="Cambria" panose="02040503050406030204" pitchFamily="18" charset="0"/>
            </a:endParaRPr>
          </a:p>
        </p:txBody>
      </p:sp>
    </p:spTree>
    <p:extLst>
      <p:ext uri="{BB962C8B-B14F-4D97-AF65-F5344CB8AC3E}">
        <p14:creationId xmlns:p14="http://schemas.microsoft.com/office/powerpoint/2010/main" val="427311566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Rectangle 2"/>
          <p:cNvSpPr>
            <a:spLocks noGrp="1" noChangeArrowheads="1"/>
          </p:cNvSpPr>
          <p:nvPr>
            <p:ph type="title"/>
          </p:nvPr>
        </p:nvSpPr>
        <p:spPr>
          <a:xfrm>
            <a:off x="600891" y="365125"/>
            <a:ext cx="10752909" cy="849721"/>
          </a:xfrm>
        </p:spPr>
        <p:txBody>
          <a:bodyPr>
            <a:normAutofit/>
          </a:bodyPr>
          <a:lstStyle/>
          <a:p>
            <a:r>
              <a:rPr lang="tr-TR" altLang="tr-TR" sz="2400" dirty="0" smtClean="0">
                <a:solidFill>
                  <a:srgbClr val="FF0000"/>
                </a:solidFill>
                <a:latin typeface="Cambria" panose="02040503050406030204" pitchFamily="18" charset="0"/>
              </a:rPr>
              <a:t>BÜYÜK NÜKLLER SANTRAL KAZALARI</a:t>
            </a:r>
            <a:br>
              <a:rPr lang="tr-TR" altLang="tr-TR" sz="2400" dirty="0" smtClean="0">
                <a:solidFill>
                  <a:srgbClr val="FF0000"/>
                </a:solidFill>
                <a:latin typeface="Cambria" panose="02040503050406030204" pitchFamily="18" charset="0"/>
              </a:rPr>
            </a:br>
            <a:endParaRPr lang="tr-TR" altLang="tr-TR" sz="2400" dirty="0">
              <a:solidFill>
                <a:srgbClr val="FF0000"/>
              </a:solidFill>
              <a:latin typeface="Cambria" panose="02040503050406030204" pitchFamily="18" charset="0"/>
            </a:endParaRPr>
          </a:p>
        </p:txBody>
      </p:sp>
      <p:sp>
        <p:nvSpPr>
          <p:cNvPr id="86019" name="Rectangle 3"/>
          <p:cNvSpPr>
            <a:spLocks noGrp="1" noChangeArrowheads="1"/>
          </p:cNvSpPr>
          <p:nvPr>
            <p:ph type="body" idx="1"/>
          </p:nvPr>
        </p:nvSpPr>
        <p:spPr>
          <a:xfrm>
            <a:off x="457200" y="1341439"/>
            <a:ext cx="10896600" cy="5005387"/>
          </a:xfrm>
        </p:spPr>
        <p:txBody>
          <a:bodyPr>
            <a:normAutofit/>
          </a:bodyPr>
          <a:lstStyle/>
          <a:p>
            <a:pPr marL="0" indent="0">
              <a:lnSpc>
                <a:spcPct val="90000"/>
              </a:lnSpc>
              <a:buNone/>
            </a:pPr>
            <a:endParaRPr lang="tr-TR" altLang="tr-TR" sz="2400" dirty="0" smtClean="0">
              <a:latin typeface="Cambria" panose="02040503050406030204" pitchFamily="18" charset="0"/>
            </a:endParaRPr>
          </a:p>
          <a:p>
            <a:pPr marL="0" indent="0">
              <a:buNone/>
            </a:pPr>
            <a:r>
              <a:rPr lang="tr-TR" altLang="tr-TR" sz="2400" dirty="0">
                <a:latin typeface="Cambria" panose="02040503050406030204" pitchFamily="18" charset="0"/>
              </a:rPr>
              <a:t>ÇERNOBİL NÜKLEER SANTRAL KAZASI </a:t>
            </a:r>
          </a:p>
          <a:p>
            <a:pPr algn="just">
              <a:lnSpc>
                <a:spcPct val="90000"/>
              </a:lnSpc>
            </a:pPr>
            <a:r>
              <a:rPr lang="tr-TR" altLang="tr-TR" sz="2400" dirty="0" smtClean="0">
                <a:latin typeface="Cambria" panose="02040503050406030204" pitchFamily="18" charset="0"/>
              </a:rPr>
              <a:t>26 </a:t>
            </a:r>
            <a:r>
              <a:rPr lang="tr-TR" altLang="tr-TR" sz="2400" dirty="0">
                <a:latin typeface="Cambria" panose="02040503050406030204" pitchFamily="18" charset="0"/>
              </a:rPr>
              <a:t>Nisan 1986'da eski Sovyetler Birliğine bağlı Ukrayna'da bulunan Çernobil nükleer güç santralinin 4. ünitesinde meydana gelen kazada, reaktör kalbinin tümü, binanın büyük bir bölümü hasar görmüştür.  Bunun sonucu olarak büyük miktarda radyoaktif materyal çevreye yayılmıştır.</a:t>
            </a:r>
          </a:p>
          <a:p>
            <a:pPr algn="just">
              <a:lnSpc>
                <a:spcPct val="90000"/>
              </a:lnSpc>
            </a:pPr>
            <a:r>
              <a:rPr lang="tr-TR" altLang="tr-TR" sz="2400" dirty="0">
                <a:latin typeface="Cambria" panose="02040503050406030204" pitchFamily="18" charset="0"/>
              </a:rPr>
              <a:t>Santralın 4. ünitesi rutin bakıma alınacağı zaman, durdurma işlemleri sırasında güvenlik yönünden önemli olan elektrik kesilmesi ile ilgili özel bir deneyin yapılmak istenmesi nedeniyle kaza olmuştur.</a:t>
            </a:r>
          </a:p>
          <a:p>
            <a:pPr algn="just">
              <a:lnSpc>
                <a:spcPct val="90000"/>
              </a:lnSpc>
            </a:pPr>
            <a:r>
              <a:rPr lang="tr-TR" altLang="tr-TR" sz="2400" dirty="0">
                <a:latin typeface="Cambria" panose="02040503050406030204" pitchFamily="18" charset="0"/>
              </a:rPr>
              <a:t>Reaktör maliyetini etkilemesi sebebiyle, benzer tür reaktörlerde bulunan emniyet kab</a:t>
            </a:r>
            <a:r>
              <a:rPr lang="tr-TR" altLang="tr-TR" sz="2400" b="1" dirty="0">
                <a:latin typeface="Cambria" panose="02040503050406030204" pitchFamily="18" charset="0"/>
              </a:rPr>
              <a:t>ı</a:t>
            </a:r>
            <a:r>
              <a:rPr lang="tr-TR" altLang="tr-TR" sz="2400" dirty="0">
                <a:latin typeface="Cambria" panose="02040503050406030204" pitchFamily="18" charset="0"/>
              </a:rPr>
              <a:t>nın bu reaktörde olmaması, reaktör kalbinin erimesiyle ortaya çıkan radyoaktivitenin çevreye yayılmasına sebep olmuştur </a:t>
            </a:r>
            <a:r>
              <a:rPr lang="tr-TR" altLang="tr-TR" sz="2400" dirty="0" smtClean="0">
                <a:latin typeface="Cambria" panose="02040503050406030204" pitchFamily="18" charset="0"/>
              </a:rPr>
              <a:t>.</a:t>
            </a:r>
            <a:endParaRPr lang="tr-TR" altLang="tr-TR" sz="2400" dirty="0">
              <a:latin typeface="Cambria" panose="02040503050406030204" pitchFamily="18" charset="0"/>
            </a:endParaRPr>
          </a:p>
        </p:txBody>
      </p:sp>
    </p:spTree>
    <p:extLst>
      <p:ext uri="{BB962C8B-B14F-4D97-AF65-F5344CB8AC3E}">
        <p14:creationId xmlns:p14="http://schemas.microsoft.com/office/powerpoint/2010/main" val="3389305638"/>
      </p:ext>
    </p:extLst>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fukuşima nükleer santrali kazası ile ilgili görsel sonucu"/>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62148" y="0"/>
            <a:ext cx="10620103" cy="670836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2685421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483325" y="404948"/>
            <a:ext cx="11220995" cy="3083921"/>
          </a:xfrm>
          <a:prstGeom prst="rect">
            <a:avLst/>
          </a:prstGeom>
        </p:spPr>
        <p:txBody>
          <a:bodyPr wrap="square">
            <a:spAutoFit/>
          </a:bodyPr>
          <a:lstStyle/>
          <a:p>
            <a:pPr>
              <a:lnSpc>
                <a:spcPct val="90000"/>
              </a:lnSpc>
            </a:pPr>
            <a:r>
              <a:rPr lang="tr-TR" altLang="tr-TR" sz="2400" dirty="0" smtClean="0">
                <a:latin typeface="Cambria" panose="02040503050406030204" pitchFamily="18" charset="0"/>
              </a:rPr>
              <a:t>Kaynakça: </a:t>
            </a:r>
          </a:p>
          <a:p>
            <a:pPr marL="342900" indent="-342900">
              <a:lnSpc>
                <a:spcPct val="90000"/>
              </a:lnSpc>
              <a:buFont typeface="Arial" panose="020B0604020202020204" pitchFamily="34" charset="0"/>
              <a:buChar char="•"/>
            </a:pPr>
            <a:r>
              <a:rPr lang="tr-TR" altLang="tr-TR" sz="2400" dirty="0" smtClean="0">
                <a:latin typeface="Cambria" panose="02040503050406030204" pitchFamily="18" charset="0"/>
              </a:rPr>
              <a:t>İskender</a:t>
            </a:r>
            <a:r>
              <a:rPr lang="tr-TR" altLang="tr-TR" sz="2400" dirty="0">
                <a:latin typeface="Cambria" panose="02040503050406030204" pitchFamily="18" charset="0"/>
              </a:rPr>
              <a:t>, S</a:t>
            </a:r>
            <a:r>
              <a:rPr lang="tr-TR" altLang="tr-TR" sz="2400" dirty="0" smtClean="0">
                <a:latin typeface="Cambria" panose="02040503050406030204" pitchFamily="18" charset="0"/>
              </a:rPr>
              <a:t>. (2005) Türkiye </a:t>
            </a:r>
            <a:r>
              <a:rPr lang="tr-TR" altLang="tr-TR" sz="2400" dirty="0">
                <a:latin typeface="Cambria" panose="02040503050406030204" pitchFamily="18" charset="0"/>
              </a:rPr>
              <a:t>ve Dünyada Enerji &amp; Nükleer Enerji Gerçeği. </a:t>
            </a:r>
            <a:r>
              <a:rPr lang="tr-TR" altLang="tr-TR" sz="2400" dirty="0" smtClean="0">
                <a:latin typeface="Cambria" panose="02040503050406030204" pitchFamily="18" charset="0"/>
              </a:rPr>
              <a:t>TÜTEV </a:t>
            </a:r>
            <a:r>
              <a:rPr lang="tr-TR" altLang="tr-TR" sz="2400" dirty="0" err="1" smtClean="0">
                <a:latin typeface="Cambria" panose="02040503050406030204" pitchFamily="18" charset="0"/>
              </a:rPr>
              <a:t>Yayınları,Ankara</a:t>
            </a:r>
            <a:r>
              <a:rPr lang="tr-TR" altLang="tr-TR" sz="2400" dirty="0" smtClean="0">
                <a:latin typeface="Cambria" panose="02040503050406030204" pitchFamily="18" charset="0"/>
              </a:rPr>
              <a:t>. </a:t>
            </a:r>
            <a:endParaRPr lang="tr-TR" altLang="tr-TR" sz="2400" dirty="0">
              <a:latin typeface="Cambria" panose="02040503050406030204" pitchFamily="18" charset="0"/>
            </a:endParaRPr>
          </a:p>
          <a:p>
            <a:pPr marL="342900" indent="-342900">
              <a:lnSpc>
                <a:spcPct val="90000"/>
              </a:lnSpc>
              <a:buFont typeface="Arial" panose="020B0604020202020204" pitchFamily="34" charset="0"/>
              <a:buChar char="•"/>
            </a:pPr>
            <a:r>
              <a:rPr lang="tr-TR" altLang="tr-TR" sz="2400" dirty="0">
                <a:latin typeface="Cambria" panose="02040503050406030204" pitchFamily="18" charset="0"/>
              </a:rPr>
              <a:t>Kaya, İ. S. (2012). Nükleer Enerji Dünyasında Çevre ve İnsan. Sosyal Bilimler Enstitüsü Dergisi. Sayı 24. (2012)</a:t>
            </a:r>
          </a:p>
          <a:p>
            <a:pPr marL="342900" indent="-342900">
              <a:lnSpc>
                <a:spcPct val="90000"/>
              </a:lnSpc>
              <a:buFont typeface="Arial" panose="020B0604020202020204" pitchFamily="34" charset="0"/>
              <a:buChar char="•"/>
            </a:pPr>
            <a:r>
              <a:rPr lang="tr-TR" altLang="tr-TR" sz="2400" dirty="0">
                <a:latin typeface="Cambria" panose="02040503050406030204" pitchFamily="18" charset="0"/>
              </a:rPr>
              <a:t>Küçük, </a:t>
            </a:r>
            <a:r>
              <a:rPr lang="tr-TR" altLang="tr-TR" sz="2400" dirty="0" smtClean="0">
                <a:latin typeface="Cambria" panose="02040503050406030204" pitchFamily="18" charset="0"/>
              </a:rPr>
              <a:t>R. ;Uzun</a:t>
            </a:r>
            <a:r>
              <a:rPr lang="tr-TR" altLang="tr-TR" sz="2400" dirty="0">
                <a:latin typeface="Cambria" panose="02040503050406030204" pitchFamily="18" charset="0"/>
              </a:rPr>
              <a:t>, G. (1996). Nükleer Santral Kurulması Planlanan </a:t>
            </a:r>
            <a:r>
              <a:rPr lang="tr-TR" altLang="tr-TR" sz="2400" dirty="0" err="1">
                <a:latin typeface="Cambria" panose="02040503050406030204" pitchFamily="18" charset="0"/>
              </a:rPr>
              <a:t>Akkuyu’nun</a:t>
            </a:r>
            <a:r>
              <a:rPr lang="tr-TR" altLang="tr-TR" sz="2400" dirty="0">
                <a:latin typeface="Cambria" panose="02040503050406030204" pitchFamily="18" charset="0"/>
              </a:rPr>
              <a:t> Doğal Özellikleri. TMMOB 1. Enerji Sempozyumu (Kasım 1996</a:t>
            </a:r>
            <a:r>
              <a:rPr lang="tr-TR" altLang="tr-TR" sz="2400" dirty="0" smtClean="0">
                <a:latin typeface="Cambria" panose="02040503050406030204" pitchFamily="18" charset="0"/>
              </a:rPr>
              <a:t>)</a:t>
            </a:r>
          </a:p>
          <a:p>
            <a:pPr marL="342900" indent="-342900">
              <a:lnSpc>
                <a:spcPct val="90000"/>
              </a:lnSpc>
              <a:buFont typeface="Arial" panose="020B0604020202020204" pitchFamily="34" charset="0"/>
              <a:buChar char="•"/>
            </a:pPr>
            <a:r>
              <a:rPr lang="tr-TR" altLang="tr-TR" sz="2400" dirty="0" err="1" smtClean="0">
                <a:latin typeface="Cambria" panose="02040503050406030204" pitchFamily="18" charset="0"/>
              </a:rPr>
              <a:t>Temurçin</a:t>
            </a:r>
            <a:r>
              <a:rPr lang="tr-TR" altLang="tr-TR" sz="2400" dirty="0" smtClean="0">
                <a:latin typeface="Cambria" panose="02040503050406030204" pitchFamily="18" charset="0"/>
              </a:rPr>
              <a:t>, K; </a:t>
            </a:r>
            <a:r>
              <a:rPr lang="tr-TR" altLang="tr-TR" sz="2400" dirty="0" err="1" smtClean="0">
                <a:latin typeface="Cambria" panose="02040503050406030204" pitchFamily="18" charset="0"/>
              </a:rPr>
              <a:t>Aliağaoğlu</a:t>
            </a:r>
            <a:r>
              <a:rPr lang="tr-TR" altLang="tr-TR" sz="2400" dirty="0" smtClean="0">
                <a:latin typeface="Cambria" panose="02040503050406030204" pitchFamily="18" charset="0"/>
              </a:rPr>
              <a:t> A. (2003) n</a:t>
            </a:r>
            <a:r>
              <a:rPr lang="tr-TR" sz="2400" dirty="0" smtClean="0">
                <a:latin typeface="Cambria" panose="02040503050406030204" pitchFamily="18" charset="0"/>
              </a:rPr>
              <a:t>ükleer Enerji ve </a:t>
            </a:r>
            <a:r>
              <a:rPr lang="tr-TR" sz="2400" dirty="0">
                <a:latin typeface="Cambria" panose="02040503050406030204" pitchFamily="18" charset="0"/>
              </a:rPr>
              <a:t>T</a:t>
            </a:r>
            <a:r>
              <a:rPr lang="tr-TR" sz="2400" dirty="0" smtClean="0">
                <a:latin typeface="Cambria" panose="02040503050406030204" pitchFamily="18" charset="0"/>
              </a:rPr>
              <a:t>artışmalar </a:t>
            </a:r>
            <a:r>
              <a:rPr lang="tr-TR" sz="2400" dirty="0">
                <a:latin typeface="Cambria" panose="02040503050406030204" pitchFamily="18" charset="0"/>
              </a:rPr>
              <a:t>I</a:t>
            </a:r>
            <a:r>
              <a:rPr lang="tr-TR" sz="2400" dirty="0" smtClean="0">
                <a:latin typeface="Cambria" panose="02040503050406030204" pitchFamily="18" charset="0"/>
              </a:rPr>
              <a:t>şığında </a:t>
            </a:r>
            <a:r>
              <a:rPr lang="tr-TR" sz="2400" dirty="0">
                <a:latin typeface="Cambria" panose="02040503050406030204" pitchFamily="18" charset="0"/>
              </a:rPr>
              <a:t>T</a:t>
            </a:r>
            <a:r>
              <a:rPr lang="tr-TR" sz="2400" dirty="0" smtClean="0">
                <a:latin typeface="Cambria" panose="02040503050406030204" pitchFamily="18" charset="0"/>
              </a:rPr>
              <a:t>ürkiye’de </a:t>
            </a:r>
            <a:r>
              <a:rPr lang="tr-TR" sz="2400" dirty="0">
                <a:latin typeface="Cambria" panose="02040503050406030204" pitchFamily="18" charset="0"/>
              </a:rPr>
              <a:t>N</a:t>
            </a:r>
            <a:r>
              <a:rPr lang="tr-TR" sz="2400" dirty="0" smtClean="0">
                <a:latin typeface="Cambria" panose="02040503050406030204" pitchFamily="18" charset="0"/>
              </a:rPr>
              <a:t>ükleer </a:t>
            </a:r>
            <a:r>
              <a:rPr lang="tr-TR" sz="2400" dirty="0">
                <a:latin typeface="Cambria" panose="02040503050406030204" pitchFamily="18" charset="0"/>
              </a:rPr>
              <a:t>E</a:t>
            </a:r>
            <a:r>
              <a:rPr lang="tr-TR" sz="2400" dirty="0" smtClean="0">
                <a:latin typeface="Cambria" panose="02040503050406030204" pitchFamily="18" charset="0"/>
              </a:rPr>
              <a:t>nerji Gerçeği, Coğrafi Bilimler Dergisi, 1 (2), sf. 25-39.</a:t>
            </a:r>
            <a:endParaRPr lang="tr-TR" altLang="tr-TR" sz="2400" dirty="0">
              <a:latin typeface="Cambria" panose="02040503050406030204" pitchFamily="18" charset="0"/>
            </a:endParaRPr>
          </a:p>
        </p:txBody>
      </p:sp>
    </p:spTree>
    <p:extLst>
      <p:ext uri="{BB962C8B-B14F-4D97-AF65-F5344CB8AC3E}">
        <p14:creationId xmlns:p14="http://schemas.microsoft.com/office/powerpoint/2010/main" val="246307417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5564776" y="431074"/>
            <a:ext cx="6479177" cy="5632311"/>
          </a:xfrm>
          <a:prstGeom prst="rect">
            <a:avLst/>
          </a:prstGeom>
        </p:spPr>
        <p:txBody>
          <a:bodyPr wrap="square">
            <a:spAutoFit/>
          </a:bodyPr>
          <a:lstStyle/>
          <a:p>
            <a:pPr algn="just">
              <a:defRPr/>
            </a:pPr>
            <a:r>
              <a:rPr lang="tr-TR" sz="2400" dirty="0">
                <a:latin typeface="Cambria" panose="02040503050406030204" pitchFamily="18" charset="0"/>
                <a:cs typeface="Times New Roman" panose="02020603050405020304" pitchFamily="18" charset="0"/>
              </a:rPr>
              <a:t>1938 yılında </a:t>
            </a:r>
            <a:r>
              <a:rPr lang="tr-TR" sz="2400" dirty="0" err="1">
                <a:latin typeface="Cambria" panose="02040503050406030204" pitchFamily="18" charset="0"/>
                <a:cs typeface="Times New Roman" panose="02020603050405020304" pitchFamily="18" charset="0"/>
              </a:rPr>
              <a:t>Otto</a:t>
            </a:r>
            <a:r>
              <a:rPr lang="tr-TR" sz="2400" dirty="0">
                <a:latin typeface="Cambria" panose="02040503050406030204" pitchFamily="18" charset="0"/>
                <a:cs typeface="Times New Roman" panose="02020603050405020304" pitchFamily="18" charset="0"/>
              </a:rPr>
              <a:t> </a:t>
            </a:r>
            <a:r>
              <a:rPr lang="tr-TR" sz="2400" dirty="0" err="1">
                <a:latin typeface="Cambria" panose="02040503050406030204" pitchFamily="18" charset="0"/>
                <a:cs typeface="Times New Roman" panose="02020603050405020304" pitchFamily="18" charset="0"/>
              </a:rPr>
              <a:t>Hahn</a:t>
            </a:r>
            <a:r>
              <a:rPr lang="tr-TR" sz="2400" dirty="0">
                <a:latin typeface="Cambria" panose="02040503050406030204" pitchFamily="18" charset="0"/>
                <a:cs typeface="Times New Roman" panose="02020603050405020304" pitchFamily="18" charset="0"/>
              </a:rPr>
              <a:t> ve </a:t>
            </a:r>
            <a:r>
              <a:rPr lang="tr-TR" sz="2400" dirty="0" err="1">
                <a:latin typeface="Cambria" panose="02040503050406030204" pitchFamily="18" charset="0"/>
                <a:cs typeface="Times New Roman" panose="02020603050405020304" pitchFamily="18" charset="0"/>
              </a:rPr>
              <a:t>Fritz</a:t>
            </a:r>
            <a:r>
              <a:rPr lang="tr-TR" sz="2400" dirty="0">
                <a:latin typeface="Cambria" panose="02040503050406030204" pitchFamily="18" charset="0"/>
                <a:cs typeface="Times New Roman" panose="02020603050405020304" pitchFamily="18" charset="0"/>
              </a:rPr>
              <a:t> </a:t>
            </a:r>
            <a:r>
              <a:rPr lang="tr-TR" sz="2400" dirty="0" err="1">
                <a:latin typeface="Cambria" panose="02040503050406030204" pitchFamily="18" charset="0"/>
                <a:cs typeface="Times New Roman" panose="02020603050405020304" pitchFamily="18" charset="0"/>
              </a:rPr>
              <a:t>Strassman</a:t>
            </a:r>
            <a:r>
              <a:rPr lang="tr-TR" sz="2400" dirty="0">
                <a:latin typeface="Cambria" panose="02040503050406030204" pitchFamily="18" charset="0"/>
                <a:cs typeface="Times New Roman" panose="02020603050405020304" pitchFamily="18" charset="0"/>
              </a:rPr>
              <a:t>, atom çekirdeğinin </a:t>
            </a:r>
            <a:r>
              <a:rPr lang="tr-TR" sz="2400" dirty="0" err="1">
                <a:latin typeface="Cambria" panose="02040503050406030204" pitchFamily="18" charset="0"/>
                <a:cs typeface="Times New Roman" panose="02020603050405020304" pitchFamily="18" charset="0"/>
              </a:rPr>
              <a:t>fisyon</a:t>
            </a:r>
            <a:r>
              <a:rPr lang="tr-TR" sz="2400" dirty="0">
                <a:latin typeface="Cambria" panose="02040503050406030204" pitchFamily="18" charset="0"/>
                <a:cs typeface="Times New Roman" panose="02020603050405020304" pitchFamily="18" charset="0"/>
              </a:rPr>
              <a:t> özelliğini keşfetmişlerdir. </a:t>
            </a:r>
            <a:r>
              <a:rPr lang="tr-TR" sz="2400" dirty="0" err="1">
                <a:latin typeface="Cambria" panose="02040503050406030204" pitchFamily="18" charset="0"/>
                <a:cs typeface="Times New Roman" panose="02020603050405020304" pitchFamily="18" charset="0"/>
              </a:rPr>
              <a:t>Fisyon</a:t>
            </a:r>
            <a:r>
              <a:rPr lang="tr-TR" sz="2400" dirty="0">
                <a:latin typeface="Cambria" panose="02040503050406030204" pitchFamily="18" charset="0"/>
                <a:cs typeface="Times New Roman" panose="02020603050405020304" pitchFamily="18" charset="0"/>
              </a:rPr>
              <a:t> olayının keşfinden sonra, araştırmacılar </a:t>
            </a:r>
            <a:r>
              <a:rPr lang="tr-TR" sz="2400" dirty="0" err="1">
                <a:latin typeface="Cambria" panose="02040503050406030204" pitchFamily="18" charset="0"/>
                <a:cs typeface="Times New Roman" panose="02020603050405020304" pitchFamily="18" charset="0"/>
              </a:rPr>
              <a:t>fisyon</a:t>
            </a:r>
            <a:r>
              <a:rPr lang="tr-TR" sz="2400" dirty="0">
                <a:latin typeface="Cambria" panose="02040503050406030204" pitchFamily="18" charset="0"/>
                <a:cs typeface="Times New Roman" panose="02020603050405020304" pitchFamily="18" charset="0"/>
              </a:rPr>
              <a:t> olayının sürekliliğini sağlayıp kontrol altında tutmaya çalışmıştır. </a:t>
            </a:r>
          </a:p>
          <a:p>
            <a:pPr algn="just">
              <a:defRPr/>
            </a:pPr>
            <a:r>
              <a:rPr lang="tr-TR" sz="2400" dirty="0">
                <a:latin typeface="Cambria" panose="02040503050406030204" pitchFamily="18" charset="0"/>
                <a:cs typeface="Times New Roman" panose="02020603050405020304" pitchFamily="18" charset="0"/>
              </a:rPr>
              <a:t>1942 yılında, ABD’nin Chicago kentinde ilk nükleer reaktör </a:t>
            </a:r>
            <a:r>
              <a:rPr lang="tr-TR" sz="2400" dirty="0" err="1">
                <a:latin typeface="Cambria" panose="02040503050406030204" pitchFamily="18" charset="0"/>
                <a:cs typeface="Times New Roman" panose="02020603050405020304" pitchFamily="18" charset="0"/>
              </a:rPr>
              <a:t>Enrico</a:t>
            </a:r>
            <a:r>
              <a:rPr lang="tr-TR" sz="2400" dirty="0">
                <a:latin typeface="Cambria" panose="02040503050406030204" pitchFamily="18" charset="0"/>
                <a:cs typeface="Times New Roman" panose="02020603050405020304" pitchFamily="18" charset="0"/>
              </a:rPr>
              <a:t> </a:t>
            </a:r>
            <a:r>
              <a:rPr lang="tr-TR" sz="2400" dirty="0" err="1">
                <a:latin typeface="Cambria" panose="02040503050406030204" pitchFamily="18" charset="0"/>
                <a:cs typeface="Times New Roman" panose="02020603050405020304" pitchFamily="18" charset="0"/>
              </a:rPr>
              <a:t>Fermi</a:t>
            </a:r>
            <a:r>
              <a:rPr lang="tr-TR" sz="2400" dirty="0">
                <a:latin typeface="Cambria" panose="02040503050406030204" pitchFamily="18" charset="0"/>
                <a:cs typeface="Times New Roman" panose="02020603050405020304" pitchFamily="18" charset="0"/>
              </a:rPr>
              <a:t> tarafından işletilmeye başlandı. Nükleer santrallerden ilk elektrik enerjisi üretimi, 1954 yılında Sovyet Rusya’nın </a:t>
            </a:r>
            <a:r>
              <a:rPr lang="tr-TR" sz="2400" dirty="0" err="1">
                <a:latin typeface="Cambria" panose="02040503050406030204" pitchFamily="18" charset="0"/>
                <a:cs typeface="Times New Roman" panose="02020603050405020304" pitchFamily="18" charset="0"/>
              </a:rPr>
              <a:t>Obninsk</a:t>
            </a:r>
            <a:r>
              <a:rPr lang="tr-TR" sz="2400" dirty="0">
                <a:latin typeface="Cambria" panose="02040503050406030204" pitchFamily="18" charset="0"/>
                <a:cs typeface="Times New Roman" panose="02020603050405020304" pitchFamily="18" charset="0"/>
              </a:rPr>
              <a:t> kentindeki nükleer santralden elde edilmiştir.</a:t>
            </a:r>
          </a:p>
          <a:p>
            <a:pPr algn="just">
              <a:defRPr/>
            </a:pPr>
            <a:r>
              <a:rPr lang="tr-TR" sz="2400" dirty="0" smtClean="0">
                <a:latin typeface="Cambria" panose="02040503050406030204" pitchFamily="18" charset="0"/>
                <a:cs typeface="Times New Roman" panose="02020603050405020304" pitchFamily="18" charset="0"/>
              </a:rPr>
              <a:t>Nükleer </a:t>
            </a:r>
            <a:r>
              <a:rPr lang="tr-TR" sz="2400" dirty="0">
                <a:latin typeface="Cambria" panose="02040503050406030204" pitchFamily="18" charset="0"/>
                <a:cs typeface="Times New Roman" panose="02020603050405020304" pitchFamily="18" charset="0"/>
              </a:rPr>
              <a:t>enerji ile ilgili ilk çalışmalar dönemin en ünlü fizikçileri olan Einstein, </a:t>
            </a:r>
            <a:r>
              <a:rPr lang="tr-TR" sz="2400" dirty="0" err="1">
                <a:latin typeface="Cambria" panose="02040503050406030204" pitchFamily="18" charset="0"/>
                <a:cs typeface="Times New Roman" panose="02020603050405020304" pitchFamily="18" charset="0"/>
              </a:rPr>
              <a:t>Enrico</a:t>
            </a:r>
            <a:r>
              <a:rPr lang="tr-TR" sz="2400" dirty="0">
                <a:latin typeface="Cambria" panose="02040503050406030204" pitchFamily="18" charset="0"/>
                <a:cs typeface="Times New Roman" panose="02020603050405020304" pitchFamily="18" charset="0"/>
              </a:rPr>
              <a:t> </a:t>
            </a:r>
            <a:r>
              <a:rPr lang="tr-TR" sz="2400" dirty="0" err="1">
                <a:latin typeface="Cambria" panose="02040503050406030204" pitchFamily="18" charset="0"/>
                <a:cs typeface="Times New Roman" panose="02020603050405020304" pitchFamily="18" charset="0"/>
              </a:rPr>
              <a:t>Fermi</a:t>
            </a:r>
            <a:r>
              <a:rPr lang="tr-TR" sz="2400" dirty="0">
                <a:latin typeface="Cambria" panose="02040503050406030204" pitchFamily="18" charset="0"/>
                <a:cs typeface="Times New Roman" panose="02020603050405020304" pitchFamily="18" charset="0"/>
              </a:rPr>
              <a:t>, Ernest Rutherford, </a:t>
            </a:r>
            <a:r>
              <a:rPr lang="tr-TR" sz="2400" dirty="0" err="1">
                <a:latin typeface="Cambria" panose="02040503050406030204" pitchFamily="18" charset="0"/>
                <a:cs typeface="Times New Roman" panose="02020603050405020304" pitchFamily="18" charset="0"/>
              </a:rPr>
              <a:t>Oppenheimer</a:t>
            </a:r>
            <a:r>
              <a:rPr lang="tr-TR" sz="2400" dirty="0">
                <a:latin typeface="Cambria" panose="02040503050406030204" pitchFamily="18" charset="0"/>
                <a:cs typeface="Times New Roman" panose="02020603050405020304" pitchFamily="18" charset="0"/>
              </a:rPr>
              <a:t>, </a:t>
            </a:r>
            <a:r>
              <a:rPr lang="tr-TR" sz="2400" dirty="0" err="1">
                <a:latin typeface="Cambria" panose="02040503050406030204" pitchFamily="18" charset="0"/>
                <a:cs typeface="Times New Roman" panose="02020603050405020304" pitchFamily="18" charset="0"/>
              </a:rPr>
              <a:t>Leo</a:t>
            </a:r>
            <a:r>
              <a:rPr lang="tr-TR" sz="2400" dirty="0">
                <a:latin typeface="Cambria" panose="02040503050406030204" pitchFamily="18" charset="0"/>
                <a:cs typeface="Times New Roman" panose="02020603050405020304" pitchFamily="18" charset="0"/>
              </a:rPr>
              <a:t> </a:t>
            </a:r>
            <a:r>
              <a:rPr lang="tr-TR" sz="2400" dirty="0" err="1">
                <a:latin typeface="Cambria" panose="02040503050406030204" pitchFamily="18" charset="0"/>
                <a:cs typeface="Times New Roman" panose="02020603050405020304" pitchFamily="18" charset="0"/>
              </a:rPr>
              <a:t>Szilard</a:t>
            </a:r>
            <a:r>
              <a:rPr lang="tr-TR" sz="2400" dirty="0">
                <a:latin typeface="Cambria" panose="02040503050406030204" pitchFamily="18" charset="0"/>
                <a:cs typeface="Times New Roman" panose="02020603050405020304" pitchFamily="18" charset="0"/>
              </a:rPr>
              <a:t>, </a:t>
            </a:r>
            <a:r>
              <a:rPr lang="tr-TR" sz="2400" dirty="0" err="1">
                <a:latin typeface="Cambria" panose="02040503050406030204" pitchFamily="18" charset="0"/>
                <a:cs typeface="Times New Roman" panose="02020603050405020304" pitchFamily="18" charset="0"/>
              </a:rPr>
              <a:t>Niels</a:t>
            </a:r>
            <a:r>
              <a:rPr lang="tr-TR" sz="2400" dirty="0">
                <a:latin typeface="Cambria" panose="02040503050406030204" pitchFamily="18" charset="0"/>
                <a:cs typeface="Times New Roman" panose="02020603050405020304" pitchFamily="18" charset="0"/>
              </a:rPr>
              <a:t> </a:t>
            </a:r>
            <a:r>
              <a:rPr lang="tr-TR" sz="2400" dirty="0" err="1">
                <a:latin typeface="Cambria" panose="02040503050406030204" pitchFamily="18" charset="0"/>
                <a:cs typeface="Times New Roman" panose="02020603050405020304" pitchFamily="18" charset="0"/>
              </a:rPr>
              <a:t>Bohr</a:t>
            </a:r>
            <a:r>
              <a:rPr lang="tr-TR" sz="2400" dirty="0">
                <a:latin typeface="Cambria" panose="02040503050406030204" pitchFamily="18" charset="0"/>
                <a:cs typeface="Times New Roman" panose="02020603050405020304" pitchFamily="18" charset="0"/>
              </a:rPr>
              <a:t> tarafından gerçekleştirilmiştir.</a:t>
            </a:r>
          </a:p>
        </p:txBody>
      </p:sp>
      <p:pic>
        <p:nvPicPr>
          <p:cNvPr id="3" name="Picture 2" descr="İlgili resim"/>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5944" y="1924396"/>
            <a:ext cx="5172890" cy="293854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8545170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Yer Tutucusu 2"/>
          <p:cNvSpPr>
            <a:spLocks noGrp="1"/>
          </p:cNvSpPr>
          <p:nvPr>
            <p:ph type="body" idx="1"/>
          </p:nvPr>
        </p:nvSpPr>
        <p:spPr>
          <a:xfrm>
            <a:off x="1005840" y="1681163"/>
            <a:ext cx="4991735" cy="4314688"/>
          </a:xfrm>
        </p:spPr>
        <p:txBody>
          <a:bodyPr>
            <a:normAutofit/>
          </a:bodyPr>
          <a:lstStyle/>
          <a:p>
            <a:pPr algn="just"/>
            <a:endParaRPr lang="tr-TR" altLang="tr-TR" b="0" dirty="0" smtClean="0">
              <a:solidFill>
                <a:srgbClr val="FF0000"/>
              </a:solidFill>
              <a:latin typeface="Cambria" panose="02040503050406030204" pitchFamily="18" charset="0"/>
            </a:endParaRPr>
          </a:p>
          <a:p>
            <a:pPr algn="just"/>
            <a:endParaRPr lang="tr-TR" altLang="tr-TR" b="0" dirty="0">
              <a:solidFill>
                <a:srgbClr val="FF0000"/>
              </a:solidFill>
              <a:latin typeface="Cambria" panose="02040503050406030204" pitchFamily="18" charset="0"/>
            </a:endParaRPr>
          </a:p>
          <a:p>
            <a:pPr algn="just"/>
            <a:r>
              <a:rPr lang="tr-TR" altLang="tr-TR" b="0" dirty="0" err="1" smtClean="0">
                <a:solidFill>
                  <a:srgbClr val="FF0000"/>
                </a:solidFill>
                <a:latin typeface="Cambria" panose="02040503050406030204" pitchFamily="18" charset="0"/>
              </a:rPr>
              <a:t>Fisyon</a:t>
            </a:r>
            <a:r>
              <a:rPr lang="tr-TR" altLang="tr-TR" b="0" dirty="0" smtClean="0">
                <a:solidFill>
                  <a:srgbClr val="FF0000"/>
                </a:solidFill>
                <a:latin typeface="Cambria" panose="02040503050406030204" pitchFamily="18" charset="0"/>
              </a:rPr>
              <a:t> (çekirdek parçalanması):</a:t>
            </a:r>
            <a:r>
              <a:rPr lang="tr-TR" altLang="tr-TR" b="0" dirty="0" smtClean="0">
                <a:latin typeface="Cambria" panose="02040503050406030204" pitchFamily="18" charset="0"/>
              </a:rPr>
              <a:t> Nükleer </a:t>
            </a:r>
            <a:r>
              <a:rPr lang="tr-TR" altLang="tr-TR" b="0" dirty="0">
                <a:latin typeface="Cambria" panose="02040503050406030204" pitchFamily="18" charset="0"/>
              </a:rPr>
              <a:t>enerji, atom çekirdeğinden elde edilen enerjidir. Ağır radyoaktif (Uranyum gibi) atomların bir nötronun çarpması ile daha küçük atomlara bölünmesi </a:t>
            </a:r>
            <a:r>
              <a:rPr lang="tr-TR" altLang="tr-TR" b="0" dirty="0" err="1">
                <a:latin typeface="Cambria" panose="02040503050406030204" pitchFamily="18" charset="0"/>
              </a:rPr>
              <a:t>fisyon</a:t>
            </a:r>
            <a:r>
              <a:rPr lang="tr-TR" altLang="tr-TR" b="0" dirty="0">
                <a:latin typeface="Cambria" panose="02040503050406030204" pitchFamily="18" charset="0"/>
              </a:rPr>
              <a:t> olayıdır</a:t>
            </a:r>
            <a:r>
              <a:rPr lang="tr-TR" altLang="tr-TR" b="0" dirty="0" smtClean="0">
                <a:latin typeface="Cambria" panose="02040503050406030204" pitchFamily="18" charset="0"/>
              </a:rPr>
              <a:t>. Bu yöntem ilk defa atom bombası yapımından sonra elektrik enerjisi üretmek için kullanılmıştır. </a:t>
            </a:r>
          </a:p>
          <a:p>
            <a:pPr algn="just"/>
            <a:endParaRPr lang="tr-TR" altLang="tr-TR" b="0" dirty="0" smtClean="0">
              <a:latin typeface="Cambria" panose="02040503050406030204" pitchFamily="18" charset="0"/>
            </a:endParaRPr>
          </a:p>
          <a:p>
            <a:pPr algn="just"/>
            <a:endParaRPr lang="tr-TR" b="0" dirty="0">
              <a:solidFill>
                <a:srgbClr val="555555"/>
              </a:solidFill>
              <a:latin typeface="Cambria" panose="02040503050406030204" pitchFamily="18" charset="0"/>
            </a:endParaRPr>
          </a:p>
        </p:txBody>
      </p:sp>
      <p:pic>
        <p:nvPicPr>
          <p:cNvPr id="12" name="Picture 5" descr="Nukleer"/>
          <p:cNvPicPr>
            <a:picLocks noGrp="1" noChangeAspect="1" noChangeArrowheads="1"/>
          </p:cNvPicPr>
          <p:nvPr>
            <p:ph sz="quarter" idx="4"/>
          </p:nvPr>
        </p:nvPicPr>
        <p:blipFill>
          <a:blip r:embed="rId2">
            <a:extLst>
              <a:ext uri="{28A0092B-C50C-407E-A947-70E740481C1C}">
                <a14:useLocalDpi xmlns:a14="http://schemas.microsoft.com/office/drawing/2010/main" val="0"/>
              </a:ext>
            </a:extLst>
          </a:blip>
          <a:srcRect/>
          <a:stretch>
            <a:fillRect/>
          </a:stretch>
        </p:blipFill>
        <p:spPr bwMode="auto">
          <a:xfrm>
            <a:off x="6322423" y="1681163"/>
            <a:ext cx="4937759" cy="422988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6176945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5" descr="graphics5"/>
          <p:cNvPicPr>
            <a:picLocks noGrp="1" noChangeAspect="1" noChangeArrowheads="1"/>
          </p:cNvPicPr>
          <p:nvPr>
            <p:ph sz="half" idx="2"/>
          </p:nvPr>
        </p:nvPicPr>
        <p:blipFill>
          <a:blip r:embed="rId2" cstate="print">
            <a:extLst>
              <a:ext uri="{28A0092B-C50C-407E-A947-70E740481C1C}">
                <a14:useLocalDpi xmlns:a14="http://schemas.microsoft.com/office/drawing/2010/main" val="0"/>
              </a:ext>
            </a:extLst>
          </a:blip>
          <a:srcRect/>
          <a:stretch>
            <a:fillRect/>
          </a:stretch>
        </p:blipFill>
        <p:spPr bwMode="auto">
          <a:xfrm>
            <a:off x="6172200" y="1902746"/>
            <a:ext cx="5181600" cy="4197096"/>
          </a:xfrm>
          <a:prstGeom prst="rect">
            <a:avLst/>
          </a:prstGeom>
          <a:noFill/>
          <a:extLst>
            <a:ext uri="{909E8E84-426E-40DD-AFC4-6F175D3DCCD1}">
              <a14:hiddenFill xmlns:a14="http://schemas.microsoft.com/office/drawing/2010/main">
                <a:solidFill>
                  <a:srgbClr val="FFFFFF"/>
                </a:solidFill>
              </a14:hiddenFill>
            </a:ext>
          </a:extLst>
        </p:spPr>
      </p:pic>
      <p:sp>
        <p:nvSpPr>
          <p:cNvPr id="6" name="Metin Yer Tutucusu 4"/>
          <p:cNvSpPr>
            <a:spLocks noGrp="1"/>
          </p:cNvSpPr>
          <p:nvPr>
            <p:ph sz="half" idx="1"/>
          </p:nvPr>
        </p:nvSpPr>
        <p:spPr/>
        <p:txBody>
          <a:bodyPr>
            <a:noAutofit/>
          </a:bodyPr>
          <a:lstStyle/>
          <a:p>
            <a:pPr marL="0" indent="0" algn="just">
              <a:buNone/>
            </a:pPr>
            <a:r>
              <a:rPr lang="tr-TR" altLang="tr-TR" b="0" dirty="0" smtClean="0">
                <a:solidFill>
                  <a:srgbClr val="FF0000"/>
                </a:solidFill>
                <a:latin typeface="Cambria" panose="02040503050406030204" pitchFamily="18" charset="0"/>
              </a:rPr>
              <a:t>Füzyon:</a:t>
            </a:r>
            <a:r>
              <a:rPr lang="tr-TR" altLang="tr-TR" b="0" dirty="0" smtClean="0">
                <a:latin typeface="Cambria" panose="02040503050406030204" pitchFamily="18" charset="0"/>
              </a:rPr>
              <a:t> Hafif</a:t>
            </a:r>
            <a:r>
              <a:rPr lang="tr-TR" altLang="tr-TR" b="0" dirty="0">
                <a:latin typeface="Cambria" panose="02040503050406030204" pitchFamily="18" charset="0"/>
              </a:rPr>
              <a:t> radyoaktif atomların birleşerek daha ağır atomları oluşturması sonucu çok büyük bir miktarda enerji açığa çıkar</a:t>
            </a:r>
            <a:r>
              <a:rPr lang="tr-TR" altLang="tr-TR" b="0" dirty="0" smtClean="0">
                <a:latin typeface="Cambria" panose="02040503050406030204" pitchFamily="18" charset="0"/>
              </a:rPr>
              <a:t>.</a:t>
            </a:r>
          </a:p>
          <a:p>
            <a:pPr marL="0" indent="0" algn="just">
              <a:buNone/>
            </a:pPr>
            <a:endParaRPr lang="tr-TR" altLang="tr-TR" b="1" dirty="0">
              <a:latin typeface="Times New Roman" panose="02020603050405020304" pitchFamily="18" charset="0"/>
              <a:cs typeface="Times New Roman" panose="02020603050405020304" pitchFamily="18" charset="0"/>
            </a:endParaRPr>
          </a:p>
          <a:p>
            <a:pPr marL="0" indent="0" algn="just">
              <a:buNone/>
            </a:pPr>
            <a:endParaRPr lang="tr-TR" b="0" dirty="0">
              <a:latin typeface="Cambria" panose="02040503050406030204" pitchFamily="18" charset="0"/>
            </a:endParaRPr>
          </a:p>
        </p:txBody>
      </p:sp>
    </p:spTree>
    <p:extLst>
      <p:ext uri="{BB962C8B-B14F-4D97-AF65-F5344CB8AC3E}">
        <p14:creationId xmlns:p14="http://schemas.microsoft.com/office/powerpoint/2010/main" val="402154274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nucleeer reactor ile ilgili görsel sonucu"/>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83141" y="2095264"/>
            <a:ext cx="9324975" cy="250507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233740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3048000" y="2136339"/>
            <a:ext cx="6096000" cy="369332"/>
          </a:xfrm>
          <a:prstGeom prst="rect">
            <a:avLst/>
          </a:prstGeom>
        </p:spPr>
        <p:txBody>
          <a:bodyPr>
            <a:spAutoFit/>
          </a:bodyPr>
          <a:lstStyle/>
          <a:p>
            <a:endParaRPr lang="tr-TR" dirty="0"/>
          </a:p>
        </p:txBody>
      </p:sp>
      <p:pic>
        <p:nvPicPr>
          <p:cNvPr id="3" name="Picture 8"/>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a:xfrm>
            <a:off x="5483453" y="836023"/>
            <a:ext cx="6207804" cy="5839097"/>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4" name="Dikdörtgen 3"/>
          <p:cNvSpPr/>
          <p:nvPr/>
        </p:nvSpPr>
        <p:spPr>
          <a:xfrm>
            <a:off x="587829" y="1045029"/>
            <a:ext cx="4598125" cy="4524315"/>
          </a:xfrm>
          <a:prstGeom prst="rect">
            <a:avLst/>
          </a:prstGeom>
        </p:spPr>
        <p:txBody>
          <a:bodyPr wrap="square">
            <a:spAutoFit/>
          </a:bodyPr>
          <a:lstStyle/>
          <a:p>
            <a:pPr>
              <a:lnSpc>
                <a:spcPct val="80000"/>
              </a:lnSpc>
            </a:pPr>
            <a:r>
              <a:rPr lang="tr-TR" altLang="tr-TR" sz="2400" dirty="0" smtClean="0">
                <a:solidFill>
                  <a:srgbClr val="FF0000"/>
                </a:solidFill>
                <a:latin typeface="Cambria" panose="02040503050406030204" pitchFamily="18" charset="0"/>
              </a:rPr>
              <a:t>NÜKLLER SANTRALLERİN KULLANIMI:</a:t>
            </a:r>
          </a:p>
          <a:p>
            <a:pPr marL="342900" indent="-342900">
              <a:lnSpc>
                <a:spcPct val="80000"/>
              </a:lnSpc>
              <a:buFont typeface="Arial" panose="020B0604020202020204" pitchFamily="34" charset="0"/>
              <a:buChar char="•"/>
            </a:pPr>
            <a:r>
              <a:rPr lang="tr-TR" altLang="tr-TR" sz="2400" dirty="0" smtClean="0">
                <a:latin typeface="Cambria" panose="02040503050406030204" pitchFamily="18" charset="0"/>
              </a:rPr>
              <a:t>İlk </a:t>
            </a:r>
            <a:r>
              <a:rPr lang="tr-TR" altLang="tr-TR" sz="2400" dirty="0">
                <a:latin typeface="Cambria" panose="02040503050406030204" pitchFamily="18" charset="0"/>
              </a:rPr>
              <a:t>Santral 1954 </a:t>
            </a:r>
            <a:r>
              <a:rPr lang="tr-TR" altLang="tr-TR" sz="2400" dirty="0" err="1">
                <a:latin typeface="Cambria" panose="02040503050406030204" pitchFamily="18" charset="0"/>
              </a:rPr>
              <a:t>Obninsk</a:t>
            </a:r>
            <a:r>
              <a:rPr lang="tr-TR" altLang="tr-TR" sz="2400" dirty="0">
                <a:latin typeface="Cambria" panose="02040503050406030204" pitchFamily="18" charset="0"/>
              </a:rPr>
              <a:t> Nükleer Güç Santrali (SSCB)</a:t>
            </a:r>
          </a:p>
          <a:p>
            <a:pPr>
              <a:lnSpc>
                <a:spcPct val="80000"/>
              </a:lnSpc>
            </a:pPr>
            <a:endParaRPr lang="tr-TR" altLang="tr-TR" sz="2400" dirty="0">
              <a:latin typeface="Cambria" panose="02040503050406030204" pitchFamily="18" charset="0"/>
            </a:endParaRPr>
          </a:p>
          <a:p>
            <a:pPr marL="342900" indent="-342900">
              <a:lnSpc>
                <a:spcPct val="80000"/>
              </a:lnSpc>
              <a:buFont typeface="Arial" panose="020B0604020202020204" pitchFamily="34" charset="0"/>
              <a:buChar char="•"/>
            </a:pPr>
            <a:r>
              <a:rPr lang="tr-TR" altLang="tr-TR" sz="2400" dirty="0">
                <a:latin typeface="Cambria" panose="02040503050406030204" pitchFamily="18" charset="0"/>
              </a:rPr>
              <a:t>1970’li yılların başına kadar düşük kapasiteye sahip nükleer santraller kuruldu.</a:t>
            </a:r>
          </a:p>
          <a:p>
            <a:pPr>
              <a:lnSpc>
                <a:spcPct val="80000"/>
              </a:lnSpc>
            </a:pPr>
            <a:endParaRPr lang="tr-TR" altLang="tr-TR" sz="2400" dirty="0">
              <a:latin typeface="Cambria" panose="02040503050406030204" pitchFamily="18" charset="0"/>
            </a:endParaRPr>
          </a:p>
          <a:p>
            <a:pPr marL="342900" indent="-342900">
              <a:lnSpc>
                <a:spcPct val="80000"/>
              </a:lnSpc>
              <a:buFont typeface="Arial" panose="020B0604020202020204" pitchFamily="34" charset="0"/>
              <a:buChar char="•"/>
            </a:pPr>
            <a:r>
              <a:rPr lang="tr-TR" altLang="tr-TR" sz="2400" dirty="0">
                <a:latin typeface="Cambria" panose="02040503050406030204" pitchFamily="18" charset="0"/>
              </a:rPr>
              <a:t>1970’li yılların hemen başında ortaya çıkan petrol kriziyle petrol fiyatlarının iki katına çıkması sebebi ile  yüksek kapasiteli nükleer santraller inşa edildi</a:t>
            </a:r>
          </a:p>
        </p:txBody>
      </p:sp>
    </p:spTree>
    <p:extLst>
      <p:ext uri="{BB962C8B-B14F-4D97-AF65-F5344CB8AC3E}">
        <p14:creationId xmlns:p14="http://schemas.microsoft.com/office/powerpoint/2010/main" val="202772721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40556" y="759006"/>
            <a:ext cx="8713787" cy="58769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96774200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522514" y="932932"/>
            <a:ext cx="10750732" cy="5706177"/>
          </a:xfrm>
          <a:prstGeom prst="rect">
            <a:avLst/>
          </a:prstGeom>
        </p:spPr>
        <p:txBody>
          <a:bodyPr wrap="square">
            <a:spAutoFit/>
          </a:bodyPr>
          <a:lstStyle/>
          <a:p>
            <a:pPr algn="just">
              <a:lnSpc>
                <a:spcPct val="80000"/>
              </a:lnSpc>
            </a:pPr>
            <a:r>
              <a:rPr lang="tr-TR" altLang="tr-TR" sz="2400" dirty="0" smtClean="0">
                <a:solidFill>
                  <a:srgbClr val="FF0000"/>
                </a:solidFill>
                <a:latin typeface="Cambria" panose="02040503050406030204" pitchFamily="18" charset="0"/>
              </a:rPr>
              <a:t>NÜKLLER SANTRALLERDE GÜVENLİK</a:t>
            </a:r>
          </a:p>
          <a:p>
            <a:pPr algn="just">
              <a:lnSpc>
                <a:spcPct val="80000"/>
              </a:lnSpc>
            </a:pPr>
            <a:r>
              <a:rPr lang="tr-TR" altLang="tr-TR" sz="2400" dirty="0" smtClean="0">
                <a:latin typeface="Cambria" panose="02040503050406030204" pitchFamily="18" charset="0"/>
              </a:rPr>
              <a:t>Nükleer </a:t>
            </a:r>
            <a:r>
              <a:rPr lang="tr-TR" altLang="tr-TR" sz="2400" dirty="0">
                <a:latin typeface="Cambria" panose="02040503050406030204" pitchFamily="18" charset="0"/>
              </a:rPr>
              <a:t>santraller diğer güç üreten santrallerden farklı olarak </a:t>
            </a:r>
            <a:r>
              <a:rPr lang="tr-TR" altLang="tr-TR" sz="2400" dirty="0" err="1">
                <a:latin typeface="Cambria" panose="02040503050406030204" pitchFamily="18" charset="0"/>
              </a:rPr>
              <a:t>fisyon</a:t>
            </a:r>
            <a:r>
              <a:rPr lang="tr-TR" altLang="tr-TR" sz="2400" dirty="0">
                <a:latin typeface="Cambria" panose="02040503050406030204" pitchFamily="18" charset="0"/>
              </a:rPr>
              <a:t> ürünleri gibi radyoaktif maddeler içerirler. Bu radyoaktif maddeler reaktörün çalışması sırasında veya bir kaza anında reaktörden çıkmamalıdır.</a:t>
            </a:r>
          </a:p>
          <a:p>
            <a:pPr algn="just">
              <a:lnSpc>
                <a:spcPct val="80000"/>
              </a:lnSpc>
            </a:pPr>
            <a:r>
              <a:rPr lang="tr-TR" altLang="tr-TR" sz="2400" dirty="0">
                <a:latin typeface="Cambria" panose="02040503050406030204" pitchFamily="18" charset="0"/>
              </a:rPr>
              <a:t>Çok Aşamalı </a:t>
            </a:r>
            <a:r>
              <a:rPr lang="tr-TR" altLang="tr-TR" sz="2400" dirty="0" err="1">
                <a:latin typeface="Cambria" panose="02040503050406030204" pitchFamily="18" charset="0"/>
              </a:rPr>
              <a:t>Fisyon</a:t>
            </a:r>
            <a:r>
              <a:rPr lang="tr-TR" altLang="tr-TR" sz="2400" dirty="0">
                <a:latin typeface="Cambria" panose="02040503050406030204" pitchFamily="18" charset="0"/>
              </a:rPr>
              <a:t> Ürünleri Tutucu Sistem:</a:t>
            </a:r>
          </a:p>
          <a:p>
            <a:pPr algn="just">
              <a:lnSpc>
                <a:spcPct val="80000"/>
              </a:lnSpc>
            </a:pPr>
            <a:r>
              <a:rPr lang="tr-TR" altLang="tr-TR" sz="2400" b="1" dirty="0">
                <a:latin typeface="Cambria" panose="02040503050406030204" pitchFamily="18" charset="0"/>
              </a:rPr>
              <a:t>Yakıt:</a:t>
            </a:r>
            <a:r>
              <a:rPr lang="tr-TR" altLang="tr-TR" sz="2400" dirty="0">
                <a:latin typeface="Cambria" panose="02040503050406030204" pitchFamily="18" charset="0"/>
              </a:rPr>
              <a:t> </a:t>
            </a:r>
            <a:r>
              <a:rPr lang="tr-TR" altLang="tr-TR" sz="2400" dirty="0" err="1">
                <a:latin typeface="Cambria" panose="02040503050406030204" pitchFamily="18" charset="0"/>
              </a:rPr>
              <a:t>Fisyon</a:t>
            </a:r>
            <a:r>
              <a:rPr lang="tr-TR" altLang="tr-TR" sz="2400" dirty="0">
                <a:latin typeface="Cambria" panose="02040503050406030204" pitchFamily="18" charset="0"/>
              </a:rPr>
              <a:t> ürünlerinin büyük bir çoğunluğu, yakıtın seramik yapısı sayesinde enerjilerini kaybederler ve yakıttan çıkamazlar.</a:t>
            </a:r>
          </a:p>
          <a:p>
            <a:pPr algn="just">
              <a:lnSpc>
                <a:spcPct val="80000"/>
              </a:lnSpc>
            </a:pPr>
            <a:r>
              <a:rPr lang="tr-TR" altLang="tr-TR" sz="2400" b="1" dirty="0">
                <a:latin typeface="Cambria" panose="02040503050406030204" pitchFamily="18" charset="0"/>
              </a:rPr>
              <a:t>Zarf:</a:t>
            </a:r>
            <a:r>
              <a:rPr lang="tr-TR" altLang="tr-TR" sz="2400" dirty="0">
                <a:latin typeface="Cambria" panose="02040503050406030204" pitchFamily="18" charset="0"/>
              </a:rPr>
              <a:t> Yakıtın yüzeyinde açığa çıkan </a:t>
            </a:r>
            <a:r>
              <a:rPr lang="tr-TR" altLang="tr-TR" sz="2400" dirty="0" err="1">
                <a:latin typeface="Cambria" panose="02040503050406030204" pitchFamily="18" charset="0"/>
              </a:rPr>
              <a:t>fisyon</a:t>
            </a:r>
            <a:r>
              <a:rPr lang="tr-TR" altLang="tr-TR" sz="2400" dirty="0">
                <a:latin typeface="Cambria" panose="02040503050406030204" pitchFamily="18" charset="0"/>
              </a:rPr>
              <a:t> ürünlerinin serbest kalmasını engeller.</a:t>
            </a:r>
          </a:p>
          <a:p>
            <a:pPr algn="just">
              <a:lnSpc>
                <a:spcPct val="80000"/>
              </a:lnSpc>
            </a:pPr>
            <a:r>
              <a:rPr lang="tr-TR" altLang="tr-TR" sz="2400" b="1" dirty="0">
                <a:latin typeface="Cambria" panose="02040503050406030204" pitchFamily="18" charset="0"/>
              </a:rPr>
              <a:t>Kapalı soğutucu sistemi: </a:t>
            </a:r>
            <a:r>
              <a:rPr lang="tr-TR" altLang="tr-TR" sz="2400" dirty="0">
                <a:latin typeface="Cambria" panose="02040503050406030204" pitchFamily="18" charset="0"/>
              </a:rPr>
              <a:t>Reaktörde yakıt soğutmakta kullanılan birinci devre suyu az miktarda radyoaktif madde içermektedir. Bu yüzden bu soğutma devresi kapalıdır.</a:t>
            </a:r>
          </a:p>
          <a:p>
            <a:pPr algn="just">
              <a:lnSpc>
                <a:spcPct val="80000"/>
              </a:lnSpc>
            </a:pPr>
            <a:r>
              <a:rPr lang="tr-TR" altLang="tr-TR" sz="2400" b="1" dirty="0">
                <a:latin typeface="Cambria" panose="02040503050406030204" pitchFamily="18" charset="0"/>
              </a:rPr>
              <a:t>Reaktör kabı</a:t>
            </a:r>
            <a:r>
              <a:rPr lang="tr-TR" altLang="tr-TR" sz="2400" dirty="0">
                <a:latin typeface="Cambria" panose="02040503050406030204" pitchFamily="18" charset="0"/>
              </a:rPr>
              <a:t>: Çelik basınç kapları radyoaktivitenin açığa çıkmasını önleyen dördüncü engeldir ve üretimleri titizlikle yapılır.</a:t>
            </a:r>
          </a:p>
          <a:p>
            <a:pPr algn="just">
              <a:lnSpc>
                <a:spcPct val="80000"/>
              </a:lnSpc>
            </a:pPr>
            <a:r>
              <a:rPr lang="tr-TR" altLang="tr-TR" sz="2400" b="1" dirty="0">
                <a:latin typeface="Cambria" panose="02040503050406030204" pitchFamily="18" charset="0"/>
              </a:rPr>
              <a:t>Güvenlik kabı: </a:t>
            </a:r>
            <a:r>
              <a:rPr lang="tr-TR" altLang="tr-TR" sz="2400" dirty="0">
                <a:latin typeface="Cambria" panose="02040503050406030204" pitchFamily="18" charset="0"/>
              </a:rPr>
              <a:t>Reaktörün en dışında, biyolojik kalkan görevi yapan, betondan yapılmış kalın bir katman vardır ve dışarıya radyasyon çıkmamasını garanti altına alır. Bütün reaktör sistemlerini içine alan, içi çelik, dışı 1,5m kalınlığında betondan yapılmış olan güvenlik kabı radyoaktif maddeler için son bariyerdir. Çernobil ve TMI kazasının sonuçlarının sebebi bu koruyucu betonun olmamasıdır.</a:t>
            </a:r>
          </a:p>
        </p:txBody>
      </p:sp>
    </p:spTree>
    <p:extLst>
      <p:ext uri="{BB962C8B-B14F-4D97-AF65-F5344CB8AC3E}">
        <p14:creationId xmlns:p14="http://schemas.microsoft.com/office/powerpoint/2010/main" val="278519697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a:xfrm>
            <a:off x="2447699" y="2606221"/>
            <a:ext cx="7704137" cy="338455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3" name="Dikdörtgen 2"/>
          <p:cNvSpPr/>
          <p:nvPr/>
        </p:nvSpPr>
        <p:spPr>
          <a:xfrm>
            <a:off x="1894115" y="1476103"/>
            <a:ext cx="9130936" cy="424732"/>
          </a:xfrm>
          <a:prstGeom prst="rect">
            <a:avLst/>
          </a:prstGeom>
        </p:spPr>
        <p:txBody>
          <a:bodyPr wrap="square">
            <a:spAutoFit/>
          </a:bodyPr>
          <a:lstStyle/>
          <a:p>
            <a:pPr>
              <a:lnSpc>
                <a:spcPct val="90000"/>
              </a:lnSpc>
              <a:buFont typeface="Wingdings" panose="05000000000000000000" pitchFamily="2" charset="2"/>
              <a:buNone/>
            </a:pPr>
            <a:r>
              <a:rPr lang="tr-TR" altLang="tr-TR" sz="2400" dirty="0">
                <a:latin typeface="Cambria" panose="02040503050406030204" pitchFamily="18" charset="0"/>
              </a:rPr>
              <a:t>Enerji kaynaklarının </a:t>
            </a:r>
            <a:r>
              <a:rPr lang="tr-TR" altLang="tr-TR" sz="2400" dirty="0" err="1">
                <a:latin typeface="Cambria" panose="02040503050406030204" pitchFamily="18" charset="0"/>
              </a:rPr>
              <a:t>kWh</a:t>
            </a:r>
            <a:r>
              <a:rPr lang="tr-TR" altLang="tr-TR" sz="2400" dirty="0">
                <a:latin typeface="Cambria" panose="02040503050406030204" pitchFamily="18" charset="0"/>
              </a:rPr>
              <a:t> başına karbondioksit emisyon miktarı</a:t>
            </a:r>
          </a:p>
        </p:txBody>
      </p:sp>
    </p:spTree>
    <p:extLst>
      <p:ext uri="{BB962C8B-B14F-4D97-AF65-F5344CB8AC3E}">
        <p14:creationId xmlns:p14="http://schemas.microsoft.com/office/powerpoint/2010/main" val="449379314"/>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68</TotalTime>
  <Words>598</Words>
  <Application>Microsoft Office PowerPoint</Application>
  <PresentationFormat>Geniş ekran</PresentationFormat>
  <Paragraphs>35</Paragraphs>
  <Slides>12</Slides>
  <Notes>0</Notes>
  <HiddenSlides>0</HiddenSlides>
  <MMClips>0</MMClips>
  <ScaleCrop>false</ScaleCrop>
  <HeadingPairs>
    <vt:vector size="6" baseType="variant">
      <vt:variant>
        <vt:lpstr>Kullanılan Yazı Tipleri</vt:lpstr>
      </vt:variant>
      <vt:variant>
        <vt:i4>6</vt:i4>
      </vt:variant>
      <vt:variant>
        <vt:lpstr>Tema</vt:lpstr>
      </vt:variant>
      <vt:variant>
        <vt:i4>1</vt:i4>
      </vt:variant>
      <vt:variant>
        <vt:lpstr>Slayt Başlıkları</vt:lpstr>
      </vt:variant>
      <vt:variant>
        <vt:i4>12</vt:i4>
      </vt:variant>
    </vt:vector>
  </HeadingPairs>
  <TitlesOfParts>
    <vt:vector size="19" baseType="lpstr">
      <vt:lpstr>Arial</vt:lpstr>
      <vt:lpstr>Calibri</vt:lpstr>
      <vt:lpstr>Calibri Light</vt:lpstr>
      <vt:lpstr>Cambria</vt:lpstr>
      <vt:lpstr>Times New Roman</vt:lpstr>
      <vt:lpstr>Wingdings</vt:lpstr>
      <vt:lpstr>Office Teması</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BÜYÜK NÜKLLER SANTRAL KAZALARI </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X</dc:creator>
  <cp:lastModifiedBy>Windows Kullanıcısı</cp:lastModifiedBy>
  <cp:revision>10</cp:revision>
  <dcterms:created xsi:type="dcterms:W3CDTF">2018-01-17T09:58:31Z</dcterms:created>
  <dcterms:modified xsi:type="dcterms:W3CDTF">2018-01-18T00:17:36Z</dcterms:modified>
</cp:coreProperties>
</file>