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29"/>
  </p:notesMasterIdLst>
  <p:handoutMasterIdLst>
    <p:handoutMasterId r:id="rId30"/>
  </p:handoutMasterIdLst>
  <p:sldIdLst>
    <p:sldId id="668" r:id="rId4"/>
    <p:sldId id="722" r:id="rId5"/>
    <p:sldId id="723" r:id="rId6"/>
    <p:sldId id="724" r:id="rId7"/>
    <p:sldId id="725" r:id="rId8"/>
    <p:sldId id="726" r:id="rId9"/>
    <p:sldId id="727" r:id="rId10"/>
    <p:sldId id="728" r:id="rId11"/>
    <p:sldId id="731" r:id="rId12"/>
    <p:sldId id="738" r:id="rId13"/>
    <p:sldId id="739" r:id="rId14"/>
    <p:sldId id="740" r:id="rId15"/>
    <p:sldId id="741" r:id="rId16"/>
    <p:sldId id="742" r:id="rId17"/>
    <p:sldId id="743" r:id="rId18"/>
    <p:sldId id="744" r:id="rId19"/>
    <p:sldId id="745" r:id="rId20"/>
    <p:sldId id="746" r:id="rId21"/>
    <p:sldId id="747" r:id="rId22"/>
    <p:sldId id="748" r:id="rId23"/>
    <p:sldId id="749" r:id="rId24"/>
    <p:sldId id="750" r:id="rId25"/>
    <p:sldId id="755" r:id="rId26"/>
    <p:sldId id="710" r:id="rId27"/>
    <p:sldId id="718" r:id="rId2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6" d="100"/>
          <a:sy n="86" d="100"/>
        </p:scale>
        <p:origin x="1692" y="96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2/28/2020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2/28/2020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2/28/2020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2/28/2020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2/28/2020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6.jpg"/><Relationship Id="rId5" Type="http://schemas.openxmlformats.org/officeDocument/2006/relationships/image" Target="../media/image12.jp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2.jp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2.jp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.jpg"/><Relationship Id="rId5" Type="http://schemas.openxmlformats.org/officeDocument/2006/relationships/image" Target="../media/image25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2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GGY214</a:t>
            </a:r>
            <a: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tr-TR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tr-TR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YAPI BİLGİSİ VE MALİYET ANALİZİ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503198" y="4382651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Mustafa YILMAZ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6" y="1697897"/>
            <a:ext cx="21405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Çatı</a:t>
            </a:r>
            <a:r>
              <a:rPr sz="2400" spc="-8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metrajı;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1927" y="716757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  <p:sp>
        <p:nvSpPr>
          <p:cNvPr id="4" name="object 4"/>
          <p:cNvSpPr/>
          <p:nvPr/>
        </p:nvSpPr>
        <p:spPr>
          <a:xfrm>
            <a:off x="2400310" y="1763726"/>
            <a:ext cx="62230" cy="2768600"/>
          </a:xfrm>
          <a:custGeom>
            <a:avLst/>
            <a:gdLst/>
            <a:ahLst/>
            <a:cxnLst/>
            <a:rect l="l" t="t" r="r" b="b"/>
            <a:pathLst>
              <a:path w="62230" h="2768600">
                <a:moveTo>
                  <a:pt x="0" y="0"/>
                </a:moveTo>
                <a:lnTo>
                  <a:pt x="62204" y="2768574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796078" y="1763726"/>
            <a:ext cx="62230" cy="2768600"/>
          </a:xfrm>
          <a:custGeom>
            <a:avLst/>
            <a:gdLst/>
            <a:ahLst/>
            <a:cxnLst/>
            <a:rect l="l" t="t" r="r" b="b"/>
            <a:pathLst>
              <a:path w="62229" h="2768600">
                <a:moveTo>
                  <a:pt x="0" y="0"/>
                </a:moveTo>
                <a:lnTo>
                  <a:pt x="62204" y="2768574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400308" y="1763726"/>
            <a:ext cx="6396355" cy="0"/>
          </a:xfrm>
          <a:custGeom>
            <a:avLst/>
            <a:gdLst/>
            <a:ahLst/>
            <a:cxnLst/>
            <a:rect l="l" t="t" r="r" b="b"/>
            <a:pathLst>
              <a:path w="6396355">
                <a:moveTo>
                  <a:pt x="6395770" y="0"/>
                </a:moveTo>
                <a:lnTo>
                  <a:pt x="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462513" y="4532303"/>
            <a:ext cx="1255395" cy="0"/>
          </a:xfrm>
          <a:custGeom>
            <a:avLst/>
            <a:gdLst/>
            <a:ahLst/>
            <a:cxnLst/>
            <a:rect l="l" t="t" r="r" b="b"/>
            <a:pathLst>
              <a:path w="1255395">
                <a:moveTo>
                  <a:pt x="0" y="0"/>
                </a:moveTo>
                <a:lnTo>
                  <a:pt x="1255102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971334" y="4532303"/>
            <a:ext cx="1316355" cy="0"/>
          </a:xfrm>
          <a:custGeom>
            <a:avLst/>
            <a:gdLst/>
            <a:ahLst/>
            <a:cxnLst/>
            <a:rect l="l" t="t" r="r" b="b"/>
            <a:pathLst>
              <a:path w="1316354">
                <a:moveTo>
                  <a:pt x="0" y="0"/>
                </a:moveTo>
                <a:lnTo>
                  <a:pt x="1315923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540976" y="4532303"/>
            <a:ext cx="1317625" cy="0"/>
          </a:xfrm>
          <a:custGeom>
            <a:avLst/>
            <a:gdLst/>
            <a:ahLst/>
            <a:cxnLst/>
            <a:rect l="l" t="t" r="r" b="b"/>
            <a:pathLst>
              <a:path w="1317625">
                <a:moveTo>
                  <a:pt x="0" y="0"/>
                </a:moveTo>
                <a:lnTo>
                  <a:pt x="1317307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717613" y="4532303"/>
            <a:ext cx="0" cy="1254760"/>
          </a:xfrm>
          <a:custGeom>
            <a:avLst/>
            <a:gdLst/>
            <a:ahLst/>
            <a:cxnLst/>
            <a:rect l="l" t="t" r="r" b="b"/>
            <a:pathLst>
              <a:path h="1254760">
                <a:moveTo>
                  <a:pt x="0" y="0"/>
                </a:moveTo>
                <a:lnTo>
                  <a:pt x="0" y="125415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969952" y="4532303"/>
            <a:ext cx="0" cy="1254760"/>
          </a:xfrm>
          <a:custGeom>
            <a:avLst/>
            <a:gdLst/>
            <a:ahLst/>
            <a:cxnLst/>
            <a:rect l="l" t="t" r="r" b="b"/>
            <a:pathLst>
              <a:path h="1254760">
                <a:moveTo>
                  <a:pt x="0" y="0"/>
                </a:moveTo>
                <a:lnTo>
                  <a:pt x="0" y="125415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287255" y="4532303"/>
            <a:ext cx="0" cy="1254760"/>
          </a:xfrm>
          <a:custGeom>
            <a:avLst/>
            <a:gdLst/>
            <a:ahLst/>
            <a:cxnLst/>
            <a:rect l="l" t="t" r="r" b="b"/>
            <a:pathLst>
              <a:path h="1254760">
                <a:moveTo>
                  <a:pt x="0" y="0"/>
                </a:moveTo>
                <a:lnTo>
                  <a:pt x="0" y="125415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540975" y="4532303"/>
            <a:ext cx="0" cy="1254760"/>
          </a:xfrm>
          <a:custGeom>
            <a:avLst/>
            <a:gdLst/>
            <a:ahLst/>
            <a:cxnLst/>
            <a:rect l="l" t="t" r="r" b="b"/>
            <a:pathLst>
              <a:path h="1254760">
                <a:moveTo>
                  <a:pt x="0" y="0"/>
                </a:moveTo>
                <a:lnTo>
                  <a:pt x="0" y="125415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717614" y="5786454"/>
            <a:ext cx="1252855" cy="0"/>
          </a:xfrm>
          <a:custGeom>
            <a:avLst/>
            <a:gdLst/>
            <a:ahLst/>
            <a:cxnLst/>
            <a:rect l="l" t="t" r="r" b="b"/>
            <a:pathLst>
              <a:path w="1252854">
                <a:moveTo>
                  <a:pt x="0" y="0"/>
                </a:moveTo>
                <a:lnTo>
                  <a:pt x="1252334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287256" y="5770331"/>
            <a:ext cx="1254125" cy="0"/>
          </a:xfrm>
          <a:custGeom>
            <a:avLst/>
            <a:gdLst/>
            <a:ahLst/>
            <a:cxnLst/>
            <a:rect l="l" t="t" r="r" b="b"/>
            <a:pathLst>
              <a:path w="1254125">
                <a:moveTo>
                  <a:pt x="0" y="0"/>
                </a:moveTo>
                <a:lnTo>
                  <a:pt x="1253718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418280" y="1815551"/>
            <a:ext cx="1487805" cy="1254760"/>
          </a:xfrm>
          <a:custGeom>
            <a:avLst/>
            <a:gdLst/>
            <a:ahLst/>
            <a:cxnLst/>
            <a:rect l="l" t="t" r="r" b="b"/>
            <a:pathLst>
              <a:path w="1487804" h="1254760">
                <a:moveTo>
                  <a:pt x="0" y="0"/>
                </a:moveTo>
                <a:lnTo>
                  <a:pt x="1487322" y="125415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462513" y="3069708"/>
            <a:ext cx="1443355" cy="1463040"/>
          </a:xfrm>
          <a:custGeom>
            <a:avLst/>
            <a:gdLst/>
            <a:ahLst/>
            <a:cxnLst/>
            <a:rect l="l" t="t" r="r" b="b"/>
            <a:pathLst>
              <a:path w="1443354" h="1463039">
                <a:moveTo>
                  <a:pt x="0" y="1462595"/>
                </a:moveTo>
                <a:lnTo>
                  <a:pt x="1443088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352990" y="1763727"/>
            <a:ext cx="1443355" cy="1306195"/>
          </a:xfrm>
          <a:custGeom>
            <a:avLst/>
            <a:gdLst/>
            <a:ahLst/>
            <a:cxnLst/>
            <a:rect l="l" t="t" r="r" b="b"/>
            <a:pathLst>
              <a:path w="1443354" h="1306195">
                <a:moveTo>
                  <a:pt x="1443088" y="0"/>
                </a:moveTo>
                <a:lnTo>
                  <a:pt x="0" y="1305979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352987" y="3069701"/>
            <a:ext cx="1505585" cy="1463040"/>
          </a:xfrm>
          <a:custGeom>
            <a:avLst/>
            <a:gdLst/>
            <a:ahLst/>
            <a:cxnLst/>
            <a:rect l="l" t="t" r="r" b="b"/>
            <a:pathLst>
              <a:path w="1505584" h="1463039">
                <a:moveTo>
                  <a:pt x="0" y="0"/>
                </a:moveTo>
                <a:lnTo>
                  <a:pt x="1505292" y="1462595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905604" y="3069701"/>
            <a:ext cx="3447415" cy="0"/>
          </a:xfrm>
          <a:custGeom>
            <a:avLst/>
            <a:gdLst/>
            <a:ahLst/>
            <a:cxnLst/>
            <a:rect l="l" t="t" r="r" b="b"/>
            <a:pathLst>
              <a:path w="3447415">
                <a:moveTo>
                  <a:pt x="0" y="0"/>
                </a:moveTo>
                <a:lnTo>
                  <a:pt x="3447389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734201" y="5159956"/>
            <a:ext cx="609600" cy="610870"/>
          </a:xfrm>
          <a:custGeom>
            <a:avLst/>
            <a:gdLst/>
            <a:ahLst/>
            <a:cxnLst/>
            <a:rect l="l" t="t" r="r" b="b"/>
            <a:pathLst>
              <a:path w="609600" h="610870">
                <a:moveTo>
                  <a:pt x="0" y="610374"/>
                </a:moveTo>
                <a:lnTo>
                  <a:pt x="609587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343784" y="5159954"/>
            <a:ext cx="626745" cy="610870"/>
          </a:xfrm>
          <a:custGeom>
            <a:avLst/>
            <a:gdLst/>
            <a:ahLst/>
            <a:cxnLst/>
            <a:rect l="l" t="t" r="r" b="b"/>
            <a:pathLst>
              <a:path w="626745" h="610870">
                <a:moveTo>
                  <a:pt x="0" y="0"/>
                </a:moveTo>
                <a:lnTo>
                  <a:pt x="626173" y="610374"/>
                </a:lnTo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702410" y="3957628"/>
            <a:ext cx="579755" cy="574675"/>
          </a:xfrm>
          <a:custGeom>
            <a:avLst/>
            <a:gdLst/>
            <a:ahLst/>
            <a:cxnLst/>
            <a:rect l="l" t="t" r="r" b="b"/>
            <a:pathLst>
              <a:path w="579754" h="574675">
                <a:moveTo>
                  <a:pt x="0" y="574675"/>
                </a:moveTo>
                <a:lnTo>
                  <a:pt x="57917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281580" y="3957627"/>
            <a:ext cx="668020" cy="561340"/>
          </a:xfrm>
          <a:custGeom>
            <a:avLst/>
            <a:gdLst/>
            <a:ahLst/>
            <a:cxnLst/>
            <a:rect l="l" t="t" r="r" b="b"/>
            <a:pathLst>
              <a:path w="668020" h="561339">
                <a:moveTo>
                  <a:pt x="0" y="0"/>
                </a:moveTo>
                <a:lnTo>
                  <a:pt x="667639" y="560857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281577" y="3957632"/>
            <a:ext cx="62230" cy="1202690"/>
          </a:xfrm>
          <a:custGeom>
            <a:avLst/>
            <a:gdLst/>
            <a:ahLst/>
            <a:cxnLst/>
            <a:rect l="l" t="t" r="r" b="b"/>
            <a:pathLst>
              <a:path w="62229" h="1202689">
                <a:moveTo>
                  <a:pt x="62204" y="1202321"/>
                </a:moveTo>
                <a:lnTo>
                  <a:pt x="0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319047" y="5143832"/>
            <a:ext cx="609600" cy="610870"/>
          </a:xfrm>
          <a:custGeom>
            <a:avLst/>
            <a:gdLst/>
            <a:ahLst/>
            <a:cxnLst/>
            <a:rect l="l" t="t" r="r" b="b"/>
            <a:pathLst>
              <a:path w="609600" h="610870">
                <a:moveTo>
                  <a:pt x="0" y="610374"/>
                </a:moveTo>
                <a:lnTo>
                  <a:pt x="609587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928630" y="5143831"/>
            <a:ext cx="626745" cy="610870"/>
          </a:xfrm>
          <a:custGeom>
            <a:avLst/>
            <a:gdLst/>
            <a:ahLst/>
            <a:cxnLst/>
            <a:rect l="l" t="t" r="r" b="b"/>
            <a:pathLst>
              <a:path w="626745" h="610870">
                <a:moveTo>
                  <a:pt x="0" y="0"/>
                </a:moveTo>
                <a:lnTo>
                  <a:pt x="626173" y="610374"/>
                </a:lnTo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287256" y="3942656"/>
            <a:ext cx="579755" cy="574675"/>
          </a:xfrm>
          <a:custGeom>
            <a:avLst/>
            <a:gdLst/>
            <a:ahLst/>
            <a:cxnLst/>
            <a:rect l="l" t="t" r="r" b="b"/>
            <a:pathLst>
              <a:path w="579754" h="574675">
                <a:moveTo>
                  <a:pt x="0" y="574675"/>
                </a:moveTo>
                <a:lnTo>
                  <a:pt x="57917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866427" y="3942655"/>
            <a:ext cx="668020" cy="560070"/>
          </a:xfrm>
          <a:custGeom>
            <a:avLst/>
            <a:gdLst/>
            <a:ahLst/>
            <a:cxnLst/>
            <a:rect l="l" t="t" r="r" b="b"/>
            <a:pathLst>
              <a:path w="668020" h="560070">
                <a:moveTo>
                  <a:pt x="0" y="0"/>
                </a:moveTo>
                <a:lnTo>
                  <a:pt x="667639" y="559701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866424" y="3942651"/>
            <a:ext cx="62230" cy="1201420"/>
          </a:xfrm>
          <a:custGeom>
            <a:avLst/>
            <a:gdLst/>
            <a:ahLst/>
            <a:cxnLst/>
            <a:rect l="l" t="t" r="r" b="b"/>
            <a:pathLst>
              <a:path w="62229" h="1201420">
                <a:moveTo>
                  <a:pt x="62204" y="1201178"/>
                </a:moveTo>
                <a:lnTo>
                  <a:pt x="0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597502" y="2158244"/>
            <a:ext cx="0" cy="703580"/>
          </a:xfrm>
          <a:custGeom>
            <a:avLst/>
            <a:gdLst/>
            <a:ahLst/>
            <a:cxnLst/>
            <a:rect l="l" t="t" r="r" b="b"/>
            <a:pathLst>
              <a:path h="703580">
                <a:moveTo>
                  <a:pt x="0" y="703008"/>
                </a:moveTo>
                <a:lnTo>
                  <a:pt x="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547507" y="2158246"/>
            <a:ext cx="100330" cy="85725"/>
          </a:xfrm>
          <a:custGeom>
            <a:avLst/>
            <a:gdLst/>
            <a:ahLst/>
            <a:cxnLst/>
            <a:rect l="l" t="t" r="r" b="b"/>
            <a:pathLst>
              <a:path w="100329" h="85725">
                <a:moveTo>
                  <a:pt x="0" y="85725"/>
                </a:moveTo>
                <a:lnTo>
                  <a:pt x="49999" y="0"/>
                </a:lnTo>
                <a:lnTo>
                  <a:pt x="100012" y="85712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629295" y="3290819"/>
            <a:ext cx="0" cy="696595"/>
          </a:xfrm>
          <a:custGeom>
            <a:avLst/>
            <a:gdLst/>
            <a:ahLst/>
            <a:cxnLst/>
            <a:rect l="l" t="t" r="r" b="b"/>
            <a:pathLst>
              <a:path h="696594">
                <a:moveTo>
                  <a:pt x="0" y="0"/>
                </a:moveTo>
                <a:lnTo>
                  <a:pt x="0" y="696099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579288" y="3901197"/>
            <a:ext cx="100330" cy="85725"/>
          </a:xfrm>
          <a:custGeom>
            <a:avLst/>
            <a:gdLst/>
            <a:ahLst/>
            <a:cxnLst/>
            <a:rect l="l" t="t" r="r" b="b"/>
            <a:pathLst>
              <a:path w="100329" h="85725">
                <a:moveTo>
                  <a:pt x="100012" y="0"/>
                </a:moveTo>
                <a:lnTo>
                  <a:pt x="50012" y="85725"/>
                </a:lnTo>
                <a:lnTo>
                  <a:pt x="0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792548" y="3075459"/>
            <a:ext cx="849630" cy="0"/>
          </a:xfrm>
          <a:custGeom>
            <a:avLst/>
            <a:gdLst/>
            <a:ahLst/>
            <a:cxnLst/>
            <a:rect l="l" t="t" r="r" b="b"/>
            <a:pathLst>
              <a:path w="849629">
                <a:moveTo>
                  <a:pt x="0" y="0"/>
                </a:moveTo>
                <a:lnTo>
                  <a:pt x="849452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556280" y="3025448"/>
            <a:ext cx="85725" cy="100330"/>
          </a:xfrm>
          <a:custGeom>
            <a:avLst/>
            <a:gdLst/>
            <a:ahLst/>
            <a:cxnLst/>
            <a:rect l="l" t="t" r="r" b="b"/>
            <a:pathLst>
              <a:path w="85725" h="100330">
                <a:moveTo>
                  <a:pt x="0" y="0"/>
                </a:moveTo>
                <a:lnTo>
                  <a:pt x="85725" y="50012"/>
                </a:lnTo>
                <a:lnTo>
                  <a:pt x="0" y="100012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930363" y="3066247"/>
            <a:ext cx="669925" cy="3810"/>
          </a:xfrm>
          <a:custGeom>
            <a:avLst/>
            <a:gdLst/>
            <a:ahLst/>
            <a:cxnLst/>
            <a:rect l="l" t="t" r="r" b="b"/>
            <a:pathLst>
              <a:path w="669925" h="3810">
                <a:moveTo>
                  <a:pt x="669759" y="0"/>
                </a:moveTo>
                <a:lnTo>
                  <a:pt x="0" y="3314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930357" y="3019125"/>
            <a:ext cx="86360" cy="100330"/>
          </a:xfrm>
          <a:custGeom>
            <a:avLst/>
            <a:gdLst/>
            <a:ahLst/>
            <a:cxnLst/>
            <a:rect l="l" t="t" r="r" b="b"/>
            <a:pathLst>
              <a:path w="86360" h="100330">
                <a:moveTo>
                  <a:pt x="85979" y="100012"/>
                </a:moveTo>
                <a:lnTo>
                  <a:pt x="0" y="50431"/>
                </a:lnTo>
                <a:lnTo>
                  <a:pt x="85483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328576" y="5359191"/>
            <a:ext cx="14604" cy="334645"/>
          </a:xfrm>
          <a:custGeom>
            <a:avLst/>
            <a:gdLst/>
            <a:ahLst/>
            <a:cxnLst/>
            <a:rect l="l" t="t" r="r" b="b"/>
            <a:pathLst>
              <a:path w="14604" h="334645">
                <a:moveTo>
                  <a:pt x="7010" y="-14287"/>
                </a:moveTo>
                <a:lnTo>
                  <a:pt x="7010" y="348792"/>
                </a:lnTo>
              </a:path>
            </a:pathLst>
          </a:custGeom>
          <a:ln w="425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289052" y="5605956"/>
            <a:ext cx="100330" cy="88265"/>
          </a:xfrm>
          <a:custGeom>
            <a:avLst/>
            <a:gdLst/>
            <a:ahLst/>
            <a:cxnLst/>
            <a:rect l="l" t="t" r="r" b="b"/>
            <a:pathLst>
              <a:path w="100329" h="88264">
                <a:moveTo>
                  <a:pt x="99923" y="0"/>
                </a:moveTo>
                <a:lnTo>
                  <a:pt x="53543" y="87744"/>
                </a:lnTo>
                <a:lnTo>
                  <a:pt x="0" y="4178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452982" y="4585279"/>
            <a:ext cx="369570" cy="245110"/>
          </a:xfrm>
          <a:custGeom>
            <a:avLst/>
            <a:gdLst/>
            <a:ahLst/>
            <a:cxnLst/>
            <a:rect l="l" t="t" r="r" b="b"/>
            <a:pathLst>
              <a:path w="369570" h="245110">
                <a:moveTo>
                  <a:pt x="0" y="0"/>
                </a:moveTo>
                <a:lnTo>
                  <a:pt x="368985" y="244640"/>
                </a:lnTo>
              </a:path>
            </a:pathLst>
          </a:custGeom>
          <a:ln w="285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722889" y="4740870"/>
            <a:ext cx="99695" cy="89535"/>
          </a:xfrm>
          <a:custGeom>
            <a:avLst/>
            <a:gdLst/>
            <a:ahLst/>
            <a:cxnLst/>
            <a:rect l="l" t="t" r="r" b="b"/>
            <a:pathLst>
              <a:path w="99695" h="89535">
                <a:moveTo>
                  <a:pt x="55270" y="0"/>
                </a:moveTo>
                <a:lnTo>
                  <a:pt x="99085" y="89052"/>
                </a:lnTo>
                <a:lnTo>
                  <a:pt x="0" y="8335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802911" y="4585280"/>
            <a:ext cx="344805" cy="244475"/>
          </a:xfrm>
          <a:custGeom>
            <a:avLst/>
            <a:gdLst/>
            <a:ahLst/>
            <a:cxnLst/>
            <a:rect l="l" t="t" r="r" b="b"/>
            <a:pathLst>
              <a:path w="344804" h="244475">
                <a:moveTo>
                  <a:pt x="344589" y="0"/>
                </a:moveTo>
                <a:lnTo>
                  <a:pt x="0" y="243928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802908" y="4738867"/>
            <a:ext cx="99060" cy="90805"/>
          </a:xfrm>
          <a:custGeom>
            <a:avLst/>
            <a:gdLst/>
            <a:ahLst/>
            <a:cxnLst/>
            <a:rect l="l" t="t" r="r" b="b"/>
            <a:pathLst>
              <a:path w="99060" h="90804">
                <a:moveTo>
                  <a:pt x="98856" y="81622"/>
                </a:moveTo>
                <a:lnTo>
                  <a:pt x="0" y="90335"/>
                </a:lnTo>
                <a:lnTo>
                  <a:pt x="41071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961803" y="5359191"/>
            <a:ext cx="14604" cy="334645"/>
          </a:xfrm>
          <a:custGeom>
            <a:avLst/>
            <a:gdLst/>
            <a:ahLst/>
            <a:cxnLst/>
            <a:rect l="l" t="t" r="r" b="b"/>
            <a:pathLst>
              <a:path w="14604" h="334645">
                <a:moveTo>
                  <a:pt x="7010" y="-14287"/>
                </a:moveTo>
                <a:lnTo>
                  <a:pt x="7010" y="348792"/>
                </a:lnTo>
              </a:path>
            </a:pathLst>
          </a:custGeom>
          <a:ln w="425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922278" y="5605956"/>
            <a:ext cx="100330" cy="88265"/>
          </a:xfrm>
          <a:custGeom>
            <a:avLst/>
            <a:gdLst/>
            <a:ahLst/>
            <a:cxnLst/>
            <a:rect l="l" t="t" r="r" b="b"/>
            <a:pathLst>
              <a:path w="100329" h="88264">
                <a:moveTo>
                  <a:pt x="99923" y="0"/>
                </a:moveTo>
                <a:lnTo>
                  <a:pt x="53543" y="87744"/>
                </a:lnTo>
                <a:lnTo>
                  <a:pt x="0" y="4178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087590" y="4585279"/>
            <a:ext cx="367665" cy="245110"/>
          </a:xfrm>
          <a:custGeom>
            <a:avLst/>
            <a:gdLst/>
            <a:ahLst/>
            <a:cxnLst/>
            <a:rect l="l" t="t" r="r" b="b"/>
            <a:pathLst>
              <a:path w="367665" h="245110">
                <a:moveTo>
                  <a:pt x="0" y="0"/>
                </a:moveTo>
                <a:lnTo>
                  <a:pt x="367626" y="244602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7356145" y="4740761"/>
            <a:ext cx="99695" cy="89535"/>
          </a:xfrm>
          <a:custGeom>
            <a:avLst/>
            <a:gdLst/>
            <a:ahLst/>
            <a:cxnLst/>
            <a:rect l="l" t="t" r="r" b="b"/>
            <a:pathLst>
              <a:path w="99695" h="89535">
                <a:moveTo>
                  <a:pt x="55410" y="0"/>
                </a:moveTo>
                <a:lnTo>
                  <a:pt x="99072" y="89115"/>
                </a:lnTo>
                <a:lnTo>
                  <a:pt x="0" y="83261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436138" y="4585280"/>
            <a:ext cx="344805" cy="244475"/>
          </a:xfrm>
          <a:custGeom>
            <a:avLst/>
            <a:gdLst/>
            <a:ahLst/>
            <a:cxnLst/>
            <a:rect l="l" t="t" r="r" b="b"/>
            <a:pathLst>
              <a:path w="344804" h="244475">
                <a:moveTo>
                  <a:pt x="344589" y="0"/>
                </a:moveTo>
                <a:lnTo>
                  <a:pt x="0" y="243928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436135" y="4738866"/>
            <a:ext cx="99060" cy="90805"/>
          </a:xfrm>
          <a:custGeom>
            <a:avLst/>
            <a:gdLst/>
            <a:ahLst/>
            <a:cxnLst/>
            <a:rect l="l" t="t" r="r" b="b"/>
            <a:pathLst>
              <a:path w="99059" h="90804">
                <a:moveTo>
                  <a:pt x="98856" y="81622"/>
                </a:moveTo>
                <a:lnTo>
                  <a:pt x="0" y="90335"/>
                </a:lnTo>
                <a:lnTo>
                  <a:pt x="41071" y="0"/>
                </a:lnTo>
              </a:path>
            </a:pathLst>
          </a:custGeom>
          <a:ln w="285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6422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927" y="716757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  <p:sp>
        <p:nvSpPr>
          <p:cNvPr id="3" name="object 3"/>
          <p:cNvSpPr/>
          <p:nvPr/>
        </p:nvSpPr>
        <p:spPr>
          <a:xfrm>
            <a:off x="2739086" y="1643050"/>
            <a:ext cx="5662295" cy="2569845"/>
          </a:xfrm>
          <a:custGeom>
            <a:avLst/>
            <a:gdLst/>
            <a:ahLst/>
            <a:cxnLst/>
            <a:rect l="l" t="t" r="r" b="b"/>
            <a:pathLst>
              <a:path w="5662295" h="2569845">
                <a:moveTo>
                  <a:pt x="0" y="0"/>
                </a:moveTo>
                <a:lnTo>
                  <a:pt x="5662002" y="0"/>
                </a:lnTo>
                <a:lnTo>
                  <a:pt x="5662002" y="2569616"/>
                </a:lnTo>
                <a:lnTo>
                  <a:pt x="0" y="2569616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735522" y="1643050"/>
            <a:ext cx="1456690" cy="1209675"/>
          </a:xfrm>
          <a:custGeom>
            <a:avLst/>
            <a:gdLst/>
            <a:ahLst/>
            <a:cxnLst/>
            <a:rect l="l" t="t" r="r" b="b"/>
            <a:pathLst>
              <a:path w="1456689" h="1209675">
                <a:moveTo>
                  <a:pt x="0" y="0"/>
                </a:moveTo>
                <a:lnTo>
                  <a:pt x="1456524" y="1209294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739091" y="2852347"/>
            <a:ext cx="1453515" cy="1360805"/>
          </a:xfrm>
          <a:custGeom>
            <a:avLst/>
            <a:gdLst/>
            <a:ahLst/>
            <a:cxnLst/>
            <a:rect l="l" t="t" r="r" b="b"/>
            <a:pathLst>
              <a:path w="1453514" h="1360804">
                <a:moveTo>
                  <a:pt x="0" y="1360322"/>
                </a:moveTo>
                <a:lnTo>
                  <a:pt x="1452956" y="0"/>
                </a:lnTo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92044" y="2802374"/>
            <a:ext cx="2804160" cy="50165"/>
          </a:xfrm>
          <a:custGeom>
            <a:avLst/>
            <a:gdLst/>
            <a:ahLst/>
            <a:cxnLst/>
            <a:rect l="l" t="t" r="r" b="b"/>
            <a:pathLst>
              <a:path w="2804159" h="50164">
                <a:moveTo>
                  <a:pt x="0" y="49974"/>
                </a:moveTo>
                <a:lnTo>
                  <a:pt x="2803652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95696" y="1643049"/>
            <a:ext cx="1405890" cy="1159510"/>
          </a:xfrm>
          <a:custGeom>
            <a:avLst/>
            <a:gdLst/>
            <a:ahLst/>
            <a:cxnLst/>
            <a:rect l="l" t="t" r="r" b="b"/>
            <a:pathLst>
              <a:path w="1405890" h="1159510">
                <a:moveTo>
                  <a:pt x="1405394" y="0"/>
                </a:moveTo>
                <a:lnTo>
                  <a:pt x="0" y="1159332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995696" y="2826807"/>
            <a:ext cx="1405890" cy="1386205"/>
          </a:xfrm>
          <a:custGeom>
            <a:avLst/>
            <a:gdLst/>
            <a:ahLst/>
            <a:cxnLst/>
            <a:rect l="l" t="t" r="r" b="b"/>
            <a:pathLst>
              <a:path w="1405890" h="1386204">
                <a:moveTo>
                  <a:pt x="1405394" y="1385862"/>
                </a:moveTo>
                <a:lnTo>
                  <a:pt x="0" y="0"/>
                </a:lnTo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39091" y="5072168"/>
            <a:ext cx="5662295" cy="50165"/>
          </a:xfrm>
          <a:custGeom>
            <a:avLst/>
            <a:gdLst/>
            <a:ahLst/>
            <a:cxnLst/>
            <a:rect l="l" t="t" r="r" b="b"/>
            <a:pathLst>
              <a:path w="5662295" h="50164">
                <a:moveTo>
                  <a:pt x="0" y="49974"/>
                </a:moveTo>
                <a:lnTo>
                  <a:pt x="5662002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39091" y="4619096"/>
            <a:ext cx="1453515" cy="503555"/>
          </a:xfrm>
          <a:custGeom>
            <a:avLst/>
            <a:gdLst/>
            <a:ahLst/>
            <a:cxnLst/>
            <a:rect l="l" t="t" r="r" b="b"/>
            <a:pathLst>
              <a:path w="1453514" h="503554">
                <a:moveTo>
                  <a:pt x="0" y="503046"/>
                </a:moveTo>
                <a:lnTo>
                  <a:pt x="1452956" y="0"/>
                </a:lnTo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995696" y="4611324"/>
            <a:ext cx="1405890" cy="453390"/>
          </a:xfrm>
          <a:custGeom>
            <a:avLst/>
            <a:gdLst/>
            <a:ahLst/>
            <a:cxnLst/>
            <a:rect l="l" t="t" r="r" b="b"/>
            <a:pathLst>
              <a:path w="1405890" h="453389">
                <a:moveTo>
                  <a:pt x="1405394" y="453072"/>
                </a:moveTo>
                <a:lnTo>
                  <a:pt x="0" y="0"/>
                </a:lnTo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92044" y="4611326"/>
            <a:ext cx="2804160" cy="0"/>
          </a:xfrm>
          <a:custGeom>
            <a:avLst/>
            <a:gdLst/>
            <a:ahLst/>
            <a:cxnLst/>
            <a:rect l="l" t="t" r="r" b="b"/>
            <a:pathLst>
              <a:path w="2804159">
                <a:moveTo>
                  <a:pt x="0" y="0"/>
                </a:moveTo>
                <a:lnTo>
                  <a:pt x="2803652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592843" y="2927860"/>
            <a:ext cx="251460" cy="0"/>
          </a:xfrm>
          <a:custGeom>
            <a:avLst/>
            <a:gdLst/>
            <a:ahLst/>
            <a:cxnLst/>
            <a:rect l="l" t="t" r="r" b="b"/>
            <a:pathLst>
              <a:path w="251460">
                <a:moveTo>
                  <a:pt x="0" y="0"/>
                </a:moveTo>
                <a:lnTo>
                  <a:pt x="250875" y="0"/>
                </a:lnTo>
              </a:path>
            </a:pathLst>
          </a:custGeom>
          <a:ln w="12700">
            <a:solidFill>
              <a:srgbClr val="4A7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50145" y="1697898"/>
            <a:ext cx="3115310" cy="878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Clr>
                <a:srgbClr val="000000"/>
              </a:buClr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Çatı</a:t>
            </a:r>
            <a:r>
              <a:rPr sz="24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metrajı;</a:t>
            </a:r>
            <a:endParaRPr sz="2400">
              <a:latin typeface="Arial"/>
              <a:cs typeface="Arial"/>
            </a:endParaRPr>
          </a:p>
          <a:p>
            <a:pPr marR="5080" algn="r">
              <a:spcBef>
                <a:spcPts val="1670"/>
              </a:spcBef>
            </a:pPr>
            <a:r>
              <a:rPr spc="-5" dirty="0">
                <a:latin typeface="Arial"/>
                <a:cs typeface="Arial"/>
              </a:rPr>
              <a:t>b/2</a:t>
            </a:r>
            <a:endParaRPr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192044" y="4111618"/>
            <a:ext cx="0" cy="201295"/>
          </a:xfrm>
          <a:custGeom>
            <a:avLst/>
            <a:gdLst/>
            <a:ahLst/>
            <a:cxnLst/>
            <a:rect l="l" t="t" r="r" b="b"/>
            <a:pathLst>
              <a:path h="201295">
                <a:moveTo>
                  <a:pt x="0" y="0"/>
                </a:moveTo>
                <a:lnTo>
                  <a:pt x="0" y="200990"/>
                </a:lnTo>
              </a:path>
            </a:pathLst>
          </a:custGeom>
          <a:ln w="12700">
            <a:solidFill>
              <a:srgbClr val="4A7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436162" y="2737114"/>
            <a:ext cx="1322070" cy="1442720"/>
          </a:xfrm>
          <a:prstGeom prst="rect">
            <a:avLst/>
          </a:prstGeom>
        </p:spPr>
        <p:txBody>
          <a:bodyPr vert="horz" wrap="square" lIns="0" tIns="154305" rIns="0" bIns="0" rtlCol="0">
            <a:spAutoFit/>
          </a:bodyPr>
          <a:lstStyle/>
          <a:p>
            <a:pPr marL="12700">
              <a:spcBef>
                <a:spcPts val="1215"/>
              </a:spcBef>
            </a:pPr>
            <a:r>
              <a:rPr spc="-5" dirty="0">
                <a:latin typeface="Arial"/>
                <a:cs typeface="Arial"/>
              </a:rPr>
              <a:t>b</a:t>
            </a:r>
            <a:endParaRPr>
              <a:latin typeface="Arial"/>
              <a:cs typeface="Arial"/>
            </a:endParaRPr>
          </a:p>
          <a:p>
            <a:pPr algn="ctr">
              <a:spcBef>
                <a:spcPts val="1120"/>
              </a:spcBef>
            </a:pPr>
            <a:r>
              <a:rPr spc="-5" dirty="0">
                <a:latin typeface="Arial"/>
                <a:cs typeface="Arial"/>
              </a:rPr>
              <a:t>b/2</a:t>
            </a:r>
            <a:endParaRPr>
              <a:latin typeface="Arial"/>
              <a:cs typeface="Arial"/>
            </a:endParaRPr>
          </a:p>
          <a:p>
            <a:pPr>
              <a:spcBef>
                <a:spcPts val="25"/>
              </a:spcBef>
            </a:pPr>
            <a:endParaRPr sz="2100">
              <a:latin typeface="Arial"/>
              <a:cs typeface="Arial"/>
            </a:endParaRPr>
          </a:p>
          <a:p>
            <a:pPr marR="5080" algn="r"/>
            <a:r>
              <a:rPr spc="-5" dirty="0">
                <a:latin typeface="Arial"/>
                <a:cs typeface="Arial"/>
              </a:rPr>
              <a:t>b/2</a:t>
            </a:r>
            <a:endParaRPr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465975" y="2535014"/>
            <a:ext cx="3562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>
                <a:latin typeface="Arial"/>
                <a:cs typeface="Arial"/>
              </a:rPr>
              <a:t>a</a:t>
            </a:r>
            <a:r>
              <a:rPr dirty="0">
                <a:latin typeface="Arial"/>
                <a:cs typeface="Arial"/>
              </a:rPr>
              <a:t>-</a:t>
            </a:r>
            <a:r>
              <a:rPr spc="-5" dirty="0">
                <a:latin typeface="Arial"/>
                <a:cs typeface="Arial"/>
              </a:rPr>
              <a:t>b</a:t>
            </a:r>
            <a:endParaRPr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295377" y="4611326"/>
            <a:ext cx="0" cy="504190"/>
          </a:xfrm>
          <a:custGeom>
            <a:avLst/>
            <a:gdLst/>
            <a:ahLst/>
            <a:cxnLst/>
            <a:rect l="l" t="t" r="r" b="b"/>
            <a:pathLst>
              <a:path h="504189">
                <a:moveTo>
                  <a:pt x="0" y="0"/>
                </a:moveTo>
                <a:lnTo>
                  <a:pt x="0" y="504151"/>
                </a:lnTo>
              </a:path>
            </a:pathLst>
          </a:custGeom>
          <a:ln w="12700">
            <a:solidFill>
              <a:srgbClr val="4A7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349389" y="4170419"/>
            <a:ext cx="1158875" cy="865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>
                <a:latin typeface="Arial"/>
                <a:cs typeface="Arial"/>
              </a:rPr>
              <a:t>a</a:t>
            </a:r>
            <a:endParaRPr>
              <a:latin typeface="Arial"/>
              <a:cs typeface="Arial"/>
            </a:endParaRPr>
          </a:p>
          <a:p>
            <a:pPr>
              <a:spcBef>
                <a:spcPts val="45"/>
              </a:spcBef>
            </a:pPr>
            <a:endParaRPr sz="1950">
              <a:latin typeface="Arial"/>
              <a:cs typeface="Arial"/>
            </a:endParaRPr>
          </a:p>
          <a:p>
            <a:pPr marR="5715" algn="r">
              <a:spcBef>
                <a:spcPts val="5"/>
              </a:spcBef>
            </a:pPr>
            <a:r>
              <a:rPr spc="-5" dirty="0">
                <a:latin typeface="Arial"/>
                <a:cs typeface="Arial"/>
              </a:rPr>
              <a:t>h</a:t>
            </a:r>
            <a:endParaRPr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627618" y="5237124"/>
            <a:ext cx="5802007" cy="6778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517986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1584" y="1654960"/>
            <a:ext cx="2599690" cy="1002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Çatı</a:t>
            </a:r>
            <a:r>
              <a:rPr sz="2400" spc="-9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926465" marR="5080">
              <a:spcBef>
                <a:spcPts val="10"/>
              </a:spcBef>
              <a:tabLst>
                <a:tab pos="1838325" algn="l"/>
              </a:tabLst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Uygulama;  </a:t>
            </a:r>
            <a:r>
              <a:rPr sz="2000" spc="-150" dirty="0">
                <a:latin typeface="Arial"/>
                <a:cs typeface="Arial"/>
              </a:rPr>
              <a:t>Y</a:t>
            </a:r>
            <a:r>
              <a:rPr sz="2000" spc="-10" dirty="0">
                <a:latin typeface="Arial"/>
                <a:cs typeface="Arial"/>
              </a:rPr>
              <a:t>an</a:t>
            </a:r>
            <a:r>
              <a:rPr sz="2000" dirty="0">
                <a:latin typeface="Arial"/>
                <a:cs typeface="Arial"/>
              </a:rPr>
              <a:t>d</a:t>
            </a:r>
            <a:r>
              <a:rPr sz="2000" spc="-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v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-5" dirty="0">
                <a:latin typeface="Arial"/>
                <a:cs typeface="Arial"/>
              </a:rPr>
              <a:t>ri</a:t>
            </a:r>
            <a:r>
              <a:rPr sz="2000" dirty="0">
                <a:latin typeface="Arial"/>
                <a:cs typeface="Arial"/>
              </a:rPr>
              <a:t>l</a:t>
            </a:r>
            <a:r>
              <a:rPr sz="2000" spc="-10" dirty="0">
                <a:latin typeface="Arial"/>
                <a:cs typeface="Arial"/>
              </a:rPr>
              <a:t>en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991630" y="2326994"/>
            <a:ext cx="593026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899160" algn="l"/>
                <a:tab pos="1953260" algn="l"/>
                <a:tab pos="2908300" algn="l"/>
                <a:tab pos="3710304" algn="l"/>
                <a:tab pos="4130675" algn="l"/>
                <a:tab pos="4606925" algn="l"/>
                <a:tab pos="5071110" algn="l"/>
              </a:tabLst>
            </a:pPr>
            <a:r>
              <a:rPr sz="2000" spc="-10" dirty="0">
                <a:latin typeface="Arial"/>
                <a:cs typeface="Arial"/>
              </a:rPr>
              <a:t>ah</a:t>
            </a:r>
            <a:r>
              <a:rPr sz="2000" spc="-5" dirty="0">
                <a:latin typeface="Arial"/>
                <a:cs typeface="Arial"/>
              </a:rPr>
              <a:t>ş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p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o</a:t>
            </a:r>
            <a:r>
              <a:rPr sz="2000" spc="-5" dirty="0">
                <a:latin typeface="Arial"/>
                <a:cs typeface="Arial"/>
              </a:rPr>
              <a:t>t</a:t>
            </a:r>
            <a:r>
              <a:rPr sz="2000" spc="-10" dirty="0">
                <a:latin typeface="Arial"/>
                <a:cs typeface="Arial"/>
              </a:rPr>
              <a:t>u</a:t>
            </a:r>
            <a:r>
              <a:rPr sz="2000" spc="-15" dirty="0">
                <a:latin typeface="Arial"/>
                <a:cs typeface="Arial"/>
              </a:rPr>
              <a:t>r</a:t>
            </a:r>
            <a:r>
              <a:rPr sz="2000" spc="-10" dirty="0">
                <a:latin typeface="Arial"/>
                <a:cs typeface="Arial"/>
              </a:rPr>
              <a:t>tm</a:t>
            </a:r>
            <a:r>
              <a:rPr sz="2000" spc="-5" dirty="0">
                <a:latin typeface="Arial"/>
                <a:cs typeface="Arial"/>
              </a:rPr>
              <a:t>a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ç</a:t>
            </a:r>
            <a:r>
              <a:rPr sz="2000" spc="-15" dirty="0">
                <a:latin typeface="Arial"/>
                <a:cs typeface="Arial"/>
              </a:rPr>
              <a:t>a</a:t>
            </a:r>
            <a:r>
              <a:rPr sz="2000" spc="-10" dirty="0">
                <a:latin typeface="Arial"/>
                <a:cs typeface="Arial"/>
              </a:rPr>
              <a:t>t</a:t>
            </a:r>
            <a:r>
              <a:rPr sz="2000" spc="-5" dirty="0">
                <a:latin typeface="Arial"/>
                <a:cs typeface="Arial"/>
              </a:rPr>
              <a:t>ı</a:t>
            </a:r>
            <a:r>
              <a:rPr sz="2000" spc="-15" dirty="0">
                <a:latin typeface="Arial"/>
                <a:cs typeface="Arial"/>
              </a:rPr>
              <a:t>n</a:t>
            </a:r>
            <a:r>
              <a:rPr sz="2000" spc="-5" dirty="0">
                <a:latin typeface="Arial"/>
                <a:cs typeface="Arial"/>
              </a:rPr>
              <a:t>ın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eğ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spc="-10" dirty="0">
                <a:latin typeface="Arial"/>
                <a:cs typeface="Arial"/>
              </a:rPr>
              <a:t>m</a:t>
            </a:r>
            <a:r>
              <a:rPr sz="2000" spc="-5" dirty="0">
                <a:latin typeface="Arial"/>
                <a:cs typeface="Arial"/>
              </a:rPr>
              <a:t>i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%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3</a:t>
            </a:r>
            <a:r>
              <a:rPr sz="2000" spc="-5" dirty="0">
                <a:latin typeface="Arial"/>
                <a:cs typeface="Arial"/>
              </a:rPr>
              <a:t>3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5" dirty="0">
                <a:latin typeface="Arial"/>
                <a:cs typeface="Arial"/>
              </a:rPr>
              <a:t>ve</a:t>
            </a:r>
            <a:r>
              <a:rPr sz="2000" dirty="0">
                <a:latin typeface="Arial"/>
                <a:cs typeface="Arial"/>
              </a:rPr>
              <a:t>	</a:t>
            </a:r>
            <a:r>
              <a:rPr sz="2000" spc="-10" dirty="0">
                <a:latin typeface="Arial"/>
                <a:cs typeface="Arial"/>
              </a:rPr>
              <a:t>e</a:t>
            </a:r>
            <a:r>
              <a:rPr sz="2000" spc="-15" dirty="0">
                <a:latin typeface="Arial"/>
                <a:cs typeface="Arial"/>
              </a:rPr>
              <a:t>b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tl</a:t>
            </a:r>
            <a:r>
              <a:rPr sz="2000" spc="-10" dirty="0">
                <a:latin typeface="Arial"/>
                <a:cs typeface="Arial"/>
              </a:rPr>
              <a:t>a</a:t>
            </a:r>
            <a:r>
              <a:rPr sz="2000" spc="-5" dirty="0">
                <a:latin typeface="Arial"/>
                <a:cs typeface="Arial"/>
              </a:rPr>
              <a:t>rı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35985" y="4155487"/>
            <a:ext cx="279082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000" spc="-5" dirty="0">
                <a:latin typeface="Arial"/>
                <a:cs typeface="Arial"/>
              </a:rPr>
              <a:t>Eğim 1/3 olduğuna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göre;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99073" y="593335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  <p:sp>
        <p:nvSpPr>
          <p:cNvPr id="6" name="object 6"/>
          <p:cNvSpPr/>
          <p:nvPr/>
        </p:nvSpPr>
        <p:spPr>
          <a:xfrm>
            <a:off x="4850396" y="2786063"/>
            <a:ext cx="4130040" cy="1718945"/>
          </a:xfrm>
          <a:custGeom>
            <a:avLst/>
            <a:gdLst/>
            <a:ahLst/>
            <a:cxnLst/>
            <a:rect l="l" t="t" r="r" b="b"/>
            <a:pathLst>
              <a:path w="4130040" h="1718945">
                <a:moveTo>
                  <a:pt x="0" y="0"/>
                </a:moveTo>
                <a:lnTo>
                  <a:pt x="4129951" y="0"/>
                </a:lnTo>
                <a:lnTo>
                  <a:pt x="4129951" y="1718818"/>
                </a:lnTo>
                <a:lnTo>
                  <a:pt x="0" y="1718818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847792" y="2786057"/>
            <a:ext cx="1062990" cy="808990"/>
          </a:xfrm>
          <a:custGeom>
            <a:avLst/>
            <a:gdLst/>
            <a:ahLst/>
            <a:cxnLst/>
            <a:rect l="l" t="t" r="r" b="b"/>
            <a:pathLst>
              <a:path w="1062989" h="808989">
                <a:moveTo>
                  <a:pt x="0" y="0"/>
                </a:moveTo>
                <a:lnTo>
                  <a:pt x="1062405" y="808901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850395" y="3594961"/>
            <a:ext cx="1059815" cy="909955"/>
          </a:xfrm>
          <a:custGeom>
            <a:avLst/>
            <a:gdLst/>
            <a:ahLst/>
            <a:cxnLst/>
            <a:rect l="l" t="t" r="r" b="b"/>
            <a:pathLst>
              <a:path w="1059814" h="909954">
                <a:moveTo>
                  <a:pt x="0" y="909916"/>
                </a:moveTo>
                <a:lnTo>
                  <a:pt x="1059802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910201" y="3561533"/>
            <a:ext cx="2045335" cy="33655"/>
          </a:xfrm>
          <a:custGeom>
            <a:avLst/>
            <a:gdLst/>
            <a:ahLst/>
            <a:cxnLst/>
            <a:rect l="l" t="t" r="r" b="b"/>
            <a:pathLst>
              <a:path w="2045334" h="33655">
                <a:moveTo>
                  <a:pt x="0" y="33426"/>
                </a:moveTo>
                <a:lnTo>
                  <a:pt x="2045030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955223" y="2786057"/>
            <a:ext cx="1025525" cy="775970"/>
          </a:xfrm>
          <a:custGeom>
            <a:avLst/>
            <a:gdLst/>
            <a:ahLst/>
            <a:cxnLst/>
            <a:rect l="l" t="t" r="r" b="b"/>
            <a:pathLst>
              <a:path w="1025525" h="775969">
                <a:moveTo>
                  <a:pt x="1025118" y="0"/>
                </a:moveTo>
                <a:lnTo>
                  <a:pt x="0" y="775474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955223" y="3577879"/>
            <a:ext cx="1025525" cy="927100"/>
          </a:xfrm>
          <a:custGeom>
            <a:avLst/>
            <a:gdLst/>
            <a:ahLst/>
            <a:cxnLst/>
            <a:rect l="l" t="t" r="r" b="b"/>
            <a:pathLst>
              <a:path w="1025525" h="927100">
                <a:moveTo>
                  <a:pt x="1025118" y="926998"/>
                </a:moveTo>
                <a:lnTo>
                  <a:pt x="0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850394" y="5079799"/>
            <a:ext cx="4130040" cy="33655"/>
          </a:xfrm>
          <a:custGeom>
            <a:avLst/>
            <a:gdLst/>
            <a:ahLst/>
            <a:cxnLst/>
            <a:rect l="l" t="t" r="r" b="b"/>
            <a:pathLst>
              <a:path w="4130040" h="33654">
                <a:moveTo>
                  <a:pt x="0" y="33426"/>
                </a:moveTo>
                <a:lnTo>
                  <a:pt x="4129951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850395" y="4776737"/>
            <a:ext cx="1059815" cy="336550"/>
          </a:xfrm>
          <a:custGeom>
            <a:avLst/>
            <a:gdLst/>
            <a:ahLst/>
            <a:cxnLst/>
            <a:rect l="l" t="t" r="r" b="b"/>
            <a:pathLst>
              <a:path w="1059814" h="336550">
                <a:moveTo>
                  <a:pt x="0" y="336486"/>
                </a:moveTo>
                <a:lnTo>
                  <a:pt x="1059802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955223" y="4771539"/>
            <a:ext cx="1025525" cy="303530"/>
          </a:xfrm>
          <a:custGeom>
            <a:avLst/>
            <a:gdLst/>
            <a:ahLst/>
            <a:cxnLst/>
            <a:rect l="l" t="t" r="r" b="b"/>
            <a:pathLst>
              <a:path w="1025525" h="303529">
                <a:moveTo>
                  <a:pt x="1025118" y="303060"/>
                </a:moveTo>
                <a:lnTo>
                  <a:pt x="0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910201" y="4771541"/>
            <a:ext cx="2045335" cy="0"/>
          </a:xfrm>
          <a:custGeom>
            <a:avLst/>
            <a:gdLst/>
            <a:ahLst/>
            <a:cxnLst/>
            <a:rect l="l" t="t" r="r" b="b"/>
            <a:pathLst>
              <a:path w="2045334">
                <a:moveTo>
                  <a:pt x="0" y="0"/>
                </a:moveTo>
                <a:lnTo>
                  <a:pt x="2045030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110839" y="2631743"/>
            <a:ext cx="371284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94665" marR="716280" indent="-457200">
              <a:spcBef>
                <a:spcPts val="95"/>
              </a:spcBef>
            </a:pPr>
            <a:r>
              <a:rPr sz="2000" spc="-5" dirty="0">
                <a:latin typeface="Arial"/>
                <a:cs typeface="Arial"/>
              </a:rPr>
              <a:t>45m/20m olduğuna göre;  Ahşap oturtma çatı,  Kiremit çatı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kaplaması</a:t>
            </a:r>
            <a:endParaRPr sz="2000">
              <a:latin typeface="Arial"/>
              <a:cs typeface="Arial"/>
            </a:endParaRPr>
          </a:p>
          <a:p>
            <a:pPr marL="494665">
              <a:lnSpc>
                <a:spcPts val="2400"/>
              </a:lnSpc>
              <a:tabLst>
                <a:tab pos="3546475" algn="l"/>
              </a:tabLst>
            </a:pPr>
            <a:r>
              <a:rPr sz="2000" spc="-5" dirty="0">
                <a:latin typeface="Arial"/>
                <a:cs typeface="Arial"/>
              </a:rPr>
              <a:t>Mahya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metrajını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çıkarınız.	</a:t>
            </a:r>
            <a:r>
              <a:rPr sz="2700" spc="-7" baseline="-12345" dirty="0">
                <a:latin typeface="Arial"/>
                <a:cs typeface="Arial"/>
              </a:rPr>
              <a:t>b</a:t>
            </a:r>
            <a:endParaRPr sz="2700" baseline="-12345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743721" y="3645467"/>
            <a:ext cx="183515" cy="0"/>
          </a:xfrm>
          <a:custGeom>
            <a:avLst/>
            <a:gdLst/>
            <a:ahLst/>
            <a:cxnLst/>
            <a:rect l="l" t="t" r="r" b="b"/>
            <a:pathLst>
              <a:path w="183514">
                <a:moveTo>
                  <a:pt x="0" y="0"/>
                </a:moveTo>
                <a:lnTo>
                  <a:pt x="182994" y="0"/>
                </a:lnTo>
              </a:path>
            </a:pathLst>
          </a:custGeom>
          <a:ln w="12700">
            <a:solidFill>
              <a:srgbClr val="4A7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005468" y="3218516"/>
            <a:ext cx="3429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>
                <a:latin typeface="Arial"/>
                <a:cs typeface="Arial"/>
              </a:rPr>
              <a:t>b/2</a:t>
            </a:r>
            <a:endParaRPr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005468" y="3900430"/>
            <a:ext cx="3429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>
                <a:latin typeface="Arial"/>
                <a:cs typeface="Arial"/>
              </a:rPr>
              <a:t>b/2</a:t>
            </a:r>
            <a:endParaRPr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910200" y="4437284"/>
            <a:ext cx="0" cy="134620"/>
          </a:xfrm>
          <a:custGeom>
            <a:avLst/>
            <a:gdLst/>
            <a:ahLst/>
            <a:cxnLst/>
            <a:rect l="l" t="t" r="r" b="b"/>
            <a:pathLst>
              <a:path h="134620">
                <a:moveTo>
                  <a:pt x="0" y="0"/>
                </a:moveTo>
                <a:lnTo>
                  <a:pt x="0" y="134442"/>
                </a:lnTo>
              </a:path>
            </a:pathLst>
          </a:custGeom>
          <a:ln w="12700">
            <a:solidFill>
              <a:srgbClr val="4A7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5364534" y="4211559"/>
            <a:ext cx="3429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>
                <a:latin typeface="Arial"/>
                <a:cs typeface="Arial"/>
              </a:rPr>
              <a:t>b/2</a:t>
            </a:r>
            <a:endParaRPr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769739" y="4384610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>
                <a:latin typeface="Arial"/>
                <a:cs typeface="Arial"/>
              </a:rPr>
              <a:t>a</a:t>
            </a:r>
            <a:endParaRPr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860722" y="3312933"/>
            <a:ext cx="3562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>
                <a:latin typeface="Arial"/>
                <a:cs typeface="Arial"/>
              </a:rPr>
              <a:t>a</a:t>
            </a:r>
            <a:r>
              <a:rPr dirty="0">
                <a:latin typeface="Arial"/>
                <a:cs typeface="Arial"/>
              </a:rPr>
              <a:t>-</a:t>
            </a:r>
            <a:r>
              <a:rPr spc="-5" dirty="0">
                <a:latin typeface="Arial"/>
                <a:cs typeface="Arial"/>
              </a:rPr>
              <a:t>b</a:t>
            </a:r>
            <a:endParaRPr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444403" y="4771541"/>
            <a:ext cx="0" cy="337820"/>
          </a:xfrm>
          <a:custGeom>
            <a:avLst/>
            <a:gdLst/>
            <a:ahLst/>
            <a:cxnLst/>
            <a:rect l="l" t="t" r="r" b="b"/>
            <a:pathLst>
              <a:path h="337820">
                <a:moveTo>
                  <a:pt x="0" y="0"/>
                </a:moveTo>
                <a:lnTo>
                  <a:pt x="0" y="337223"/>
                </a:lnTo>
              </a:path>
            </a:pathLst>
          </a:custGeom>
          <a:ln w="12700">
            <a:solidFill>
              <a:srgbClr val="4A7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7503377" y="4863678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>
                <a:latin typeface="Arial"/>
                <a:cs typeface="Arial"/>
              </a:rPr>
              <a:t>h</a:t>
            </a:r>
            <a:endParaRPr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769081" y="5190134"/>
            <a:ext cx="4232068" cy="4534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142976" y="4500575"/>
            <a:ext cx="3392498" cy="12858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7505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1585" y="1654960"/>
            <a:ext cx="2152015" cy="697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Çatı</a:t>
            </a:r>
            <a:r>
              <a:rPr sz="2400" spc="-7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metrajı;</a:t>
            </a:r>
            <a:endParaRPr sz="2400">
              <a:latin typeface="Arial"/>
              <a:cs typeface="Arial"/>
            </a:endParaRPr>
          </a:p>
          <a:p>
            <a:pPr marL="927100">
              <a:spcBef>
                <a:spcPts val="10"/>
              </a:spcBef>
            </a:pP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gu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ama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0759" y="727908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  <p:sp>
        <p:nvSpPr>
          <p:cNvPr id="4" name="object 4"/>
          <p:cNvSpPr/>
          <p:nvPr/>
        </p:nvSpPr>
        <p:spPr>
          <a:xfrm>
            <a:off x="1098462" y="2428868"/>
            <a:ext cx="4259351" cy="1952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74662" y="4495813"/>
            <a:ext cx="3359318" cy="8620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349571" y="2290678"/>
            <a:ext cx="491490" cy="500380"/>
          </a:xfrm>
          <a:custGeom>
            <a:avLst/>
            <a:gdLst/>
            <a:ahLst/>
            <a:cxnLst/>
            <a:rect l="l" t="t" r="r" b="b"/>
            <a:pathLst>
              <a:path w="491490" h="500380">
                <a:moveTo>
                  <a:pt x="0" y="250075"/>
                </a:moveTo>
                <a:lnTo>
                  <a:pt x="4990" y="199676"/>
                </a:lnTo>
                <a:lnTo>
                  <a:pt x="19302" y="152735"/>
                </a:lnTo>
                <a:lnTo>
                  <a:pt x="41947" y="110256"/>
                </a:lnTo>
                <a:lnTo>
                  <a:pt x="71939" y="73245"/>
                </a:lnTo>
                <a:lnTo>
                  <a:pt x="108288" y="42709"/>
                </a:lnTo>
                <a:lnTo>
                  <a:pt x="150008" y="19652"/>
                </a:lnTo>
                <a:lnTo>
                  <a:pt x="196109" y="5080"/>
                </a:lnTo>
                <a:lnTo>
                  <a:pt x="245605" y="0"/>
                </a:lnTo>
                <a:lnTo>
                  <a:pt x="295104" y="5080"/>
                </a:lnTo>
                <a:lnTo>
                  <a:pt x="341207" y="19652"/>
                </a:lnTo>
                <a:lnTo>
                  <a:pt x="382927" y="42709"/>
                </a:lnTo>
                <a:lnTo>
                  <a:pt x="419276" y="73245"/>
                </a:lnTo>
                <a:lnTo>
                  <a:pt x="449266" y="110256"/>
                </a:lnTo>
                <a:lnTo>
                  <a:pt x="471910" y="152735"/>
                </a:lnTo>
                <a:lnTo>
                  <a:pt x="486220" y="199676"/>
                </a:lnTo>
                <a:lnTo>
                  <a:pt x="491210" y="250075"/>
                </a:lnTo>
                <a:lnTo>
                  <a:pt x="486220" y="300474"/>
                </a:lnTo>
                <a:lnTo>
                  <a:pt x="471910" y="347416"/>
                </a:lnTo>
                <a:lnTo>
                  <a:pt x="449266" y="389895"/>
                </a:lnTo>
                <a:lnTo>
                  <a:pt x="419276" y="426905"/>
                </a:lnTo>
                <a:lnTo>
                  <a:pt x="382927" y="457442"/>
                </a:lnTo>
                <a:lnTo>
                  <a:pt x="341207" y="480499"/>
                </a:lnTo>
                <a:lnTo>
                  <a:pt x="295104" y="495070"/>
                </a:lnTo>
                <a:lnTo>
                  <a:pt x="245605" y="500151"/>
                </a:lnTo>
                <a:lnTo>
                  <a:pt x="196105" y="495070"/>
                </a:lnTo>
                <a:lnTo>
                  <a:pt x="150002" y="480499"/>
                </a:lnTo>
                <a:lnTo>
                  <a:pt x="108283" y="457442"/>
                </a:lnTo>
                <a:lnTo>
                  <a:pt x="71934" y="426905"/>
                </a:lnTo>
                <a:lnTo>
                  <a:pt x="41944" y="389895"/>
                </a:lnTo>
                <a:lnTo>
                  <a:pt x="19300" y="347416"/>
                </a:lnTo>
                <a:lnTo>
                  <a:pt x="4989" y="300474"/>
                </a:lnTo>
                <a:lnTo>
                  <a:pt x="0" y="250075"/>
                </a:lnTo>
                <a:close/>
              </a:path>
            </a:pathLst>
          </a:custGeom>
          <a:ln w="25399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081179" y="1857284"/>
            <a:ext cx="491490" cy="500380"/>
          </a:xfrm>
          <a:custGeom>
            <a:avLst/>
            <a:gdLst/>
            <a:ahLst/>
            <a:cxnLst/>
            <a:rect l="l" t="t" r="r" b="b"/>
            <a:pathLst>
              <a:path w="491490" h="500380">
                <a:moveTo>
                  <a:pt x="0" y="250075"/>
                </a:moveTo>
                <a:lnTo>
                  <a:pt x="4989" y="199676"/>
                </a:lnTo>
                <a:lnTo>
                  <a:pt x="19300" y="152735"/>
                </a:lnTo>
                <a:lnTo>
                  <a:pt x="41944" y="110256"/>
                </a:lnTo>
                <a:lnTo>
                  <a:pt x="71934" y="73245"/>
                </a:lnTo>
                <a:lnTo>
                  <a:pt x="108283" y="42709"/>
                </a:lnTo>
                <a:lnTo>
                  <a:pt x="150002" y="19652"/>
                </a:lnTo>
                <a:lnTo>
                  <a:pt x="196105" y="5080"/>
                </a:lnTo>
                <a:lnTo>
                  <a:pt x="245605" y="0"/>
                </a:lnTo>
                <a:lnTo>
                  <a:pt x="295104" y="5080"/>
                </a:lnTo>
                <a:lnTo>
                  <a:pt x="341207" y="19652"/>
                </a:lnTo>
                <a:lnTo>
                  <a:pt x="382927" y="42709"/>
                </a:lnTo>
                <a:lnTo>
                  <a:pt x="419276" y="73245"/>
                </a:lnTo>
                <a:lnTo>
                  <a:pt x="449266" y="110256"/>
                </a:lnTo>
                <a:lnTo>
                  <a:pt x="471910" y="152735"/>
                </a:lnTo>
                <a:lnTo>
                  <a:pt x="486220" y="199676"/>
                </a:lnTo>
                <a:lnTo>
                  <a:pt x="491210" y="250075"/>
                </a:lnTo>
                <a:lnTo>
                  <a:pt x="486220" y="300474"/>
                </a:lnTo>
                <a:lnTo>
                  <a:pt x="471910" y="347416"/>
                </a:lnTo>
                <a:lnTo>
                  <a:pt x="449266" y="389895"/>
                </a:lnTo>
                <a:lnTo>
                  <a:pt x="419276" y="426905"/>
                </a:lnTo>
                <a:lnTo>
                  <a:pt x="382927" y="457442"/>
                </a:lnTo>
                <a:lnTo>
                  <a:pt x="341207" y="480499"/>
                </a:lnTo>
                <a:lnTo>
                  <a:pt x="295104" y="495070"/>
                </a:lnTo>
                <a:lnTo>
                  <a:pt x="245605" y="500151"/>
                </a:lnTo>
                <a:lnTo>
                  <a:pt x="196105" y="495070"/>
                </a:lnTo>
                <a:lnTo>
                  <a:pt x="150002" y="480499"/>
                </a:lnTo>
                <a:lnTo>
                  <a:pt x="108283" y="457442"/>
                </a:lnTo>
                <a:lnTo>
                  <a:pt x="71934" y="426905"/>
                </a:lnTo>
                <a:lnTo>
                  <a:pt x="41944" y="389895"/>
                </a:lnTo>
                <a:lnTo>
                  <a:pt x="19300" y="347416"/>
                </a:lnTo>
                <a:lnTo>
                  <a:pt x="4989" y="300474"/>
                </a:lnTo>
                <a:lnTo>
                  <a:pt x="0" y="250075"/>
                </a:lnTo>
                <a:close/>
              </a:path>
            </a:pathLst>
          </a:custGeom>
          <a:ln w="25399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586819" y="1785924"/>
            <a:ext cx="3397250" cy="1590040"/>
          </a:xfrm>
          <a:custGeom>
            <a:avLst/>
            <a:gdLst/>
            <a:ahLst/>
            <a:cxnLst/>
            <a:rect l="l" t="t" r="r" b="b"/>
            <a:pathLst>
              <a:path w="3397250" h="1590039">
                <a:moveTo>
                  <a:pt x="0" y="0"/>
                </a:moveTo>
                <a:lnTo>
                  <a:pt x="3397211" y="0"/>
                </a:lnTo>
                <a:lnTo>
                  <a:pt x="3397211" y="1589913"/>
                </a:lnTo>
                <a:lnTo>
                  <a:pt x="0" y="1589913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584678" y="1785927"/>
            <a:ext cx="874394" cy="748665"/>
          </a:xfrm>
          <a:custGeom>
            <a:avLst/>
            <a:gdLst/>
            <a:ahLst/>
            <a:cxnLst/>
            <a:rect l="l" t="t" r="r" b="b"/>
            <a:pathLst>
              <a:path w="874395" h="748664">
                <a:moveTo>
                  <a:pt x="0" y="0"/>
                </a:moveTo>
                <a:lnTo>
                  <a:pt x="873912" y="748233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586821" y="2534155"/>
            <a:ext cx="871855" cy="842010"/>
          </a:xfrm>
          <a:custGeom>
            <a:avLst/>
            <a:gdLst/>
            <a:ahLst/>
            <a:cxnLst/>
            <a:rect l="l" t="t" r="r" b="b"/>
            <a:pathLst>
              <a:path w="871854" h="842010">
                <a:moveTo>
                  <a:pt x="0" y="841679"/>
                </a:moveTo>
                <a:lnTo>
                  <a:pt x="871778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140793" y="1785926"/>
            <a:ext cx="843280" cy="717550"/>
          </a:xfrm>
          <a:custGeom>
            <a:avLst/>
            <a:gdLst/>
            <a:ahLst/>
            <a:cxnLst/>
            <a:rect l="l" t="t" r="r" b="b"/>
            <a:pathLst>
              <a:path w="843279" h="717550">
                <a:moveTo>
                  <a:pt x="843241" y="0"/>
                </a:moveTo>
                <a:lnTo>
                  <a:pt x="0" y="717308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140793" y="2518357"/>
            <a:ext cx="843280" cy="857885"/>
          </a:xfrm>
          <a:custGeom>
            <a:avLst/>
            <a:gdLst/>
            <a:ahLst/>
            <a:cxnLst/>
            <a:rect l="l" t="t" r="r" b="b"/>
            <a:pathLst>
              <a:path w="843279" h="857885">
                <a:moveTo>
                  <a:pt x="843241" y="857478"/>
                </a:moveTo>
                <a:lnTo>
                  <a:pt x="0" y="0"/>
                </a:lnTo>
              </a:path>
            </a:pathLst>
          </a:custGeom>
          <a:ln w="190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586820" y="3907632"/>
            <a:ext cx="3397250" cy="31115"/>
          </a:xfrm>
          <a:custGeom>
            <a:avLst/>
            <a:gdLst/>
            <a:ahLst/>
            <a:cxnLst/>
            <a:rect l="l" t="t" r="r" b="b"/>
            <a:pathLst>
              <a:path w="3397250" h="31114">
                <a:moveTo>
                  <a:pt x="0" y="30924"/>
                </a:moveTo>
                <a:lnTo>
                  <a:pt x="3397211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586821" y="3627305"/>
            <a:ext cx="871855" cy="311785"/>
          </a:xfrm>
          <a:custGeom>
            <a:avLst/>
            <a:gdLst/>
            <a:ahLst/>
            <a:cxnLst/>
            <a:rect l="l" t="t" r="r" b="b"/>
            <a:pathLst>
              <a:path w="871854" h="311785">
                <a:moveTo>
                  <a:pt x="0" y="311251"/>
                </a:moveTo>
                <a:lnTo>
                  <a:pt x="871778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140793" y="3622499"/>
            <a:ext cx="843280" cy="280670"/>
          </a:xfrm>
          <a:custGeom>
            <a:avLst/>
            <a:gdLst/>
            <a:ahLst/>
            <a:cxnLst/>
            <a:rect l="l" t="t" r="r" b="b"/>
            <a:pathLst>
              <a:path w="843279" h="280669">
                <a:moveTo>
                  <a:pt x="843241" y="280327"/>
                </a:moveTo>
                <a:lnTo>
                  <a:pt x="0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458596" y="3622497"/>
            <a:ext cx="1682750" cy="0"/>
          </a:xfrm>
          <a:custGeom>
            <a:avLst/>
            <a:gdLst/>
            <a:ahLst/>
            <a:cxnLst/>
            <a:rect l="l" t="t" r="r" b="b"/>
            <a:pathLst>
              <a:path w="1682750">
                <a:moveTo>
                  <a:pt x="0" y="0"/>
                </a:moveTo>
                <a:lnTo>
                  <a:pt x="1682203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415748" y="2561027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>
                <a:latin typeface="Arial"/>
                <a:cs typeface="Arial"/>
              </a:rPr>
              <a:t>b</a:t>
            </a:r>
            <a:endParaRPr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499070" y="2580880"/>
            <a:ext cx="151130" cy="0"/>
          </a:xfrm>
          <a:custGeom>
            <a:avLst/>
            <a:gdLst/>
            <a:ahLst/>
            <a:cxnLst/>
            <a:rect l="l" t="t" r="r" b="b"/>
            <a:pathLst>
              <a:path w="151129">
                <a:moveTo>
                  <a:pt x="0" y="0"/>
                </a:moveTo>
                <a:lnTo>
                  <a:pt x="150533" y="0"/>
                </a:lnTo>
              </a:path>
            </a:pathLst>
          </a:custGeom>
          <a:ln w="12700">
            <a:solidFill>
              <a:srgbClr val="4A7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728350" y="2187968"/>
            <a:ext cx="3429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>
                <a:latin typeface="Arial"/>
                <a:cs typeface="Arial"/>
              </a:rPr>
              <a:t>b/2</a:t>
            </a:r>
            <a:endParaRPr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458596" y="3313309"/>
            <a:ext cx="0" cy="124460"/>
          </a:xfrm>
          <a:custGeom>
            <a:avLst/>
            <a:gdLst/>
            <a:ahLst/>
            <a:cxnLst/>
            <a:rect l="l" t="t" r="r" b="b"/>
            <a:pathLst>
              <a:path h="124460">
                <a:moveTo>
                  <a:pt x="0" y="0"/>
                </a:moveTo>
                <a:lnTo>
                  <a:pt x="0" y="124358"/>
                </a:lnTo>
              </a:path>
            </a:pathLst>
          </a:custGeom>
          <a:ln w="12700">
            <a:solidFill>
              <a:srgbClr val="4A7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5728350" y="2818676"/>
            <a:ext cx="638810" cy="5880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>
                <a:latin typeface="Arial"/>
                <a:cs typeface="Arial"/>
              </a:rPr>
              <a:t>b/2</a:t>
            </a:r>
            <a:endParaRPr>
              <a:latin typeface="Arial"/>
              <a:cs typeface="Arial"/>
            </a:endParaRPr>
          </a:p>
          <a:p>
            <a:pPr marL="307975">
              <a:spcBef>
                <a:spcPts val="105"/>
              </a:spcBef>
            </a:pPr>
            <a:r>
              <a:rPr spc="-5" dirty="0">
                <a:latin typeface="Arial"/>
                <a:cs typeface="Arial"/>
              </a:rPr>
              <a:t>b/2</a:t>
            </a:r>
            <a:endParaRPr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163283" y="3266555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>
                <a:latin typeface="Arial"/>
                <a:cs typeface="Arial"/>
              </a:rPr>
              <a:t>a</a:t>
            </a:r>
            <a:endParaRPr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410971" y="1886142"/>
            <a:ext cx="1778000" cy="688975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53975" algn="ctr">
              <a:spcBef>
                <a:spcPts val="550"/>
              </a:spcBef>
            </a:pPr>
            <a:r>
              <a:rPr spc="-5" dirty="0">
                <a:latin typeface="Arial"/>
                <a:cs typeface="Arial"/>
              </a:rPr>
              <a:t>S</a:t>
            </a:r>
            <a:r>
              <a:rPr spc="-7" baseline="-20833" dirty="0">
                <a:latin typeface="Arial"/>
                <a:cs typeface="Arial"/>
              </a:rPr>
              <a:t>1</a:t>
            </a:r>
            <a:endParaRPr baseline="-20833">
              <a:latin typeface="Arial"/>
              <a:cs typeface="Arial"/>
            </a:endParaRPr>
          </a:p>
          <a:p>
            <a:pPr algn="ctr">
              <a:spcBef>
                <a:spcPts val="455"/>
              </a:spcBef>
              <a:tabLst>
                <a:tab pos="817244" algn="l"/>
                <a:tab pos="1701164" algn="l"/>
              </a:tabLst>
            </a:pPr>
            <a:r>
              <a:rPr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	</a:t>
            </a:r>
            <a:r>
              <a:rPr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a-b	</a:t>
            </a:r>
            <a:endParaRPr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7720600" y="3622497"/>
            <a:ext cx="0" cy="312420"/>
          </a:xfrm>
          <a:custGeom>
            <a:avLst/>
            <a:gdLst/>
            <a:ahLst/>
            <a:cxnLst/>
            <a:rect l="l" t="t" r="r" b="b"/>
            <a:pathLst>
              <a:path h="312419">
                <a:moveTo>
                  <a:pt x="0" y="0"/>
                </a:moveTo>
                <a:lnTo>
                  <a:pt x="0" y="311937"/>
                </a:lnTo>
              </a:path>
            </a:pathLst>
          </a:custGeom>
          <a:ln w="12700">
            <a:solidFill>
              <a:srgbClr val="4A7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7766858" y="370974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>
                <a:latin typeface="Arial"/>
                <a:cs typeface="Arial"/>
              </a:rPr>
              <a:t>h</a:t>
            </a:r>
            <a:endParaRPr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5519933" y="4009695"/>
            <a:ext cx="3481216" cy="4194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8481396" y="2372211"/>
            <a:ext cx="178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>
                <a:latin typeface="Arial"/>
                <a:cs typeface="Arial"/>
              </a:rPr>
              <a:t>S</a:t>
            </a:r>
            <a:endParaRPr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633796" y="2504799"/>
            <a:ext cx="11048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4249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1585" y="1654960"/>
            <a:ext cx="2152015" cy="697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Çatı</a:t>
            </a:r>
            <a:r>
              <a:rPr sz="2400" spc="-7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metrajı;</a:t>
            </a:r>
            <a:endParaRPr sz="2400">
              <a:latin typeface="Arial"/>
              <a:cs typeface="Arial"/>
            </a:endParaRPr>
          </a:p>
          <a:p>
            <a:pPr marL="927100">
              <a:spcBef>
                <a:spcPts val="10"/>
              </a:spcBef>
            </a:pP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y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gu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2000" spc="-10" dirty="0">
                <a:solidFill>
                  <a:srgbClr val="FF0000"/>
                </a:solidFill>
                <a:latin typeface="Arial"/>
                <a:cs typeface="Arial"/>
              </a:rPr>
              <a:t>ama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230" y="761361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  <p:sp>
        <p:nvSpPr>
          <p:cNvPr id="4" name="object 4"/>
          <p:cNvSpPr/>
          <p:nvPr/>
        </p:nvSpPr>
        <p:spPr>
          <a:xfrm>
            <a:off x="2529221" y="1270528"/>
            <a:ext cx="5663989" cy="44291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048589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05840" y="2516886"/>
            <a:ext cx="1466087" cy="3787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161033" y="2516886"/>
            <a:ext cx="1072883" cy="3787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36904" y="2825496"/>
            <a:ext cx="1931669" cy="1013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96184" y="1654961"/>
            <a:ext cx="5045710" cy="3435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5300" indent="-457200">
              <a:spcBef>
                <a:spcPts val="100"/>
              </a:spcBef>
              <a:buFont typeface="Arial"/>
              <a:buChar char="•"/>
              <a:tabLst>
                <a:tab pos="494665" algn="l"/>
                <a:tab pos="4953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Çatı</a:t>
            </a:r>
            <a:r>
              <a:rPr sz="24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metrajı;</a:t>
            </a:r>
            <a:endParaRPr sz="2400">
              <a:latin typeface="Arial"/>
              <a:cs typeface="Arial"/>
            </a:endParaRPr>
          </a:p>
          <a:p>
            <a:pPr marL="952500">
              <a:spcBef>
                <a:spcPts val="10"/>
              </a:spcBef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Uygulama;</a:t>
            </a:r>
            <a:endParaRPr sz="2000">
              <a:latin typeface="Arial"/>
              <a:cs typeface="Arial"/>
            </a:endParaRPr>
          </a:p>
          <a:p>
            <a:pPr marL="952500">
              <a:spcBef>
                <a:spcPts val="1925"/>
              </a:spcBef>
            </a:pPr>
            <a:r>
              <a:rPr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Çatı </a:t>
            </a:r>
            <a:r>
              <a:rPr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eğimi 1/3</a:t>
            </a:r>
            <a:r>
              <a:rPr b="1" u="heavy" spc="-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ise</a:t>
            </a:r>
            <a:endParaRPr>
              <a:latin typeface="Arial"/>
              <a:cs typeface="Arial"/>
            </a:endParaRPr>
          </a:p>
          <a:p>
            <a:pPr marL="952500"/>
            <a:r>
              <a:rPr spc="-5" dirty="0">
                <a:latin typeface="Arial"/>
                <a:cs typeface="Arial"/>
              </a:rPr>
              <a:t>KARARGAH (a=14.00,</a:t>
            </a:r>
            <a:r>
              <a:rPr spc="-2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b=5.00)</a:t>
            </a:r>
            <a:endParaRPr>
              <a:latin typeface="Arial"/>
              <a:cs typeface="Arial"/>
            </a:endParaRPr>
          </a:p>
          <a:p>
            <a:pPr marL="952500"/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Mahya Yüksekliği (h</a:t>
            </a:r>
            <a:r>
              <a:rPr spc="-7" baseline="-20833" dirty="0">
                <a:solidFill>
                  <a:srgbClr val="FF0000"/>
                </a:solidFill>
                <a:latin typeface="Arial"/>
                <a:cs typeface="Arial"/>
              </a:rPr>
              <a:t>1</a:t>
            </a: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) </a:t>
            </a:r>
            <a:r>
              <a:rPr dirty="0">
                <a:latin typeface="Arial"/>
                <a:cs typeface="Arial"/>
              </a:rPr>
              <a:t>= </a:t>
            </a:r>
            <a:r>
              <a:rPr spc="-5" dirty="0">
                <a:latin typeface="Arial"/>
                <a:cs typeface="Arial"/>
              </a:rPr>
              <a:t>(b/2)/3=0.83</a:t>
            </a:r>
            <a:r>
              <a:rPr spc="-5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m.</a:t>
            </a:r>
            <a:endParaRPr>
              <a:latin typeface="Arial"/>
              <a:cs typeface="Arial"/>
            </a:endParaRPr>
          </a:p>
          <a:p>
            <a:pPr>
              <a:spcBef>
                <a:spcPts val="35"/>
              </a:spcBef>
            </a:pPr>
            <a:endParaRPr sz="1850">
              <a:latin typeface="Arial"/>
              <a:cs typeface="Arial"/>
            </a:endParaRPr>
          </a:p>
          <a:p>
            <a:pPr marL="952500"/>
            <a:r>
              <a:rPr spc="-5" dirty="0">
                <a:latin typeface="Arial"/>
                <a:cs typeface="Arial"/>
              </a:rPr>
              <a:t>ER KOĞUŞU (a=17.00,</a:t>
            </a:r>
            <a:r>
              <a:rPr spc="-1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b=7.00)</a:t>
            </a:r>
            <a:endParaRPr>
              <a:latin typeface="Arial"/>
              <a:cs typeface="Arial"/>
            </a:endParaRPr>
          </a:p>
          <a:p>
            <a:pPr marL="952500"/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Mahya Yüksekliği (h</a:t>
            </a:r>
            <a:r>
              <a:rPr spc="-7" baseline="-20833" dirty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) </a:t>
            </a:r>
            <a:r>
              <a:rPr dirty="0">
                <a:latin typeface="Arial"/>
                <a:cs typeface="Arial"/>
              </a:rPr>
              <a:t>= </a:t>
            </a:r>
            <a:r>
              <a:rPr spc="-5" dirty="0">
                <a:latin typeface="Arial"/>
                <a:cs typeface="Arial"/>
              </a:rPr>
              <a:t>(b/2)/3=1.17</a:t>
            </a:r>
            <a:r>
              <a:rPr spc="-5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m.</a:t>
            </a:r>
            <a:endParaRPr>
              <a:latin typeface="Arial"/>
              <a:cs typeface="Arial"/>
            </a:endParaRPr>
          </a:p>
          <a:p>
            <a:pPr>
              <a:spcBef>
                <a:spcPts val="30"/>
              </a:spcBef>
            </a:pPr>
            <a:endParaRPr sz="1850">
              <a:latin typeface="Arial"/>
              <a:cs typeface="Arial"/>
            </a:endParaRPr>
          </a:p>
          <a:p>
            <a:pPr marL="952500">
              <a:tabLst>
                <a:tab pos="2425065" algn="l"/>
              </a:tabLst>
            </a:pPr>
            <a:r>
              <a:rPr spc="-5" dirty="0">
                <a:latin typeface="Arial"/>
                <a:cs typeface="Arial"/>
              </a:rPr>
              <a:t>GEÇİŞ	(a= 5.00, b=4.00)</a:t>
            </a:r>
            <a:endParaRPr>
              <a:latin typeface="Arial"/>
              <a:cs typeface="Arial"/>
            </a:endParaRPr>
          </a:p>
          <a:p>
            <a:pPr marL="952500">
              <a:spcBef>
                <a:spcPts val="195"/>
              </a:spcBef>
            </a:pP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Mahya Yüksekliği (h</a:t>
            </a:r>
            <a:r>
              <a:rPr spc="-7" baseline="-20833" dirty="0">
                <a:solidFill>
                  <a:srgbClr val="FF0000"/>
                </a:solidFill>
                <a:latin typeface="Arial"/>
                <a:cs typeface="Arial"/>
              </a:rPr>
              <a:t>3</a:t>
            </a: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) </a:t>
            </a:r>
            <a:r>
              <a:rPr dirty="0">
                <a:latin typeface="Arial"/>
                <a:cs typeface="Arial"/>
              </a:rPr>
              <a:t>= </a:t>
            </a:r>
            <a:r>
              <a:rPr spc="-5" dirty="0">
                <a:latin typeface="Arial"/>
                <a:cs typeface="Arial"/>
              </a:rPr>
              <a:t>(b/2)/3=0.67</a:t>
            </a:r>
            <a:r>
              <a:rPr spc="-5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m.</a:t>
            </a:r>
            <a:endParaRPr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93001" y="661391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  <p:sp>
        <p:nvSpPr>
          <p:cNvPr id="7" name="object 7"/>
          <p:cNvSpPr/>
          <p:nvPr/>
        </p:nvSpPr>
        <p:spPr>
          <a:xfrm>
            <a:off x="5072066" y="2015197"/>
            <a:ext cx="4000495" cy="312831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214678" y="1785925"/>
            <a:ext cx="1733549" cy="10858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321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59942" y="2516886"/>
            <a:ext cx="1072895" cy="3787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21942" y="2516886"/>
            <a:ext cx="1479803" cy="3787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990851" y="2516886"/>
            <a:ext cx="627887" cy="37871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307842" y="2516886"/>
            <a:ext cx="1415795" cy="37871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412742" y="2516886"/>
            <a:ext cx="451091" cy="37871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36904" y="2825496"/>
            <a:ext cx="3560824" cy="10134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70784" y="1654960"/>
            <a:ext cx="4942840" cy="3685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0700" indent="-457200">
              <a:spcBef>
                <a:spcPts val="100"/>
              </a:spcBef>
              <a:buFont typeface="Arial"/>
              <a:buChar char="•"/>
              <a:tabLst>
                <a:tab pos="520065" algn="l"/>
                <a:tab pos="5207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Çatı</a:t>
            </a:r>
            <a:r>
              <a:rPr sz="24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metrajı;</a:t>
            </a:r>
            <a:endParaRPr sz="2400">
              <a:latin typeface="Arial"/>
              <a:cs typeface="Arial"/>
            </a:endParaRPr>
          </a:p>
          <a:p>
            <a:pPr marL="977900">
              <a:spcBef>
                <a:spcPts val="10"/>
              </a:spcBef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Uygulama;</a:t>
            </a:r>
            <a:endParaRPr sz="2000">
              <a:latin typeface="Arial"/>
              <a:cs typeface="Arial"/>
            </a:endParaRPr>
          </a:p>
          <a:p>
            <a:pPr marL="1031875">
              <a:spcBef>
                <a:spcPts val="1925"/>
              </a:spcBef>
            </a:pPr>
            <a:r>
              <a:rPr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Ahşap oturta </a:t>
            </a:r>
            <a:r>
              <a:rPr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çatı </a:t>
            </a:r>
            <a:r>
              <a:rPr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ve ısı</a:t>
            </a:r>
            <a:r>
              <a:rPr b="1" u="heavy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yalıtımı;</a:t>
            </a:r>
            <a:endParaRPr>
              <a:latin typeface="Arial"/>
              <a:cs typeface="Arial"/>
            </a:endParaRPr>
          </a:p>
          <a:p>
            <a:pPr marL="977900"/>
            <a:r>
              <a:rPr spc="-5" dirty="0">
                <a:latin typeface="Arial"/>
                <a:cs typeface="Arial"/>
              </a:rPr>
              <a:t>KARARGAH (a=14.00,</a:t>
            </a:r>
            <a:r>
              <a:rPr spc="-2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b=5.00)</a:t>
            </a:r>
            <a:endParaRPr>
              <a:latin typeface="Arial"/>
              <a:cs typeface="Arial"/>
            </a:endParaRPr>
          </a:p>
          <a:p>
            <a:pPr marL="977900">
              <a:tabLst>
                <a:tab pos="3859529" algn="l"/>
              </a:tabLst>
            </a:pP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Çatı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alanı = </a:t>
            </a: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14.00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x</a:t>
            </a:r>
            <a:r>
              <a:rPr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5.00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=	</a:t>
            </a:r>
            <a:r>
              <a:rPr b="1" spc="-5" dirty="0">
                <a:solidFill>
                  <a:srgbClr val="FF0000"/>
                </a:solidFill>
                <a:latin typeface="Arial"/>
                <a:cs typeface="Arial"/>
              </a:rPr>
              <a:t>70.00</a:t>
            </a:r>
            <a:r>
              <a:rPr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spc="-5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b="1" spc="-7" baseline="25462" dirty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endParaRPr baseline="25462">
              <a:latin typeface="Arial"/>
              <a:cs typeface="Arial"/>
            </a:endParaRPr>
          </a:p>
          <a:p>
            <a:pPr>
              <a:spcBef>
                <a:spcPts val="35"/>
              </a:spcBef>
            </a:pPr>
            <a:endParaRPr sz="1850">
              <a:latin typeface="Arial"/>
              <a:cs typeface="Arial"/>
            </a:endParaRPr>
          </a:p>
          <a:p>
            <a:pPr marL="977900"/>
            <a:r>
              <a:rPr spc="-5" dirty="0">
                <a:latin typeface="Arial"/>
                <a:cs typeface="Arial"/>
              </a:rPr>
              <a:t>ER KOĞUŞU (a=17.00,</a:t>
            </a:r>
            <a:r>
              <a:rPr spc="-1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b=7.00)</a:t>
            </a:r>
            <a:endParaRPr>
              <a:latin typeface="Arial"/>
              <a:cs typeface="Arial"/>
            </a:endParaRPr>
          </a:p>
          <a:p>
            <a:pPr marL="977900"/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Çatı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alanı = </a:t>
            </a: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17.00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x </a:t>
            </a: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7.00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= </a:t>
            </a:r>
            <a:r>
              <a:rPr b="1" spc="-20" dirty="0">
                <a:solidFill>
                  <a:srgbClr val="FF0000"/>
                </a:solidFill>
                <a:latin typeface="Arial"/>
                <a:cs typeface="Arial"/>
              </a:rPr>
              <a:t>119.00</a:t>
            </a:r>
            <a:r>
              <a:rPr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spc="-5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b="1" spc="-7" baseline="25462" dirty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endParaRPr baseline="25462">
              <a:latin typeface="Arial"/>
              <a:cs typeface="Arial"/>
            </a:endParaRPr>
          </a:p>
          <a:p>
            <a:pPr>
              <a:spcBef>
                <a:spcPts val="30"/>
              </a:spcBef>
            </a:pPr>
            <a:endParaRPr sz="1850">
              <a:latin typeface="Arial"/>
              <a:cs typeface="Arial"/>
            </a:endParaRPr>
          </a:p>
          <a:p>
            <a:pPr marL="977900"/>
            <a:r>
              <a:rPr spc="-5" dirty="0">
                <a:latin typeface="Arial"/>
                <a:cs typeface="Arial"/>
              </a:rPr>
              <a:t>GEÇİŞ (a= 5.00,</a:t>
            </a:r>
            <a:r>
              <a:rPr spc="48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b=4.00)</a:t>
            </a:r>
            <a:endParaRPr>
              <a:latin typeface="Arial"/>
              <a:cs typeface="Arial"/>
            </a:endParaRPr>
          </a:p>
          <a:p>
            <a:pPr marL="977900">
              <a:tabLst>
                <a:tab pos="2914015" algn="l"/>
              </a:tabLst>
            </a:pP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Çatı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alanı</a:t>
            </a:r>
            <a:r>
              <a:rPr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=  </a:t>
            </a: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5.00	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x </a:t>
            </a: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4.00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= </a:t>
            </a:r>
            <a:r>
              <a:rPr b="1" spc="-5" dirty="0">
                <a:solidFill>
                  <a:srgbClr val="FF0000"/>
                </a:solidFill>
                <a:latin typeface="Arial"/>
                <a:cs typeface="Arial"/>
              </a:rPr>
              <a:t>20.00</a:t>
            </a:r>
            <a:r>
              <a:rPr b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spc="-5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b="1" spc="-7" baseline="25462" dirty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endParaRPr baseline="25462">
              <a:latin typeface="Arial"/>
              <a:cs typeface="Arial"/>
            </a:endParaRPr>
          </a:p>
          <a:p>
            <a:pPr marL="1036319">
              <a:tabLst>
                <a:tab pos="3631565" algn="l"/>
              </a:tabLst>
            </a:pPr>
            <a:r>
              <a:rPr spc="-10" dirty="0">
                <a:solidFill>
                  <a:srgbClr val="FF0000"/>
                </a:solidFill>
                <a:latin typeface="Arial"/>
                <a:cs typeface="Arial"/>
              </a:rPr>
              <a:t>TOPLAM</a:t>
            </a:r>
            <a:r>
              <a:rPr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pc="-35" dirty="0">
                <a:solidFill>
                  <a:srgbClr val="FF0000"/>
                </a:solidFill>
                <a:latin typeface="Arial"/>
                <a:cs typeface="Arial"/>
              </a:rPr>
              <a:t>ÇATI</a:t>
            </a:r>
            <a:r>
              <a:rPr spc="-9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ALANI	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= </a:t>
            </a:r>
            <a:r>
              <a:rPr b="1" spc="-5" dirty="0">
                <a:solidFill>
                  <a:srgbClr val="FF0000"/>
                </a:solidFill>
                <a:latin typeface="Arial"/>
                <a:cs typeface="Arial"/>
              </a:rPr>
              <a:t>209.00</a:t>
            </a:r>
            <a:r>
              <a:rPr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spc="-5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b="1" spc="-7" baseline="25462" dirty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endParaRPr baseline="25462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93001" y="739059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  <p:sp>
        <p:nvSpPr>
          <p:cNvPr id="10" name="object 10"/>
          <p:cNvSpPr/>
          <p:nvPr/>
        </p:nvSpPr>
        <p:spPr>
          <a:xfrm>
            <a:off x="5072066" y="2229510"/>
            <a:ext cx="4000495" cy="312831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23702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05840" y="2516886"/>
            <a:ext cx="805433" cy="3787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00378" y="2516886"/>
            <a:ext cx="3867149" cy="3787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36904" y="2825496"/>
            <a:ext cx="4064507" cy="1013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21584" y="1654960"/>
            <a:ext cx="4927600" cy="1490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Çatı</a:t>
            </a:r>
            <a:r>
              <a:rPr sz="24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metrajı;</a:t>
            </a:r>
            <a:endParaRPr sz="2400">
              <a:latin typeface="Arial"/>
              <a:cs typeface="Arial"/>
            </a:endParaRPr>
          </a:p>
          <a:p>
            <a:pPr marL="927100">
              <a:spcBef>
                <a:spcPts val="10"/>
              </a:spcBef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Uygulama;</a:t>
            </a:r>
            <a:endParaRPr sz="2000">
              <a:latin typeface="Arial"/>
              <a:cs typeface="Arial"/>
            </a:endParaRPr>
          </a:p>
          <a:p>
            <a:pPr marL="927100">
              <a:spcBef>
                <a:spcPts val="1925"/>
              </a:spcBef>
            </a:pPr>
            <a:r>
              <a:rPr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Çatı </a:t>
            </a:r>
            <a:r>
              <a:rPr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kaplaması </a:t>
            </a:r>
            <a:r>
              <a:rPr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ve </a:t>
            </a:r>
            <a:r>
              <a:rPr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kiremit altı</a:t>
            </a:r>
            <a:r>
              <a:rPr b="1" u="heavy" spc="-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yalıtım;</a:t>
            </a:r>
            <a:endParaRPr>
              <a:latin typeface="Arial"/>
              <a:cs typeface="Arial"/>
            </a:endParaRPr>
          </a:p>
          <a:p>
            <a:pPr marL="927100"/>
            <a:r>
              <a:rPr spc="-5" dirty="0">
                <a:latin typeface="Arial"/>
                <a:cs typeface="Arial"/>
              </a:rPr>
              <a:t>KARARGAH (a=14.00,</a:t>
            </a:r>
            <a:r>
              <a:rPr spc="-2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b=5.00)</a:t>
            </a:r>
            <a:endParaRPr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88410" y="3120287"/>
            <a:ext cx="5257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pc="-5" dirty="0">
                <a:latin typeface="Arial"/>
                <a:cs typeface="Arial"/>
              </a:rPr>
              <a:t>(b</a:t>
            </a:r>
            <a:r>
              <a:rPr spc="-7" baseline="-20833" dirty="0">
                <a:latin typeface="Arial"/>
                <a:cs typeface="Arial"/>
              </a:rPr>
              <a:t>1</a:t>
            </a:r>
            <a:r>
              <a:rPr spc="-5" dirty="0">
                <a:latin typeface="Arial"/>
                <a:cs typeface="Arial"/>
              </a:rPr>
              <a:t>)</a:t>
            </a:r>
            <a:r>
              <a:rPr spc="-7" baseline="25462" dirty="0">
                <a:latin typeface="Arial"/>
                <a:cs typeface="Arial"/>
              </a:rPr>
              <a:t>2</a:t>
            </a:r>
            <a:endParaRPr baseline="25462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88486" y="3394607"/>
            <a:ext cx="4406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pc="-5" dirty="0">
                <a:latin typeface="Arial"/>
                <a:cs typeface="Arial"/>
              </a:rPr>
              <a:t>(b</a:t>
            </a:r>
            <a:r>
              <a:rPr spc="-7" baseline="-20833" dirty="0">
                <a:latin typeface="Arial"/>
                <a:cs typeface="Arial"/>
              </a:rPr>
              <a:t>1</a:t>
            </a:r>
            <a:r>
              <a:rPr spc="-5" dirty="0">
                <a:latin typeface="Arial"/>
                <a:cs typeface="Arial"/>
              </a:rPr>
              <a:t>)</a:t>
            </a:r>
            <a:endParaRPr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20109" y="3120287"/>
            <a:ext cx="32505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dirty="0">
                <a:latin typeface="Arial"/>
                <a:cs typeface="Arial"/>
              </a:rPr>
              <a:t>= </a:t>
            </a:r>
            <a:r>
              <a:rPr spc="-5" dirty="0">
                <a:latin typeface="Arial"/>
                <a:cs typeface="Arial"/>
              </a:rPr>
              <a:t>(b/2)</a:t>
            </a:r>
            <a:r>
              <a:rPr spc="-7" baseline="25462" dirty="0">
                <a:latin typeface="Arial"/>
                <a:cs typeface="Arial"/>
              </a:rPr>
              <a:t>2 </a:t>
            </a:r>
            <a:r>
              <a:rPr dirty="0">
                <a:latin typeface="Arial"/>
                <a:cs typeface="Arial"/>
              </a:rPr>
              <a:t>+ </a:t>
            </a:r>
            <a:r>
              <a:rPr spc="-5" dirty="0">
                <a:latin typeface="Arial"/>
                <a:cs typeface="Arial"/>
              </a:rPr>
              <a:t>(h</a:t>
            </a:r>
            <a:r>
              <a:rPr spc="-7" baseline="-20833" dirty="0">
                <a:latin typeface="Arial"/>
                <a:cs typeface="Arial"/>
              </a:rPr>
              <a:t>1</a:t>
            </a:r>
            <a:r>
              <a:rPr spc="-5" dirty="0">
                <a:latin typeface="Arial"/>
                <a:cs typeface="Arial"/>
              </a:rPr>
              <a:t>)</a:t>
            </a:r>
            <a:r>
              <a:rPr spc="-7" baseline="25462" dirty="0">
                <a:latin typeface="Arial"/>
                <a:cs typeface="Arial"/>
              </a:rPr>
              <a:t>2 </a:t>
            </a:r>
            <a:r>
              <a:rPr dirty="0">
                <a:latin typeface="Arial"/>
                <a:cs typeface="Arial"/>
              </a:rPr>
              <a:t>= </a:t>
            </a:r>
            <a:r>
              <a:rPr spc="-5" dirty="0">
                <a:latin typeface="Arial"/>
                <a:cs typeface="Arial"/>
              </a:rPr>
              <a:t>(2.5)</a:t>
            </a:r>
            <a:r>
              <a:rPr spc="-7" baseline="25462" dirty="0">
                <a:latin typeface="Arial"/>
                <a:cs typeface="Arial"/>
              </a:rPr>
              <a:t>2 </a:t>
            </a:r>
            <a:r>
              <a:rPr dirty="0">
                <a:latin typeface="Arial"/>
                <a:cs typeface="Arial"/>
              </a:rPr>
              <a:t>+</a:t>
            </a:r>
            <a:r>
              <a:rPr spc="-20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(0.83)</a:t>
            </a:r>
            <a:r>
              <a:rPr spc="-7" baseline="25462" dirty="0">
                <a:latin typeface="Arial"/>
                <a:cs typeface="Arial"/>
              </a:rPr>
              <a:t>2</a:t>
            </a:r>
            <a:endParaRPr baseline="25462">
              <a:latin typeface="Arial"/>
              <a:cs typeface="Arial"/>
            </a:endParaRPr>
          </a:p>
          <a:p>
            <a:pPr marL="38100"/>
            <a:r>
              <a:rPr spc="-5" dirty="0">
                <a:latin typeface="Arial"/>
                <a:cs typeface="Arial"/>
              </a:rPr>
              <a:t>=2.63</a:t>
            </a:r>
            <a:r>
              <a:rPr spc="-1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m</a:t>
            </a:r>
            <a:endParaRPr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10432" y="3668927"/>
            <a:ext cx="50063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Çatı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kaplama</a:t>
            </a:r>
            <a:r>
              <a:rPr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alanı</a:t>
            </a:r>
            <a:endParaRPr>
              <a:latin typeface="Arial"/>
              <a:cs typeface="Arial"/>
            </a:endParaRPr>
          </a:p>
          <a:p>
            <a:pPr marL="100330"/>
            <a:r>
              <a:rPr spc="-5" dirty="0">
                <a:latin typeface="Arial"/>
                <a:cs typeface="Arial"/>
              </a:rPr>
              <a:t>2 </a:t>
            </a:r>
            <a:r>
              <a:rPr dirty="0">
                <a:latin typeface="Arial"/>
                <a:cs typeface="Arial"/>
              </a:rPr>
              <a:t>x </a:t>
            </a:r>
            <a:r>
              <a:rPr spc="-5" dirty="0">
                <a:latin typeface="Arial"/>
                <a:cs typeface="Arial"/>
              </a:rPr>
              <a:t>[2.63x(14+(14-5))/2 </a:t>
            </a:r>
            <a:r>
              <a:rPr dirty="0">
                <a:latin typeface="Arial"/>
                <a:cs typeface="Arial"/>
              </a:rPr>
              <a:t>+ </a:t>
            </a:r>
            <a:r>
              <a:rPr spc="-5" dirty="0">
                <a:latin typeface="Arial"/>
                <a:cs typeface="Arial"/>
              </a:rPr>
              <a:t>(5x2.63)/2] </a:t>
            </a:r>
            <a:r>
              <a:rPr dirty="0">
                <a:latin typeface="Arial"/>
                <a:cs typeface="Arial"/>
              </a:rPr>
              <a:t>= </a:t>
            </a:r>
            <a:r>
              <a:rPr b="1" spc="-5" dirty="0">
                <a:latin typeface="Arial"/>
                <a:cs typeface="Arial"/>
              </a:rPr>
              <a:t>73.64</a:t>
            </a:r>
            <a:r>
              <a:rPr b="1" spc="15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m</a:t>
            </a:r>
            <a:r>
              <a:rPr b="1" spc="-7" baseline="25462" dirty="0">
                <a:latin typeface="Arial"/>
                <a:cs typeface="Arial"/>
              </a:rPr>
              <a:t>2</a:t>
            </a:r>
            <a:endParaRPr baseline="25462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93001" y="637976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  <p:sp>
        <p:nvSpPr>
          <p:cNvPr id="11" name="object 11"/>
          <p:cNvSpPr/>
          <p:nvPr/>
        </p:nvSpPr>
        <p:spPr>
          <a:xfrm>
            <a:off x="6149239" y="2000239"/>
            <a:ext cx="2923355" cy="228601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350005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05840" y="2516886"/>
            <a:ext cx="805433" cy="3787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00378" y="2516886"/>
            <a:ext cx="3867149" cy="3787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36904" y="2825496"/>
            <a:ext cx="4064507" cy="1013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08885" y="1654960"/>
            <a:ext cx="5983605" cy="2588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2600" indent="-457200">
              <a:spcBef>
                <a:spcPts val="100"/>
              </a:spcBef>
              <a:buFont typeface="Arial"/>
              <a:buChar char="•"/>
              <a:tabLst>
                <a:tab pos="481965" algn="l"/>
                <a:tab pos="4826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Çatı</a:t>
            </a:r>
            <a:r>
              <a:rPr sz="24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metrajı;</a:t>
            </a:r>
            <a:endParaRPr sz="2400">
              <a:latin typeface="Arial"/>
              <a:cs typeface="Arial"/>
            </a:endParaRPr>
          </a:p>
          <a:p>
            <a:pPr marL="939800">
              <a:spcBef>
                <a:spcPts val="10"/>
              </a:spcBef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Uygulama;</a:t>
            </a:r>
            <a:endParaRPr sz="2000">
              <a:latin typeface="Arial"/>
              <a:cs typeface="Arial"/>
            </a:endParaRPr>
          </a:p>
          <a:p>
            <a:pPr marL="939800">
              <a:spcBef>
                <a:spcPts val="1925"/>
              </a:spcBef>
            </a:pPr>
            <a:r>
              <a:rPr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Çatı </a:t>
            </a:r>
            <a:r>
              <a:rPr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kaplaması </a:t>
            </a:r>
            <a:r>
              <a:rPr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ve </a:t>
            </a:r>
            <a:r>
              <a:rPr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kiremit altı</a:t>
            </a:r>
            <a:r>
              <a:rPr b="1" u="heavy" spc="-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yalıtım;</a:t>
            </a:r>
            <a:endParaRPr>
              <a:latin typeface="Arial"/>
              <a:cs typeface="Arial"/>
            </a:endParaRPr>
          </a:p>
          <a:p>
            <a:pPr marL="917575" marR="1436370" indent="21590">
              <a:tabLst>
                <a:tab pos="1548765" algn="l"/>
              </a:tabLst>
            </a:pPr>
            <a:r>
              <a:rPr spc="-5" dirty="0">
                <a:latin typeface="Arial"/>
                <a:cs typeface="Arial"/>
              </a:rPr>
              <a:t>ER KOĞUŞU (a=17.00, b=7.00)  (b</a:t>
            </a:r>
            <a:r>
              <a:rPr spc="-7" baseline="-20833" dirty="0">
                <a:latin typeface="Arial"/>
                <a:cs typeface="Arial"/>
              </a:rPr>
              <a:t>2</a:t>
            </a:r>
            <a:r>
              <a:rPr spc="-5" dirty="0">
                <a:latin typeface="Arial"/>
                <a:cs typeface="Arial"/>
              </a:rPr>
              <a:t>)</a:t>
            </a:r>
            <a:r>
              <a:rPr spc="-7" baseline="25462" dirty="0">
                <a:latin typeface="Arial"/>
                <a:cs typeface="Arial"/>
              </a:rPr>
              <a:t>2</a:t>
            </a:r>
            <a:r>
              <a:rPr spc="-5" dirty="0">
                <a:latin typeface="Arial"/>
                <a:cs typeface="Arial"/>
              </a:rPr>
              <a:t>= (b/2)</a:t>
            </a:r>
            <a:r>
              <a:rPr spc="-7" baseline="25462" dirty="0">
                <a:latin typeface="Arial"/>
                <a:cs typeface="Arial"/>
              </a:rPr>
              <a:t>2 </a:t>
            </a:r>
            <a:r>
              <a:rPr dirty="0">
                <a:latin typeface="Arial"/>
                <a:cs typeface="Arial"/>
              </a:rPr>
              <a:t>+ </a:t>
            </a:r>
            <a:r>
              <a:rPr spc="-5" dirty="0">
                <a:latin typeface="Arial"/>
                <a:cs typeface="Arial"/>
              </a:rPr>
              <a:t>(h</a:t>
            </a:r>
            <a:r>
              <a:rPr spc="-7" baseline="-20833" dirty="0">
                <a:latin typeface="Arial"/>
                <a:cs typeface="Arial"/>
              </a:rPr>
              <a:t>2</a:t>
            </a:r>
            <a:r>
              <a:rPr spc="-5" dirty="0">
                <a:latin typeface="Arial"/>
                <a:cs typeface="Arial"/>
              </a:rPr>
              <a:t>)</a:t>
            </a:r>
            <a:r>
              <a:rPr spc="-7" baseline="25462" dirty="0">
                <a:latin typeface="Arial"/>
                <a:cs typeface="Arial"/>
              </a:rPr>
              <a:t>2 </a:t>
            </a:r>
            <a:r>
              <a:rPr dirty="0">
                <a:latin typeface="Arial"/>
                <a:cs typeface="Arial"/>
              </a:rPr>
              <a:t>= </a:t>
            </a:r>
            <a:r>
              <a:rPr spc="-5" dirty="0">
                <a:latin typeface="Arial"/>
                <a:cs typeface="Arial"/>
              </a:rPr>
              <a:t>(3.5)</a:t>
            </a:r>
            <a:r>
              <a:rPr spc="-7" baseline="25462" dirty="0">
                <a:latin typeface="Arial"/>
                <a:cs typeface="Arial"/>
              </a:rPr>
              <a:t>2 </a:t>
            </a:r>
            <a:r>
              <a:rPr dirty="0">
                <a:latin typeface="Arial"/>
                <a:cs typeface="Arial"/>
              </a:rPr>
              <a:t>+ </a:t>
            </a:r>
            <a:r>
              <a:rPr spc="-5" dirty="0">
                <a:latin typeface="Arial"/>
                <a:cs typeface="Arial"/>
              </a:rPr>
              <a:t>(1.17)</a:t>
            </a:r>
            <a:r>
              <a:rPr spc="-7" baseline="25462" dirty="0">
                <a:latin typeface="Arial"/>
                <a:cs typeface="Arial"/>
              </a:rPr>
              <a:t>2  </a:t>
            </a:r>
            <a:r>
              <a:rPr spc="-5" dirty="0">
                <a:latin typeface="Arial"/>
                <a:cs typeface="Arial"/>
              </a:rPr>
              <a:t>(b</a:t>
            </a:r>
            <a:r>
              <a:rPr spc="-7" baseline="-20833" dirty="0">
                <a:latin typeface="Arial"/>
                <a:cs typeface="Arial"/>
              </a:rPr>
              <a:t>2</a:t>
            </a:r>
            <a:r>
              <a:rPr spc="-5" dirty="0">
                <a:latin typeface="Arial"/>
                <a:cs typeface="Arial"/>
              </a:rPr>
              <a:t>)	=3.69</a:t>
            </a:r>
            <a:r>
              <a:rPr spc="-1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m</a:t>
            </a:r>
            <a:endParaRPr>
              <a:latin typeface="Arial"/>
              <a:cs typeface="Arial"/>
            </a:endParaRPr>
          </a:p>
          <a:p>
            <a:pPr marL="939165"/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Çatı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kaplama</a:t>
            </a:r>
            <a:r>
              <a:rPr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alanı</a:t>
            </a:r>
            <a:endParaRPr>
              <a:latin typeface="Arial"/>
              <a:cs typeface="Arial"/>
            </a:endParaRPr>
          </a:p>
          <a:p>
            <a:pPr marL="939165"/>
            <a:r>
              <a:rPr spc="-5" dirty="0">
                <a:latin typeface="Arial"/>
                <a:cs typeface="Arial"/>
              </a:rPr>
              <a:t>2 </a:t>
            </a:r>
            <a:r>
              <a:rPr dirty="0">
                <a:latin typeface="Arial"/>
                <a:cs typeface="Arial"/>
              </a:rPr>
              <a:t>x </a:t>
            </a:r>
            <a:r>
              <a:rPr spc="-5" dirty="0">
                <a:latin typeface="Arial"/>
                <a:cs typeface="Arial"/>
              </a:rPr>
              <a:t>[3.69x(17+(17-7))/2 </a:t>
            </a:r>
            <a:r>
              <a:rPr dirty="0">
                <a:latin typeface="Arial"/>
                <a:cs typeface="Arial"/>
              </a:rPr>
              <a:t>+ </a:t>
            </a:r>
            <a:r>
              <a:rPr spc="-5" dirty="0">
                <a:latin typeface="Arial"/>
                <a:cs typeface="Arial"/>
              </a:rPr>
              <a:t>(7x3.69)/2] </a:t>
            </a:r>
            <a:r>
              <a:rPr dirty="0">
                <a:latin typeface="Arial"/>
                <a:cs typeface="Arial"/>
              </a:rPr>
              <a:t>= </a:t>
            </a:r>
            <a:r>
              <a:rPr b="1" spc="-5" dirty="0">
                <a:latin typeface="Arial"/>
                <a:cs typeface="Arial"/>
              </a:rPr>
              <a:t>125.46</a:t>
            </a:r>
            <a:r>
              <a:rPr b="1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m</a:t>
            </a:r>
            <a:r>
              <a:rPr b="1" spc="-7" baseline="25462" dirty="0">
                <a:latin typeface="Arial"/>
                <a:cs typeface="Arial"/>
              </a:rPr>
              <a:t>2</a:t>
            </a:r>
            <a:endParaRPr baseline="25462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93001" y="727908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  <p:sp>
        <p:nvSpPr>
          <p:cNvPr id="7" name="object 7"/>
          <p:cNvSpPr/>
          <p:nvPr/>
        </p:nvSpPr>
        <p:spPr>
          <a:xfrm>
            <a:off x="6149239" y="2000239"/>
            <a:ext cx="2923355" cy="228601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477975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05840" y="2516886"/>
            <a:ext cx="1973579" cy="3787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668524" y="2516886"/>
            <a:ext cx="628649" cy="3787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986278" y="2516886"/>
            <a:ext cx="2444483" cy="37871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36904" y="2825496"/>
            <a:ext cx="4064507" cy="10134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96184" y="1654960"/>
            <a:ext cx="5657850" cy="3136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5300" indent="-457200">
              <a:spcBef>
                <a:spcPts val="100"/>
              </a:spcBef>
              <a:buFont typeface="Arial"/>
              <a:buChar char="•"/>
              <a:tabLst>
                <a:tab pos="494665" algn="l"/>
                <a:tab pos="4953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Çatı</a:t>
            </a:r>
            <a:r>
              <a:rPr sz="24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metrajı;</a:t>
            </a:r>
            <a:endParaRPr sz="2400">
              <a:latin typeface="Arial"/>
              <a:cs typeface="Arial"/>
            </a:endParaRPr>
          </a:p>
          <a:p>
            <a:pPr marL="952500">
              <a:spcBef>
                <a:spcPts val="10"/>
              </a:spcBef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Uygulama;</a:t>
            </a:r>
            <a:endParaRPr sz="2000">
              <a:latin typeface="Arial"/>
              <a:cs typeface="Arial"/>
            </a:endParaRPr>
          </a:p>
          <a:p>
            <a:pPr marL="952500">
              <a:spcBef>
                <a:spcPts val="1925"/>
              </a:spcBef>
            </a:pPr>
            <a:r>
              <a:rPr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Çatı </a:t>
            </a:r>
            <a:r>
              <a:rPr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kaplaması ve kiremit altı</a:t>
            </a:r>
            <a:r>
              <a:rPr b="1" u="heavy" spc="-3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yalıtım;</a:t>
            </a:r>
            <a:endParaRPr>
              <a:latin typeface="Arial"/>
              <a:cs typeface="Arial"/>
            </a:endParaRPr>
          </a:p>
          <a:p>
            <a:pPr marL="952500"/>
            <a:r>
              <a:rPr spc="-5" dirty="0">
                <a:latin typeface="Arial"/>
                <a:cs typeface="Arial"/>
              </a:rPr>
              <a:t>GEÇİŞ (a= 5.00,</a:t>
            </a:r>
            <a:r>
              <a:rPr spc="484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b=4.00)</a:t>
            </a:r>
            <a:endParaRPr>
              <a:latin typeface="Arial"/>
              <a:cs typeface="Arial"/>
            </a:endParaRPr>
          </a:p>
          <a:p>
            <a:pPr marL="930275" marR="1097915" indent="-635">
              <a:tabLst>
                <a:tab pos="1561465" algn="l"/>
              </a:tabLst>
            </a:pPr>
            <a:r>
              <a:rPr spc="-5" dirty="0">
                <a:latin typeface="Arial"/>
                <a:cs typeface="Arial"/>
              </a:rPr>
              <a:t>(b</a:t>
            </a:r>
            <a:r>
              <a:rPr spc="-7" baseline="-20833" dirty="0">
                <a:latin typeface="Arial"/>
                <a:cs typeface="Arial"/>
              </a:rPr>
              <a:t>3</a:t>
            </a:r>
            <a:r>
              <a:rPr spc="-5" dirty="0">
                <a:latin typeface="Arial"/>
                <a:cs typeface="Arial"/>
              </a:rPr>
              <a:t>)</a:t>
            </a:r>
            <a:r>
              <a:rPr spc="-7" baseline="25462" dirty="0">
                <a:latin typeface="Arial"/>
                <a:cs typeface="Arial"/>
              </a:rPr>
              <a:t>2</a:t>
            </a:r>
            <a:r>
              <a:rPr spc="-5" dirty="0">
                <a:latin typeface="Arial"/>
                <a:cs typeface="Arial"/>
              </a:rPr>
              <a:t>= (b/2)</a:t>
            </a:r>
            <a:r>
              <a:rPr spc="-7" baseline="25462" dirty="0">
                <a:latin typeface="Arial"/>
                <a:cs typeface="Arial"/>
              </a:rPr>
              <a:t>2 </a:t>
            </a:r>
            <a:r>
              <a:rPr dirty="0">
                <a:latin typeface="Arial"/>
                <a:cs typeface="Arial"/>
              </a:rPr>
              <a:t>+ </a:t>
            </a:r>
            <a:r>
              <a:rPr spc="-5" dirty="0">
                <a:latin typeface="Arial"/>
                <a:cs typeface="Arial"/>
              </a:rPr>
              <a:t>(h</a:t>
            </a:r>
            <a:r>
              <a:rPr spc="-7" baseline="-20833" dirty="0">
                <a:latin typeface="Arial"/>
                <a:cs typeface="Arial"/>
              </a:rPr>
              <a:t>3</a:t>
            </a:r>
            <a:r>
              <a:rPr spc="-5" dirty="0">
                <a:latin typeface="Arial"/>
                <a:cs typeface="Arial"/>
              </a:rPr>
              <a:t>)</a:t>
            </a:r>
            <a:r>
              <a:rPr spc="-7" baseline="25462" dirty="0">
                <a:latin typeface="Arial"/>
                <a:cs typeface="Arial"/>
              </a:rPr>
              <a:t>2 </a:t>
            </a:r>
            <a:r>
              <a:rPr dirty="0">
                <a:latin typeface="Arial"/>
                <a:cs typeface="Arial"/>
              </a:rPr>
              <a:t>= </a:t>
            </a:r>
            <a:r>
              <a:rPr spc="-5" dirty="0">
                <a:latin typeface="Arial"/>
                <a:cs typeface="Arial"/>
              </a:rPr>
              <a:t>(2.0)</a:t>
            </a:r>
            <a:r>
              <a:rPr spc="-7" baseline="25462" dirty="0">
                <a:latin typeface="Arial"/>
                <a:cs typeface="Arial"/>
              </a:rPr>
              <a:t>2 </a:t>
            </a:r>
            <a:r>
              <a:rPr dirty="0">
                <a:latin typeface="Arial"/>
                <a:cs typeface="Arial"/>
              </a:rPr>
              <a:t>+ </a:t>
            </a:r>
            <a:r>
              <a:rPr spc="-5" dirty="0">
                <a:latin typeface="Arial"/>
                <a:cs typeface="Arial"/>
              </a:rPr>
              <a:t>(0.67)</a:t>
            </a:r>
            <a:r>
              <a:rPr spc="-7" baseline="25462" dirty="0">
                <a:latin typeface="Arial"/>
                <a:cs typeface="Arial"/>
              </a:rPr>
              <a:t>2  </a:t>
            </a:r>
            <a:r>
              <a:rPr spc="-5" dirty="0">
                <a:latin typeface="Arial"/>
                <a:cs typeface="Arial"/>
              </a:rPr>
              <a:t>(b</a:t>
            </a:r>
            <a:r>
              <a:rPr spc="-7" baseline="-20833" dirty="0">
                <a:latin typeface="Arial"/>
                <a:cs typeface="Arial"/>
              </a:rPr>
              <a:t>3</a:t>
            </a:r>
            <a:r>
              <a:rPr spc="-5" dirty="0">
                <a:latin typeface="Arial"/>
                <a:cs typeface="Arial"/>
              </a:rPr>
              <a:t>)	</a:t>
            </a:r>
            <a:r>
              <a:rPr spc="-30" dirty="0">
                <a:latin typeface="Arial"/>
                <a:cs typeface="Arial"/>
              </a:rPr>
              <a:t>=2.11</a:t>
            </a:r>
            <a:r>
              <a:rPr spc="-20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m</a:t>
            </a:r>
            <a:endParaRPr>
              <a:latin typeface="Arial"/>
              <a:cs typeface="Arial"/>
            </a:endParaRPr>
          </a:p>
          <a:p>
            <a:pPr marL="952500"/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Çatı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kaplama</a:t>
            </a:r>
            <a:r>
              <a:rPr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alanı</a:t>
            </a:r>
            <a:endParaRPr>
              <a:latin typeface="Arial"/>
              <a:cs typeface="Arial"/>
            </a:endParaRPr>
          </a:p>
          <a:p>
            <a:pPr marL="1014730"/>
            <a:r>
              <a:rPr spc="-5" dirty="0">
                <a:latin typeface="Arial"/>
                <a:cs typeface="Arial"/>
              </a:rPr>
              <a:t>2 </a:t>
            </a:r>
            <a:r>
              <a:rPr dirty="0">
                <a:latin typeface="Arial"/>
                <a:cs typeface="Arial"/>
              </a:rPr>
              <a:t>x </a:t>
            </a:r>
            <a:r>
              <a:rPr spc="-10" dirty="0">
                <a:latin typeface="Arial"/>
                <a:cs typeface="Arial"/>
              </a:rPr>
              <a:t>[2.11x(5+(5-4))/2 </a:t>
            </a:r>
            <a:r>
              <a:rPr dirty="0">
                <a:latin typeface="Arial"/>
                <a:cs typeface="Arial"/>
              </a:rPr>
              <a:t>+ </a:t>
            </a:r>
            <a:r>
              <a:rPr spc="-15" dirty="0">
                <a:latin typeface="Arial"/>
                <a:cs typeface="Arial"/>
              </a:rPr>
              <a:t>(4x2.11)/2] </a:t>
            </a:r>
            <a:r>
              <a:rPr dirty="0">
                <a:latin typeface="Arial"/>
                <a:cs typeface="Arial"/>
              </a:rPr>
              <a:t>= </a:t>
            </a:r>
            <a:r>
              <a:rPr b="1" spc="-5" dirty="0">
                <a:latin typeface="Arial"/>
                <a:cs typeface="Arial"/>
              </a:rPr>
              <a:t>21.10</a:t>
            </a:r>
            <a:r>
              <a:rPr b="1" spc="-45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m</a:t>
            </a:r>
            <a:r>
              <a:rPr b="1" spc="-7" baseline="25462" dirty="0">
                <a:latin typeface="Arial"/>
                <a:cs typeface="Arial"/>
              </a:rPr>
              <a:t>2</a:t>
            </a:r>
            <a:endParaRPr baseline="25462">
              <a:latin typeface="Arial"/>
              <a:cs typeface="Arial"/>
            </a:endParaRPr>
          </a:p>
          <a:p>
            <a:pPr>
              <a:spcBef>
                <a:spcPts val="35"/>
              </a:spcBef>
            </a:pPr>
            <a:endParaRPr sz="1850">
              <a:latin typeface="Arial"/>
              <a:cs typeface="Arial"/>
            </a:endParaRPr>
          </a:p>
          <a:p>
            <a:pPr marL="952500"/>
            <a:r>
              <a:rPr b="1" spc="-10" dirty="0">
                <a:solidFill>
                  <a:srgbClr val="FF0000"/>
                </a:solidFill>
                <a:latin typeface="Arial"/>
                <a:cs typeface="Arial"/>
              </a:rPr>
              <a:t>TOPLAM </a:t>
            </a:r>
            <a:r>
              <a:rPr b="1" dirty="0">
                <a:solidFill>
                  <a:srgbClr val="FF0000"/>
                </a:solidFill>
                <a:latin typeface="Arial"/>
                <a:cs typeface="Arial"/>
              </a:rPr>
              <a:t>= </a:t>
            </a:r>
            <a:r>
              <a:rPr b="1" spc="-5" dirty="0">
                <a:solidFill>
                  <a:srgbClr val="FF0000"/>
                </a:solidFill>
                <a:latin typeface="Arial"/>
                <a:cs typeface="Arial"/>
              </a:rPr>
              <a:t>220.20</a:t>
            </a:r>
            <a:r>
              <a:rPr b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spc="-5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b="1" spc="-7" baseline="25462" dirty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endParaRPr baseline="25462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93001" y="716821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  <p:sp>
        <p:nvSpPr>
          <p:cNvPr id="8" name="object 8"/>
          <p:cNvSpPr/>
          <p:nvPr/>
        </p:nvSpPr>
        <p:spPr>
          <a:xfrm>
            <a:off x="6149239" y="2000239"/>
            <a:ext cx="2923355" cy="228601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2588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435744" y="587370"/>
            <a:ext cx="7425865" cy="513071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YAPI MALİYETİ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16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05840" y="2516886"/>
            <a:ext cx="2304287" cy="3787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36904" y="2825496"/>
            <a:ext cx="1942337" cy="1013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08885" y="1654960"/>
            <a:ext cx="4153535" cy="2588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2600" indent="-457200">
              <a:spcBef>
                <a:spcPts val="100"/>
              </a:spcBef>
              <a:buFont typeface="Arial"/>
              <a:buChar char="•"/>
              <a:tabLst>
                <a:tab pos="481965" algn="l"/>
                <a:tab pos="4826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Çatı</a:t>
            </a:r>
            <a:r>
              <a:rPr sz="24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metrajı;</a:t>
            </a:r>
            <a:endParaRPr sz="2400">
              <a:latin typeface="Arial"/>
              <a:cs typeface="Arial"/>
            </a:endParaRPr>
          </a:p>
          <a:p>
            <a:pPr marL="939800">
              <a:spcBef>
                <a:spcPts val="10"/>
              </a:spcBef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Uygulama;</a:t>
            </a:r>
            <a:endParaRPr sz="2000">
              <a:latin typeface="Arial"/>
              <a:cs typeface="Arial"/>
            </a:endParaRPr>
          </a:p>
          <a:p>
            <a:pPr marL="917575" marR="43180" indent="21590">
              <a:spcBef>
                <a:spcPts val="1925"/>
              </a:spcBef>
              <a:tabLst>
                <a:tab pos="1548765" algn="l"/>
              </a:tabLst>
            </a:pPr>
            <a:r>
              <a:rPr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Mahya uzunluğu; </a:t>
            </a:r>
            <a:r>
              <a:rPr b="1" spc="-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KARARGAH (a=14.00, b=5.00)  (m</a:t>
            </a:r>
            <a:r>
              <a:rPr spc="-7" baseline="-20833" dirty="0">
                <a:latin typeface="Arial"/>
                <a:cs typeface="Arial"/>
              </a:rPr>
              <a:t>1</a:t>
            </a:r>
            <a:r>
              <a:rPr spc="-5" dirty="0">
                <a:latin typeface="Arial"/>
                <a:cs typeface="Arial"/>
              </a:rPr>
              <a:t>)</a:t>
            </a:r>
            <a:r>
              <a:rPr spc="-7" baseline="25462" dirty="0">
                <a:latin typeface="Arial"/>
                <a:cs typeface="Arial"/>
              </a:rPr>
              <a:t>2 </a:t>
            </a:r>
            <a:r>
              <a:rPr dirty="0">
                <a:latin typeface="Arial"/>
                <a:cs typeface="Arial"/>
              </a:rPr>
              <a:t>= </a:t>
            </a:r>
            <a:r>
              <a:rPr spc="-5" dirty="0">
                <a:latin typeface="Arial"/>
                <a:cs typeface="Arial"/>
              </a:rPr>
              <a:t>(b/2)</a:t>
            </a:r>
            <a:r>
              <a:rPr spc="-7" baseline="25462" dirty="0">
                <a:latin typeface="Arial"/>
                <a:cs typeface="Arial"/>
              </a:rPr>
              <a:t>2 </a:t>
            </a:r>
            <a:r>
              <a:rPr dirty="0">
                <a:latin typeface="Arial"/>
                <a:cs typeface="Arial"/>
              </a:rPr>
              <a:t>+ </a:t>
            </a:r>
            <a:r>
              <a:rPr spc="-5" dirty="0">
                <a:latin typeface="Arial"/>
                <a:cs typeface="Arial"/>
              </a:rPr>
              <a:t>(b/2)</a:t>
            </a:r>
            <a:r>
              <a:rPr spc="-7" baseline="25462" dirty="0">
                <a:latin typeface="Arial"/>
                <a:cs typeface="Arial"/>
              </a:rPr>
              <a:t>2 </a:t>
            </a:r>
            <a:r>
              <a:rPr dirty="0">
                <a:latin typeface="Arial"/>
                <a:cs typeface="Arial"/>
              </a:rPr>
              <a:t>+ </a:t>
            </a:r>
            <a:r>
              <a:rPr spc="-5" dirty="0">
                <a:latin typeface="Arial"/>
                <a:cs typeface="Arial"/>
              </a:rPr>
              <a:t>(h</a:t>
            </a:r>
            <a:r>
              <a:rPr spc="-7" baseline="-20833" dirty="0">
                <a:latin typeface="Arial"/>
                <a:cs typeface="Arial"/>
              </a:rPr>
              <a:t>1</a:t>
            </a:r>
            <a:r>
              <a:rPr spc="-5" dirty="0">
                <a:latin typeface="Arial"/>
                <a:cs typeface="Arial"/>
              </a:rPr>
              <a:t>)</a:t>
            </a:r>
            <a:r>
              <a:rPr spc="-7" baseline="25462" dirty="0">
                <a:latin typeface="Arial"/>
                <a:cs typeface="Arial"/>
              </a:rPr>
              <a:t>2  </a:t>
            </a:r>
            <a:r>
              <a:rPr spc="-5" dirty="0">
                <a:latin typeface="Arial"/>
                <a:cs typeface="Arial"/>
              </a:rPr>
              <a:t>(m</a:t>
            </a:r>
            <a:r>
              <a:rPr spc="-7" baseline="-20833" dirty="0">
                <a:latin typeface="Arial"/>
                <a:cs typeface="Arial"/>
              </a:rPr>
              <a:t>1</a:t>
            </a:r>
            <a:r>
              <a:rPr spc="-5" dirty="0">
                <a:latin typeface="Arial"/>
                <a:cs typeface="Arial"/>
              </a:rPr>
              <a:t>)	=3.63</a:t>
            </a:r>
            <a:r>
              <a:rPr spc="-1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m</a:t>
            </a:r>
            <a:endParaRPr>
              <a:latin typeface="Arial"/>
              <a:cs typeface="Arial"/>
            </a:endParaRPr>
          </a:p>
          <a:p>
            <a:pPr marL="939800"/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Mahya</a:t>
            </a:r>
            <a:r>
              <a:rPr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uzunluğu</a:t>
            </a:r>
            <a:endParaRPr>
              <a:latin typeface="Arial"/>
              <a:cs typeface="Arial"/>
            </a:endParaRPr>
          </a:p>
          <a:p>
            <a:pPr marL="939800"/>
            <a:r>
              <a:rPr spc="-5" dirty="0">
                <a:latin typeface="Arial"/>
                <a:cs typeface="Arial"/>
              </a:rPr>
              <a:t>4 </a:t>
            </a:r>
            <a:r>
              <a:rPr dirty="0">
                <a:latin typeface="Arial"/>
                <a:cs typeface="Arial"/>
              </a:rPr>
              <a:t>x </a:t>
            </a:r>
            <a:r>
              <a:rPr spc="-5" dirty="0">
                <a:latin typeface="Arial"/>
                <a:cs typeface="Arial"/>
              </a:rPr>
              <a:t>3.63 </a:t>
            </a:r>
            <a:r>
              <a:rPr dirty="0">
                <a:latin typeface="Arial"/>
                <a:cs typeface="Arial"/>
              </a:rPr>
              <a:t>+ </a:t>
            </a:r>
            <a:r>
              <a:rPr spc="-5" dirty="0">
                <a:latin typeface="Arial"/>
                <a:cs typeface="Arial"/>
              </a:rPr>
              <a:t>(14-5) </a:t>
            </a:r>
            <a:r>
              <a:rPr dirty="0">
                <a:latin typeface="Arial"/>
                <a:cs typeface="Arial"/>
              </a:rPr>
              <a:t>= </a:t>
            </a:r>
            <a:r>
              <a:rPr b="1" spc="-5" dirty="0">
                <a:latin typeface="Arial"/>
                <a:cs typeface="Arial"/>
              </a:rPr>
              <a:t>23.52</a:t>
            </a:r>
            <a:r>
              <a:rPr b="1" spc="-40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m</a:t>
            </a:r>
            <a:endParaRPr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93001" y="661001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  <p:sp>
        <p:nvSpPr>
          <p:cNvPr id="6" name="object 6"/>
          <p:cNvSpPr/>
          <p:nvPr/>
        </p:nvSpPr>
        <p:spPr>
          <a:xfrm>
            <a:off x="4929189" y="2000239"/>
            <a:ext cx="4143398" cy="32400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82382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05840" y="2516886"/>
            <a:ext cx="2304287" cy="3787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36904" y="2825496"/>
            <a:ext cx="1942337" cy="1013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08885" y="1654960"/>
            <a:ext cx="4242435" cy="2588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2600" indent="-457200">
              <a:spcBef>
                <a:spcPts val="100"/>
              </a:spcBef>
              <a:buFont typeface="Arial"/>
              <a:buChar char="•"/>
              <a:tabLst>
                <a:tab pos="481965" algn="l"/>
                <a:tab pos="4826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Çatı</a:t>
            </a:r>
            <a:r>
              <a:rPr sz="24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939800">
              <a:spcBef>
                <a:spcPts val="10"/>
              </a:spcBef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Uygulama</a:t>
            </a: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000" dirty="0">
              <a:latin typeface="Arial"/>
              <a:cs typeface="Arial"/>
            </a:endParaRPr>
          </a:p>
          <a:p>
            <a:pPr marL="939800">
              <a:spcBef>
                <a:spcPts val="1925"/>
              </a:spcBef>
            </a:pPr>
            <a:r>
              <a:rPr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Mahya</a:t>
            </a:r>
            <a:r>
              <a:rPr b="1" u="heavy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uzunluğu</a:t>
            </a:r>
            <a:r>
              <a:rPr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;</a:t>
            </a:r>
            <a:endParaRPr dirty="0">
              <a:latin typeface="Arial"/>
              <a:cs typeface="Arial"/>
            </a:endParaRPr>
          </a:p>
          <a:p>
            <a:pPr marL="917575" marR="43180" indent="21590"/>
            <a:r>
              <a:rPr spc="-5" dirty="0">
                <a:latin typeface="Arial"/>
                <a:cs typeface="Arial"/>
              </a:rPr>
              <a:t>ER KOĞUŞU (a=17.00, b=7.00)  (m</a:t>
            </a:r>
            <a:r>
              <a:rPr spc="-7" baseline="-20833" dirty="0">
                <a:latin typeface="Arial"/>
                <a:cs typeface="Arial"/>
              </a:rPr>
              <a:t>2</a:t>
            </a:r>
            <a:r>
              <a:rPr spc="-5" dirty="0">
                <a:latin typeface="Arial"/>
                <a:cs typeface="Arial"/>
              </a:rPr>
              <a:t>)</a:t>
            </a:r>
            <a:r>
              <a:rPr spc="-7" baseline="25462" dirty="0">
                <a:latin typeface="Arial"/>
                <a:cs typeface="Arial"/>
              </a:rPr>
              <a:t>2</a:t>
            </a:r>
            <a:r>
              <a:rPr spc="-5" dirty="0">
                <a:latin typeface="Arial"/>
                <a:cs typeface="Arial"/>
              </a:rPr>
              <a:t>= (b/2)</a:t>
            </a:r>
            <a:r>
              <a:rPr spc="-7" baseline="25462" dirty="0">
                <a:latin typeface="Arial"/>
                <a:cs typeface="Arial"/>
              </a:rPr>
              <a:t>2 </a:t>
            </a:r>
            <a:r>
              <a:rPr dirty="0">
                <a:latin typeface="Arial"/>
                <a:cs typeface="Arial"/>
              </a:rPr>
              <a:t>+ </a:t>
            </a:r>
            <a:r>
              <a:rPr spc="-5" dirty="0">
                <a:latin typeface="Arial"/>
                <a:cs typeface="Arial"/>
              </a:rPr>
              <a:t>(b/2)</a:t>
            </a:r>
            <a:r>
              <a:rPr spc="-7" baseline="25462" dirty="0">
                <a:latin typeface="Arial"/>
                <a:cs typeface="Arial"/>
              </a:rPr>
              <a:t>2 </a:t>
            </a:r>
            <a:r>
              <a:rPr dirty="0">
                <a:latin typeface="Arial"/>
                <a:cs typeface="Arial"/>
              </a:rPr>
              <a:t>+</a:t>
            </a:r>
            <a:r>
              <a:rPr spc="-2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(h</a:t>
            </a:r>
            <a:r>
              <a:rPr spc="-7" baseline="-20833" dirty="0">
                <a:latin typeface="Arial"/>
                <a:cs typeface="Arial"/>
              </a:rPr>
              <a:t>2</a:t>
            </a:r>
            <a:r>
              <a:rPr spc="-5" dirty="0">
                <a:latin typeface="Arial"/>
                <a:cs typeface="Arial"/>
              </a:rPr>
              <a:t>)</a:t>
            </a:r>
            <a:r>
              <a:rPr spc="-7" baseline="25462" dirty="0">
                <a:latin typeface="Arial"/>
                <a:cs typeface="Arial"/>
              </a:rPr>
              <a:t>2</a:t>
            </a:r>
            <a:endParaRPr baseline="25462" dirty="0">
              <a:latin typeface="Arial"/>
              <a:cs typeface="Arial"/>
            </a:endParaRPr>
          </a:p>
          <a:p>
            <a:pPr marL="917575">
              <a:tabLst>
                <a:tab pos="1549400" algn="l"/>
              </a:tabLst>
            </a:pPr>
            <a:r>
              <a:rPr spc="-5" dirty="0">
                <a:latin typeface="Arial"/>
                <a:cs typeface="Arial"/>
              </a:rPr>
              <a:t>(m</a:t>
            </a:r>
            <a:r>
              <a:rPr spc="-7" baseline="-20833" dirty="0">
                <a:latin typeface="Arial"/>
                <a:cs typeface="Arial"/>
              </a:rPr>
              <a:t>2</a:t>
            </a:r>
            <a:r>
              <a:rPr spc="-5" dirty="0">
                <a:latin typeface="Arial"/>
                <a:cs typeface="Arial"/>
              </a:rPr>
              <a:t>)	=5.09</a:t>
            </a:r>
            <a:r>
              <a:rPr spc="-1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m</a:t>
            </a:r>
          </a:p>
          <a:p>
            <a:pPr marL="939800"/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Mahya</a:t>
            </a:r>
            <a:r>
              <a:rPr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uzunluğu</a:t>
            </a:r>
            <a:endParaRPr dirty="0">
              <a:latin typeface="Arial"/>
              <a:cs typeface="Arial"/>
            </a:endParaRPr>
          </a:p>
          <a:p>
            <a:pPr marL="939800"/>
            <a:r>
              <a:rPr spc="-5" dirty="0">
                <a:latin typeface="Arial"/>
                <a:cs typeface="Arial"/>
              </a:rPr>
              <a:t>4 </a:t>
            </a:r>
            <a:r>
              <a:rPr dirty="0">
                <a:latin typeface="Arial"/>
                <a:cs typeface="Arial"/>
              </a:rPr>
              <a:t>x </a:t>
            </a:r>
            <a:r>
              <a:rPr spc="-5" dirty="0">
                <a:latin typeface="Arial"/>
                <a:cs typeface="Arial"/>
              </a:rPr>
              <a:t>5.09 </a:t>
            </a:r>
            <a:r>
              <a:rPr dirty="0">
                <a:latin typeface="Arial"/>
                <a:cs typeface="Arial"/>
              </a:rPr>
              <a:t>+ </a:t>
            </a:r>
            <a:r>
              <a:rPr spc="-5" dirty="0">
                <a:latin typeface="Arial"/>
                <a:cs typeface="Arial"/>
              </a:rPr>
              <a:t>(17-7) </a:t>
            </a:r>
            <a:r>
              <a:rPr dirty="0">
                <a:latin typeface="Arial"/>
                <a:cs typeface="Arial"/>
              </a:rPr>
              <a:t>= </a:t>
            </a:r>
            <a:r>
              <a:rPr b="1" spc="-5" dirty="0">
                <a:latin typeface="Arial"/>
                <a:cs typeface="Arial"/>
              </a:rPr>
              <a:t>30.36</a:t>
            </a:r>
            <a:r>
              <a:rPr b="1" spc="-40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m</a:t>
            </a: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93001" y="739059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  <p:sp>
        <p:nvSpPr>
          <p:cNvPr id="6" name="object 6"/>
          <p:cNvSpPr/>
          <p:nvPr/>
        </p:nvSpPr>
        <p:spPr>
          <a:xfrm>
            <a:off x="4929189" y="2000239"/>
            <a:ext cx="4143398" cy="32400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96640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05840" y="2516886"/>
            <a:ext cx="2304287" cy="3787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36904" y="2825496"/>
            <a:ext cx="1942337" cy="1013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96184" y="1654960"/>
            <a:ext cx="3760470" cy="3136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5300" indent="-457200">
              <a:spcBef>
                <a:spcPts val="100"/>
              </a:spcBef>
              <a:buFont typeface="Arial"/>
              <a:buChar char="•"/>
              <a:tabLst>
                <a:tab pos="494665" algn="l"/>
                <a:tab pos="4953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Çatı</a:t>
            </a:r>
            <a:r>
              <a:rPr sz="24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metrajı;</a:t>
            </a:r>
            <a:endParaRPr sz="2400">
              <a:latin typeface="Arial"/>
              <a:cs typeface="Arial"/>
            </a:endParaRPr>
          </a:p>
          <a:p>
            <a:pPr marL="952500">
              <a:spcBef>
                <a:spcPts val="10"/>
              </a:spcBef>
            </a:pPr>
            <a:r>
              <a:rPr sz="2000" spc="-5" dirty="0">
                <a:solidFill>
                  <a:srgbClr val="FF0000"/>
                </a:solidFill>
                <a:latin typeface="Arial"/>
                <a:cs typeface="Arial"/>
              </a:rPr>
              <a:t>Uygulama;</a:t>
            </a:r>
            <a:endParaRPr sz="2000">
              <a:latin typeface="Arial"/>
              <a:cs typeface="Arial"/>
            </a:endParaRPr>
          </a:p>
          <a:p>
            <a:pPr marL="952500">
              <a:spcBef>
                <a:spcPts val="1925"/>
              </a:spcBef>
            </a:pPr>
            <a:r>
              <a:rPr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Mahya</a:t>
            </a:r>
            <a:r>
              <a:rPr b="1" u="heavy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uzunluğu;</a:t>
            </a:r>
            <a:endParaRPr>
              <a:latin typeface="Arial"/>
              <a:cs typeface="Arial"/>
            </a:endParaRPr>
          </a:p>
          <a:p>
            <a:pPr marL="930275" marR="55880" indent="21590">
              <a:tabLst>
                <a:tab pos="1562100" algn="l"/>
              </a:tabLst>
            </a:pPr>
            <a:r>
              <a:rPr spc="-5" dirty="0">
                <a:latin typeface="Arial"/>
                <a:cs typeface="Arial"/>
              </a:rPr>
              <a:t>GEÇİŞ (a= 5.00, b=4.00)  (m</a:t>
            </a:r>
            <a:r>
              <a:rPr spc="-7" baseline="-20833" dirty="0">
                <a:latin typeface="Arial"/>
                <a:cs typeface="Arial"/>
              </a:rPr>
              <a:t>3</a:t>
            </a:r>
            <a:r>
              <a:rPr spc="-5" dirty="0">
                <a:latin typeface="Arial"/>
                <a:cs typeface="Arial"/>
              </a:rPr>
              <a:t>)</a:t>
            </a:r>
            <a:r>
              <a:rPr spc="-7" baseline="25462" dirty="0">
                <a:latin typeface="Arial"/>
                <a:cs typeface="Arial"/>
              </a:rPr>
              <a:t>2</a:t>
            </a:r>
            <a:r>
              <a:rPr spc="-5" dirty="0">
                <a:latin typeface="Arial"/>
                <a:cs typeface="Arial"/>
              </a:rPr>
              <a:t>= (b/2)</a:t>
            </a:r>
            <a:r>
              <a:rPr spc="-7" baseline="25462" dirty="0">
                <a:latin typeface="Arial"/>
                <a:cs typeface="Arial"/>
              </a:rPr>
              <a:t>2 </a:t>
            </a:r>
            <a:r>
              <a:rPr dirty="0">
                <a:latin typeface="Arial"/>
                <a:cs typeface="Arial"/>
              </a:rPr>
              <a:t>+ </a:t>
            </a:r>
            <a:r>
              <a:rPr spc="-5" dirty="0">
                <a:latin typeface="Arial"/>
                <a:cs typeface="Arial"/>
              </a:rPr>
              <a:t>(b/2)</a:t>
            </a:r>
            <a:r>
              <a:rPr spc="-7" baseline="25462" dirty="0">
                <a:latin typeface="Arial"/>
                <a:cs typeface="Arial"/>
              </a:rPr>
              <a:t>2 </a:t>
            </a:r>
            <a:r>
              <a:rPr dirty="0">
                <a:latin typeface="Arial"/>
                <a:cs typeface="Arial"/>
              </a:rPr>
              <a:t>+ </a:t>
            </a:r>
            <a:r>
              <a:rPr spc="-5" dirty="0">
                <a:latin typeface="Arial"/>
                <a:cs typeface="Arial"/>
              </a:rPr>
              <a:t>(h</a:t>
            </a:r>
            <a:r>
              <a:rPr spc="-7" baseline="-20833" dirty="0">
                <a:latin typeface="Arial"/>
                <a:cs typeface="Arial"/>
              </a:rPr>
              <a:t>3</a:t>
            </a:r>
            <a:r>
              <a:rPr spc="-5" dirty="0">
                <a:latin typeface="Arial"/>
                <a:cs typeface="Arial"/>
              </a:rPr>
              <a:t>)</a:t>
            </a:r>
            <a:r>
              <a:rPr spc="-7" baseline="25462" dirty="0">
                <a:latin typeface="Arial"/>
                <a:cs typeface="Arial"/>
              </a:rPr>
              <a:t>2  </a:t>
            </a:r>
            <a:r>
              <a:rPr spc="-5" dirty="0">
                <a:latin typeface="Arial"/>
                <a:cs typeface="Arial"/>
              </a:rPr>
              <a:t>(m</a:t>
            </a:r>
            <a:r>
              <a:rPr spc="-7" baseline="-20833" dirty="0">
                <a:latin typeface="Arial"/>
                <a:cs typeface="Arial"/>
              </a:rPr>
              <a:t>3</a:t>
            </a:r>
            <a:r>
              <a:rPr spc="-5" dirty="0">
                <a:latin typeface="Arial"/>
                <a:cs typeface="Arial"/>
              </a:rPr>
              <a:t>)	=2.91</a:t>
            </a:r>
            <a:r>
              <a:rPr spc="-15" dirty="0">
                <a:latin typeface="Arial"/>
                <a:cs typeface="Arial"/>
              </a:rPr>
              <a:t> </a:t>
            </a:r>
            <a:r>
              <a:rPr dirty="0">
                <a:latin typeface="Arial"/>
                <a:cs typeface="Arial"/>
              </a:rPr>
              <a:t>m</a:t>
            </a:r>
            <a:endParaRPr>
              <a:latin typeface="Arial"/>
              <a:cs typeface="Arial"/>
            </a:endParaRPr>
          </a:p>
          <a:p>
            <a:pPr marL="952500"/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Mahya</a:t>
            </a:r>
            <a:r>
              <a:rPr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uzunluğu</a:t>
            </a:r>
            <a:endParaRPr>
              <a:latin typeface="Arial"/>
              <a:cs typeface="Arial"/>
            </a:endParaRPr>
          </a:p>
          <a:p>
            <a:pPr marL="952500"/>
            <a:r>
              <a:rPr spc="-5" dirty="0">
                <a:latin typeface="Arial"/>
                <a:cs typeface="Arial"/>
              </a:rPr>
              <a:t>4 </a:t>
            </a:r>
            <a:r>
              <a:rPr dirty="0">
                <a:latin typeface="Arial"/>
                <a:cs typeface="Arial"/>
              </a:rPr>
              <a:t>x </a:t>
            </a:r>
            <a:r>
              <a:rPr spc="-5" dirty="0">
                <a:latin typeface="Arial"/>
                <a:cs typeface="Arial"/>
              </a:rPr>
              <a:t>2.91 </a:t>
            </a:r>
            <a:r>
              <a:rPr dirty="0">
                <a:latin typeface="Arial"/>
                <a:cs typeface="Arial"/>
              </a:rPr>
              <a:t>+ </a:t>
            </a:r>
            <a:r>
              <a:rPr spc="-5" dirty="0">
                <a:latin typeface="Arial"/>
                <a:cs typeface="Arial"/>
              </a:rPr>
              <a:t>(5-4) </a:t>
            </a:r>
            <a:r>
              <a:rPr dirty="0">
                <a:latin typeface="Arial"/>
                <a:cs typeface="Arial"/>
              </a:rPr>
              <a:t>= </a:t>
            </a:r>
            <a:r>
              <a:rPr b="1" spc="-5" dirty="0">
                <a:latin typeface="Arial"/>
                <a:cs typeface="Arial"/>
              </a:rPr>
              <a:t>12.64</a:t>
            </a:r>
            <a:r>
              <a:rPr b="1" spc="-50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m</a:t>
            </a:r>
            <a:endParaRPr>
              <a:latin typeface="Arial"/>
              <a:cs typeface="Arial"/>
            </a:endParaRPr>
          </a:p>
          <a:p>
            <a:pPr>
              <a:spcBef>
                <a:spcPts val="35"/>
              </a:spcBef>
            </a:pPr>
            <a:endParaRPr sz="1850">
              <a:latin typeface="Arial"/>
              <a:cs typeface="Arial"/>
            </a:endParaRPr>
          </a:p>
          <a:p>
            <a:pPr marL="952500"/>
            <a:r>
              <a:rPr b="1" spc="-10" dirty="0">
                <a:solidFill>
                  <a:srgbClr val="FF0000"/>
                </a:solidFill>
                <a:latin typeface="Arial"/>
                <a:cs typeface="Arial"/>
              </a:rPr>
              <a:t>TOPLAM </a:t>
            </a:r>
            <a:r>
              <a:rPr b="1" dirty="0">
                <a:solidFill>
                  <a:srgbClr val="FF0000"/>
                </a:solidFill>
                <a:latin typeface="Arial"/>
                <a:cs typeface="Arial"/>
              </a:rPr>
              <a:t>= </a:t>
            </a:r>
            <a:r>
              <a:rPr b="1" spc="-5" dirty="0">
                <a:solidFill>
                  <a:srgbClr val="FF0000"/>
                </a:solidFill>
                <a:latin typeface="Arial"/>
                <a:cs typeface="Arial"/>
              </a:rPr>
              <a:t>66.52</a:t>
            </a:r>
            <a:r>
              <a:rPr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b="1" spc="-5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endParaRPr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93001" y="716821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  <p:sp>
        <p:nvSpPr>
          <p:cNvPr id="6" name="object 6"/>
          <p:cNvSpPr/>
          <p:nvPr/>
        </p:nvSpPr>
        <p:spPr>
          <a:xfrm>
            <a:off x="4929189" y="2000239"/>
            <a:ext cx="4143398" cy="32400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78203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6" y="1697898"/>
            <a:ext cx="5885815" cy="31213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Nakliye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analizleri;</a:t>
            </a:r>
            <a:endParaRPr sz="2400">
              <a:latin typeface="Arial"/>
              <a:cs typeface="Arial"/>
            </a:endParaRPr>
          </a:p>
          <a:p>
            <a:pPr marL="927100" lvl="1" indent="-457200">
              <a:buClr>
                <a:srgbClr val="000000"/>
              </a:buClr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El arabası ile taşıma</a:t>
            </a:r>
            <a:r>
              <a:rPr sz="24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formülü;</a:t>
            </a:r>
            <a:endParaRPr sz="2400">
              <a:latin typeface="Arial"/>
              <a:cs typeface="Arial"/>
            </a:endParaRPr>
          </a:p>
          <a:p>
            <a:pPr>
              <a:spcBef>
                <a:spcPts val="5"/>
              </a:spcBef>
            </a:pPr>
            <a:endParaRPr sz="2500">
              <a:latin typeface="Arial"/>
              <a:cs typeface="Arial"/>
            </a:endParaRPr>
          </a:p>
          <a:p>
            <a:pPr marL="2755900"/>
            <a:r>
              <a:rPr sz="2400" b="1" spc="-5" dirty="0">
                <a:solidFill>
                  <a:srgbClr val="0000FF"/>
                </a:solidFill>
                <a:latin typeface="Arial"/>
                <a:cs typeface="Arial"/>
              </a:rPr>
              <a:t>F=0.013 x K x</a:t>
            </a:r>
            <a:r>
              <a:rPr sz="2400" b="1" spc="-2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FF"/>
                </a:solidFill>
                <a:latin typeface="Arial"/>
                <a:cs typeface="Arial"/>
              </a:rPr>
              <a:t>M</a:t>
            </a:r>
            <a:endParaRPr sz="2400">
              <a:latin typeface="Arial"/>
              <a:cs typeface="Arial"/>
            </a:endParaRPr>
          </a:p>
          <a:p>
            <a:pPr>
              <a:spcBef>
                <a:spcPts val="15"/>
              </a:spcBef>
            </a:pPr>
            <a:endParaRPr sz="2500">
              <a:latin typeface="Arial"/>
              <a:cs typeface="Arial"/>
            </a:endParaRPr>
          </a:p>
          <a:p>
            <a:pPr marL="927100"/>
            <a:r>
              <a:rPr sz="2000" b="1" spc="-5" dirty="0">
                <a:solidFill>
                  <a:srgbClr val="FF0000"/>
                </a:solidFill>
                <a:latin typeface="Arial"/>
                <a:cs typeface="Arial"/>
              </a:rPr>
              <a:t>Formülde;</a:t>
            </a:r>
            <a:endParaRPr sz="2000">
              <a:latin typeface="Arial"/>
              <a:cs typeface="Arial"/>
            </a:endParaRPr>
          </a:p>
          <a:p>
            <a:pPr marL="927100"/>
            <a:r>
              <a:rPr sz="2000" b="1" spc="-5" dirty="0">
                <a:latin typeface="Arial"/>
                <a:cs typeface="Arial"/>
              </a:rPr>
              <a:t>F: 1 ton </a:t>
            </a:r>
            <a:r>
              <a:rPr sz="2000" b="1" spc="-10" dirty="0">
                <a:latin typeface="Arial"/>
                <a:cs typeface="Arial"/>
              </a:rPr>
              <a:t>yükün </a:t>
            </a:r>
            <a:r>
              <a:rPr sz="2000" b="1" spc="-5" dirty="0">
                <a:latin typeface="Arial"/>
                <a:cs typeface="Arial"/>
              </a:rPr>
              <a:t>taşınma bedeli</a:t>
            </a:r>
            <a:r>
              <a:rPr sz="2000" b="1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(TL/ton)</a:t>
            </a:r>
            <a:endParaRPr sz="2000">
              <a:latin typeface="Arial"/>
              <a:cs typeface="Arial"/>
            </a:endParaRPr>
          </a:p>
          <a:p>
            <a:pPr marL="926465" marR="5080"/>
            <a:r>
              <a:rPr sz="2000" b="1" spc="-5" dirty="0">
                <a:latin typeface="Arial"/>
                <a:cs typeface="Arial"/>
              </a:rPr>
              <a:t>K: Düz işçinin saatlik ücreti (10.100.1062)  M: </a:t>
            </a:r>
            <a:r>
              <a:rPr sz="2000" b="1" spc="-30" dirty="0">
                <a:latin typeface="Arial"/>
                <a:cs typeface="Arial"/>
              </a:rPr>
              <a:t>Taşıma </a:t>
            </a:r>
            <a:r>
              <a:rPr sz="2000" b="1" spc="-5" dirty="0">
                <a:latin typeface="Arial"/>
                <a:cs typeface="Arial"/>
              </a:rPr>
              <a:t>mesafesi (m) (En fazla 100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m)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5078" y="727908"/>
            <a:ext cx="25781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70" dirty="0"/>
              <a:t>YAPI</a:t>
            </a:r>
            <a:r>
              <a:rPr sz="2400" spc="-80" dirty="0"/>
              <a:t> </a:t>
            </a:r>
            <a:r>
              <a:rPr sz="2400" spc="-5" dirty="0"/>
              <a:t>MALİYETİ</a:t>
            </a:r>
          </a:p>
        </p:txBody>
      </p:sp>
    </p:spTree>
    <p:extLst>
      <p:ext uri="{BB962C8B-B14F-4D97-AF65-F5344CB8AC3E}">
        <p14:creationId xmlns:p14="http://schemas.microsoft.com/office/powerpoint/2010/main" val="32551003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/>
              <a:t>Arslan, M., 2015. Yapı Teknolojisi 1 (3. Baskı), Seçkin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Arslan, M., 2015. Yapı Teknolojisi 2 (3. Baskı), Seçkin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Banz</a:t>
            </a:r>
            <a:r>
              <a:rPr lang="tr-TR" dirty="0"/>
              <a:t>, H., 1979. </a:t>
            </a:r>
            <a:r>
              <a:rPr lang="tr-TR" dirty="0" err="1"/>
              <a:t>Building</a:t>
            </a:r>
            <a:r>
              <a:rPr lang="tr-TR" dirty="0"/>
              <a:t> Construction </a:t>
            </a:r>
            <a:r>
              <a:rPr lang="tr-TR" dirty="0" err="1"/>
              <a:t>Details</a:t>
            </a:r>
            <a:r>
              <a:rPr lang="tr-TR" dirty="0"/>
              <a:t> </a:t>
            </a:r>
            <a:r>
              <a:rPr lang="tr-TR" dirty="0" err="1"/>
              <a:t>Practical</a:t>
            </a:r>
            <a:r>
              <a:rPr lang="tr-TR" dirty="0"/>
              <a:t> </a:t>
            </a:r>
            <a:r>
              <a:rPr lang="tr-TR" dirty="0" err="1"/>
              <a:t>Drawings</a:t>
            </a:r>
            <a:r>
              <a:rPr lang="tr-TR" dirty="0"/>
              <a:t>, </a:t>
            </a:r>
            <a:r>
              <a:rPr lang="tr-TR" dirty="0" err="1"/>
              <a:t>Von</a:t>
            </a:r>
            <a:r>
              <a:rPr lang="tr-TR" dirty="0"/>
              <a:t> </a:t>
            </a:r>
            <a:r>
              <a:rPr lang="tr-TR" dirty="0" err="1"/>
              <a:t>Nostrand</a:t>
            </a:r>
            <a:r>
              <a:rPr lang="tr-TR" dirty="0"/>
              <a:t> </a:t>
            </a:r>
            <a:r>
              <a:rPr lang="tr-TR" dirty="0" err="1"/>
              <a:t>Reinhold</a:t>
            </a:r>
            <a:r>
              <a:rPr lang="tr-TR" dirty="0"/>
              <a:t> </a:t>
            </a:r>
            <a:r>
              <a:rPr lang="tr-TR" dirty="0" err="1"/>
              <a:t>Company</a:t>
            </a:r>
            <a:r>
              <a:rPr lang="tr-TR" dirty="0"/>
              <a:t>, New York, USA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Francis, D. ve </a:t>
            </a:r>
            <a:r>
              <a:rPr lang="tr-TR" dirty="0" err="1"/>
              <a:t>Ching</a:t>
            </a:r>
            <a:r>
              <a:rPr lang="tr-TR" dirty="0"/>
              <a:t>, K., 2000. Yapı, Bilim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Griffith, A. </a:t>
            </a:r>
            <a:r>
              <a:rPr lang="tr-TR" dirty="0" err="1"/>
              <a:t>and</a:t>
            </a:r>
            <a:r>
              <a:rPr lang="tr-TR" dirty="0"/>
              <a:t> Watson, P., 2003. Construction Management: </a:t>
            </a:r>
            <a:r>
              <a:rPr lang="tr-TR" dirty="0" err="1"/>
              <a:t>Principles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Practice</a:t>
            </a:r>
            <a:r>
              <a:rPr lang="tr-TR" dirty="0"/>
              <a:t>, </a:t>
            </a:r>
            <a:r>
              <a:rPr lang="tr-TR" dirty="0" err="1"/>
              <a:t>Palgrave</a:t>
            </a:r>
            <a:r>
              <a:rPr lang="tr-TR" dirty="0"/>
              <a:t>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Güner, M.S., 2001. Yapı Bilgisi (Yapı Teknolojisi I-II), Aktif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Harrison, C.B., 1992. </a:t>
            </a:r>
            <a:r>
              <a:rPr lang="tr-TR" dirty="0" err="1"/>
              <a:t>Problems</a:t>
            </a:r>
            <a:r>
              <a:rPr lang="tr-TR" dirty="0"/>
              <a:t> in </a:t>
            </a:r>
            <a:r>
              <a:rPr lang="tr-TR" dirty="0" err="1"/>
              <a:t>Roofing</a:t>
            </a:r>
            <a:r>
              <a:rPr lang="tr-TR" dirty="0"/>
              <a:t> Design, </a:t>
            </a:r>
            <a:r>
              <a:rPr lang="tr-TR" dirty="0" err="1"/>
              <a:t>Butterworth</a:t>
            </a:r>
            <a:r>
              <a:rPr lang="tr-TR" dirty="0"/>
              <a:t> Architecture, </a:t>
            </a:r>
            <a:r>
              <a:rPr lang="tr-TR" dirty="0" err="1"/>
              <a:t>London</a:t>
            </a:r>
            <a:r>
              <a:rPr lang="tr-TR" dirty="0"/>
              <a:t>, UK</a:t>
            </a:r>
            <a:r>
              <a:rPr lang="tr-TR" dirty="0" smtClean="0"/>
              <a:t>.</a:t>
            </a: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7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93239"/>
            <a:ext cx="8517837" cy="4387260"/>
          </a:xfrm>
        </p:spPr>
        <p:txBody>
          <a:bodyPr anchor="t">
            <a:noAutofit/>
          </a:bodyPr>
          <a:lstStyle/>
          <a:p>
            <a:pPr lvl="1" algn="just">
              <a:lnSpc>
                <a:spcPct val="100000"/>
              </a:lnSpc>
            </a:pPr>
            <a:r>
              <a:rPr lang="tr-TR" dirty="0" err="1" smtClean="0"/>
              <a:t>Kymmell</a:t>
            </a:r>
            <a:r>
              <a:rPr lang="tr-TR" dirty="0"/>
              <a:t>, W., 2008. </a:t>
            </a:r>
            <a:r>
              <a:rPr lang="tr-TR" dirty="0" err="1"/>
              <a:t>Building</a:t>
            </a:r>
            <a:r>
              <a:rPr lang="tr-TR" dirty="0"/>
              <a:t> Information </a:t>
            </a:r>
            <a:r>
              <a:rPr lang="tr-TR" dirty="0" err="1"/>
              <a:t>Modeling</a:t>
            </a:r>
            <a:r>
              <a:rPr lang="tr-TR" dirty="0"/>
              <a:t>: Planning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Managing</a:t>
            </a:r>
            <a:r>
              <a:rPr lang="tr-TR" dirty="0"/>
              <a:t> Construction </a:t>
            </a:r>
            <a:r>
              <a:rPr lang="tr-TR" dirty="0" err="1"/>
              <a:t>Projects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4D CAD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Simulations</a:t>
            </a:r>
            <a:r>
              <a:rPr lang="tr-TR" dirty="0"/>
              <a:t>, 1st Edition, </a:t>
            </a:r>
            <a:r>
              <a:rPr lang="tr-TR" dirty="0" err="1"/>
              <a:t>McGraw-Hill</a:t>
            </a:r>
            <a:r>
              <a:rPr lang="tr-TR" dirty="0"/>
              <a:t> Construction Series, Set 2, USA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Mann, A.P., 1989. </a:t>
            </a:r>
            <a:r>
              <a:rPr lang="tr-TR" dirty="0" err="1"/>
              <a:t>Illustrated</a:t>
            </a:r>
            <a:r>
              <a:rPr lang="tr-TR" dirty="0"/>
              <a:t> </a:t>
            </a:r>
            <a:r>
              <a:rPr lang="tr-TR" dirty="0" err="1"/>
              <a:t>Residential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Commercial Construction, </a:t>
            </a:r>
            <a:r>
              <a:rPr lang="tr-TR" dirty="0" err="1"/>
              <a:t>Prentice</a:t>
            </a:r>
            <a:r>
              <a:rPr lang="tr-TR" dirty="0"/>
              <a:t> </a:t>
            </a:r>
            <a:r>
              <a:rPr lang="tr-TR" dirty="0" err="1"/>
              <a:t>Hall</a:t>
            </a:r>
            <a:r>
              <a:rPr lang="tr-TR" dirty="0"/>
              <a:t> </a:t>
            </a:r>
            <a:r>
              <a:rPr lang="tr-TR" dirty="0" err="1"/>
              <a:t>Englewood</a:t>
            </a:r>
            <a:r>
              <a:rPr lang="tr-TR" dirty="0"/>
              <a:t> </a:t>
            </a:r>
            <a:r>
              <a:rPr lang="tr-TR" dirty="0" err="1"/>
              <a:t>Cliffs</a:t>
            </a:r>
            <a:r>
              <a:rPr lang="tr-TR" dirty="0"/>
              <a:t>, New Jersey, USA.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Mindham</a:t>
            </a:r>
            <a:r>
              <a:rPr lang="tr-TR" dirty="0"/>
              <a:t>, C.N., 1994. </a:t>
            </a:r>
            <a:r>
              <a:rPr lang="tr-TR" dirty="0" err="1"/>
              <a:t>Roof</a:t>
            </a:r>
            <a:r>
              <a:rPr lang="tr-TR" dirty="0"/>
              <a:t> Construction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Loft</a:t>
            </a:r>
            <a:r>
              <a:rPr lang="tr-TR" dirty="0"/>
              <a:t> Conversion, </a:t>
            </a:r>
            <a:r>
              <a:rPr lang="tr-TR" dirty="0" err="1"/>
              <a:t>Blackwell</a:t>
            </a:r>
            <a:r>
              <a:rPr lang="tr-TR" dirty="0"/>
              <a:t> </a:t>
            </a:r>
            <a:r>
              <a:rPr lang="tr-TR" dirty="0" err="1"/>
              <a:t>Scientific</a:t>
            </a:r>
            <a:r>
              <a:rPr lang="tr-TR" dirty="0"/>
              <a:t> Publications, </a:t>
            </a:r>
            <a:r>
              <a:rPr lang="tr-TR" dirty="0" err="1"/>
              <a:t>London</a:t>
            </a:r>
            <a:r>
              <a:rPr lang="tr-TR" dirty="0"/>
              <a:t>, UK.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Pancarcı</a:t>
            </a:r>
            <a:r>
              <a:rPr lang="tr-TR" dirty="0"/>
              <a:t> A. ve Öcal, M.E., 2009. Yapı İşletmesi ve </a:t>
            </a:r>
            <a:r>
              <a:rPr lang="tr-TR" dirty="0" err="1"/>
              <a:t>Maloluş</a:t>
            </a:r>
            <a:r>
              <a:rPr lang="tr-TR" dirty="0"/>
              <a:t> Hesapları, Birsen Yayınevi, İstanbul.</a:t>
            </a:r>
          </a:p>
          <a:p>
            <a:pPr lvl="1" algn="just">
              <a:lnSpc>
                <a:spcPct val="100000"/>
              </a:lnSpc>
            </a:pPr>
            <a:r>
              <a:rPr lang="tr-TR" dirty="0"/>
              <a:t>Uğur, L.O., 2009. Yapı Maliyeti Çalışmaları </a:t>
            </a:r>
            <a:r>
              <a:rPr lang="tr-TR" dirty="0" err="1"/>
              <a:t>Alter</a:t>
            </a:r>
            <a:r>
              <a:rPr lang="tr-TR" dirty="0"/>
              <a:t> Yayıncılık, Ankara.</a:t>
            </a:r>
          </a:p>
          <a:p>
            <a:pPr lvl="1" algn="just">
              <a:lnSpc>
                <a:spcPct val="100000"/>
              </a:lnSpc>
            </a:pPr>
            <a:r>
              <a:rPr lang="tr-TR" dirty="0" err="1"/>
              <a:t>Walker</a:t>
            </a:r>
            <a:r>
              <a:rPr lang="tr-TR" dirty="0"/>
              <a:t>, A., 2015. Project Management in Construction, 6th Edition, </a:t>
            </a:r>
            <a:r>
              <a:rPr lang="tr-TR" dirty="0" err="1"/>
              <a:t>Wiley-Blackwell</a:t>
            </a:r>
            <a:r>
              <a:rPr lang="tr-TR" dirty="0"/>
              <a:t>, UK.</a:t>
            </a:r>
            <a:endParaRPr lang="tr-TR" dirty="0" smtClean="0"/>
          </a:p>
          <a:p>
            <a:pPr marL="0" indent="0" algn="just">
              <a:lnSpc>
                <a:spcPct val="100000"/>
              </a:lnSpc>
              <a:buNone/>
            </a:pPr>
            <a:endParaRPr lang="tr-TR" dirty="0" smtClean="0"/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8" name="Dikdörtgen 7"/>
          <p:cNvSpPr/>
          <p:nvPr/>
        </p:nvSpPr>
        <p:spPr>
          <a:xfrm>
            <a:off x="313080" y="583015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Kaynakça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7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5" y="1697898"/>
            <a:ext cx="2700020" cy="748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ts val="2845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Duvar</a:t>
            </a:r>
            <a:r>
              <a:rPr sz="24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metrajı;</a:t>
            </a:r>
            <a:endParaRPr sz="2400">
              <a:latin typeface="Arial"/>
              <a:cs typeface="Arial"/>
            </a:endParaRPr>
          </a:p>
          <a:p>
            <a:pPr marL="927100" lvl="1" indent="-457200">
              <a:lnSpc>
                <a:spcPts val="2845"/>
              </a:lnSpc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Birim</a:t>
            </a:r>
            <a:r>
              <a:rPr sz="2400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fiyatlar;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2721" y="750211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2362820"/>
              </p:ext>
            </p:extLst>
          </p:nvPr>
        </p:nvGraphicFramePr>
        <p:xfrm>
          <a:off x="567911" y="2446563"/>
          <a:ext cx="7929243" cy="285305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85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75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33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2885">
                <a:tc>
                  <a:txBody>
                    <a:bodyPr/>
                    <a:lstStyle/>
                    <a:p>
                      <a:pPr marL="9525">
                        <a:lnSpc>
                          <a:spcPts val="1605"/>
                        </a:lnSpc>
                        <a:spcBef>
                          <a:spcPts val="50"/>
                        </a:spcBef>
                      </a:pPr>
                      <a:r>
                        <a:rPr sz="14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15.210.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1605"/>
                        </a:lnSpc>
                        <a:spcBef>
                          <a:spcPts val="50"/>
                        </a:spcBef>
                      </a:pPr>
                      <a:r>
                        <a:rPr sz="1400" spc="-5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Taş </a:t>
                      </a:r>
                      <a:r>
                        <a:rPr sz="14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duvar</a:t>
                      </a:r>
                      <a:r>
                        <a:rPr sz="1400" spc="1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işleri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884">
                <a:tc>
                  <a:txBody>
                    <a:bodyPr/>
                    <a:lstStyle/>
                    <a:p>
                      <a:pPr marL="9525">
                        <a:lnSpc>
                          <a:spcPts val="1605"/>
                        </a:lnSpc>
                        <a:spcBef>
                          <a:spcPts val="5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15.210.1001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1605"/>
                        </a:lnSpc>
                        <a:spcBef>
                          <a:spcPts val="5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Ocak taşı ile kuru duvar inşaat</a:t>
                      </a:r>
                      <a:r>
                        <a:rPr sz="14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yapılması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05"/>
                        </a:lnSpc>
                        <a:spcBef>
                          <a:spcPts val="5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M3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 algn="r">
                        <a:lnSpc>
                          <a:spcPts val="1655"/>
                        </a:lnSpc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94,58</a:t>
                      </a:r>
                      <a:r>
                        <a:rPr sz="1400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TL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2884">
                <a:tc>
                  <a:txBody>
                    <a:bodyPr/>
                    <a:lstStyle/>
                    <a:p>
                      <a:pPr marL="9525">
                        <a:lnSpc>
                          <a:spcPts val="1605"/>
                        </a:lnSpc>
                        <a:spcBef>
                          <a:spcPts val="45"/>
                        </a:spcBef>
                      </a:pPr>
                      <a:r>
                        <a:rPr sz="14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15.220.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1605"/>
                        </a:lnSpc>
                        <a:spcBef>
                          <a:spcPts val="45"/>
                        </a:spcBef>
                      </a:pPr>
                      <a:r>
                        <a:rPr sz="1400" spc="-1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Tuğla </a:t>
                      </a:r>
                      <a:r>
                        <a:rPr sz="14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duvar</a:t>
                      </a:r>
                      <a:r>
                        <a:rPr sz="1400" spc="-4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işleri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6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9525">
                        <a:lnSpc>
                          <a:spcPts val="1605"/>
                        </a:lnSpc>
                        <a:spcBef>
                          <a:spcPts val="5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15.220.1001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 marR="37719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85 mm kalınlığında yatay delikli tuğla (190 x 85 x 190  mm) ile duvar</a:t>
                      </a:r>
                      <a:r>
                        <a:rPr sz="14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yapılması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605"/>
                        </a:lnSpc>
                        <a:spcBef>
                          <a:spcPts val="5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M2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40,95</a:t>
                      </a:r>
                      <a:r>
                        <a:rPr sz="1400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TL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62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9525">
                        <a:lnSpc>
                          <a:spcPts val="1605"/>
                        </a:lnSpc>
                        <a:spcBef>
                          <a:spcPts val="5"/>
                        </a:spcBef>
                      </a:pPr>
                      <a:r>
                        <a:rPr sz="14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15.225./15.240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 marR="19240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4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Gazbeton (225), Bimsbeton (230), Kargir (235) ve Kireç  kumtaşı (240) duvar</a:t>
                      </a:r>
                      <a:r>
                        <a:rPr sz="1400" spc="-8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işleri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96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9525">
                        <a:lnSpc>
                          <a:spcPts val="1605"/>
                        </a:lnSpc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15.225.1001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 marR="14859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7,5 cm kalınlığındaki techizatsız gazbeton duvar blokları  ile duvar yapılması (gazbeton tutkalı ile) (g2 sınıfı)(2,50  n/mm² ve 400</a:t>
                      </a:r>
                      <a:r>
                        <a:rPr sz="14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kg/m³)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605"/>
                        </a:lnSpc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M2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R="3175" algn="r">
                        <a:lnSpc>
                          <a:spcPct val="100000"/>
                        </a:lnSpc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37,90</a:t>
                      </a:r>
                      <a:r>
                        <a:rPr sz="1400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TL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2884">
                <a:tc>
                  <a:txBody>
                    <a:bodyPr/>
                    <a:lstStyle/>
                    <a:p>
                      <a:pPr marL="9525">
                        <a:lnSpc>
                          <a:spcPts val="1605"/>
                        </a:lnSpc>
                        <a:spcBef>
                          <a:spcPts val="50"/>
                        </a:spcBef>
                      </a:pPr>
                      <a:r>
                        <a:rPr sz="14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15.530.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>
                        <a:lnSpc>
                          <a:spcPts val="1605"/>
                        </a:lnSpc>
                        <a:spcBef>
                          <a:spcPts val="50"/>
                        </a:spcBef>
                      </a:pPr>
                      <a:r>
                        <a:rPr sz="14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Alçı levhalar ile bölme duvar yapılması</a:t>
                      </a:r>
                      <a:r>
                        <a:rPr sz="1400" spc="-8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işleri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62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9525">
                        <a:lnSpc>
                          <a:spcPts val="1605"/>
                        </a:lnSpc>
                        <a:spcBef>
                          <a:spcPts val="5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15.530.1001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 marR="3556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1400" spc="-55" dirty="0">
                          <a:latin typeface="Arial"/>
                          <a:cs typeface="Arial"/>
                        </a:rPr>
                        <a:t>Tek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prof.-60 cm aks aral.12,5 mm tek kat alçı 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duv.levh.tek 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iskel. t.yünü levha dolgulu bölme</a:t>
                      </a:r>
                      <a:r>
                        <a:rPr sz="1400" spc="-8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duvar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605"/>
                        </a:lnSpc>
                        <a:spcBef>
                          <a:spcPts val="5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M2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175" algn="r">
                        <a:lnSpc>
                          <a:spcPct val="100000"/>
                        </a:lnSpc>
                        <a:spcBef>
                          <a:spcPts val="84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77,50</a:t>
                      </a:r>
                      <a:r>
                        <a:rPr sz="1400" spc="-1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TL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1066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1374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50146" y="1697897"/>
            <a:ext cx="23958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Clr>
                <a:srgbClr val="000000"/>
              </a:buClr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Duvar</a:t>
            </a:r>
            <a:r>
              <a:rPr sz="2400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metrajı;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7346" y="1959012"/>
            <a:ext cx="8349615" cy="848994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469900" indent="-457200">
              <a:spcBef>
                <a:spcPts val="919"/>
              </a:spcBef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Birim fiyat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tarifleri;</a:t>
            </a:r>
            <a:endParaRPr sz="2400">
              <a:latin typeface="Arial"/>
              <a:cs typeface="Arial"/>
            </a:endParaRPr>
          </a:p>
          <a:p>
            <a:pPr marL="546100">
              <a:spcBef>
                <a:spcPts val="620"/>
              </a:spcBef>
            </a:pP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Ocaktan çaplanmış moloz taşı ile 200 dozlu çimento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harçlı </a:t>
            </a: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kargir</a:t>
            </a:r>
            <a:r>
              <a:rPr spc="27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inşaat</a:t>
            </a:r>
            <a:endParaRPr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40746" y="2782223"/>
            <a:ext cx="25203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1193800" algn="l"/>
                <a:tab pos="1892300" algn="l"/>
              </a:tabLst>
            </a:pP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yapılması	tarifi:	</a:t>
            </a:r>
            <a:r>
              <a:rPr spc="-5" dirty="0">
                <a:latin typeface="Arial"/>
                <a:cs typeface="Arial"/>
              </a:rPr>
              <a:t>1.100</a:t>
            </a:r>
            <a:endParaRPr>
              <a:latin typeface="Arial"/>
              <a:cs typeface="Arial"/>
            </a:endParaRPr>
          </a:p>
          <a:p>
            <a:pPr marL="12700">
              <a:tabLst>
                <a:tab pos="1525905" algn="l"/>
                <a:tab pos="1934210" algn="l"/>
              </a:tabLst>
            </a:pPr>
            <a:r>
              <a:rPr spc="-5" dirty="0">
                <a:latin typeface="Arial"/>
                <a:cs typeface="Arial"/>
              </a:rPr>
              <a:t>19.100</a:t>
            </a:r>
            <a:r>
              <a:rPr spc="-15" dirty="0">
                <a:latin typeface="Arial"/>
                <a:cs typeface="Arial"/>
              </a:rPr>
              <a:t>.</a:t>
            </a:r>
            <a:r>
              <a:rPr spc="-5" dirty="0">
                <a:latin typeface="Arial"/>
                <a:cs typeface="Arial"/>
              </a:rPr>
              <a:t>2020</a:t>
            </a:r>
            <a:r>
              <a:rPr dirty="0">
                <a:latin typeface="Arial"/>
                <a:cs typeface="Arial"/>
              </a:rPr>
              <a:t>)	</a:t>
            </a:r>
            <a:r>
              <a:rPr spc="-5" dirty="0">
                <a:latin typeface="Arial"/>
                <a:cs typeface="Arial"/>
              </a:rPr>
              <a:t>ve</a:t>
            </a:r>
            <a:r>
              <a:rPr dirty="0">
                <a:latin typeface="Arial"/>
                <a:cs typeface="Arial"/>
              </a:rPr>
              <a:t>	</a:t>
            </a:r>
            <a:r>
              <a:rPr spc="-5" dirty="0">
                <a:latin typeface="Arial"/>
                <a:cs typeface="Arial"/>
              </a:rPr>
              <a:t>0.250</a:t>
            </a:r>
            <a:endParaRPr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96621" y="2782223"/>
            <a:ext cx="51593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80" marR="5080" indent="-5715">
              <a:spcBef>
                <a:spcPts val="100"/>
              </a:spcBef>
              <a:tabLst>
                <a:tab pos="482600" algn="l"/>
                <a:tab pos="1486535" algn="l"/>
                <a:tab pos="2731135" algn="l"/>
                <a:tab pos="3544570" algn="l"/>
                <a:tab pos="4116070" algn="l"/>
                <a:tab pos="4789805" algn="l"/>
              </a:tabLst>
            </a:pPr>
            <a:r>
              <a:rPr dirty="0">
                <a:latin typeface="Arial"/>
                <a:cs typeface="Arial"/>
              </a:rPr>
              <a:t>m³	</a:t>
            </a:r>
            <a:r>
              <a:rPr spc="-5" dirty="0">
                <a:latin typeface="Arial"/>
                <a:cs typeface="Arial"/>
              </a:rPr>
              <a:t>ocaktan</a:t>
            </a:r>
            <a:r>
              <a:rPr dirty="0">
                <a:latin typeface="Arial"/>
                <a:cs typeface="Arial"/>
              </a:rPr>
              <a:t>	ç</a:t>
            </a:r>
            <a:r>
              <a:rPr spc="-10" dirty="0">
                <a:latin typeface="Arial"/>
                <a:cs typeface="Arial"/>
              </a:rPr>
              <a:t>a</a:t>
            </a:r>
            <a:r>
              <a:rPr dirty="0">
                <a:latin typeface="Arial"/>
                <a:cs typeface="Arial"/>
              </a:rPr>
              <a:t>planm</a:t>
            </a:r>
            <a:r>
              <a:rPr spc="-10" dirty="0">
                <a:latin typeface="Arial"/>
                <a:cs typeface="Arial"/>
              </a:rPr>
              <a:t>ı</a:t>
            </a:r>
            <a:r>
              <a:rPr dirty="0">
                <a:latin typeface="Arial"/>
                <a:cs typeface="Arial"/>
              </a:rPr>
              <a:t>ş	m</a:t>
            </a:r>
            <a:r>
              <a:rPr spc="-5" dirty="0">
                <a:latin typeface="Arial"/>
                <a:cs typeface="Arial"/>
              </a:rPr>
              <a:t>oloz</a:t>
            </a:r>
            <a:r>
              <a:rPr dirty="0">
                <a:latin typeface="Arial"/>
                <a:cs typeface="Arial"/>
              </a:rPr>
              <a:t>	</a:t>
            </a:r>
            <a:r>
              <a:rPr spc="-5" dirty="0">
                <a:latin typeface="Arial"/>
                <a:cs typeface="Arial"/>
              </a:rPr>
              <a:t>t</a:t>
            </a:r>
            <a:r>
              <a:rPr dirty="0">
                <a:latin typeface="Arial"/>
                <a:cs typeface="Arial"/>
              </a:rPr>
              <a:t>aşı	(Poz</a:t>
            </a:r>
            <a:r>
              <a:rPr dirty="0">
                <a:latin typeface="Arial"/>
                <a:cs typeface="Arial"/>
              </a:rPr>
              <a:t>	</a:t>
            </a:r>
            <a:r>
              <a:rPr spc="-5" dirty="0">
                <a:latin typeface="Arial"/>
                <a:cs typeface="Arial"/>
              </a:rPr>
              <a:t>No</a:t>
            </a:r>
            <a:r>
              <a:rPr dirty="0">
                <a:latin typeface="Arial"/>
                <a:cs typeface="Arial"/>
              </a:rPr>
              <a:t>:  m³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235761" y="3056543"/>
            <a:ext cx="47231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624205" algn="l"/>
                <a:tab pos="1261110" algn="l"/>
                <a:tab pos="2964815" algn="l"/>
                <a:tab pos="3360420" algn="l"/>
                <a:tab pos="4098290" algn="l"/>
              </a:tabLst>
            </a:pPr>
            <a:r>
              <a:rPr spc="-5" dirty="0">
                <a:latin typeface="Arial"/>
                <a:cs typeface="Arial"/>
              </a:rPr>
              <a:t>harç	</a:t>
            </a:r>
            <a:r>
              <a:rPr dirty="0">
                <a:latin typeface="Arial"/>
                <a:cs typeface="Arial"/>
              </a:rPr>
              <a:t>(Poz	</a:t>
            </a:r>
            <a:r>
              <a:rPr spc="-5" dirty="0">
                <a:latin typeface="Arial"/>
                <a:cs typeface="Arial"/>
              </a:rPr>
              <a:t>No:10.003/MK)	ile	kargir	inşaat</a:t>
            </a:r>
            <a:endParaRPr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03789" y="3330863"/>
            <a:ext cx="7891145" cy="221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165" marR="41910" algn="just">
              <a:spcBef>
                <a:spcPts val="100"/>
              </a:spcBef>
            </a:pPr>
            <a:r>
              <a:rPr spc="-5" dirty="0">
                <a:latin typeface="Arial"/>
                <a:cs typeface="Arial"/>
              </a:rPr>
              <a:t>yapılması, görünen yüzeylerin düzenlenmesi, inşaat yerindeki yükleme,  yatay ve düşey taşıma boşaltma, gerektiğinde çalışma sehpaları, indirme   tertibatı, </a:t>
            </a:r>
            <a:r>
              <a:rPr dirty="0">
                <a:latin typeface="Arial"/>
                <a:cs typeface="Arial"/>
              </a:rPr>
              <a:t>şablon </a:t>
            </a:r>
            <a:r>
              <a:rPr spc="-5" dirty="0">
                <a:latin typeface="Arial"/>
                <a:cs typeface="Arial"/>
              </a:rPr>
              <a:t>kullanılması, </a:t>
            </a: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taşın ocaktan yüklenmesi, boşaltılması </a:t>
            </a:r>
            <a:r>
              <a:rPr spc="-15" dirty="0">
                <a:latin typeface="Arial"/>
                <a:cs typeface="Arial"/>
              </a:rPr>
              <a:t>ve  </a:t>
            </a:r>
            <a:r>
              <a:rPr spc="-5" dirty="0">
                <a:latin typeface="Arial"/>
                <a:cs typeface="Arial"/>
              </a:rPr>
              <a:t>figüre edilmesi (</a:t>
            </a: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yalnız, taşın ocaktan işbaşına taşıma bedeli hariç</a:t>
            </a:r>
            <a:r>
              <a:rPr spc="-5" dirty="0">
                <a:latin typeface="Arial"/>
                <a:cs typeface="Arial"/>
              </a:rPr>
              <a:t>) için  gerekli her türlü malzeme ve zayiatı, işçilik, araç </a:t>
            </a:r>
            <a:r>
              <a:rPr spc="-10" dirty="0">
                <a:latin typeface="Arial"/>
                <a:cs typeface="Arial"/>
              </a:rPr>
              <a:t>ve </a:t>
            </a:r>
            <a:r>
              <a:rPr spc="-5" dirty="0">
                <a:latin typeface="Arial"/>
                <a:cs typeface="Arial"/>
              </a:rPr>
              <a:t>gereç giderleri </a:t>
            </a:r>
            <a:r>
              <a:rPr spc="-10" dirty="0">
                <a:latin typeface="Arial"/>
                <a:cs typeface="Arial"/>
              </a:rPr>
              <a:t>ile  </a:t>
            </a:r>
            <a:r>
              <a:rPr spc="-5" dirty="0">
                <a:latin typeface="Arial"/>
                <a:cs typeface="Arial"/>
              </a:rPr>
              <a:t>müteahhit genel giderleri ve </a:t>
            </a:r>
            <a:r>
              <a:rPr dirty="0">
                <a:latin typeface="Arial"/>
                <a:cs typeface="Arial"/>
              </a:rPr>
              <a:t>kârı </a:t>
            </a:r>
            <a:r>
              <a:rPr spc="-5" dirty="0">
                <a:latin typeface="Arial"/>
                <a:cs typeface="Arial"/>
              </a:rPr>
              <a:t>dâhil, ocak taşı ile 1 </a:t>
            </a:r>
            <a:r>
              <a:rPr dirty="0">
                <a:latin typeface="Arial"/>
                <a:cs typeface="Arial"/>
              </a:rPr>
              <a:t>m³ </a:t>
            </a:r>
            <a:r>
              <a:rPr spc="-5" dirty="0">
                <a:latin typeface="Arial"/>
                <a:cs typeface="Arial"/>
              </a:rPr>
              <a:t>kargir inşaatın</a:t>
            </a:r>
            <a:r>
              <a:rPr spc="10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fiyatı</a:t>
            </a:r>
            <a:r>
              <a:rPr spc="-5" dirty="0">
                <a:latin typeface="Arial"/>
                <a:cs typeface="Arial"/>
              </a:rPr>
              <a:t>:</a:t>
            </a:r>
            <a:endParaRPr dirty="0">
              <a:latin typeface="Arial"/>
              <a:cs typeface="Arial"/>
            </a:endParaRPr>
          </a:p>
          <a:p>
            <a:pPr>
              <a:spcBef>
                <a:spcPts val="30"/>
              </a:spcBef>
            </a:pPr>
            <a:endParaRPr sz="1850" dirty="0">
              <a:latin typeface="Arial"/>
              <a:cs typeface="Arial"/>
            </a:endParaRPr>
          </a:p>
          <a:p>
            <a:pPr marL="50800" algn="just"/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ÖLÇÜ:</a:t>
            </a:r>
            <a:r>
              <a:rPr spc="8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Projesindeki</a:t>
            </a:r>
            <a:r>
              <a:rPr spc="8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boyutlar</a:t>
            </a:r>
            <a:r>
              <a:rPr spc="8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üzerinden</a:t>
            </a:r>
            <a:r>
              <a:rPr spc="85" dirty="0">
                <a:latin typeface="Arial"/>
                <a:cs typeface="Arial"/>
              </a:rPr>
              <a:t> </a:t>
            </a:r>
            <a:r>
              <a:rPr spc="-15" dirty="0">
                <a:latin typeface="Arial"/>
                <a:cs typeface="Arial"/>
              </a:rPr>
              <a:t>hesaplanır.</a:t>
            </a:r>
            <a:r>
              <a:rPr spc="10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0.250</a:t>
            </a:r>
            <a:r>
              <a:rPr spc="85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m</a:t>
            </a:r>
            <a:r>
              <a:rPr spc="-15" baseline="25462" dirty="0">
                <a:latin typeface="Arial"/>
                <a:cs typeface="Arial"/>
              </a:rPr>
              <a:t>3</a:t>
            </a:r>
            <a:r>
              <a:rPr spc="150" baseline="25462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den</a:t>
            </a:r>
            <a:r>
              <a:rPr spc="8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küçük</a:t>
            </a:r>
            <a:endParaRPr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40670" y="5525424"/>
            <a:ext cx="20453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5" dirty="0">
                <a:latin typeface="Arial"/>
                <a:cs typeface="Arial"/>
              </a:rPr>
              <a:t>boşluklar</a:t>
            </a:r>
            <a:r>
              <a:rPr spc="-5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düşülmez.</a:t>
            </a:r>
            <a:endParaRPr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96767" y="735292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1304977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5" y="1697897"/>
            <a:ext cx="364871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Duvar metrajı;</a:t>
            </a:r>
            <a:endParaRPr sz="2400">
              <a:latin typeface="Arial"/>
              <a:cs typeface="Arial"/>
            </a:endParaRPr>
          </a:p>
          <a:p>
            <a:pPr marL="927100" lvl="1" indent="-457200"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Birim fiyat</a:t>
            </a:r>
            <a:r>
              <a:rPr sz="2400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analizleri;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8473" y="666173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  <p:sp>
        <p:nvSpPr>
          <p:cNvPr id="4" name="object 4"/>
          <p:cNvSpPr/>
          <p:nvPr/>
        </p:nvSpPr>
        <p:spPr>
          <a:xfrm>
            <a:off x="3798855" y="1697897"/>
            <a:ext cx="5276818" cy="39909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49121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6" y="1697897"/>
            <a:ext cx="23958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Duvar</a:t>
            </a:r>
            <a:r>
              <a:rPr sz="2400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metrajı;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7346" y="1959013"/>
            <a:ext cx="8349615" cy="2220595"/>
          </a:xfrm>
          <a:prstGeom prst="rect">
            <a:avLst/>
          </a:prstGeom>
        </p:spPr>
        <p:txBody>
          <a:bodyPr vert="horz" wrap="square" lIns="0" tIns="116839" rIns="0" bIns="0" rtlCol="0">
            <a:spAutoFit/>
          </a:bodyPr>
          <a:lstStyle/>
          <a:p>
            <a:pPr marL="469900" indent="-457200">
              <a:spcBef>
                <a:spcPts val="919"/>
              </a:spcBef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Birim fiyat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tarifleri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545465" marR="5080" algn="just">
              <a:spcBef>
                <a:spcPts val="620"/>
              </a:spcBef>
            </a:pP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85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mm </a:t>
            </a: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kalınlığında yatay delikli tuğla (190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x </a:t>
            </a: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85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x </a:t>
            </a: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190 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mm) </a:t>
            </a: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ile </a:t>
            </a:r>
            <a:r>
              <a:rPr spc="-10" dirty="0">
                <a:solidFill>
                  <a:srgbClr val="FF0000"/>
                </a:solidFill>
                <a:latin typeface="Arial"/>
                <a:cs typeface="Arial"/>
              </a:rPr>
              <a:t>duvar  </a:t>
            </a: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yapılması tarifi: </a:t>
            </a:r>
            <a:r>
              <a:rPr spc="-5" dirty="0">
                <a:latin typeface="Arial"/>
                <a:cs typeface="Arial"/>
              </a:rPr>
              <a:t>Projesine göre yatay delikli tuğla ile çimento-kireç karışımı  harç kullanılarak duvar yapılması, lüzumunda sulanması, </a:t>
            </a:r>
            <a:r>
              <a:rPr dirty="0">
                <a:latin typeface="Arial"/>
                <a:cs typeface="Arial"/>
              </a:rPr>
              <a:t>inşaat </a:t>
            </a:r>
            <a:r>
              <a:rPr spc="-5" dirty="0">
                <a:latin typeface="Arial"/>
                <a:cs typeface="Arial"/>
              </a:rPr>
              <a:t>yerindeki   yükleme, yatay ve </a:t>
            </a:r>
            <a:r>
              <a:rPr dirty="0">
                <a:latin typeface="Arial"/>
                <a:cs typeface="Arial"/>
              </a:rPr>
              <a:t>düşey </a:t>
            </a:r>
            <a:r>
              <a:rPr spc="-5" dirty="0">
                <a:latin typeface="Arial"/>
                <a:cs typeface="Arial"/>
              </a:rPr>
              <a:t>taşıma, boşaltma, her türlü malzeme ve zayiatı,  işçilik, araç ve gereç giderleri, müteahhit genel giderleri ve </a:t>
            </a:r>
            <a:r>
              <a:rPr dirty="0">
                <a:latin typeface="Arial"/>
                <a:cs typeface="Arial"/>
              </a:rPr>
              <a:t>kârı </a:t>
            </a:r>
            <a:r>
              <a:rPr spc="-5" dirty="0">
                <a:latin typeface="Arial"/>
                <a:cs typeface="Arial"/>
              </a:rPr>
              <a:t>dâhil, 1 </a:t>
            </a:r>
            <a:r>
              <a:rPr dirty="0">
                <a:latin typeface="Arial"/>
                <a:cs typeface="Arial"/>
              </a:rPr>
              <a:t>m²  </a:t>
            </a:r>
            <a:r>
              <a:rPr spc="-5" dirty="0">
                <a:latin typeface="Arial"/>
                <a:cs typeface="Arial"/>
              </a:rPr>
              <a:t>fiyatı</a:t>
            </a:r>
            <a:r>
              <a:rPr spc="-5" dirty="0">
                <a:latin typeface="Arial"/>
                <a:cs typeface="Arial"/>
              </a:rPr>
              <a:t>:</a:t>
            </a:r>
            <a:endParaRPr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49496" y="4359564"/>
            <a:ext cx="3517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spcBef>
                <a:spcPts val="100"/>
              </a:spcBef>
            </a:pPr>
            <a:r>
              <a:rPr sz="2700" spc="-7" baseline="-16975" dirty="0">
                <a:latin typeface="Arial"/>
                <a:cs typeface="Arial"/>
              </a:rPr>
              <a:t>m</a:t>
            </a:r>
            <a:r>
              <a:rPr sz="1200" spc="-5" dirty="0"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40670" y="4428143"/>
            <a:ext cx="78162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  <a:tabLst>
                <a:tab pos="862965" algn="l"/>
                <a:tab pos="2259965" algn="l"/>
                <a:tab pos="3225165" algn="l"/>
                <a:tab pos="4380230" algn="l"/>
                <a:tab pos="5649595" algn="l"/>
                <a:tab pos="6673215" algn="l"/>
                <a:tab pos="7206615" algn="l"/>
              </a:tabLst>
            </a:pPr>
            <a:r>
              <a:rPr spc="-5" dirty="0">
                <a:solidFill>
                  <a:srgbClr val="FF0000"/>
                </a:solidFill>
                <a:latin typeface="Arial"/>
                <a:cs typeface="Arial"/>
              </a:rPr>
              <a:t>ÖLÇÜ</a:t>
            </a:r>
            <a:r>
              <a:rPr dirty="0">
                <a:solidFill>
                  <a:srgbClr val="FF0000"/>
                </a:solidFill>
                <a:latin typeface="Arial"/>
                <a:cs typeface="Arial"/>
              </a:rPr>
              <a:t>:	</a:t>
            </a:r>
            <a:r>
              <a:rPr spc="-5" dirty="0">
                <a:latin typeface="Arial"/>
                <a:cs typeface="Arial"/>
              </a:rPr>
              <a:t>P</a:t>
            </a:r>
            <a:r>
              <a:rPr dirty="0">
                <a:latin typeface="Arial"/>
                <a:cs typeface="Arial"/>
              </a:rPr>
              <a:t>r</a:t>
            </a:r>
            <a:r>
              <a:rPr spc="-5" dirty="0">
                <a:latin typeface="Arial"/>
                <a:cs typeface="Arial"/>
              </a:rPr>
              <a:t>ojesinde</a:t>
            </a:r>
            <a:r>
              <a:rPr spc="-15" dirty="0">
                <a:latin typeface="Arial"/>
                <a:cs typeface="Arial"/>
              </a:rPr>
              <a:t>k</a:t>
            </a:r>
            <a:r>
              <a:rPr spc="-5" dirty="0">
                <a:latin typeface="Arial"/>
                <a:cs typeface="Arial"/>
              </a:rPr>
              <a:t>i</a:t>
            </a:r>
            <a:r>
              <a:rPr dirty="0">
                <a:latin typeface="Arial"/>
                <a:cs typeface="Arial"/>
              </a:rPr>
              <a:t>	</a:t>
            </a:r>
            <a:r>
              <a:rPr spc="-5" dirty="0">
                <a:latin typeface="Arial"/>
                <a:cs typeface="Arial"/>
              </a:rPr>
              <a:t>boy</a:t>
            </a:r>
            <a:r>
              <a:rPr dirty="0">
                <a:latin typeface="Arial"/>
                <a:cs typeface="Arial"/>
              </a:rPr>
              <a:t>u</a:t>
            </a:r>
            <a:r>
              <a:rPr spc="-5" dirty="0">
                <a:latin typeface="Arial"/>
                <a:cs typeface="Arial"/>
              </a:rPr>
              <a:t>tlar</a:t>
            </a:r>
            <a:r>
              <a:rPr dirty="0">
                <a:latin typeface="Arial"/>
                <a:cs typeface="Arial"/>
              </a:rPr>
              <a:t>	</a:t>
            </a:r>
            <a:r>
              <a:rPr spc="-5" dirty="0">
                <a:latin typeface="Arial"/>
                <a:cs typeface="Arial"/>
              </a:rPr>
              <a:t>üzerind</a:t>
            </a:r>
            <a:r>
              <a:rPr spc="-10" dirty="0">
                <a:latin typeface="Arial"/>
                <a:cs typeface="Arial"/>
              </a:rPr>
              <a:t>e</a:t>
            </a:r>
            <a:r>
              <a:rPr spc="-5" dirty="0">
                <a:latin typeface="Arial"/>
                <a:cs typeface="Arial"/>
              </a:rPr>
              <a:t>n</a:t>
            </a:r>
            <a:r>
              <a:rPr dirty="0">
                <a:latin typeface="Arial"/>
                <a:cs typeface="Arial"/>
              </a:rPr>
              <a:t>	he</a:t>
            </a:r>
            <a:r>
              <a:rPr spc="-5" dirty="0">
                <a:latin typeface="Arial"/>
                <a:cs typeface="Arial"/>
              </a:rPr>
              <a:t>s</a:t>
            </a:r>
            <a:r>
              <a:rPr dirty="0">
                <a:latin typeface="Arial"/>
                <a:cs typeface="Arial"/>
              </a:rPr>
              <a:t>a</a:t>
            </a:r>
            <a:r>
              <a:rPr spc="-10" dirty="0">
                <a:latin typeface="Arial"/>
                <a:cs typeface="Arial"/>
              </a:rPr>
              <a:t>p</a:t>
            </a:r>
            <a:r>
              <a:rPr dirty="0">
                <a:latin typeface="Arial"/>
                <a:cs typeface="Arial"/>
              </a:rPr>
              <a:t>lan</a:t>
            </a:r>
            <a:r>
              <a:rPr spc="-5" dirty="0">
                <a:latin typeface="Arial"/>
                <a:cs typeface="Arial"/>
              </a:rPr>
              <a:t>ı</a:t>
            </a:r>
            <a:r>
              <a:rPr spc="-105" dirty="0">
                <a:latin typeface="Arial"/>
                <a:cs typeface="Arial"/>
              </a:rPr>
              <a:t>r</a:t>
            </a:r>
            <a:r>
              <a:rPr dirty="0">
                <a:latin typeface="Arial"/>
                <a:cs typeface="Arial"/>
              </a:rPr>
              <a:t>.	</a:t>
            </a:r>
            <a:r>
              <a:rPr spc="-5" dirty="0">
                <a:latin typeface="Arial"/>
                <a:cs typeface="Arial"/>
              </a:rPr>
              <a:t>0.10</a:t>
            </a:r>
            <a:r>
              <a:rPr dirty="0">
                <a:latin typeface="Arial"/>
                <a:cs typeface="Arial"/>
              </a:rPr>
              <a:t>	</a:t>
            </a:r>
            <a:r>
              <a:rPr spc="-5" dirty="0">
                <a:latin typeface="Arial"/>
                <a:cs typeface="Arial"/>
              </a:rPr>
              <a:t>den</a:t>
            </a:r>
            <a:r>
              <a:rPr dirty="0">
                <a:latin typeface="Arial"/>
                <a:cs typeface="Arial"/>
              </a:rPr>
              <a:t>	</a:t>
            </a:r>
            <a:r>
              <a:rPr spc="-5" dirty="0">
                <a:latin typeface="Arial"/>
                <a:cs typeface="Arial"/>
              </a:rPr>
              <a:t>küç</a:t>
            </a:r>
            <a:r>
              <a:rPr spc="-10" dirty="0">
                <a:latin typeface="Arial"/>
                <a:cs typeface="Arial"/>
              </a:rPr>
              <a:t>ü</a:t>
            </a:r>
            <a:r>
              <a:rPr dirty="0">
                <a:latin typeface="Arial"/>
                <a:cs typeface="Arial"/>
              </a:rPr>
              <a:t>k  </a:t>
            </a:r>
            <a:r>
              <a:rPr spc="-5" dirty="0">
                <a:latin typeface="Arial"/>
                <a:cs typeface="Arial"/>
              </a:rPr>
              <a:t>boşluklar</a:t>
            </a:r>
            <a:r>
              <a:rPr spc="-3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düşülmez.</a:t>
            </a:r>
            <a:endParaRPr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96767" y="694454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</p:spTree>
    <p:extLst>
      <p:ext uri="{BB962C8B-B14F-4D97-AF65-F5344CB8AC3E}">
        <p14:creationId xmlns:p14="http://schemas.microsoft.com/office/powerpoint/2010/main" val="1648326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5" y="1697897"/>
            <a:ext cx="364871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Duvar metrajı;</a:t>
            </a:r>
            <a:endParaRPr sz="2400">
              <a:latin typeface="Arial"/>
              <a:cs typeface="Arial"/>
            </a:endParaRPr>
          </a:p>
          <a:p>
            <a:pPr marL="927100" lvl="1" indent="-457200"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Birim fiyat</a:t>
            </a:r>
            <a:r>
              <a:rPr sz="2400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analizleri;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6695" y="727908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  <p:sp>
        <p:nvSpPr>
          <p:cNvPr id="4" name="object 4"/>
          <p:cNvSpPr/>
          <p:nvPr/>
        </p:nvSpPr>
        <p:spPr>
          <a:xfrm>
            <a:off x="3786182" y="2143117"/>
            <a:ext cx="5276843" cy="305752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51688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6" y="1697897"/>
            <a:ext cx="23958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Duvar</a:t>
            </a:r>
            <a:r>
              <a:rPr sz="2400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metrajı;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7346" y="1946077"/>
            <a:ext cx="4171315" cy="1806575"/>
          </a:xfrm>
          <a:prstGeom prst="rect">
            <a:avLst/>
          </a:prstGeom>
        </p:spPr>
        <p:txBody>
          <a:bodyPr vert="horz" wrap="square" lIns="0" tIns="130175" rIns="0" bIns="0" rtlCol="0">
            <a:spAutoFit/>
          </a:bodyPr>
          <a:lstStyle/>
          <a:p>
            <a:pPr marL="469900" indent="-457200">
              <a:spcBef>
                <a:spcPts val="1025"/>
              </a:spcBef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Uygulama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;</a:t>
            </a:r>
            <a:endParaRPr sz="2400" dirty="0">
              <a:latin typeface="Arial"/>
              <a:cs typeface="Arial"/>
            </a:endParaRPr>
          </a:p>
          <a:p>
            <a:pPr marL="469265" marR="5080" indent="52069" algn="just">
              <a:spcBef>
                <a:spcPts val="620"/>
              </a:spcBef>
            </a:pPr>
            <a:r>
              <a:rPr sz="1600" spc="-30" dirty="0">
                <a:latin typeface="Arial"/>
                <a:cs typeface="Arial"/>
              </a:rPr>
              <a:t>Yanda </a:t>
            </a:r>
            <a:r>
              <a:rPr sz="1600" spc="-5" dirty="0">
                <a:latin typeface="Arial"/>
                <a:cs typeface="Arial"/>
              </a:rPr>
              <a:t>verilen taş istinat duvarına ait taş  miktarını bulunuz. Çevre </a:t>
            </a:r>
            <a:r>
              <a:rPr sz="1600" dirty="0">
                <a:latin typeface="Arial"/>
                <a:cs typeface="Arial"/>
              </a:rPr>
              <a:t>ve </a:t>
            </a:r>
            <a:r>
              <a:rPr sz="1600" spc="-10" dirty="0">
                <a:latin typeface="Arial"/>
                <a:cs typeface="Arial"/>
              </a:rPr>
              <a:t>Şehircilik  </a:t>
            </a:r>
            <a:r>
              <a:rPr sz="1600" spc="-5" dirty="0">
                <a:latin typeface="Arial"/>
                <a:cs typeface="Arial"/>
              </a:rPr>
              <a:t>Bakanlığı 2018 yılı birim fiyatlarıyla taş  duvarın maliyetini hesaplayınız. Duvar  uzunluğu 10,0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metredir</a:t>
            </a:r>
            <a:r>
              <a:rPr sz="1600" spc="-15" dirty="0">
                <a:latin typeface="Arial"/>
                <a:cs typeface="Arial"/>
              </a:rPr>
              <a:t>.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81927" y="735423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  <p:sp>
        <p:nvSpPr>
          <p:cNvPr id="5" name="object 5"/>
          <p:cNvSpPr/>
          <p:nvPr/>
        </p:nvSpPr>
        <p:spPr>
          <a:xfrm>
            <a:off x="5357818" y="1571613"/>
            <a:ext cx="2824233" cy="41465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8809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0145" y="1697898"/>
            <a:ext cx="2700020" cy="748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indent="-457200">
              <a:lnSpc>
                <a:spcPts val="2845"/>
              </a:lnSpc>
              <a:spcBef>
                <a:spcPts val="10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Çatı</a:t>
            </a:r>
            <a:r>
              <a:rPr sz="2400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metrajı;</a:t>
            </a:r>
            <a:endParaRPr sz="2400">
              <a:latin typeface="Arial"/>
              <a:cs typeface="Arial"/>
            </a:endParaRPr>
          </a:p>
          <a:p>
            <a:pPr marL="927100" lvl="1" indent="-457200">
              <a:lnSpc>
                <a:spcPts val="2845"/>
              </a:lnSpc>
              <a:buChar char="•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Birim</a:t>
            </a:r>
            <a:r>
              <a:rPr sz="2400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fiyatlar;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229" y="739059"/>
            <a:ext cx="14878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M</a:t>
            </a:r>
            <a:r>
              <a:rPr sz="2400" spc="-5" dirty="0"/>
              <a:t>ET</a:t>
            </a:r>
            <a:r>
              <a:rPr sz="2400" dirty="0"/>
              <a:t>RAJ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708262" y="2468262"/>
          <a:ext cx="5643880" cy="3383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6437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28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TANIM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BİRİM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 gridSpan="2"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b="1" spc="-5" dirty="0">
                          <a:latin typeface="Arial"/>
                          <a:cs typeface="Arial"/>
                        </a:rPr>
                        <a:t>Çatı</a:t>
                      </a:r>
                      <a:r>
                        <a:rPr sz="14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latin typeface="Arial"/>
                          <a:cs typeface="Arial"/>
                        </a:rPr>
                        <a:t>İşleri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Ahşap çatı (iz düşüm</a:t>
                      </a:r>
                      <a:r>
                        <a:rPr sz="14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alanı)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sz="2100" spc="7" baseline="-15873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900" spc="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Kiremit çatı örtüleri (eğimli</a:t>
                      </a:r>
                      <a:r>
                        <a:rPr sz="14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alan)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sz="2100" spc="7" baseline="-15873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900" spc="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Kiremit</a:t>
                      </a:r>
                      <a:r>
                        <a:rPr sz="14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mahya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m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Metal çatı örtüleri (eğimli</a:t>
                      </a:r>
                      <a:r>
                        <a:rPr sz="14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alan)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sz="2100" spc="7" baseline="-15873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900" spc="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Çatı kaplaması altı su yalıtım (eğimli</a:t>
                      </a:r>
                      <a:r>
                        <a:rPr sz="14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alan)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sz="2100" spc="7" baseline="-15873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900" spc="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Çatı arası ısı yalıtımı (iz düşüm</a:t>
                      </a:r>
                      <a:r>
                        <a:rPr sz="14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alanı)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sz="2100" spc="7" baseline="-15873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900" spc="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spc="-20" dirty="0">
                          <a:latin typeface="Arial"/>
                          <a:cs typeface="Arial"/>
                        </a:rPr>
                        <a:t>Yağmur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olukları ve yağmur</a:t>
                      </a:r>
                      <a:r>
                        <a:rPr sz="14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inişleri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m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Çinko ve tenekecilik</a:t>
                      </a:r>
                      <a:r>
                        <a:rPr sz="14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işleri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sz="2100" spc="7" baseline="-15873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900" spc="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952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spc="-5" dirty="0">
                          <a:latin typeface="Arial"/>
                          <a:cs typeface="Arial"/>
                        </a:rPr>
                        <a:t>Denizlik – parapet -</a:t>
                      </a:r>
                      <a:r>
                        <a:rPr sz="14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latin typeface="Arial"/>
                          <a:cs typeface="Arial"/>
                        </a:rPr>
                        <a:t>harpuşta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80"/>
                        </a:lnSpc>
                      </a:pPr>
                      <a:r>
                        <a:rPr sz="2100" spc="7" baseline="-15873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900" spc="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06178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17161</TotalTime>
  <Words>1149</Words>
  <Application>Microsoft Office PowerPoint</Application>
  <PresentationFormat>Ekran Gösterisi (4:3)</PresentationFormat>
  <Paragraphs>238</Paragraphs>
  <Slides>25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25</vt:i4>
      </vt:variant>
    </vt:vector>
  </HeadingPairs>
  <TitlesOfParts>
    <vt:vector size="34" baseType="lpstr">
      <vt:lpstr>ＭＳ Ｐゴシック</vt:lpstr>
      <vt:lpstr>Arial</vt:lpstr>
      <vt:lpstr>Calibri</vt:lpstr>
      <vt:lpstr>Tahoma</vt:lpstr>
      <vt:lpstr>Times New Roman</vt:lpstr>
      <vt:lpstr>Wingdings</vt:lpstr>
      <vt:lpstr>ekonomi</vt:lpstr>
      <vt:lpstr>1_Rics</vt:lpstr>
      <vt:lpstr>h.t.</vt:lpstr>
      <vt:lpstr>PowerPoint Sunusu</vt:lpstr>
      <vt:lpstr>  </vt:lpstr>
      <vt:lpstr>METRAJ</vt:lpstr>
      <vt:lpstr>METRAJ</vt:lpstr>
      <vt:lpstr>METRAJ</vt:lpstr>
      <vt:lpstr>METRAJ</vt:lpstr>
      <vt:lpstr>METRAJ</vt:lpstr>
      <vt:lpstr>METRAJ</vt:lpstr>
      <vt:lpstr>METRAJ</vt:lpstr>
      <vt:lpstr>METRAJ</vt:lpstr>
      <vt:lpstr>METRAJ</vt:lpstr>
      <vt:lpstr>METRAJ</vt:lpstr>
      <vt:lpstr>METRAJ</vt:lpstr>
      <vt:lpstr>METRAJ</vt:lpstr>
      <vt:lpstr>METRAJ</vt:lpstr>
      <vt:lpstr>METRAJ</vt:lpstr>
      <vt:lpstr>METRAJ</vt:lpstr>
      <vt:lpstr>METRAJ</vt:lpstr>
      <vt:lpstr>METRAJ</vt:lpstr>
      <vt:lpstr>METRAJ</vt:lpstr>
      <vt:lpstr>METRAJ</vt:lpstr>
      <vt:lpstr>METRAJ</vt:lpstr>
      <vt:lpstr>YAPI MALİYETİ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gizem ulusoy</cp:lastModifiedBy>
  <cp:revision>885</cp:revision>
  <cp:lastPrinted>2016-10-24T07:53:35Z</cp:lastPrinted>
  <dcterms:created xsi:type="dcterms:W3CDTF">2016-09-18T09:35:24Z</dcterms:created>
  <dcterms:modified xsi:type="dcterms:W3CDTF">2020-02-28T13:30:40Z</dcterms:modified>
</cp:coreProperties>
</file>