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4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slides/slide138.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Layouts/slideLayout39.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6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6" r:id="rId3"/>
    <p:sldMasterId id="2147483691" r:id="rId4"/>
  </p:sldMasterIdLst>
  <p:notesMasterIdLst>
    <p:notesMasterId r:id="rId144"/>
  </p:notesMasterIdLst>
  <p:sldIdLst>
    <p:sldId id="256" r:id="rId5"/>
    <p:sldId id="261" r:id="rId6"/>
    <p:sldId id="258" r:id="rId7"/>
    <p:sldId id="263" r:id="rId8"/>
    <p:sldId id="262" r:id="rId9"/>
    <p:sldId id="264" r:id="rId10"/>
    <p:sldId id="265" r:id="rId11"/>
    <p:sldId id="270" r:id="rId12"/>
    <p:sldId id="276" r:id="rId13"/>
    <p:sldId id="273" r:id="rId14"/>
    <p:sldId id="274" r:id="rId15"/>
    <p:sldId id="277" r:id="rId16"/>
    <p:sldId id="279" r:id="rId17"/>
    <p:sldId id="271" r:id="rId18"/>
    <p:sldId id="278" r:id="rId19"/>
    <p:sldId id="281" r:id="rId20"/>
    <p:sldId id="282" r:id="rId21"/>
    <p:sldId id="388" r:id="rId22"/>
    <p:sldId id="389" r:id="rId23"/>
    <p:sldId id="283" r:id="rId24"/>
    <p:sldId id="280" r:id="rId25"/>
    <p:sldId id="414" r:id="rId26"/>
    <p:sldId id="275" r:id="rId27"/>
    <p:sldId id="285" r:id="rId28"/>
    <p:sldId id="284" r:id="rId29"/>
    <p:sldId id="287" r:id="rId30"/>
    <p:sldId id="286" r:id="rId31"/>
    <p:sldId id="288" r:id="rId32"/>
    <p:sldId id="291" r:id="rId33"/>
    <p:sldId id="292" r:id="rId34"/>
    <p:sldId id="290" r:id="rId35"/>
    <p:sldId id="289" r:id="rId36"/>
    <p:sldId id="293" r:id="rId37"/>
    <p:sldId id="297" r:id="rId38"/>
    <p:sldId id="294" r:id="rId39"/>
    <p:sldId id="298" r:id="rId40"/>
    <p:sldId id="299" r:id="rId41"/>
    <p:sldId id="300" r:id="rId42"/>
    <p:sldId id="301" r:id="rId43"/>
    <p:sldId id="302" r:id="rId44"/>
    <p:sldId id="306" r:id="rId45"/>
    <p:sldId id="295" r:id="rId46"/>
    <p:sldId id="307" r:id="rId47"/>
    <p:sldId id="308" r:id="rId48"/>
    <p:sldId id="309" r:id="rId49"/>
    <p:sldId id="311" r:id="rId50"/>
    <p:sldId id="305" r:id="rId51"/>
    <p:sldId id="312" r:id="rId52"/>
    <p:sldId id="313" r:id="rId53"/>
    <p:sldId id="314" r:id="rId54"/>
    <p:sldId id="315" r:id="rId55"/>
    <p:sldId id="316" r:id="rId56"/>
    <p:sldId id="317" r:id="rId57"/>
    <p:sldId id="318" r:id="rId58"/>
    <p:sldId id="296" r:id="rId59"/>
    <p:sldId id="319" r:id="rId60"/>
    <p:sldId id="320" r:id="rId61"/>
    <p:sldId id="321" r:id="rId62"/>
    <p:sldId id="322" r:id="rId63"/>
    <p:sldId id="323" r:id="rId64"/>
    <p:sldId id="324" r:id="rId65"/>
    <p:sldId id="325" r:id="rId66"/>
    <p:sldId id="326" r:id="rId67"/>
    <p:sldId id="327" r:id="rId68"/>
    <p:sldId id="329" r:id="rId69"/>
    <p:sldId id="330" r:id="rId70"/>
    <p:sldId id="328" r:id="rId71"/>
    <p:sldId id="331" r:id="rId72"/>
    <p:sldId id="332" r:id="rId73"/>
    <p:sldId id="334" r:id="rId74"/>
    <p:sldId id="390" r:id="rId75"/>
    <p:sldId id="391" r:id="rId76"/>
    <p:sldId id="393" r:id="rId77"/>
    <p:sldId id="339" r:id="rId78"/>
    <p:sldId id="340" r:id="rId79"/>
    <p:sldId id="337" r:id="rId80"/>
    <p:sldId id="341" r:id="rId81"/>
    <p:sldId id="342" r:id="rId82"/>
    <p:sldId id="338" r:id="rId83"/>
    <p:sldId id="343" r:id="rId84"/>
    <p:sldId id="344" r:id="rId85"/>
    <p:sldId id="345" r:id="rId86"/>
    <p:sldId id="346" r:id="rId87"/>
    <p:sldId id="359" r:id="rId88"/>
    <p:sldId id="360" r:id="rId89"/>
    <p:sldId id="347" r:id="rId90"/>
    <p:sldId id="376" r:id="rId91"/>
    <p:sldId id="348" r:id="rId92"/>
    <p:sldId id="349" r:id="rId93"/>
    <p:sldId id="361" r:id="rId94"/>
    <p:sldId id="350" r:id="rId95"/>
    <p:sldId id="406" r:id="rId96"/>
    <p:sldId id="351" r:id="rId97"/>
    <p:sldId id="407" r:id="rId98"/>
    <p:sldId id="408" r:id="rId99"/>
    <p:sldId id="409" r:id="rId100"/>
    <p:sldId id="413" r:id="rId101"/>
    <p:sldId id="352" r:id="rId102"/>
    <p:sldId id="353" r:id="rId103"/>
    <p:sldId id="394" r:id="rId104"/>
    <p:sldId id="395" r:id="rId105"/>
    <p:sldId id="396" r:id="rId106"/>
    <p:sldId id="397" r:id="rId107"/>
    <p:sldId id="398" r:id="rId108"/>
    <p:sldId id="399" r:id="rId109"/>
    <p:sldId id="400" r:id="rId110"/>
    <p:sldId id="401" r:id="rId111"/>
    <p:sldId id="402" r:id="rId112"/>
    <p:sldId id="403" r:id="rId113"/>
    <p:sldId id="404" r:id="rId114"/>
    <p:sldId id="405" r:id="rId115"/>
    <p:sldId id="354" r:id="rId116"/>
    <p:sldId id="355" r:id="rId117"/>
    <p:sldId id="356" r:id="rId118"/>
    <p:sldId id="357" r:id="rId119"/>
    <p:sldId id="377" r:id="rId120"/>
    <p:sldId id="378" r:id="rId121"/>
    <p:sldId id="379" r:id="rId122"/>
    <p:sldId id="380" r:id="rId123"/>
    <p:sldId id="381" r:id="rId124"/>
    <p:sldId id="382" r:id="rId125"/>
    <p:sldId id="383" r:id="rId126"/>
    <p:sldId id="358" r:id="rId127"/>
    <p:sldId id="362" r:id="rId128"/>
    <p:sldId id="366" r:id="rId129"/>
    <p:sldId id="367" r:id="rId130"/>
    <p:sldId id="368" r:id="rId131"/>
    <p:sldId id="369" r:id="rId132"/>
    <p:sldId id="370" r:id="rId133"/>
    <p:sldId id="411" r:id="rId134"/>
    <p:sldId id="412" r:id="rId135"/>
    <p:sldId id="363" r:id="rId136"/>
    <p:sldId id="364" r:id="rId137"/>
    <p:sldId id="365" r:id="rId138"/>
    <p:sldId id="410" r:id="rId139"/>
    <p:sldId id="372" r:id="rId140"/>
    <p:sldId id="371" r:id="rId141"/>
    <p:sldId id="373" r:id="rId142"/>
    <p:sldId id="269" r:id="rId1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86" d="100"/>
          <a:sy n="86" d="100"/>
        </p:scale>
        <p:origin x="-1500" y="-78"/>
      </p:cViewPr>
      <p:guideLst>
        <p:guide orient="horz" pos="2160"/>
        <p:guide pos="2880"/>
      </p:guideLst>
    </p:cSldViewPr>
  </p:slideViewPr>
  <p:notesTextViewPr>
    <p:cViewPr>
      <p:scale>
        <a:sx n="1" d="1"/>
        <a:sy n="1" d="1"/>
      </p:scale>
      <p:origin x="0" y="0"/>
    </p:cViewPr>
  </p:notesTextViewPr>
  <p:sorterViewPr>
    <p:cViewPr>
      <p:scale>
        <a:sx n="100" d="100"/>
        <a:sy n="100" d="100"/>
      </p:scale>
      <p:origin x="0" y="27084"/>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notesMaster" Target="notesMasters/notesMaster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slide" Target="slides/slide128.xml"/><Relationship Id="rId140" Type="http://schemas.openxmlformats.org/officeDocument/2006/relationships/slide" Target="slides/slide136.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slide" Target="slides/slide139.xml"/><Relationship Id="rId14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4EBFBF-37D7-4840-A16B-DCC620ADA4F3}" type="datetimeFigureOut">
              <a:rPr lang="en-US" smtClean="0"/>
              <a:pPr/>
              <a:t>10/30/2017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EF0FB0-2312-45B9-BE23-F60AF86D6903}" type="slidenum">
              <a:rPr lang="en-US" smtClean="0"/>
              <a:pPr/>
              <a:t>‹#›</a:t>
            </a:fld>
            <a:endParaRPr lang="en-US"/>
          </a:p>
        </p:txBody>
      </p:sp>
    </p:spTree>
    <p:extLst>
      <p:ext uri="{BB962C8B-B14F-4D97-AF65-F5344CB8AC3E}">
        <p14:creationId xmlns:p14="http://schemas.microsoft.com/office/powerpoint/2010/main" xmlns="" val="68800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72707"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sz="800" b="1" dirty="0"/>
              <a:t>ORTA KULAK </a:t>
            </a:r>
          </a:p>
          <a:p>
            <a:pPr>
              <a:spcBef>
                <a:spcPct val="0"/>
              </a:spcBef>
            </a:pPr>
            <a:endParaRPr lang="tr-TR" sz="800" dirty="0"/>
          </a:p>
          <a:p>
            <a:pPr>
              <a:spcBef>
                <a:spcPct val="0"/>
              </a:spcBef>
            </a:pPr>
            <a:r>
              <a:rPr lang="tr-TR" sz="800" dirty="0"/>
              <a:t>Orta kulak, kulak zarı ile iç kulak arasında kalan boşluktur. Ses dalgalarının iç kulağa iletilmesinde görev alır. Tamamıyle kapalı bir boşluk değildir ve Östaki borusu aracılığı ile dış ortamla ve aditus ad antrum ile mastoid hücrelerle bağlantılıdır. Orta kulak düzensiz bir dikdörtgen prizma şeklindedir. Ön kısmı daha dardır. En önde Östaki borusu ağzı ile en arkada antrum parçası arasındaki mesafe 13 mm civarındadır.</a:t>
            </a:r>
          </a:p>
          <a:p>
            <a:pPr>
              <a:spcBef>
                <a:spcPct val="0"/>
              </a:spcBef>
            </a:pPr>
            <a:endParaRPr lang="tr-TR" dirty="0" smtClean="0"/>
          </a:p>
        </p:txBody>
      </p:sp>
      <p:sp>
        <p:nvSpPr>
          <p:cNvPr id="7270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2F58A46-7CB1-4193-AC41-F74980B49691}" type="slidenum">
              <a:rPr lang="tr-TR"/>
              <a:pPr fontAlgn="base">
                <a:spcBef>
                  <a:spcPct val="0"/>
                </a:spcBef>
                <a:spcAft>
                  <a:spcPct val="0"/>
                </a:spcAft>
              </a:pPr>
              <a:t>3</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80899"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8090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75DF874-079D-4F1B-A20D-CEDEAE00D650}" type="slidenum">
              <a:rPr lang="tr-TR"/>
              <a:pPr fontAlgn="base">
                <a:spcBef>
                  <a:spcPct val="0"/>
                </a:spcBef>
                <a:spcAft>
                  <a:spcPct val="0"/>
                </a:spcAft>
              </a:pPr>
              <a:t>39</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normAutofit fontScale="77500" lnSpcReduction="20000"/>
          </a:bodyPr>
          <a:lstStyle/>
          <a:p>
            <a:pPr>
              <a:defRPr/>
            </a:pPr>
            <a:r>
              <a:rPr lang="tr-TR" b="1" dirty="0"/>
              <a:t>Odyometri</a:t>
            </a:r>
            <a:endParaRPr lang="tr-TR" dirty="0"/>
          </a:p>
          <a:p>
            <a:pPr>
              <a:defRPr/>
            </a:pPr>
            <a:endParaRPr lang="tr-TR" dirty="0"/>
          </a:p>
          <a:p>
            <a:pPr>
              <a:defRPr/>
            </a:pPr>
            <a:r>
              <a:rPr lang="tr-TR" dirty="0"/>
              <a:t>Odyometreler, kalibre edilmiş saf ses üreten, konuşma ve çeşitli maskeleme sesleri çıkartan, bir uygulayıcı tarafından kontrol edilen (mikrofonlu, kulaklıklı ve kemik yolu için vibratörlü) cihazlardır. </a:t>
            </a:r>
          </a:p>
          <a:p>
            <a:pPr>
              <a:defRPr/>
            </a:pPr>
            <a:endParaRPr lang="tr-TR" b="1" dirty="0"/>
          </a:p>
          <a:p>
            <a:pPr>
              <a:defRPr/>
            </a:pPr>
            <a:r>
              <a:rPr lang="tr-TR" b="1" dirty="0"/>
              <a:t>Tonal Odyometri (Saf ses odyometrisi)</a:t>
            </a:r>
            <a:endParaRPr lang="tr-TR" dirty="0"/>
          </a:p>
          <a:p>
            <a:pPr>
              <a:defRPr/>
            </a:pPr>
            <a:r>
              <a:rPr lang="tr-TR" dirty="0"/>
              <a:t>Saf ton sesler verilerek işitme eşiğini saptamaya yarayan subjektif bir yöntemdir. Elde edilen grafiğe </a:t>
            </a:r>
            <a:r>
              <a:rPr lang="tr-TR" i="1" dirty="0"/>
              <a:t>odyogram</a:t>
            </a:r>
            <a:r>
              <a:rPr lang="tr-TR" dirty="0"/>
              <a:t> denir. Kullanılan odyometre aygıtlarında hava ve kemik yolu eşikleri birbirine çakışacak tarzda kalibre edilmiştir.</a:t>
            </a:r>
          </a:p>
          <a:p>
            <a:pPr>
              <a:defRPr/>
            </a:pPr>
            <a:r>
              <a:rPr lang="tr-TR" dirty="0"/>
              <a:t>125, 250, 500, 1000, 2000, 4000, 8000 frekanslı saf sesler kullanılır, bunlar Hertz (Hz) olarak ifade edilir. Sesin şiddeti ise 0-110 arasındadır ve desibell (dB) olarak tanımlanır.</a:t>
            </a:r>
          </a:p>
          <a:p>
            <a:pPr>
              <a:defRPr/>
            </a:pPr>
            <a:r>
              <a:rPr lang="tr-TR" dirty="0"/>
              <a:t>Odyogramda işaretlemelerde </a:t>
            </a:r>
            <a:r>
              <a:rPr lang="tr-TR" u="sng" dirty="0"/>
              <a:t>sağ kulak için kırmızı renk</a:t>
            </a:r>
            <a:r>
              <a:rPr lang="tr-TR" dirty="0"/>
              <a:t>, </a:t>
            </a:r>
            <a:r>
              <a:rPr lang="tr-TR" u="sng" dirty="0"/>
              <a:t>sol kulak için mavi renk</a:t>
            </a:r>
            <a:r>
              <a:rPr lang="tr-TR" dirty="0"/>
              <a:t> kullanılır. </a:t>
            </a:r>
          </a:p>
          <a:p>
            <a:pPr>
              <a:defRPr/>
            </a:pPr>
            <a:r>
              <a:rPr lang="tr-TR" dirty="0"/>
              <a:t>            Sağ kulak için hava yolu eşiği “0” ile</a:t>
            </a:r>
          </a:p>
          <a:p>
            <a:pPr>
              <a:defRPr/>
            </a:pPr>
            <a:r>
              <a:rPr lang="tr-TR" dirty="0"/>
              <a:t>            Sağ kulak için kemik yolu eşiği “&lt;” ile</a:t>
            </a:r>
          </a:p>
          <a:p>
            <a:pPr>
              <a:defRPr/>
            </a:pPr>
            <a:r>
              <a:rPr lang="tr-TR" dirty="0"/>
              <a:t>            Sol kulak için hava yolu eşiği “X” ile</a:t>
            </a:r>
          </a:p>
          <a:p>
            <a:pPr>
              <a:defRPr/>
            </a:pPr>
            <a:r>
              <a:rPr lang="tr-TR" dirty="0"/>
              <a:t>            Sol kulak için kemik yolu eşiği “&gt;” ile işaretlenir.</a:t>
            </a:r>
          </a:p>
          <a:p>
            <a:pPr>
              <a:defRPr/>
            </a:pPr>
            <a:r>
              <a:rPr lang="tr-TR" dirty="0"/>
              <a:t>Bu şekilde hastanın işitme eşiği, yani test edilen her frekansta duyabildiği en düşük ses şiddeti saptanır. Konuşma frekansları olan 500-1000-2000 Hz eğik değerlerinin ortalaması alınarak </a:t>
            </a:r>
            <a:r>
              <a:rPr lang="tr-TR" i="1" dirty="0"/>
              <a:t>saf ses ortalaması</a:t>
            </a:r>
            <a:r>
              <a:rPr lang="tr-TR" dirty="0"/>
              <a:t> değeri bulunur. Bu değere göre işitme kaybının dercelendirilmesi yapılır.</a:t>
            </a:r>
          </a:p>
          <a:p>
            <a:pPr>
              <a:defRPr/>
            </a:pPr>
            <a:r>
              <a:rPr lang="tr-TR" dirty="0"/>
              <a:t>0-20 dB                     Normal işitme</a:t>
            </a:r>
          </a:p>
          <a:p>
            <a:pPr>
              <a:defRPr/>
            </a:pPr>
            <a:r>
              <a:rPr lang="tr-TR" dirty="0"/>
              <a:t>21-40 dB                   Hafif işitme kaybı        </a:t>
            </a:r>
          </a:p>
          <a:p>
            <a:pPr>
              <a:defRPr/>
            </a:pPr>
            <a:r>
              <a:rPr lang="tr-TR" dirty="0"/>
              <a:t>41-55 dB                   Orta derecede işitme kaybı</a:t>
            </a:r>
          </a:p>
          <a:p>
            <a:pPr>
              <a:defRPr/>
            </a:pPr>
            <a:r>
              <a:rPr lang="tr-TR" dirty="0"/>
              <a:t>56-70 dB                   Orta-ileri derecede işitme kaybı</a:t>
            </a:r>
          </a:p>
          <a:p>
            <a:pPr>
              <a:defRPr/>
            </a:pPr>
            <a:r>
              <a:rPr lang="tr-TR" dirty="0"/>
              <a:t>71-90 dB                   İleri derecede işitme kaybı</a:t>
            </a:r>
          </a:p>
          <a:p>
            <a:pPr>
              <a:defRPr/>
            </a:pPr>
            <a:r>
              <a:rPr lang="tr-TR" dirty="0"/>
              <a:t>91 dB ve üzeri          Çok ileri derecede işitme kaybı</a:t>
            </a:r>
          </a:p>
          <a:p>
            <a:pPr>
              <a:defRPr/>
            </a:pPr>
            <a:endParaRPr lang="tr-TR" b="1" dirty="0"/>
          </a:p>
          <a:p>
            <a:pPr>
              <a:defRPr/>
            </a:pPr>
            <a:r>
              <a:rPr lang="tr-TR" b="1" dirty="0"/>
              <a:t>Vokal odyometri (Konuşma odyometrisi)</a:t>
            </a:r>
            <a:endParaRPr lang="tr-TR" dirty="0"/>
          </a:p>
          <a:p>
            <a:pPr>
              <a:defRPr/>
            </a:pPr>
            <a:r>
              <a:rPr lang="tr-TR" dirty="0"/>
              <a:t>Konuşma odyometrisi odyometrik araştırma metodlarının tamamlayıcı parçasını oluşturur. İşitme yeteneği ve konuşmayı anlama insanın iletişim açısından saf  sesleri duymasından daha önemlidir. Bu yüzden konuşma odyometrisinin tanı ve tedavide büyük önemi vardır. </a:t>
            </a:r>
          </a:p>
          <a:p>
            <a:pPr>
              <a:defRPr/>
            </a:pPr>
            <a:r>
              <a:rPr lang="tr-TR" dirty="0"/>
              <a:t>Konuşma sesi 100 ile 8000 Hz arasında bir akustik imaj gibi algılanır. Vokal işitme kaybı iki heceli kelimeler listesi ile ölçülürken, diskriminasyon (normal anlaşılabilirlik) tek heceli kelimeler yardımıyla ölçülür. </a:t>
            </a:r>
          </a:p>
        </p:txBody>
      </p:sp>
      <p:sp>
        <p:nvSpPr>
          <p:cNvPr id="8192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65ABA16-C516-4985-8F87-921E5740E558}" type="slidenum">
              <a:rPr lang="tr-TR"/>
              <a:pPr fontAlgn="base">
                <a:spcBef>
                  <a:spcPct val="0"/>
                </a:spcBef>
                <a:spcAft>
                  <a:spcPct val="0"/>
                </a:spcAft>
              </a:pPr>
              <a:t>40</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82947"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8294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18FD33C-85A5-46A8-90BB-23548E3B16D6}" type="slidenum">
              <a:rPr lang="tr-TR">
                <a:solidFill>
                  <a:prstClr val="black"/>
                </a:solidFill>
              </a:rPr>
              <a:pPr/>
              <a:t>44</a:t>
            </a:fld>
            <a:endParaRPr lang="tr-TR">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83971"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sz="800" b="1" dirty="0"/>
              <a:t>İmpedans odyometri</a:t>
            </a:r>
          </a:p>
          <a:p>
            <a:pPr>
              <a:spcBef>
                <a:spcPct val="0"/>
              </a:spcBef>
            </a:pPr>
            <a:endParaRPr lang="tr-TR" sz="800" b="1" dirty="0"/>
          </a:p>
          <a:p>
            <a:pPr>
              <a:spcBef>
                <a:spcPct val="0"/>
              </a:spcBef>
            </a:pPr>
            <a:r>
              <a:rPr lang="tr-TR" sz="800" b="1" dirty="0"/>
              <a:t>Timpanometri</a:t>
            </a:r>
            <a:endParaRPr lang="tr-TR" sz="800" dirty="0"/>
          </a:p>
          <a:p>
            <a:pPr>
              <a:spcBef>
                <a:spcPct val="0"/>
              </a:spcBef>
            </a:pPr>
            <a:r>
              <a:rPr lang="tr-TR" sz="800" dirty="0"/>
              <a:t>Normal olarak zarın iki yüzünde basınç farkı yoktur. Bu yüzden zarın akustik direnci çok azdır. Dış kulak yolunda basınç değişikliği esnasında kulak zarı impedansının kaydı, kompliansın ölçümü yolu ile zarın iki yüzü arasındaki basınç farkını saptamaya yarar. Basınç farkı büyüdükçe kulak zarı impedansı artar. -300, +300 mmH</a:t>
            </a:r>
            <a:r>
              <a:rPr lang="tr-TR" sz="800" baseline="-25000" dirty="0"/>
              <a:t>2</a:t>
            </a:r>
            <a:r>
              <a:rPr lang="tr-TR" sz="800" dirty="0"/>
              <a:t>O arası basınçlardaki impedansın kaydı normal hareketlilikteki zar için zirve 0 hizasında bir eğri çizer. Bu nokta elastisitenin (yani kompliansın) en fazla, zar impedansının ise en az olduğu noktadır. Eğer zar bir skatris ile sertleşmiş ya da orta kulak eksudası ile temas halinde ise eğrinin zirvesi alçalır, eğer pars tensa’da atrofi var ise (komplians artması) zirve yükselir.</a:t>
            </a:r>
          </a:p>
          <a:p>
            <a:pPr>
              <a:spcBef>
                <a:spcPct val="0"/>
              </a:spcBef>
            </a:pPr>
            <a:endParaRPr lang="tr-TR" sz="800" b="1" dirty="0"/>
          </a:p>
          <a:p>
            <a:pPr>
              <a:spcBef>
                <a:spcPct val="0"/>
              </a:spcBef>
            </a:pPr>
            <a:r>
              <a:rPr lang="tr-TR" sz="800" b="1" dirty="0"/>
              <a:t>Stapes Refleksi</a:t>
            </a:r>
            <a:endParaRPr lang="tr-TR" sz="800" dirty="0"/>
          </a:p>
          <a:p>
            <a:pPr>
              <a:spcBef>
                <a:spcPct val="0"/>
              </a:spcBef>
            </a:pPr>
            <a:r>
              <a:rPr lang="tr-TR" dirty="0" smtClean="0"/>
              <a:t>İşitme eşiğinin 70 dB üzerinde bir ses uyarısı stapes kasında refleks bir kontraksiyona yol açar. Bu durum kulak zarında kaydedilebilen bir impedans değişikliğine yol açar. Stapes refleksi akustiko-fasiyal bir reflekstir. Affarent yolunu işitme siniri (n.acusticus) ve merkezi işitme yolları (işitme merkezinde kadar) oluşturur. Efferent kısmını ise işitme merkezi ile fasiyal sinir çekirdeği arası bağlantılar ile n.facialis oluşturur. </a:t>
            </a:r>
          </a:p>
          <a:p>
            <a:pPr>
              <a:spcBef>
                <a:spcPct val="0"/>
              </a:spcBef>
            </a:pPr>
            <a:r>
              <a:rPr lang="tr-TR" dirty="0" smtClean="0"/>
              <a:t>Stapes refleksi şu durumlarda kaybolur;</a:t>
            </a:r>
          </a:p>
          <a:p>
            <a:pPr>
              <a:spcBef>
                <a:spcPct val="0"/>
              </a:spcBef>
              <a:buFontTx/>
              <a:buChar char="•"/>
            </a:pPr>
            <a:r>
              <a:rPr lang="tr-TR" dirty="0" smtClean="0"/>
              <a:t>Kulak zarının ya da kemikçiklerin hareketine engel olan orta kulak hastalıklarında (orta kulak efüzyonu, kemikçik zincir fiksasyonu, stapes fiksasyonu (otoskleroz)</a:t>
            </a:r>
          </a:p>
          <a:p>
            <a:pPr>
              <a:spcBef>
                <a:spcPct val="0"/>
              </a:spcBef>
              <a:buFontTx/>
              <a:buChar char="•"/>
            </a:pPr>
            <a:r>
              <a:rPr lang="tr-TR" dirty="0" smtClean="0"/>
              <a:t>Retrokoklerar sensorinöral işitme kayıplarında (ör. akustik nörinom) </a:t>
            </a:r>
          </a:p>
          <a:p>
            <a:pPr>
              <a:spcBef>
                <a:spcPct val="0"/>
              </a:spcBef>
              <a:buFontTx/>
              <a:buChar char="•"/>
            </a:pPr>
            <a:r>
              <a:rPr lang="tr-TR" dirty="0" smtClean="0"/>
              <a:t>Santral refleks arkında kesilmeye yol açan beyin sapı lezyonları</a:t>
            </a:r>
          </a:p>
          <a:p>
            <a:pPr>
              <a:spcBef>
                <a:spcPct val="0"/>
              </a:spcBef>
              <a:buFontTx/>
              <a:buChar char="•"/>
            </a:pPr>
            <a:r>
              <a:rPr lang="tr-TR" dirty="0" smtClean="0"/>
              <a:t>N. stapedius dalını vermeden önceki fasiyal sinir lezyonları</a:t>
            </a:r>
          </a:p>
        </p:txBody>
      </p:sp>
      <p:sp>
        <p:nvSpPr>
          <p:cNvPr id="8397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9EB36B8-1564-4A44-A9E6-4842BC2D097A}" type="slidenum">
              <a:rPr lang="tr-TR">
                <a:solidFill>
                  <a:prstClr val="black"/>
                </a:solidFill>
              </a:rPr>
              <a:pPr/>
              <a:t>45</a:t>
            </a:fld>
            <a:endParaRPr lang="tr-TR">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84995"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dirty="0"/>
              <a:t>Konvansiyonel radyografi: Orta kulak ve mastoid hücrelerin değerlendirilmesi için Schüller pozisyonunda grafiden yararlanılabilir. Bu görüntüleme yöntemi, bilgisayarlı tomografinin daha detaylı bilgi sağlaması nedeniyle güncelliğini kaybetmiştir.</a:t>
            </a:r>
          </a:p>
        </p:txBody>
      </p:sp>
      <p:sp>
        <p:nvSpPr>
          <p:cNvPr id="8499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C14333-CCE3-42B0-B1C6-BA0BEDE27920}" type="slidenum">
              <a:rPr lang="tr-TR"/>
              <a:pPr fontAlgn="base">
                <a:spcBef>
                  <a:spcPct val="0"/>
                </a:spcBef>
                <a:spcAft>
                  <a:spcPct val="0"/>
                </a:spcAft>
              </a:pPr>
              <a:t>47</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86019" name="2 Not Yer Tutucusu"/>
          <p:cNvSpPr>
            <a:spLocks noGrp="1"/>
          </p:cNvSpPr>
          <p:nvPr>
            <p:ph type="body" idx="1"/>
          </p:nvPr>
        </p:nvSpPr>
        <p:spPr bwMode="auto">
          <a:noFill/>
        </p:spPr>
        <p:txBody>
          <a:bodyPr wrap="square" numCol="1" anchor="t" anchorCtr="0" compatLnSpc="1">
            <a:prstTxWarp prst="textNoShape">
              <a:avLst/>
            </a:prstTxWarp>
          </a:bodyPr>
          <a:lstStyle/>
          <a:p>
            <a:pPr defTabSz="913467">
              <a:spcBef>
                <a:spcPct val="0"/>
              </a:spcBef>
            </a:pPr>
            <a:r>
              <a:rPr lang="tr-TR"/>
              <a:t>Bilgisayarlı tomografi: Yüksek rezolüsyonlu aksiyel ve koronal tomografi kesitleri temporal kemiğin değerlendirilmesinde detaylı bilgiler sağlar.</a:t>
            </a:r>
          </a:p>
        </p:txBody>
      </p:sp>
      <p:sp>
        <p:nvSpPr>
          <p:cNvPr id="8602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291D608-96C1-4F0A-B1A5-F4DB0BA975CD}" type="slidenum">
              <a:rPr lang="tr-TR"/>
              <a:pPr fontAlgn="base">
                <a:spcBef>
                  <a:spcPct val="0"/>
                </a:spcBef>
                <a:spcAft>
                  <a:spcPct val="0"/>
                </a:spcAft>
              </a:pPr>
              <a:t>48</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87043" name="2 Not Yer Tutucusu"/>
          <p:cNvSpPr>
            <a:spLocks noGrp="1"/>
          </p:cNvSpPr>
          <p:nvPr>
            <p:ph type="body" idx="1"/>
          </p:nvPr>
        </p:nvSpPr>
        <p:spPr bwMode="auto">
          <a:noFill/>
        </p:spPr>
        <p:txBody>
          <a:bodyPr wrap="square" numCol="1" anchor="t" anchorCtr="0" compatLnSpc="1">
            <a:prstTxWarp prst="textNoShape">
              <a:avLst/>
            </a:prstTxWarp>
          </a:bodyPr>
          <a:lstStyle/>
          <a:p>
            <a:pPr defTabSz="913467">
              <a:spcBef>
                <a:spcPct val="0"/>
              </a:spcBef>
            </a:pPr>
            <a:r>
              <a:rPr lang="tr-TR"/>
              <a:t>Manyetik rezonans görüntüleme: Difüzyon MRG ile kolesteatomların diğer inflamatuar ve neoplastik hastalıklardan ayırdedilmesinde ve orta kulak tümörlerinin yaygınlığının saptanmasında yararlıdır.</a:t>
            </a:r>
          </a:p>
        </p:txBody>
      </p:sp>
      <p:sp>
        <p:nvSpPr>
          <p:cNvPr id="8704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7448C19-8E5F-433E-8C3B-76CB911E7361}" type="slidenum">
              <a:rPr lang="tr-TR"/>
              <a:pPr fontAlgn="base">
                <a:spcBef>
                  <a:spcPct val="0"/>
                </a:spcBef>
                <a:spcAft>
                  <a:spcPct val="0"/>
                </a:spcAft>
              </a:pPr>
              <a:t>49</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88067"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8806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081FDFB-6480-4D0C-8FA7-8EADADDCF484}" type="slidenum">
              <a:rPr lang="tr-TR"/>
              <a:pPr fontAlgn="base">
                <a:spcBef>
                  <a:spcPct val="0"/>
                </a:spcBef>
                <a:spcAft>
                  <a:spcPct val="0"/>
                </a:spcAft>
              </a:pPr>
              <a:t>50</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normAutofit fontScale="92500" lnSpcReduction="20000"/>
          </a:bodyPr>
          <a:lstStyle/>
          <a:p>
            <a:pPr>
              <a:defRPr/>
            </a:pPr>
            <a:r>
              <a:rPr lang="tr-TR" b="1" dirty="0"/>
              <a:t>Doğumsal ve Gelişimsel Bozukluklar</a:t>
            </a:r>
          </a:p>
          <a:p>
            <a:pPr>
              <a:defRPr/>
            </a:pPr>
            <a:endParaRPr lang="tr-TR" dirty="0"/>
          </a:p>
          <a:p>
            <a:pPr>
              <a:defRPr/>
            </a:pPr>
            <a:r>
              <a:rPr lang="tr-TR" dirty="0"/>
              <a:t>Orta kulak gelişim bozuklukları, nadiren tek başına hafif orta kulak gelişim bozuklukları şeklinde, çoğunlukla dış kulağın büyük gelişim bozukluklarına eşlik eder tarzda görülebilir.</a:t>
            </a:r>
          </a:p>
          <a:p>
            <a:pPr>
              <a:defRPr/>
            </a:pPr>
            <a:endParaRPr lang="tr-TR" dirty="0"/>
          </a:p>
          <a:p>
            <a:pPr>
              <a:defRPr/>
            </a:pPr>
            <a:r>
              <a:rPr lang="tr-TR" dirty="0"/>
              <a:t>Frey ve Mündnich temporal kemiğin konvansiyonel tabakalandırılmasına dayanarak şekil, ağırlık ve genişliğine göre doğuştan gelişim bozukluklarını 6 gruba ayırmışlardır;</a:t>
            </a:r>
          </a:p>
          <a:p>
            <a:pPr>
              <a:defRPr/>
            </a:pPr>
            <a:r>
              <a:rPr lang="tr-TR" dirty="0"/>
              <a:t>Grup 1 (“küçük displazi”): İzole kemik işitme zinciri gelişim bozuklukları</a:t>
            </a:r>
          </a:p>
          <a:p>
            <a:pPr>
              <a:defRPr/>
            </a:pPr>
            <a:r>
              <a:rPr lang="tr-TR" dirty="0"/>
              <a:t>Grup 2: DKY stenozu veya atrezisi, kemik işitme zinciri gelişim bozuklukları, antrum ve timpan boşluk havalanması iyi</a:t>
            </a:r>
          </a:p>
          <a:p>
            <a:pPr>
              <a:defRPr/>
            </a:pPr>
            <a:r>
              <a:rPr lang="tr-TR" dirty="0"/>
              <a:t>Grup 3: DKY stenozu veya atrezisi, kemik işitme zinciri gelişim bozuklukları, antrum ve mastoid havalanması kısıtlı, timpan boşluk sıklıkla (kısmen) daralmış</a:t>
            </a:r>
          </a:p>
          <a:p>
            <a:pPr>
              <a:defRPr/>
            </a:pPr>
            <a:r>
              <a:rPr lang="tr-TR" dirty="0"/>
              <a:t>Grup 4 (“büyük displazi”): Timpan boşluk ve aditus ad antrum sadece yarık tarzında oluşmuş, sıklıkla kemik işitme zinciri eksik, iç kulak pencereleri yok, havalanma yok.</a:t>
            </a:r>
          </a:p>
          <a:p>
            <a:pPr>
              <a:defRPr/>
            </a:pPr>
            <a:r>
              <a:rPr lang="tr-TR" dirty="0"/>
              <a:t>Grup 5 (atipik gelişim bozuklukları): Os tympanicum, processus styloideus ve processus zygomaticus da etkilenmiş, kemikçikler eksiktir</a:t>
            </a:r>
          </a:p>
          <a:p>
            <a:pPr>
              <a:defRPr/>
            </a:pPr>
            <a:r>
              <a:rPr lang="tr-TR" dirty="0"/>
              <a:t>Grup 6: Aynı zamanda orta kulak gelişim bozukluğu olan veya olmayan labirent gelişim bozuklukları.</a:t>
            </a:r>
          </a:p>
          <a:p>
            <a:pPr>
              <a:defRPr/>
            </a:pPr>
            <a:endParaRPr lang="tr-TR" dirty="0"/>
          </a:p>
          <a:p>
            <a:pPr>
              <a:defRPr/>
            </a:pPr>
            <a:r>
              <a:rPr lang="tr-TR" dirty="0"/>
              <a:t>Sadece tek taraf tutulmuşsa çift taraflı tutulumun aksine çocuğun konuşma yeteneği etkilenmez; bu nedenle tek- ve çift taraflı kulak gelişim bozukluklarının tanı ve tedavi uygulamaları esas itibarıyla farklıdır. İzole ileti kemikleri gelişim bozuklukları, özellikle tek taraflı olduklarında, sıklıkla erişkin yaşta, işitmeyi iyileştirme amaçlı bir operasyon sırasında fark edilirler.</a:t>
            </a:r>
          </a:p>
          <a:p>
            <a:pPr>
              <a:defRPr/>
            </a:pPr>
            <a:endParaRPr lang="tr-TR" b="1" dirty="0"/>
          </a:p>
          <a:p>
            <a:pPr>
              <a:defRPr/>
            </a:pPr>
            <a:r>
              <a:rPr lang="tr-TR" b="1" dirty="0"/>
              <a:t>Tedavi:</a:t>
            </a:r>
            <a:r>
              <a:rPr lang="tr-TR" dirty="0"/>
              <a:t> Nedeni açıklanamayan iletim tipi işitme kayıplarında cerrahi olarak orta kulağın eksplorasyonu ve gerekli onarımın yapılması gereklidir. </a:t>
            </a:r>
          </a:p>
        </p:txBody>
      </p:sp>
      <p:sp>
        <p:nvSpPr>
          <p:cNvPr id="8909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017A85B-4008-476B-B26F-A1573D7C7728}" type="slidenum">
              <a:rPr lang="tr-TR"/>
              <a:pPr fontAlgn="base">
                <a:spcBef>
                  <a:spcPct val="0"/>
                </a:spcBef>
                <a:spcAft>
                  <a:spcPct val="0"/>
                </a:spcAft>
              </a:pPr>
              <a:t>51</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0115"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9011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0A015C7-4F8B-47DF-AD1D-202DFA998624}" type="slidenum">
              <a:rPr lang="tr-TR"/>
              <a:pPr fontAlgn="base">
                <a:spcBef>
                  <a:spcPct val="0"/>
                </a:spcBef>
                <a:spcAft>
                  <a:spcPct val="0"/>
                </a:spcAft>
              </a:pPr>
              <a:t>52</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74755"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sz="500" b="1" dirty="0"/>
              <a:t>Orta kulak boşluğunun duvarları</a:t>
            </a:r>
            <a:endParaRPr lang="tr-TR" sz="500" dirty="0"/>
          </a:p>
          <a:p>
            <a:pPr>
              <a:spcBef>
                <a:spcPct val="0"/>
              </a:spcBef>
            </a:pPr>
            <a:endParaRPr lang="tr-TR" sz="500" b="1" dirty="0"/>
          </a:p>
          <a:p>
            <a:pPr>
              <a:spcBef>
                <a:spcPct val="0"/>
              </a:spcBef>
            </a:pPr>
            <a:r>
              <a:rPr lang="tr-TR" sz="500" b="1" dirty="0"/>
              <a:t>Dış duvar</a:t>
            </a:r>
            <a:r>
              <a:rPr lang="tr-TR" sz="500" dirty="0"/>
              <a:t>: En önemli yapı kulak zarıdır. Kulak zarı, dış ve orta kulağı ayıran bir perde gibidir. Topografik olarak orta kulağı 3 parçaya ayırır. Kulak zarının hemen arkasında bulunan orta kulak boşluğuna mezotimpanum, bunun üzerindeki boşluğa epitimpanum ve altında kalan kısma da hipotimpanum adı verilmektedir.,</a:t>
            </a:r>
          </a:p>
          <a:p>
            <a:pPr>
              <a:spcBef>
                <a:spcPct val="0"/>
              </a:spcBef>
            </a:pPr>
            <a:r>
              <a:rPr lang="tr-TR" sz="500" b="1" dirty="0"/>
              <a:t>Kulak Zarı – Membrana Timpani </a:t>
            </a:r>
            <a:endParaRPr lang="tr-TR" sz="500" dirty="0"/>
          </a:p>
          <a:p>
            <a:pPr>
              <a:spcBef>
                <a:spcPct val="0"/>
              </a:spcBef>
            </a:pPr>
            <a:r>
              <a:rPr lang="tr-TR" dirty="0" smtClean="0"/>
              <a:t>Kulak zarı timpan kemiğin sulkus timpanikus parçası içine oturmuştur ve 8-9 mm çapındadır.</a:t>
            </a:r>
            <a:r>
              <a:rPr lang="tr-TR" sz="500" dirty="0"/>
              <a:t>. Sulkus timpanikus içinde, fibröz bir halka ile çevrilidir; buna </a:t>
            </a:r>
            <a:r>
              <a:rPr lang="tr-TR" sz="500" i="1" dirty="0"/>
              <a:t>annulus timpanikus</a:t>
            </a:r>
            <a:r>
              <a:rPr lang="tr-TR" sz="500" dirty="0"/>
              <a:t> adı verilir. Sulkus timpanikus içinde kalan zar kısmı gergindir; bu bölümüne </a:t>
            </a:r>
            <a:r>
              <a:rPr lang="tr-TR" sz="500" i="1" dirty="0"/>
              <a:t>pars tensa</a:t>
            </a:r>
            <a:r>
              <a:rPr lang="tr-TR" sz="500" dirty="0"/>
              <a:t> adı verilmektedir. Kulak zarının üst kısmı gevşektir ve bu bölgeye </a:t>
            </a:r>
            <a:r>
              <a:rPr lang="tr-TR" sz="500" i="1" dirty="0"/>
              <a:t>pars flaksida</a:t>
            </a:r>
            <a:r>
              <a:rPr lang="tr-TR" sz="500" dirty="0"/>
              <a:t> (</a:t>
            </a:r>
            <a:r>
              <a:rPr lang="tr-TR" sz="500" i="1" dirty="0"/>
              <a:t>Schrapnell Membranı</a:t>
            </a:r>
            <a:r>
              <a:rPr lang="tr-TR" sz="500" dirty="0"/>
              <a:t>) adı verilir.</a:t>
            </a:r>
          </a:p>
          <a:p>
            <a:pPr>
              <a:spcBef>
                <a:spcPct val="0"/>
              </a:spcBef>
            </a:pPr>
            <a:r>
              <a:rPr lang="tr-TR" sz="500" dirty="0"/>
              <a:t>Kulak zarının ortasında, yukarıdan aşağıya ve önden arkaya doğru uzanan manibrium mallei bulunur. Malleus kemikçiğinin bu parçasının, alt ucu her zaman arkaya doğru eğimlidir. Üstte manibriumun üzerinde bir çentik bulunur (</a:t>
            </a:r>
            <a:r>
              <a:rPr lang="tr-TR" sz="500" i="1" dirty="0"/>
              <a:t>prosessus brevis</a:t>
            </a:r>
            <a:r>
              <a:rPr lang="tr-TR" sz="500" dirty="0"/>
              <a:t>); buradan öne ve arkaya iki adet plika uzanır (</a:t>
            </a:r>
            <a:r>
              <a:rPr lang="tr-TR" sz="500" i="1" dirty="0"/>
              <a:t>plika malleolares anterior</a:t>
            </a:r>
            <a:r>
              <a:rPr lang="tr-TR" sz="500" dirty="0"/>
              <a:t> ve </a:t>
            </a:r>
            <a:r>
              <a:rPr lang="tr-TR" sz="500" i="1" dirty="0"/>
              <a:t>posterior</a:t>
            </a:r>
            <a:r>
              <a:rPr lang="tr-TR" sz="500" dirty="0"/>
              <a:t>). Bu plikaların üst kısmında pars flaksida bulunur, altında ise pars tensa yer alır. Kulak zarının en çökük noktası, manibrium malleinin alt ucundadır. Bu noktaya </a:t>
            </a:r>
            <a:r>
              <a:rPr lang="tr-TR" sz="500" i="1" dirty="0"/>
              <a:t>umbo</a:t>
            </a:r>
            <a:r>
              <a:rPr lang="tr-TR" sz="500" dirty="0"/>
              <a:t> adı verilir. Muayene esnasında, kulak zarında, kullanılan ışık kaynağının reflesi alınmaktadır. Buna </a:t>
            </a:r>
            <a:r>
              <a:rPr lang="tr-TR" sz="500" i="1" dirty="0"/>
              <a:t>Politzer Üçgeni</a:t>
            </a:r>
            <a:r>
              <a:rPr lang="tr-TR" sz="500" dirty="0"/>
              <a:t> denir. Politzer üçgeninin tepesi umbo’ya tabanı ise öne doğrudur.</a:t>
            </a:r>
          </a:p>
          <a:p>
            <a:pPr>
              <a:spcBef>
                <a:spcPct val="0"/>
              </a:spcBef>
            </a:pPr>
            <a:r>
              <a:rPr lang="tr-TR" sz="500" dirty="0"/>
              <a:t>Kulak zarındaki patolojileri lokalize edebilmek amacı ile zar topografik olarak 4 ana kadrana ayrılarak incelenir. Manibrium malleinin üzerinde çekilen bir çizgi ile, umbo hizasında buna dik açı ile çizilen ikinci çizgi birleştirildiğinde kulak zarı; ön-alt, ön-üst, arka-alt, arka-üst kadranlara ayrılmaktadır.</a:t>
            </a:r>
          </a:p>
          <a:p>
            <a:pPr>
              <a:spcBef>
                <a:spcPct val="0"/>
              </a:spcBef>
            </a:pPr>
            <a:r>
              <a:rPr lang="tr-TR" sz="500" dirty="0"/>
              <a:t>Yapı olarak kulak zarı 3 ayrı tabakadan oluşmaktadır. En dışta, DKY cildi, içte orta kulak mukozası ve ortada fibröz tabaka vardır. Fibröz tabaka sadece pars tensa kısmında bulunur ve zarın gerginliğini sağlar. Sirküler ve radyal liflerden oluşmuştur. Pars flaksida bölgesinde fibröz tabaka bulunmamaktadır. Bu nedenle kolaylıkla retraksiyon gelişir ve dış kulak yassı epiteli, orta kulağa invagine olabilir; bu şekilde kolesteatomlar gelişir.</a:t>
            </a:r>
          </a:p>
          <a:p>
            <a:pPr>
              <a:spcBef>
                <a:spcPct val="0"/>
              </a:spcBef>
            </a:pPr>
            <a:r>
              <a:rPr lang="tr-TR" sz="500" b="1" i="1" dirty="0"/>
              <a:t>İnnervasyon:</a:t>
            </a:r>
            <a:r>
              <a:rPr lang="tr-TR" sz="500" dirty="0"/>
              <a:t> Dış yüzün innervasyonunu V, VII ve X sinirler sağlar. İç yüz ise IX kafa çifti aracılığı ile innerve olur.</a:t>
            </a:r>
          </a:p>
          <a:p>
            <a:pPr>
              <a:spcBef>
                <a:spcPct val="0"/>
              </a:spcBef>
            </a:pPr>
            <a:r>
              <a:rPr lang="tr-TR" sz="500" b="1" i="1" dirty="0"/>
              <a:t>Arterler:</a:t>
            </a:r>
            <a:r>
              <a:rPr lang="tr-TR" sz="500" dirty="0"/>
              <a:t> A.stilomastoidea, a.timpanika ile beslenir. Venler içte pterigoid pleksusa, dışta v.jugularis eksterna’ya dökülür.</a:t>
            </a:r>
          </a:p>
          <a:p>
            <a:pPr>
              <a:spcBef>
                <a:spcPct val="0"/>
              </a:spcBef>
            </a:pPr>
            <a:r>
              <a:rPr lang="tr-TR" sz="500" b="1" dirty="0"/>
              <a:t>Alt duvar</a:t>
            </a:r>
            <a:r>
              <a:rPr lang="tr-TR" sz="500" dirty="0"/>
              <a:t>: Orta kulağın hipotimpanum bölümünün tabanını oluşturur. Burada hipotimpanum ince kortikal bir kemik tabaka ile </a:t>
            </a:r>
            <a:r>
              <a:rPr lang="tr-TR" sz="500" i="1" dirty="0"/>
              <a:t>bulbus vena jugulare</a:t>
            </a:r>
            <a:r>
              <a:rPr lang="tr-TR" sz="500" dirty="0"/>
              <a:t>’den ayrılmaktadır. Bu ince kemik; konjenital olarak açık olabildiği gibi hipotimpanum içinde değişik yükseklikte de olabilir. Alt duvarın ön kısmı derin lokalizasyonda, a. karotis interna ile komşudur. Alt duvardan n. timpanikus (</a:t>
            </a:r>
            <a:r>
              <a:rPr lang="tr-TR" sz="500" i="1" dirty="0"/>
              <a:t>Jacobson siniri</a:t>
            </a:r>
            <a:r>
              <a:rPr lang="tr-TR" sz="500" dirty="0"/>
              <a:t>), orta kulağa girmektedir.</a:t>
            </a:r>
          </a:p>
          <a:p>
            <a:pPr>
              <a:spcBef>
                <a:spcPct val="0"/>
              </a:spcBef>
            </a:pPr>
            <a:endParaRPr lang="tr-TR" sz="500" b="1" dirty="0"/>
          </a:p>
          <a:p>
            <a:pPr>
              <a:spcBef>
                <a:spcPct val="0"/>
              </a:spcBef>
            </a:pPr>
            <a:r>
              <a:rPr lang="tr-TR" sz="500" b="1" dirty="0"/>
              <a:t>Ön duvar</a:t>
            </a:r>
            <a:r>
              <a:rPr lang="tr-TR" sz="500" dirty="0"/>
              <a:t>: Ön duvarda bulunan iki önemli yapı, Östaki borusunun orifisi ve semikanalis m.tensor timpani’dir.</a:t>
            </a:r>
          </a:p>
          <a:p>
            <a:pPr>
              <a:spcBef>
                <a:spcPct val="0"/>
              </a:spcBef>
            </a:pPr>
            <a:endParaRPr lang="tr-TR" sz="500" b="1" dirty="0"/>
          </a:p>
          <a:p>
            <a:pPr>
              <a:spcBef>
                <a:spcPct val="0"/>
              </a:spcBef>
            </a:pPr>
            <a:r>
              <a:rPr lang="tr-TR" sz="500" b="1" dirty="0"/>
              <a:t>Üst duvar</a:t>
            </a:r>
            <a:r>
              <a:rPr lang="tr-TR" sz="500" dirty="0"/>
              <a:t>: Üst duvar veya </a:t>
            </a:r>
            <a:r>
              <a:rPr lang="tr-TR" sz="500" i="1" dirty="0"/>
              <a:t>tegmen timpani</a:t>
            </a:r>
            <a:r>
              <a:rPr lang="tr-TR" sz="500" dirty="0"/>
              <a:t> orta kulak boşluğunu, orta kafa çukurundan ayırmaktadır. Buradaki ince kortikal kemik konjenital olarak yer yer bulunmayabilir. Bu durumda açıkta olan dura, orta kulak enfeksiyonları için geçiş yolu oluşturabilir. Orta kulağın epitimpanum adı verilen üst bölümde malleusun başı ile inkus eklem yapmaktadır (inkudo-malleolar eklem). Kemikçikler çeşitli bağlar aracılığı ile epitimpanumda asılı olarak dururlar.</a:t>
            </a:r>
          </a:p>
          <a:p>
            <a:pPr>
              <a:spcBef>
                <a:spcPct val="0"/>
              </a:spcBef>
            </a:pPr>
            <a:endParaRPr lang="tr-TR" sz="500" b="1" dirty="0"/>
          </a:p>
          <a:p>
            <a:pPr>
              <a:spcBef>
                <a:spcPct val="0"/>
              </a:spcBef>
            </a:pPr>
            <a:r>
              <a:rPr lang="tr-TR" sz="500" b="1" dirty="0"/>
              <a:t>İç duvar</a:t>
            </a:r>
            <a:r>
              <a:rPr lang="tr-TR" sz="500" dirty="0"/>
              <a:t>: Orta kulağın en önemli bölümüdür. İç kulak ile komşudur. Ortada ilk göze çarpan </a:t>
            </a:r>
            <a:r>
              <a:rPr lang="tr-TR" sz="500" i="1" dirty="0"/>
              <a:t>promontorium</a:t>
            </a:r>
            <a:r>
              <a:rPr lang="tr-TR" sz="500" dirty="0"/>
              <a:t> adı verilen kabarıklıktır. Promontorium; iç kulakta bulunan kokleanın bazal kıvrımına uymaktadır. Promontorium üzerinde n.timpanikus (IX. sinirin dalı), karotid pleksustan çıkan superior inferior karotiko-timpanik sempatik lifler ile pleksus timpanikus’u oluşturur. Buradan çıkan lifler n.petrosus superfisialis minor (VII. sinirin dalı) ile birleşerek otik gangliona giderler.</a:t>
            </a:r>
          </a:p>
          <a:p>
            <a:pPr>
              <a:spcBef>
                <a:spcPct val="0"/>
              </a:spcBef>
            </a:pPr>
            <a:r>
              <a:rPr lang="tr-TR" sz="500" dirty="0"/>
              <a:t>Promontoriumun arka-alt ve arka-üst bölümünde iki adet pencere vardır; bunlar orta kulağın iç kulak ile bağlantısını sağlarlar. Bunlara </a:t>
            </a:r>
            <a:r>
              <a:rPr lang="tr-TR" sz="500" i="1" dirty="0"/>
              <a:t>yuvarlak pencere</a:t>
            </a:r>
            <a:r>
              <a:rPr lang="tr-TR" sz="500" dirty="0"/>
              <a:t> (fenestra rotunda) ve </a:t>
            </a:r>
            <a:r>
              <a:rPr lang="tr-TR" sz="500" i="1" dirty="0"/>
              <a:t>oval pencere</a:t>
            </a:r>
            <a:r>
              <a:rPr lang="tr-TR" sz="500" dirty="0"/>
              <a:t> (fenestra ovale) adı verilir. Oval pencerenin üzerinde, stapesin tabanı oturmaktadır. Stapes tabanı, çevresinde bulunan fibröz bir halka (ligamentum annulare) aracılığı ile oval pencere üzerinde oturmaktadır. Yuvarlak pencere ise ince bir membran ile kaplıdır (</a:t>
            </a:r>
            <a:r>
              <a:rPr lang="tr-TR" sz="500" i="1" dirty="0"/>
              <a:t>membrana timpanika sekundaria</a:t>
            </a:r>
            <a:r>
              <a:rPr lang="tr-TR" sz="500" dirty="0"/>
              <a:t>).</a:t>
            </a:r>
          </a:p>
          <a:p>
            <a:pPr>
              <a:spcBef>
                <a:spcPct val="0"/>
              </a:spcBef>
            </a:pPr>
            <a:r>
              <a:rPr lang="tr-TR" sz="500" dirty="0"/>
              <a:t>Oval pencerenin üst kısmında iki adet kemik çıkıntı bulunur; prominensia kanalis fasiyalis ve kanalis semisirkularis lateralis. Prominensia kanalis fasiyalis; fallop kemik kanalın orta kulakta timpanik segment boyunca yapmış olduğu kabarıklıktır. Bunun üzerindeki kemik lamel çok incedir. Bazen konjenital açıklıklar gösterebilir. Orta kulak cerrahisinde ve hastalıkların yayılımında önemlidir.</a:t>
            </a:r>
          </a:p>
          <a:p>
            <a:pPr>
              <a:spcBef>
                <a:spcPct val="0"/>
              </a:spcBef>
            </a:pPr>
            <a:r>
              <a:rPr lang="tr-TR" sz="500" dirty="0"/>
              <a:t>Prominensia kanalis semisirkularis lateralis ise lateral semisirküler kanalın yapmış olduğu kabarıklıktır. Cerrahi girişimlerde önemli bir anatomik noktadır.</a:t>
            </a:r>
          </a:p>
          <a:p>
            <a:pPr>
              <a:spcBef>
                <a:spcPct val="0"/>
              </a:spcBef>
            </a:pPr>
            <a:r>
              <a:rPr lang="tr-TR" sz="500" dirty="0"/>
              <a:t>Orta kulak iç duvarında, bu kabarıklıklarının dışında iki adet sivri kemik çıkıntı vardır.</a:t>
            </a:r>
          </a:p>
          <a:p>
            <a:pPr>
              <a:spcBef>
                <a:spcPct val="0"/>
              </a:spcBef>
            </a:pPr>
            <a:r>
              <a:rPr lang="tr-TR" sz="500" dirty="0"/>
              <a:t>a) Promontoriumun yukarı kısmında, prosessus kokleariformis: Buraya m.tensor timpani yapışmaktadır.</a:t>
            </a:r>
          </a:p>
          <a:p>
            <a:pPr>
              <a:spcBef>
                <a:spcPct val="0"/>
              </a:spcBef>
            </a:pPr>
            <a:r>
              <a:rPr lang="tr-TR" sz="500" dirty="0"/>
              <a:t>b) Promontoriumun ve oval pencerenin arkasında, eminensia piramidarum vardır. Bu çıkıntının içinde m.stapedius bulunur; tendonu dışarıdadır ve stapes kemikçiğinin arka bacağının üst kısmına yapışır.</a:t>
            </a:r>
          </a:p>
          <a:p>
            <a:pPr>
              <a:spcBef>
                <a:spcPct val="0"/>
              </a:spcBef>
            </a:pPr>
            <a:r>
              <a:rPr lang="tr-TR" sz="500" dirty="0"/>
              <a:t>Orta kulak boşluğunda; iç duvarda, cerrahi yönden ulaşılması güç olan ve kolesteatoma yayılımında önem kazanan iki çukurluk vardır. </a:t>
            </a:r>
          </a:p>
          <a:p>
            <a:pPr>
              <a:spcBef>
                <a:spcPct val="0"/>
              </a:spcBef>
            </a:pPr>
            <a:r>
              <a:rPr lang="tr-TR" sz="500" i="1" dirty="0"/>
              <a:t>Sinüs timpani</a:t>
            </a:r>
            <a:r>
              <a:rPr lang="tr-TR" sz="500" dirty="0"/>
              <a:t>; Eminensia piramidarum’un alt kısmında, oval ve yuvarlak pencerelerin arkasındadır. Fasiyal kanalın altına doğru uzanır.</a:t>
            </a:r>
          </a:p>
          <a:p>
            <a:pPr>
              <a:spcBef>
                <a:spcPct val="0"/>
              </a:spcBef>
            </a:pPr>
            <a:r>
              <a:rPr lang="tr-TR" sz="500" i="1" dirty="0"/>
              <a:t>Fasiyal reses</a:t>
            </a:r>
            <a:r>
              <a:rPr lang="tr-TR" sz="500" dirty="0"/>
              <a:t> ise; dış kenarı DKY, arka ve üst kısmı fossa inkudis tarafından sınırlanan fasiyal kanalın vertikal segmentinin üzerinde yer alan bir diğer girintidir.</a:t>
            </a:r>
          </a:p>
          <a:p>
            <a:pPr>
              <a:spcBef>
                <a:spcPct val="0"/>
              </a:spcBef>
            </a:pPr>
            <a:endParaRPr lang="tr-TR" sz="500" b="1" dirty="0"/>
          </a:p>
          <a:p>
            <a:pPr>
              <a:spcBef>
                <a:spcPct val="0"/>
              </a:spcBef>
            </a:pPr>
            <a:r>
              <a:rPr lang="tr-TR" sz="500" b="1" dirty="0"/>
              <a:t>Arka duvar</a:t>
            </a:r>
            <a:r>
              <a:rPr lang="tr-TR" sz="500" dirty="0"/>
              <a:t>: Arka duvarda bulunan aditus ad antrum aracılığı ile antrum, buradan da mastoid sellüllere geçilir. Aditusun hemen altında, inkusun kısa kolunun oturduğu fossa inkudis vardır. Arka duvar fasiyal resess ve DKY ile devam eder. Burada; iç kısımda, fasiyal sinirin vertikal segmentinin komşuluğu önemlidir.</a:t>
            </a:r>
          </a:p>
        </p:txBody>
      </p:sp>
      <p:sp>
        <p:nvSpPr>
          <p:cNvPr id="7475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91D2234-2590-41C0-95E7-1B0CA812BE6C}" type="slidenum">
              <a:rPr lang="tr-TR">
                <a:solidFill>
                  <a:prstClr val="black"/>
                </a:solidFill>
              </a:rPr>
              <a:pPr/>
              <a:t>8</a:t>
            </a:fld>
            <a:endParaRPr lang="tr-TR">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1139"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9114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E269BA2-058F-41F2-89F6-0DAC33AAA9D0}" type="slidenum">
              <a:rPr lang="tr-TR"/>
              <a:pPr fontAlgn="base">
                <a:spcBef>
                  <a:spcPct val="0"/>
                </a:spcBef>
                <a:spcAft>
                  <a:spcPct val="0"/>
                </a:spcAft>
              </a:pPr>
              <a:t>53</a:t>
            </a:fld>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normAutofit fontScale="85000" lnSpcReduction="20000"/>
          </a:bodyPr>
          <a:lstStyle/>
          <a:p>
            <a:pPr>
              <a:defRPr/>
            </a:pPr>
            <a:r>
              <a:rPr lang="tr-TR" b="1" dirty="0"/>
              <a:t>Akut Süpüratif Otitis Media (ASOM)</a:t>
            </a:r>
            <a:endParaRPr lang="tr-TR" dirty="0"/>
          </a:p>
          <a:p>
            <a:pPr>
              <a:defRPr/>
            </a:pPr>
            <a:endParaRPr lang="tr-TR" dirty="0" smtClean="0"/>
          </a:p>
          <a:p>
            <a:pPr>
              <a:defRPr/>
            </a:pPr>
            <a:r>
              <a:rPr lang="tr-TR" dirty="0" smtClean="0"/>
              <a:t>Orta kulak ve mastoidin havalı boşluklarını döşeyen mukozanın inflamasyonudur. Akut otitis media (AOM), akut pürülan otitis media gibi isimlerle de bilinmektedir. Tüm yaş gruplarında görülebilirse de çocukluk döneminde daha sıktır.</a:t>
            </a:r>
          </a:p>
          <a:p>
            <a:pPr>
              <a:defRPr/>
            </a:pPr>
            <a:endParaRPr lang="tr-TR" b="1" dirty="0" smtClean="0"/>
          </a:p>
          <a:p>
            <a:pPr>
              <a:defRPr/>
            </a:pPr>
            <a:r>
              <a:rPr lang="tr-TR" b="1" dirty="0" smtClean="0"/>
              <a:t>Risk Faktörleri</a:t>
            </a:r>
            <a:r>
              <a:rPr lang="tr-TR" dirty="0" smtClean="0"/>
              <a:t> </a:t>
            </a:r>
          </a:p>
          <a:p>
            <a:pPr>
              <a:defRPr/>
            </a:pPr>
            <a:r>
              <a:rPr lang="tr-TR" dirty="0" smtClean="0"/>
              <a:t>Yaşın küçük olması, kreşe gitme, biberonla beslenme, sigara (aktif ya da pasif), ilk atağın erken yaşta geçirilmesi, evde viral infeksiyon varlığı, kardeş ya da anne babada ASOM öyküsü, yetersiz sağlık koşulları, bozuk sosyo-ekonomik koşullar, mevsim (kış, sonbahar), ırk, çeşitli patolojik durumların bulunması (yetersiz bağışıklık sistemi, yarık damak, siliyer diskinezi, Down Sendromu, kistik fibroz) ve diğer durumlar (posterior tampon, perforasyon veya ventilasyon tüpü varlığında kirli ya da klorlu suda yüzme, dalma).</a:t>
            </a:r>
          </a:p>
          <a:p>
            <a:pPr>
              <a:defRPr/>
            </a:pPr>
            <a:r>
              <a:rPr lang="tr-TR" dirty="0" smtClean="0"/>
              <a:t>ASOM için en önemli etyolojik faktör, üst solunum yolu infeksiyonudur. Başlangıcının viral olmasına karşın, ASOM sekonder eklenen bakteriyel bir infeksiyondur. En sık üretilen etkenler, S.pneumonia, H.influenzae ve M.catarrhalis’tir. S.pneumonia en önemli ASOM etkenidir ve bir çok vakadan birkaç tipi (19, 23, 6, 14, 3, ve 18) sorumludur. </a:t>
            </a:r>
          </a:p>
          <a:p>
            <a:pPr>
              <a:defRPr/>
            </a:pPr>
            <a:endParaRPr lang="tr-TR" b="1" dirty="0"/>
          </a:p>
          <a:p>
            <a:pPr>
              <a:defRPr/>
            </a:pPr>
            <a:r>
              <a:rPr lang="tr-TR" b="1" dirty="0"/>
              <a:t>Klinik</a:t>
            </a:r>
            <a:endParaRPr lang="tr-TR" dirty="0"/>
          </a:p>
          <a:p>
            <a:pPr marL="228587" indent="-228587">
              <a:buFont typeface="+mj-lt"/>
              <a:buAutoNum type="arabicPeriod"/>
              <a:defRPr/>
            </a:pPr>
            <a:r>
              <a:rPr lang="tr-TR" dirty="0"/>
              <a:t>Hiperemi evresi: Orta kulak mukozasında ödem ve vasküler dolgunluk artmıştır. Kulak ağrısı henüz başlamamıştır, hafif ateş vardır.</a:t>
            </a:r>
          </a:p>
          <a:p>
            <a:pPr marL="228587" indent="-228587">
              <a:buFont typeface="+mj-lt"/>
              <a:buAutoNum type="arabicPeriod"/>
              <a:defRPr/>
            </a:pPr>
            <a:r>
              <a:rPr lang="tr-TR" dirty="0"/>
              <a:t>Eksüdasyon evresi: Orta kulak ve mastoid hücrelerde basınçlı eksüda birikir. Ateş yükselir, kulak ağrısı şiddetlenir. Belirgin iletim tipi işitme kaybı ortaya çıkar.</a:t>
            </a:r>
          </a:p>
          <a:p>
            <a:pPr marL="228587" indent="-228587">
              <a:buFont typeface="+mj-lt"/>
              <a:buAutoNum type="arabicPeriod"/>
              <a:defRPr/>
            </a:pPr>
            <a:r>
              <a:rPr lang="tr-TR" dirty="0"/>
              <a:t>Süpürasyon evresi: Sıkışan pürülan akıntı sonucu önce kulak zarı delinir, kanlı pürülan akıntı ve sonrasında pürülan akıntı DKY’dan gelir. Pürülan birikim drene olunca hastanın şikayetleri hızla azalır, ağrı kesilir, ateş düşer.</a:t>
            </a:r>
          </a:p>
          <a:p>
            <a:pPr marL="228587" indent="-228587">
              <a:buFont typeface="+mj-lt"/>
              <a:buAutoNum type="arabicPeriod"/>
              <a:defRPr/>
            </a:pPr>
            <a:r>
              <a:rPr lang="tr-TR" dirty="0"/>
              <a:t>Rezolüsyon evresi: İyileşme başlar. İlk üç evreden herhangi birinden rezolüsyon evresine geçiş olabilir. Semptomlar azalır ve kaybolma eğilimi gösterir. Ancak orta kulaktaki sıvının kaybolması için 2-4 haftalık bir sürecin geçmesi gerekir. Bu dönemde yapılacak kontrollerde orta kulakta sıvı varlığının görülmesi, hastalığın devam ettiğini düşündürmemelidir.</a:t>
            </a:r>
          </a:p>
          <a:p>
            <a:pPr marL="228587" indent="-228587">
              <a:buFont typeface="+mj-lt"/>
              <a:buAutoNum type="arabicPeriod"/>
              <a:defRPr/>
            </a:pPr>
            <a:r>
              <a:rPr lang="tr-TR" dirty="0"/>
              <a:t>Komplikasyon: Bu evrelerin herhangi birinde otitis media komplikasyonu ortaya çıkabilir.</a:t>
            </a:r>
          </a:p>
        </p:txBody>
      </p:sp>
      <p:sp>
        <p:nvSpPr>
          <p:cNvPr id="9216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DC19293-8C06-417E-A9A6-E1E3759D2FB6}" type="slidenum">
              <a:rPr lang="tr-TR"/>
              <a:pPr fontAlgn="base">
                <a:spcBef>
                  <a:spcPct val="0"/>
                </a:spcBef>
                <a:spcAft>
                  <a:spcPct val="0"/>
                </a:spcAft>
              </a:pPr>
              <a:t>54</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3187"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b="1" dirty="0"/>
              <a:t>Akut Süpüratif Otitis Media (ASOM)</a:t>
            </a:r>
            <a:endParaRPr lang="tr-TR" dirty="0"/>
          </a:p>
          <a:p>
            <a:pPr>
              <a:spcBef>
                <a:spcPct val="0"/>
              </a:spcBef>
            </a:pPr>
            <a:endParaRPr lang="tr-TR" b="1" dirty="0"/>
          </a:p>
          <a:p>
            <a:pPr>
              <a:spcBef>
                <a:spcPct val="0"/>
              </a:spcBef>
            </a:pPr>
            <a:r>
              <a:rPr lang="tr-TR" b="1" dirty="0"/>
              <a:t>Otoskopi</a:t>
            </a:r>
            <a:endParaRPr lang="tr-TR" dirty="0"/>
          </a:p>
          <a:p>
            <a:pPr>
              <a:spcBef>
                <a:spcPct val="0"/>
              </a:spcBef>
            </a:pPr>
            <a:r>
              <a:rPr lang="tr-TR" dirty="0"/>
              <a:t>Kulak zarı kızarık, kabarık, öne bombeleşmiş, hiperemik, sonraki dönemlerde toplu iğne başı büyüklüğünde spontan perforasyonlar mümkündür, buradan pulse eden pürülan sekresyon gelebilir. Bombe, dışa itilmiş, kırmızı ve hareketsiz bir kulak zarı ASOM tanısına yaklaştırır. Ağlama, DKY’dan serümen temizlenmesi sırasında oluşan iritasyon ve ateşin de kulak zarında hiperemiye neden olabileceği unutulmamalıdır. </a:t>
            </a:r>
          </a:p>
        </p:txBody>
      </p:sp>
      <p:sp>
        <p:nvSpPr>
          <p:cNvPr id="9318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0793CF0-55BD-43C6-8EF7-3E45B6A5A11D}" type="slidenum">
              <a:rPr lang="tr-TR"/>
              <a:pPr fontAlgn="base">
                <a:spcBef>
                  <a:spcPct val="0"/>
                </a:spcBef>
                <a:spcAft>
                  <a:spcPct val="0"/>
                </a:spcAft>
              </a:pPr>
              <a:t>57</a:t>
            </a:fld>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4211"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b="1" dirty="0"/>
              <a:t>Akut Süpüratif Otitis Media (ASOM)</a:t>
            </a:r>
            <a:endParaRPr lang="tr-TR" dirty="0"/>
          </a:p>
          <a:p>
            <a:pPr>
              <a:spcBef>
                <a:spcPct val="0"/>
              </a:spcBef>
            </a:pPr>
            <a:endParaRPr lang="tr-TR" b="1" dirty="0"/>
          </a:p>
          <a:p>
            <a:pPr>
              <a:spcBef>
                <a:spcPct val="0"/>
              </a:spcBef>
            </a:pPr>
            <a:r>
              <a:rPr lang="tr-TR" b="1" dirty="0"/>
              <a:t>Tedavi</a:t>
            </a:r>
            <a:endParaRPr lang="tr-TR" dirty="0"/>
          </a:p>
          <a:p>
            <a:pPr>
              <a:spcBef>
                <a:spcPct val="0"/>
              </a:spcBef>
            </a:pPr>
            <a:r>
              <a:rPr lang="tr-TR" dirty="0"/>
              <a:t>· Antibiyotikler: amoksisilin, amoksisilin+klavulanat asit, ampisilin-sulbaktam, sefuroksim aksetil, sefprozil, sefaklor, lorakarbef, azitromisin, klaritromisin tercih edilebilecek antibiyotiklerdir. Perforasyon varsa antibiyotik tedavisine başlamadan önce kültür-antibiyogram ve buna göre tedavinin yönlendirilmesi uygundur. </a:t>
            </a:r>
            <a:r>
              <a:rPr lang="tr-TR" b="1" dirty="0"/>
              <a:t>Antibiyotik kullanım süresi 10-14 gün olmalıdır.</a:t>
            </a:r>
            <a:endParaRPr lang="tr-TR" dirty="0"/>
          </a:p>
          <a:p>
            <a:pPr>
              <a:spcBef>
                <a:spcPct val="0"/>
              </a:spcBef>
            </a:pPr>
            <a:r>
              <a:rPr lang="tr-TR" dirty="0"/>
              <a:t>· Dekonjestan: lokal ya da sistemik uygulamalar ile Östaki borusu ventilasyonu iyileştirilir. Örneğin; topikal ksilometazolin, sistemik psödoefedrin.</a:t>
            </a:r>
          </a:p>
          <a:p>
            <a:pPr>
              <a:spcBef>
                <a:spcPct val="0"/>
              </a:spcBef>
            </a:pPr>
            <a:r>
              <a:rPr lang="tr-TR" dirty="0"/>
              <a:t>· Analjezi: yaşa ve gereksinime göre parasetamol verilebilir.</a:t>
            </a:r>
          </a:p>
          <a:p>
            <a:pPr>
              <a:spcBef>
                <a:spcPct val="0"/>
              </a:spcBef>
            </a:pPr>
            <a:r>
              <a:rPr lang="tr-TR" dirty="0"/>
              <a:t>· İleri derecede kulak zarı bombeleşmesi ve ağrı varsa parasentez yapılmalıdır.</a:t>
            </a:r>
          </a:p>
          <a:p>
            <a:pPr>
              <a:spcBef>
                <a:spcPct val="0"/>
              </a:spcBef>
            </a:pPr>
            <a:r>
              <a:rPr lang="tr-TR" dirty="0"/>
              <a:t>· İleri düzeyde İTİK ile seyreden iltihabi sekresyon ve tinnitus varsa, konservatif tedaviye direnç ve komplikasyon gelişirse kulak zarına ventilasyon tüpü yerleştirilir.</a:t>
            </a:r>
          </a:p>
        </p:txBody>
      </p:sp>
      <p:sp>
        <p:nvSpPr>
          <p:cNvPr id="9421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891B991-C7A7-419D-B225-4E0249B9FBF8}" type="slidenum">
              <a:rPr lang="tr-TR"/>
              <a:pPr fontAlgn="base">
                <a:spcBef>
                  <a:spcPct val="0"/>
                </a:spcBef>
                <a:spcAft>
                  <a:spcPct val="0"/>
                </a:spcAft>
              </a:pPr>
              <a:t>58</a:t>
            </a:fld>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5235"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b="1" dirty="0"/>
              <a:t>Rekürren Süpüratif Otitis Media (RSOM)</a:t>
            </a:r>
            <a:endParaRPr lang="tr-TR" dirty="0"/>
          </a:p>
          <a:p>
            <a:pPr>
              <a:spcBef>
                <a:spcPct val="0"/>
              </a:spcBef>
            </a:pPr>
            <a:r>
              <a:rPr lang="tr-TR" dirty="0"/>
              <a:t>Bazı çocuklar tekrarlayan ASOM ataklarına maruz kalırlar. Son 6 ay içerisinde 3, ya da son bir yıl içerisinde 4 ASOM atağı geçirmiş ise RSOM tanısı konur. Altta yatan IgA eksikliği veya hipogammaglobulinemi gibi araştırılması gereken immunolojik bir bozukluk olabilir. </a:t>
            </a:r>
          </a:p>
          <a:p>
            <a:pPr>
              <a:spcBef>
                <a:spcPct val="0"/>
              </a:spcBef>
            </a:pPr>
            <a:r>
              <a:rPr lang="tr-TR" dirty="0"/>
              <a:t>RSOM’un önlenmesindeki amaç, ağrı ve ateş sıklığını azaltmak, işitme kaybı süresini kısaltmak, muayene ve tedavi masrafları düşürmek ve uzun dönem sekelleri önlemektir. </a:t>
            </a:r>
          </a:p>
          <a:p>
            <a:pPr>
              <a:spcBef>
                <a:spcPct val="0"/>
              </a:spcBef>
            </a:pPr>
            <a:r>
              <a:rPr lang="tr-TR" dirty="0"/>
              <a:t>RSOM, tedavisindeki temel seçenekler antibiyotik profilaksisi ve ventilasyon tüpü uygulamasıdır. Aktif bağışıklama</a:t>
            </a:r>
            <a:r>
              <a:rPr lang="tr-TR" dirty="0" smtClean="0"/>
              <a:t> (pnömokok aşısı)</a:t>
            </a:r>
            <a:r>
              <a:rPr lang="tr-TR" dirty="0"/>
              <a:t>, atakların sıklığının azaltılmasında oldukça etkin bir yöntemdir.</a:t>
            </a:r>
          </a:p>
        </p:txBody>
      </p:sp>
      <p:sp>
        <p:nvSpPr>
          <p:cNvPr id="9523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3499E96-3773-4211-AD6A-67024F2CC29F}" type="slidenum">
              <a:rPr lang="tr-TR"/>
              <a:pPr fontAlgn="base">
                <a:spcBef>
                  <a:spcPct val="0"/>
                </a:spcBef>
                <a:spcAft>
                  <a:spcPct val="0"/>
                </a:spcAft>
              </a:pPr>
              <a:t>59</a:t>
            </a:fld>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6259"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b="1" dirty="0"/>
              <a:t>Efüzyonlu Otitis Media (EOM)</a:t>
            </a:r>
          </a:p>
          <a:p>
            <a:pPr>
              <a:spcBef>
                <a:spcPct val="0"/>
              </a:spcBef>
            </a:pPr>
            <a:r>
              <a:rPr lang="tr-TR" dirty="0"/>
              <a:t>EOM, akut enfeksiyon yakınmaları ve bulguları olmaksızın orta kulakta seröz yada mukoid sıvı birikmesi ile karakterize bir enflamasyon tablosudur. Terminolojide EOM ile aynı anlamı taşıyan bir çok isimlendirme bulunmaktadır (seröz OM</a:t>
            </a:r>
            <a:r>
              <a:rPr lang="tr-TR" dirty="0" smtClean="0"/>
              <a:t> - SOM</a:t>
            </a:r>
            <a:r>
              <a:rPr lang="tr-TR" dirty="0"/>
              <a:t>,  mukoid OM, kataral OM, sekretuar OM</a:t>
            </a:r>
            <a:r>
              <a:rPr lang="tr-TR" dirty="0" smtClean="0"/>
              <a:t> - SOM</a:t>
            </a:r>
            <a:r>
              <a:rPr lang="tr-TR" dirty="0"/>
              <a:t>, non-süpüratif OM, orta kulak efüzyonu, Glue Ear)</a:t>
            </a:r>
          </a:p>
          <a:p>
            <a:pPr>
              <a:spcBef>
                <a:spcPct val="0"/>
              </a:spcBef>
            </a:pPr>
            <a:endParaRPr lang="tr-TR" dirty="0"/>
          </a:p>
          <a:p>
            <a:pPr>
              <a:spcBef>
                <a:spcPct val="0"/>
              </a:spcBef>
            </a:pPr>
            <a:r>
              <a:rPr lang="tr-TR" dirty="0"/>
              <a:t>EOM açısından yapılan insidans çalışmaları, okul öncesi çocukların %35 ve %70’inin en az bir EOM atağı geçirdiğini göstermektedir. EOM’nın oluşmasındaki en önemli üç etyolojik neden  enfeksiyon, enflamasyon ve orta kulağın aerasyon bozukluğudur. </a:t>
            </a:r>
          </a:p>
        </p:txBody>
      </p:sp>
      <p:sp>
        <p:nvSpPr>
          <p:cNvPr id="9626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CC595AC-7DB2-485C-B670-2D66F6432338}" type="slidenum">
              <a:rPr lang="tr-TR"/>
              <a:pPr fontAlgn="base">
                <a:spcBef>
                  <a:spcPct val="0"/>
                </a:spcBef>
                <a:spcAft>
                  <a:spcPct val="0"/>
                </a:spcAft>
              </a:pPr>
              <a:t>60</a:t>
            </a:fld>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normAutofit fontScale="40000" lnSpcReduction="20000"/>
          </a:bodyPr>
          <a:lstStyle/>
          <a:p>
            <a:pPr defTabSz="914346">
              <a:defRPr/>
            </a:pPr>
            <a:r>
              <a:rPr lang="tr-TR" b="1"/>
              <a:t>Efüzyonlu Otitis Media (EOM)</a:t>
            </a:r>
          </a:p>
          <a:p>
            <a:pPr>
              <a:defRPr/>
            </a:pPr>
            <a:r>
              <a:rPr lang="tr-TR"/>
              <a:t>EOM, orta kulağın yetersiz havalanması ya da mukosilier klirens mekanizmasının bozulması sonucu ortaya çıkar. EOM’nın oluşmasında etkisi olan ya da kolaylaştırıcı bir çok faktör vardır:</a:t>
            </a:r>
          </a:p>
          <a:p>
            <a:pPr>
              <a:buFont typeface="Arial" pitchFamily="34" charset="0"/>
              <a:buChar char="•"/>
              <a:defRPr/>
            </a:pPr>
            <a:r>
              <a:rPr lang="tr-TR" sz="800"/>
              <a:t>Akut otitis media sıklığı</a:t>
            </a:r>
            <a:r>
              <a:rPr lang="tr-TR" sz="2400"/>
              <a:t> </a:t>
            </a:r>
            <a:endParaRPr lang="tr-TR" sz="2000"/>
          </a:p>
          <a:p>
            <a:pPr>
              <a:buFont typeface="Arial" pitchFamily="34" charset="0"/>
              <a:buChar char="•"/>
              <a:defRPr/>
            </a:pPr>
            <a:r>
              <a:rPr lang="tr-TR" sz="800"/>
              <a:t>Üst solunum yolları enfeksiyonları</a:t>
            </a:r>
            <a:r>
              <a:rPr lang="tr-TR" sz="2400"/>
              <a:t> </a:t>
            </a:r>
            <a:endParaRPr lang="tr-TR" sz="2000"/>
          </a:p>
          <a:p>
            <a:pPr>
              <a:buFont typeface="Arial" pitchFamily="34" charset="0"/>
              <a:buChar char="•"/>
              <a:defRPr/>
            </a:pPr>
            <a:r>
              <a:rPr lang="tr-TR" sz="800"/>
              <a:t>Adenoid vejetasyon</a:t>
            </a:r>
            <a:r>
              <a:rPr lang="tr-TR" sz="2400"/>
              <a:t> </a:t>
            </a:r>
            <a:endParaRPr lang="tr-TR" sz="2000"/>
          </a:p>
          <a:p>
            <a:pPr>
              <a:buFont typeface="Arial" pitchFamily="34" charset="0"/>
              <a:buChar char="•"/>
              <a:defRPr/>
            </a:pPr>
            <a:r>
              <a:rPr lang="tr-TR" sz="800"/>
              <a:t>Sık ve kuralsız antibiyotik kullanımı</a:t>
            </a:r>
            <a:r>
              <a:rPr lang="tr-TR" sz="2400"/>
              <a:t> </a:t>
            </a:r>
            <a:endParaRPr lang="tr-TR" sz="2000"/>
          </a:p>
          <a:p>
            <a:pPr>
              <a:buFont typeface="Arial" pitchFamily="34" charset="0"/>
              <a:buChar char="•"/>
              <a:defRPr/>
            </a:pPr>
            <a:r>
              <a:rPr lang="tr-TR" sz="800"/>
              <a:t>Doğumsal  ve konjenital  sorunlar </a:t>
            </a:r>
            <a:endParaRPr lang="tr-TR" sz="2000"/>
          </a:p>
          <a:p>
            <a:pPr lvl="1">
              <a:buFont typeface="Arial" pitchFamily="34" charset="0"/>
              <a:buChar char="•"/>
              <a:defRPr/>
            </a:pPr>
            <a:r>
              <a:rPr lang="tr-TR" sz="800"/>
              <a:t>Prematür doğma</a:t>
            </a:r>
            <a:r>
              <a:rPr lang="tr-TR" sz="2400"/>
              <a:t> </a:t>
            </a:r>
            <a:endParaRPr lang="tr-TR" sz="2000"/>
          </a:p>
          <a:p>
            <a:pPr lvl="1">
              <a:buFont typeface="Arial" pitchFamily="34" charset="0"/>
              <a:buChar char="•"/>
              <a:defRPr/>
            </a:pPr>
            <a:r>
              <a:rPr lang="tr-TR" sz="800"/>
              <a:t>Uzun doğum proçesi</a:t>
            </a:r>
            <a:r>
              <a:rPr lang="tr-TR" sz="2400"/>
              <a:t> </a:t>
            </a:r>
            <a:endParaRPr lang="tr-TR" sz="2000"/>
          </a:p>
          <a:p>
            <a:pPr lvl="1">
              <a:buFont typeface="Arial" pitchFamily="34" charset="0"/>
              <a:buChar char="•"/>
              <a:defRPr/>
            </a:pPr>
            <a:r>
              <a:rPr lang="tr-TR" sz="800"/>
              <a:t>Amnion sıvısında mekonyum</a:t>
            </a:r>
            <a:r>
              <a:rPr lang="tr-TR" sz="2400"/>
              <a:t> </a:t>
            </a:r>
            <a:endParaRPr lang="tr-TR" sz="2000"/>
          </a:p>
          <a:p>
            <a:pPr lvl="1">
              <a:buFont typeface="Arial" pitchFamily="34" charset="0"/>
              <a:buChar char="•"/>
              <a:defRPr/>
            </a:pPr>
            <a:r>
              <a:rPr lang="tr-TR" sz="800"/>
              <a:t>Anne sütü erken terk</a:t>
            </a:r>
            <a:r>
              <a:rPr lang="tr-TR" sz="2400"/>
              <a:t> </a:t>
            </a:r>
            <a:endParaRPr lang="tr-TR" sz="2000"/>
          </a:p>
          <a:p>
            <a:pPr lvl="1">
              <a:buFont typeface="Arial" pitchFamily="34" charset="0"/>
              <a:buChar char="•"/>
              <a:defRPr/>
            </a:pPr>
            <a:r>
              <a:rPr lang="tr-TR" sz="800"/>
              <a:t>Biberonla beslenme</a:t>
            </a:r>
            <a:r>
              <a:rPr lang="tr-TR" sz="2400"/>
              <a:t> </a:t>
            </a:r>
            <a:endParaRPr lang="tr-TR" sz="2000"/>
          </a:p>
          <a:p>
            <a:pPr lvl="1">
              <a:buFont typeface="Arial" pitchFamily="34" charset="0"/>
              <a:buChar char="•"/>
              <a:defRPr/>
            </a:pPr>
            <a:r>
              <a:rPr lang="tr-TR" sz="800"/>
              <a:t>Kraniofasial anomaliler</a:t>
            </a:r>
            <a:r>
              <a:rPr lang="tr-TR" sz="2400"/>
              <a:t> </a:t>
            </a:r>
            <a:endParaRPr lang="tr-TR" sz="2000"/>
          </a:p>
          <a:p>
            <a:pPr>
              <a:buFont typeface="Arial" pitchFamily="34" charset="0"/>
              <a:buChar char="•"/>
              <a:defRPr/>
            </a:pPr>
            <a:r>
              <a:rPr lang="tr-TR" sz="800"/>
              <a:t>Down sendromu </a:t>
            </a:r>
            <a:endParaRPr lang="tr-TR" sz="2000"/>
          </a:p>
          <a:p>
            <a:pPr lvl="1">
              <a:buFont typeface="Arial" pitchFamily="34" charset="0"/>
              <a:buChar char="•"/>
              <a:defRPr/>
            </a:pPr>
            <a:r>
              <a:rPr lang="tr-TR" sz="800"/>
              <a:t>Yarık damak ve dudak anomalileri</a:t>
            </a:r>
            <a:r>
              <a:rPr lang="tr-TR" sz="2400"/>
              <a:t> </a:t>
            </a:r>
            <a:endParaRPr lang="tr-TR" sz="2000"/>
          </a:p>
          <a:p>
            <a:pPr lvl="1">
              <a:buFont typeface="Arial" pitchFamily="34" charset="0"/>
              <a:buChar char="•"/>
              <a:defRPr/>
            </a:pPr>
            <a:r>
              <a:rPr lang="tr-TR" sz="800"/>
              <a:t>Annenin kan grubunun  A olması</a:t>
            </a:r>
            <a:r>
              <a:rPr lang="tr-TR" sz="2400"/>
              <a:t> </a:t>
            </a:r>
            <a:endParaRPr lang="tr-TR" sz="2000"/>
          </a:p>
          <a:p>
            <a:pPr lvl="1">
              <a:buFont typeface="Arial" pitchFamily="34" charset="0"/>
              <a:buChar char="•"/>
              <a:defRPr/>
            </a:pPr>
            <a:r>
              <a:rPr lang="tr-TR" sz="800"/>
              <a:t>İmmotil silia</a:t>
            </a:r>
            <a:r>
              <a:rPr lang="tr-TR" sz="2400"/>
              <a:t> </a:t>
            </a:r>
            <a:endParaRPr lang="tr-TR" sz="2000"/>
          </a:p>
          <a:p>
            <a:pPr lvl="1">
              <a:buFont typeface="Arial" pitchFamily="34" charset="0"/>
              <a:buChar char="•"/>
              <a:defRPr/>
            </a:pPr>
            <a:r>
              <a:rPr lang="tr-TR" sz="800"/>
              <a:t>Mukovisidoz</a:t>
            </a:r>
            <a:r>
              <a:rPr lang="tr-TR" sz="2400"/>
              <a:t> </a:t>
            </a:r>
            <a:endParaRPr lang="tr-TR" sz="2000"/>
          </a:p>
          <a:p>
            <a:pPr>
              <a:buFont typeface="Arial" pitchFamily="34" charset="0"/>
              <a:buChar char="•"/>
              <a:defRPr/>
            </a:pPr>
            <a:r>
              <a:rPr lang="tr-TR" sz="800"/>
              <a:t>Yaş ve cins</a:t>
            </a:r>
            <a:r>
              <a:rPr lang="tr-TR" sz="2400"/>
              <a:t> </a:t>
            </a:r>
            <a:endParaRPr lang="tr-TR" sz="2000"/>
          </a:p>
          <a:p>
            <a:pPr>
              <a:buFont typeface="Arial" pitchFamily="34" charset="0"/>
              <a:buChar char="•"/>
              <a:defRPr/>
            </a:pPr>
            <a:r>
              <a:rPr lang="tr-TR"/>
              <a:t>Çevre Faktörleri </a:t>
            </a:r>
          </a:p>
          <a:p>
            <a:pPr lvl="1">
              <a:buFont typeface="Arial" pitchFamily="34" charset="0"/>
              <a:buChar char="•"/>
              <a:defRPr/>
            </a:pPr>
            <a:r>
              <a:rPr lang="tr-TR"/>
              <a:t>Kalabalık aile</a:t>
            </a:r>
          </a:p>
          <a:p>
            <a:pPr lvl="1">
              <a:buFont typeface="Arial" pitchFamily="34" charset="0"/>
              <a:buChar char="•"/>
              <a:defRPr/>
            </a:pPr>
            <a:r>
              <a:rPr lang="tr-TR"/>
              <a:t>Tedavide gecikme </a:t>
            </a:r>
          </a:p>
          <a:p>
            <a:pPr lvl="1">
              <a:buFont typeface="Arial" pitchFamily="34" charset="0"/>
              <a:buChar char="•"/>
              <a:defRPr/>
            </a:pPr>
            <a:r>
              <a:rPr lang="tr-TR"/>
              <a:t>Kötü hijyen</a:t>
            </a:r>
          </a:p>
          <a:p>
            <a:pPr lvl="1">
              <a:buFont typeface="Arial" pitchFamily="34" charset="0"/>
              <a:buChar char="•"/>
              <a:defRPr/>
            </a:pPr>
            <a:r>
              <a:rPr lang="tr-TR"/>
              <a:t>Evde büyük kardeş</a:t>
            </a:r>
          </a:p>
          <a:p>
            <a:pPr lvl="1">
              <a:buFont typeface="Arial" pitchFamily="34" charset="0"/>
              <a:buChar char="•"/>
              <a:defRPr/>
            </a:pPr>
            <a:r>
              <a:rPr lang="tr-TR"/>
              <a:t>Kreş ortamı</a:t>
            </a:r>
          </a:p>
          <a:p>
            <a:pPr lvl="1">
              <a:buFont typeface="Arial" pitchFamily="34" charset="0"/>
              <a:buChar char="•"/>
              <a:defRPr/>
            </a:pPr>
            <a:r>
              <a:rPr lang="tr-TR"/>
              <a:t>Evde sigara içilmesi</a:t>
            </a:r>
          </a:p>
          <a:p>
            <a:pPr lvl="1">
              <a:buFont typeface="Arial" pitchFamily="34" charset="0"/>
              <a:buChar char="•"/>
              <a:defRPr/>
            </a:pPr>
            <a:r>
              <a:rPr lang="tr-TR"/>
              <a:t>Meteorolojik faktörler</a:t>
            </a:r>
          </a:p>
          <a:p>
            <a:pPr lvl="1">
              <a:buFont typeface="Arial" pitchFamily="34" charset="0"/>
              <a:buChar char="•"/>
              <a:defRPr/>
            </a:pPr>
            <a:r>
              <a:rPr lang="tr-TR"/>
              <a:t>Ortalama güneşlenme şiddeti </a:t>
            </a:r>
          </a:p>
          <a:p>
            <a:pPr lvl="1">
              <a:buFont typeface="Arial" pitchFamily="34" charset="0"/>
              <a:buChar char="•"/>
              <a:defRPr/>
            </a:pPr>
            <a:r>
              <a:rPr lang="tr-TR"/>
              <a:t>Ortalama nisbi nem</a:t>
            </a:r>
          </a:p>
          <a:p>
            <a:pPr lvl="1">
              <a:buFont typeface="Arial" pitchFamily="34" charset="0"/>
              <a:buChar char="•"/>
              <a:defRPr/>
            </a:pPr>
            <a:r>
              <a:rPr lang="tr-TR"/>
              <a:t>Kış mevsimi</a:t>
            </a:r>
          </a:p>
          <a:p>
            <a:pPr>
              <a:buFont typeface="Arial" pitchFamily="34" charset="0"/>
              <a:buChar char="•"/>
              <a:defRPr/>
            </a:pPr>
            <a:r>
              <a:rPr lang="tr-TR"/>
              <a:t>Nazal – nazofaringeal patolojiler </a:t>
            </a:r>
          </a:p>
          <a:p>
            <a:pPr lvl="1">
              <a:buFont typeface="Arial" pitchFamily="34" charset="0"/>
              <a:buChar char="•"/>
              <a:defRPr/>
            </a:pPr>
            <a:r>
              <a:rPr lang="tr-TR"/>
              <a:t>Sinüzit </a:t>
            </a:r>
          </a:p>
          <a:p>
            <a:pPr lvl="1">
              <a:buFont typeface="Arial" pitchFamily="34" charset="0"/>
              <a:buChar char="•"/>
              <a:defRPr/>
            </a:pPr>
            <a:r>
              <a:rPr lang="tr-TR"/>
              <a:t>Septal eğrilikler</a:t>
            </a:r>
          </a:p>
          <a:p>
            <a:pPr lvl="1">
              <a:buFont typeface="Arial" pitchFamily="34" charset="0"/>
              <a:buChar char="•"/>
              <a:defRPr/>
            </a:pPr>
            <a:r>
              <a:rPr lang="tr-TR"/>
              <a:t>Konka hipertofisi</a:t>
            </a:r>
          </a:p>
          <a:p>
            <a:pPr lvl="1">
              <a:buFont typeface="Arial" pitchFamily="34" charset="0"/>
              <a:buChar char="•"/>
              <a:defRPr/>
            </a:pPr>
            <a:r>
              <a:rPr lang="tr-TR"/>
              <a:t>Koanal atrezi ya da stenoz</a:t>
            </a:r>
          </a:p>
          <a:p>
            <a:pPr lvl="1">
              <a:buFont typeface="Arial" pitchFamily="34" charset="0"/>
              <a:buChar char="•"/>
              <a:defRPr/>
            </a:pPr>
            <a:r>
              <a:rPr lang="tr-TR"/>
              <a:t>Nazogastrik sonda</a:t>
            </a:r>
          </a:p>
          <a:p>
            <a:pPr lvl="1">
              <a:buFont typeface="Arial" pitchFamily="34" charset="0"/>
              <a:buChar char="•"/>
              <a:defRPr/>
            </a:pPr>
            <a:r>
              <a:rPr lang="tr-TR"/>
              <a:t>Nazotrakeal tüp</a:t>
            </a:r>
          </a:p>
          <a:p>
            <a:pPr lvl="1">
              <a:buFont typeface="Arial" pitchFamily="34" charset="0"/>
              <a:buChar char="•"/>
              <a:defRPr/>
            </a:pPr>
            <a:r>
              <a:rPr lang="tr-TR"/>
              <a:t>Nazofarinks tümörleri</a:t>
            </a:r>
          </a:p>
          <a:p>
            <a:pPr>
              <a:buFont typeface="Arial" pitchFamily="34" charset="0"/>
              <a:buChar char="•"/>
              <a:defRPr/>
            </a:pPr>
            <a:r>
              <a:rPr lang="tr-TR"/>
              <a:t>Mastoid pnömatizasyonu </a:t>
            </a:r>
          </a:p>
          <a:p>
            <a:pPr>
              <a:buFont typeface="Arial" pitchFamily="34" charset="0"/>
              <a:buChar char="•"/>
              <a:defRPr/>
            </a:pPr>
            <a:r>
              <a:rPr lang="tr-TR"/>
              <a:t>Genetik faktörler </a:t>
            </a:r>
          </a:p>
          <a:p>
            <a:pPr>
              <a:buFont typeface="Arial" pitchFamily="34" charset="0"/>
              <a:buChar char="•"/>
              <a:defRPr/>
            </a:pPr>
            <a:r>
              <a:rPr lang="tr-TR"/>
              <a:t>İatrojenik faktörler </a:t>
            </a:r>
          </a:p>
          <a:p>
            <a:pPr lvl="1">
              <a:buFont typeface="Arial" pitchFamily="34" charset="0"/>
              <a:buChar char="•"/>
              <a:defRPr/>
            </a:pPr>
            <a:r>
              <a:rPr lang="tr-TR"/>
              <a:t>Antibiyotiklerin sık reçete edilmesi</a:t>
            </a:r>
          </a:p>
          <a:p>
            <a:pPr lvl="1">
              <a:buFont typeface="Arial" pitchFamily="34" charset="0"/>
              <a:buChar char="•"/>
              <a:defRPr/>
            </a:pPr>
            <a:r>
              <a:rPr lang="tr-TR"/>
              <a:t>Adenoidektomiye bağlı olası stenoz</a:t>
            </a:r>
          </a:p>
          <a:p>
            <a:pPr lvl="1">
              <a:buFont typeface="Arial" pitchFamily="34" charset="0"/>
              <a:buChar char="•"/>
              <a:defRPr/>
            </a:pPr>
            <a:r>
              <a:rPr lang="tr-TR"/>
              <a:t>Radyoterapi</a:t>
            </a:r>
          </a:p>
          <a:p>
            <a:pPr>
              <a:defRPr/>
            </a:pPr>
            <a:endParaRPr lang="tr-TR" smtClean="0"/>
          </a:p>
          <a:p>
            <a:pPr>
              <a:defRPr/>
            </a:pPr>
            <a:r>
              <a:rPr lang="tr-TR" b="1"/>
              <a:t>Erişkinde EOM</a:t>
            </a:r>
          </a:p>
          <a:p>
            <a:pPr>
              <a:defRPr/>
            </a:pPr>
            <a:r>
              <a:rPr lang="tr-TR" smtClean="0"/>
              <a:t>EOM, erişkinlerde çocuklardan çok daha seyrek görülür ancak çok daha ciddi nedenlere bağlı olabilir. Erişkin EOM’sında, özellikle tek taraflı olanlarda, ilk ekarte edilecek patoloji nazofarinks Ca ya da lenfoma olmalıdır. Bunlara ek olarak radyoterapi, paranazal sinüs hastalıkları, adenoid hipertrofisi, barotravma, nazogastrik sonda da diğer etkenler arasında sayılabilir.</a:t>
            </a:r>
          </a:p>
        </p:txBody>
      </p:sp>
      <p:sp>
        <p:nvSpPr>
          <p:cNvPr id="9728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B9B47C2-B869-49AF-8080-DF06110F17A2}" type="slidenum">
              <a:rPr lang="tr-TR"/>
              <a:pPr fontAlgn="base">
                <a:spcBef>
                  <a:spcPct val="0"/>
                </a:spcBef>
                <a:spcAft>
                  <a:spcPct val="0"/>
                </a:spcAft>
              </a:pPr>
              <a:t>62</a:t>
            </a:fld>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8307" name="2 Not Yer Tutucusu"/>
          <p:cNvSpPr>
            <a:spLocks noGrp="1"/>
          </p:cNvSpPr>
          <p:nvPr>
            <p:ph type="body" idx="1"/>
          </p:nvPr>
        </p:nvSpPr>
        <p:spPr bwMode="auto">
          <a:noFill/>
        </p:spPr>
        <p:txBody>
          <a:bodyPr wrap="square" numCol="1" anchor="t" anchorCtr="0" compatLnSpc="1">
            <a:prstTxWarp prst="textNoShape">
              <a:avLst/>
            </a:prstTxWarp>
          </a:bodyPr>
          <a:lstStyle/>
          <a:p>
            <a:pPr defTabSz="913467">
              <a:spcBef>
                <a:spcPct val="0"/>
              </a:spcBef>
            </a:pPr>
            <a:r>
              <a:rPr lang="tr-TR" b="1" dirty="0"/>
              <a:t>Efüzyonlu Otitis Media (EOM)</a:t>
            </a:r>
          </a:p>
          <a:p>
            <a:pPr defTabSz="913467">
              <a:spcBef>
                <a:spcPct val="0"/>
              </a:spcBef>
            </a:pPr>
            <a:endParaRPr lang="tr-TR" b="1" dirty="0"/>
          </a:p>
          <a:p>
            <a:pPr defTabSz="913467">
              <a:spcBef>
                <a:spcPct val="0"/>
              </a:spcBef>
            </a:pPr>
            <a:r>
              <a:rPr lang="tr-TR" b="1" dirty="0"/>
              <a:t>Klinik Belirtiler ve Anamnez</a:t>
            </a:r>
            <a:endParaRPr lang="tr-TR" dirty="0"/>
          </a:p>
          <a:p>
            <a:pPr defTabSz="913467">
              <a:spcBef>
                <a:spcPct val="0"/>
              </a:spcBef>
            </a:pPr>
            <a:r>
              <a:rPr lang="tr-TR" dirty="0" smtClean="0"/>
              <a:t>EOM oldukça silik klinik belirtilerle seyreden bir hastalıktır. Özellikle de, ağrı, ateş ya da kulak akıntısı gibi belirtilerin olmaması ailenin ve hekimin dikkatinin kulağa yönlenmesini önler. Ebeveynler çocuğun çağrılara cevap vermemesini genellikle ilgisizliğine, TV sesini fazla açmasını ilgisine ve yakından seyretmesini olası bir görme kusuruna bağlar ve işitme kaybı çoğunlukla fark edilmez. Bazen okul ortamındaki uyumsuzluklar, öğrenme yeteneklerinde ve akademik başarıda düşme nedeniyle öğretmenlerinin uyarıları sonucunda tanı koyulur.</a:t>
            </a:r>
          </a:p>
        </p:txBody>
      </p:sp>
      <p:sp>
        <p:nvSpPr>
          <p:cNvPr id="9830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36DE25-8BC2-428A-8B9E-4B8750BC2FED}" type="slidenum">
              <a:rPr lang="tr-TR"/>
              <a:pPr fontAlgn="base">
                <a:spcBef>
                  <a:spcPct val="0"/>
                </a:spcBef>
                <a:spcAft>
                  <a:spcPct val="0"/>
                </a:spcAft>
              </a:pPr>
              <a:t>63</a:t>
            </a:fld>
            <a:endParaRPr lang="tr-T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normAutofit fontScale="85000" lnSpcReduction="20000"/>
          </a:bodyPr>
          <a:lstStyle/>
          <a:p>
            <a:pPr defTabSz="914346">
              <a:defRPr/>
            </a:pPr>
            <a:r>
              <a:rPr lang="tr-TR" b="1" dirty="0"/>
              <a:t>Efüzyonlu Otitis Media (EOM)</a:t>
            </a:r>
          </a:p>
          <a:p>
            <a:pPr>
              <a:defRPr/>
            </a:pPr>
            <a:endParaRPr lang="tr-TR" b="1" dirty="0"/>
          </a:p>
          <a:p>
            <a:pPr>
              <a:defRPr/>
            </a:pPr>
            <a:r>
              <a:rPr lang="tr-TR" b="1" dirty="0"/>
              <a:t>Tanı Yöntemleri</a:t>
            </a:r>
            <a:endParaRPr lang="tr-TR" dirty="0"/>
          </a:p>
          <a:p>
            <a:pPr>
              <a:defRPr/>
            </a:pPr>
            <a:r>
              <a:rPr lang="tr-TR" dirty="0"/>
              <a:t>Bu hastalığın tanısındaki en önemli problem, hastalığın çoğunlukla çocuklarda görülmesine bağlı kişisel ifade yetersizliği, semptomların az ve silik olması ile fizik muayenedeki teknik zorluklardır.</a:t>
            </a:r>
          </a:p>
          <a:p>
            <a:pPr>
              <a:defRPr/>
            </a:pPr>
            <a:endParaRPr lang="tr-TR" b="1" dirty="0"/>
          </a:p>
          <a:p>
            <a:pPr>
              <a:defRPr/>
            </a:pPr>
            <a:r>
              <a:rPr lang="tr-TR" b="1" dirty="0"/>
              <a:t>Otoskopi</a:t>
            </a:r>
            <a:endParaRPr lang="tr-TR" dirty="0"/>
          </a:p>
          <a:p>
            <a:pPr>
              <a:defRPr/>
            </a:pPr>
            <a:r>
              <a:rPr lang="tr-TR" dirty="0"/>
              <a:t>Kulak zarı değişik görünümde, renkte ve özellikte olabilir. Alışkın olmayan bir göz, detaylara yeterince dikkat edilmeyen bir muayenede, EOM bulgularını gözden kaçırabilir.</a:t>
            </a:r>
          </a:p>
          <a:p>
            <a:pPr>
              <a:defRPr/>
            </a:pPr>
            <a:r>
              <a:rPr lang="tr-TR" dirty="0"/>
              <a:t>EOM’da kulak zarının şeffaf görünümü ve beyaz rengi çoğunlukla değişmiştir. Renk bazen açık pembe, bazen kehribar sarısı, bazen de soluk mor refleli olabilir. Seröz ve akut efüzyonlarda kulak zarı şeffaf yada donuk olup hava-sıvı seviyeleri ya da hava kabarcıkları seçilebilir. Işık üçgeni genelde kaybolmuştur.</a:t>
            </a:r>
          </a:p>
          <a:p>
            <a:pPr>
              <a:defRPr/>
            </a:pPr>
            <a:endParaRPr lang="tr-TR" b="1" dirty="0"/>
          </a:p>
          <a:p>
            <a:pPr>
              <a:defRPr/>
            </a:pPr>
            <a:r>
              <a:rPr lang="tr-TR" b="1" dirty="0"/>
              <a:t>Pnömatik Otoskopi</a:t>
            </a:r>
            <a:endParaRPr lang="tr-TR" dirty="0"/>
          </a:p>
          <a:p>
            <a:pPr>
              <a:defRPr/>
            </a:pPr>
            <a:r>
              <a:rPr lang="tr-TR" dirty="0"/>
              <a:t>EOM tanısında en önemli ve en fazla ihmal edilen muayene yöntemlerinden birisi de pnömatik otoskopidir. Bu yöntem ile kulak zarının hareketliliği ve orta kulağın </a:t>
            </a:r>
            <a:r>
              <a:rPr lang="tr-TR" dirty="0" smtClean="0"/>
              <a:t>içeriği </a:t>
            </a:r>
            <a:r>
              <a:rPr lang="tr-TR" dirty="0"/>
              <a:t>hakkında bilgi edinilebilir. </a:t>
            </a:r>
          </a:p>
          <a:p>
            <a:pPr>
              <a:defRPr/>
            </a:pPr>
            <a:endParaRPr lang="tr-TR" b="1" dirty="0"/>
          </a:p>
          <a:p>
            <a:pPr>
              <a:defRPr/>
            </a:pPr>
            <a:r>
              <a:rPr lang="tr-TR" b="1" dirty="0"/>
              <a:t>Diapozon Testleri</a:t>
            </a:r>
            <a:endParaRPr lang="tr-TR" dirty="0"/>
          </a:p>
          <a:p>
            <a:pPr>
              <a:defRPr/>
            </a:pPr>
            <a:r>
              <a:rPr lang="tr-TR" dirty="0"/>
              <a:t>Rinne testinin negatif bulgu vermesi;  ve tek taraflı şüpheli patolojilerde  Weber’in o kulağa lateralize olması, görülen otoskopik bulgunun beraberinde bir iletim tipi işitme kaybı olduğunu doğrular. Ancak, çocuklarda diapozon testlerinin güvenirliğinin düşük olduğu unutulmamalıdır.</a:t>
            </a:r>
          </a:p>
          <a:p>
            <a:pPr>
              <a:defRPr/>
            </a:pPr>
            <a:endParaRPr lang="tr-TR" b="1" dirty="0"/>
          </a:p>
          <a:p>
            <a:pPr>
              <a:defRPr/>
            </a:pPr>
            <a:r>
              <a:rPr lang="tr-TR" b="1" dirty="0"/>
              <a:t>İmpedansmetri</a:t>
            </a:r>
            <a:endParaRPr lang="tr-TR" dirty="0"/>
          </a:p>
          <a:p>
            <a:pPr>
              <a:defRPr/>
            </a:pPr>
            <a:r>
              <a:rPr lang="tr-TR" dirty="0" smtClean="0"/>
              <a:t>Tanıda, hastanın takibinde ve araştırmalarda en yararlı yöntemdir. İmpedansmetrş ile timpanometri, akustik refleks ölçümü ve Östaki borusu fonksiyon testleri yapılabilir. EOM’da timpanogram trasesi Tip B olarak bulunur.</a:t>
            </a:r>
          </a:p>
          <a:p>
            <a:pPr>
              <a:defRPr/>
            </a:pPr>
            <a:endParaRPr lang="tr-TR" b="1" dirty="0"/>
          </a:p>
          <a:p>
            <a:pPr>
              <a:defRPr/>
            </a:pPr>
            <a:r>
              <a:rPr lang="tr-TR" b="1" dirty="0"/>
              <a:t>Odyometri</a:t>
            </a:r>
            <a:endParaRPr lang="tr-TR" dirty="0"/>
          </a:p>
          <a:p>
            <a:pPr>
              <a:defRPr/>
            </a:pPr>
            <a:r>
              <a:rPr lang="tr-TR" dirty="0" smtClean="0"/>
              <a:t>EOM’da işitme kaybının türünü ve derecesini saptamak için kullanılır. </a:t>
            </a:r>
          </a:p>
          <a:p>
            <a:pPr>
              <a:defRPr/>
            </a:pPr>
            <a:endParaRPr lang="tr-TR" dirty="0"/>
          </a:p>
        </p:txBody>
      </p:sp>
      <p:sp>
        <p:nvSpPr>
          <p:cNvPr id="9933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4B398A-17FE-4F17-B82B-7623D41FF1FC}" type="slidenum">
              <a:rPr lang="tr-TR"/>
              <a:pPr fontAlgn="base">
                <a:spcBef>
                  <a:spcPct val="0"/>
                </a:spcBef>
                <a:spcAft>
                  <a:spcPct val="0"/>
                </a:spcAft>
              </a:pPr>
              <a:t>64</a:t>
            </a:fld>
            <a:endParaRPr 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normAutofit fontScale="47500" lnSpcReduction="20000"/>
          </a:bodyPr>
          <a:lstStyle/>
          <a:p>
            <a:pPr>
              <a:defRPr/>
            </a:pPr>
            <a:r>
              <a:rPr lang="tr-TR" b="1" dirty="0"/>
              <a:t>Tedavi</a:t>
            </a:r>
          </a:p>
          <a:p>
            <a:pPr>
              <a:defRPr/>
            </a:pPr>
            <a:endParaRPr lang="tr-TR" dirty="0"/>
          </a:p>
          <a:p>
            <a:pPr>
              <a:defRPr/>
            </a:pPr>
            <a:r>
              <a:rPr lang="tr-TR" dirty="0"/>
              <a:t>EOM tedavisinde, konservatif, medikal tedavi ve cerrahi tedavi yöntemleri uygulanır. </a:t>
            </a:r>
          </a:p>
          <a:p>
            <a:pPr>
              <a:defRPr/>
            </a:pPr>
            <a:endParaRPr lang="tr-TR" dirty="0"/>
          </a:p>
          <a:p>
            <a:pPr>
              <a:defRPr/>
            </a:pPr>
            <a:r>
              <a:rPr lang="tr-TR" b="1" dirty="0"/>
              <a:t>1. Konservatif Tedavi</a:t>
            </a:r>
            <a:endParaRPr lang="tr-TR" dirty="0"/>
          </a:p>
          <a:p>
            <a:pPr>
              <a:defRPr/>
            </a:pPr>
            <a:r>
              <a:rPr lang="tr-TR" dirty="0"/>
              <a:t>EOM tedavisi doğrudan etyolojik nedenlere ve risk faktörlerine yönelik olmalıdır ve tedavide orta kulağın normal aerasyonu amaçlanmalıdır.</a:t>
            </a:r>
          </a:p>
          <a:p>
            <a:pPr>
              <a:defRPr/>
            </a:pPr>
            <a:r>
              <a:rPr lang="tr-TR" dirty="0"/>
              <a:t>Kulak zarında retraksiyon, 40 dB’i aşan bilateral kayıp, ek bir sensorinöral işitme kaybı, üç ayı aşan bir efüzyon süresi, konuşmada gecikme, sık akut otitis media atakları olmadıkça hastalar birer ay gibi aralarla izlenebilirler.</a:t>
            </a:r>
          </a:p>
          <a:p>
            <a:pPr>
              <a:defRPr/>
            </a:pPr>
            <a:endParaRPr lang="tr-TR" b="1" dirty="0"/>
          </a:p>
          <a:p>
            <a:pPr>
              <a:defRPr/>
            </a:pPr>
            <a:r>
              <a:rPr lang="tr-TR" b="1" dirty="0"/>
              <a:t>2. Medikal Tedavi</a:t>
            </a:r>
            <a:endParaRPr lang="tr-TR" dirty="0"/>
          </a:p>
          <a:p>
            <a:pPr>
              <a:defRPr/>
            </a:pPr>
            <a:r>
              <a:rPr lang="tr-TR" dirty="0"/>
              <a:t>Uzun süren veya semptomatik seyreden EOM’larda sekelleri önlemek için tedavi endikedir. Tedavinin amacı enfeksiyonu gidermek, enflamasyonu azaltmak ve orta kulak aerasyonunu sağlamaktır.</a:t>
            </a:r>
          </a:p>
          <a:p>
            <a:pPr>
              <a:defRPr/>
            </a:pPr>
            <a:r>
              <a:rPr lang="tr-TR" dirty="0"/>
              <a:t>Başta antibiyotikler ve dekonjestanlar olmak üzere çok sayıda medikal ajan kullanılmaktadır. Ancak bunlardan herhangi birinin tedavide kesin etkili olduğuna dair güçlü tıbbi kanıt yoktur.</a:t>
            </a:r>
          </a:p>
          <a:p>
            <a:pPr>
              <a:defRPr/>
            </a:pPr>
            <a:endParaRPr lang="tr-TR" dirty="0"/>
          </a:p>
          <a:p>
            <a:pPr>
              <a:defRPr/>
            </a:pPr>
            <a:r>
              <a:rPr lang="tr-TR" b="1" dirty="0"/>
              <a:t>Antibiyotik:</a:t>
            </a:r>
            <a:r>
              <a:rPr lang="tr-TR" dirty="0" smtClean="0"/>
              <a:t> EOM’da, aksine acil bir endikasyon yoksa, ventilasyon tüpü takma işlemine karar vermeden önce iki hafta süre ile uygun antibiyotik tedavisi almalıdır. Antibiyotik seçerken orta kulak enfeksiyonlarında sıklıkla izole edilen üç bakteriyi (S. pneumonia, H.influenza ve M.catarrhalis) hesaba katarken, rezistans kazanmış patojenleri, viral enfeksiyonların katılımlarını, seçilen ilacın orta kulak sıvılarına geçişteki farmakodinamiğini, kültürle ispatlanmış orta kulak efüzyonundaki patojene bile her zaman klinik cevap alınamayabileceğini hatırlamak uygun olacaktır. Önerilen antibakteriyel ajanlar olarak amoksilin, amoksisilin-klavulanat kombinasyonları, ikinci ve üçüncü kuşak bazı sefalosporinler ve yeni makrolidler sayılabilir.</a:t>
            </a:r>
          </a:p>
          <a:p>
            <a:pPr>
              <a:defRPr/>
            </a:pPr>
            <a:endParaRPr lang="tr-TR" dirty="0"/>
          </a:p>
          <a:p>
            <a:pPr>
              <a:defRPr/>
            </a:pPr>
            <a:r>
              <a:rPr lang="tr-TR" b="1" dirty="0"/>
              <a:t>Dekonjestan: </a:t>
            </a:r>
            <a:r>
              <a:rPr lang="tr-TR" dirty="0"/>
              <a:t>Dekonjesyon yaratılarak orta kulağın daha iyi ventile olması amaçlanır. Ancak EOM’da yararı kanıtlanmamıştır.</a:t>
            </a:r>
          </a:p>
          <a:p>
            <a:pPr>
              <a:defRPr/>
            </a:pPr>
            <a:endParaRPr lang="tr-TR" dirty="0"/>
          </a:p>
          <a:p>
            <a:pPr>
              <a:defRPr/>
            </a:pPr>
            <a:r>
              <a:rPr lang="tr-TR" b="1" dirty="0"/>
              <a:t>Antihistaminik: </a:t>
            </a:r>
            <a:r>
              <a:rPr lang="tr-TR" dirty="0"/>
              <a:t>Son çalışmalar, orta kulağın alerjinin hedef organı olmadığı ve EOM’nın iyileşmesinde alerji tedavisinin anlamlı bir etkinliği olmadığını göstermektedir. </a:t>
            </a:r>
          </a:p>
          <a:p>
            <a:pPr>
              <a:defRPr/>
            </a:pPr>
            <a:endParaRPr lang="tr-TR" b="1" dirty="0"/>
          </a:p>
          <a:p>
            <a:pPr>
              <a:defRPr/>
            </a:pPr>
            <a:r>
              <a:rPr lang="tr-TR" b="1" dirty="0"/>
              <a:t>Non Steroid Anti Enflamatuar (NSAI): </a:t>
            </a:r>
            <a:r>
              <a:rPr lang="tr-TR" dirty="0"/>
              <a:t>Bu ajanların EOM’da enflamasyonu giderici olarak kullanılmaları düşünülebilirse de, bu ajanların araşidonik asidi siklik endoperoksit’e çeviren siklooksijenaz’ı inhibe ettikleri unutulmamalıdır. Siklik endoperoksit, prostoglandinlerin ve tromboksanların prekürsörleri olduğundan bu yolla prostoglandin sentezi inhibe edilmiş olur; aksine Lökotrienlerle beraber enflamasyon da artar. Bu nedenle NSAI ilaçlar EOM tedavisinde kullanılmamalıdır.</a:t>
            </a:r>
          </a:p>
          <a:p>
            <a:pPr>
              <a:defRPr/>
            </a:pPr>
            <a:endParaRPr lang="tr-TR" dirty="0"/>
          </a:p>
          <a:p>
            <a:pPr>
              <a:defRPr/>
            </a:pPr>
            <a:r>
              <a:rPr lang="tr-TR" b="1" dirty="0"/>
              <a:t>Steroid: </a:t>
            </a:r>
            <a:r>
              <a:rPr lang="tr-TR" dirty="0"/>
              <a:t>Steroid kullanımının bir etkisi, nazofarinks ve Östaki borusunda yüzeyel aktif ajanları stimüle ederek buradaki hava ve sıvı hareketini kolaylaştırmanın yanında bir diğer olumlu etkisi de fosfolipaz’ı inhibe ederek nötrofil hücre membranındaki fosfolipidlerin araşidonik asit’e dönüşmesini ve böylece lökotrien yapımını önlemesidir. EOM’da yararı kanıtlanmamıştır.</a:t>
            </a:r>
          </a:p>
          <a:p>
            <a:pPr>
              <a:defRPr/>
            </a:pPr>
            <a:endParaRPr lang="tr-TR" b="1" dirty="0"/>
          </a:p>
          <a:p>
            <a:pPr>
              <a:defRPr/>
            </a:pPr>
            <a:r>
              <a:rPr lang="tr-TR" b="1" dirty="0"/>
              <a:t>3- Cerrahi Tedavi</a:t>
            </a:r>
            <a:endParaRPr lang="tr-TR" dirty="0"/>
          </a:p>
          <a:p>
            <a:pPr>
              <a:defRPr/>
            </a:pPr>
            <a:r>
              <a:rPr lang="tr-TR" dirty="0"/>
              <a:t>Cerrahi tedavi, EOM olgusunun yakın bir gelecekte düzelmesinin olası görülmediği ve işitme kaybının aşırı olduğu durumlarda endike; komplikasyonlara ait ön bulguların ortaya çıkması durumunda kaçınılmaz ve acildir. </a:t>
            </a:r>
          </a:p>
          <a:p>
            <a:pPr>
              <a:defRPr/>
            </a:pPr>
            <a:endParaRPr lang="tr-TR" dirty="0"/>
          </a:p>
          <a:p>
            <a:pPr>
              <a:defRPr/>
            </a:pPr>
            <a:r>
              <a:rPr lang="tr-TR" dirty="0"/>
              <a:t> </a:t>
            </a:r>
            <a:r>
              <a:rPr lang="tr-TR" b="1" dirty="0"/>
              <a:t>Efüzyonlu otitis media’da cerrahi tedavi endikasyonları</a:t>
            </a:r>
            <a:endParaRPr lang="tr-TR" dirty="0"/>
          </a:p>
          <a:p>
            <a:pPr>
              <a:buFont typeface="Arial" pitchFamily="34" charset="0"/>
              <a:buChar char="•"/>
              <a:defRPr/>
            </a:pPr>
            <a:r>
              <a:rPr lang="tr-TR" dirty="0" smtClean="0"/>
              <a:t>Kulak zarında retraksiyon, manibrium malleide dikleşme, kulak zarının inkusa temas *</a:t>
            </a:r>
          </a:p>
          <a:p>
            <a:pPr>
              <a:buFont typeface="Arial" pitchFamily="34" charset="0"/>
              <a:buChar char="•"/>
              <a:defRPr/>
            </a:pPr>
            <a:r>
              <a:rPr lang="tr-TR" dirty="0"/>
              <a:t>Ek sensorinöral kayıp *</a:t>
            </a:r>
          </a:p>
          <a:p>
            <a:pPr>
              <a:buFont typeface="Arial" pitchFamily="34" charset="0"/>
              <a:buChar char="•"/>
              <a:defRPr/>
            </a:pPr>
            <a:r>
              <a:rPr lang="tr-TR" dirty="0"/>
              <a:t>Konuşmanın gecikmesi *</a:t>
            </a:r>
          </a:p>
          <a:p>
            <a:pPr>
              <a:buFont typeface="Arial" pitchFamily="34" charset="0"/>
              <a:buChar char="•"/>
              <a:defRPr/>
            </a:pPr>
            <a:r>
              <a:rPr lang="tr-TR" dirty="0"/>
              <a:t>İşitme kaybının fazlalığı *</a:t>
            </a:r>
          </a:p>
          <a:p>
            <a:pPr>
              <a:buFont typeface="Arial" pitchFamily="34" charset="0"/>
              <a:buChar char="•"/>
              <a:defRPr/>
            </a:pPr>
            <a:r>
              <a:rPr lang="tr-TR" dirty="0"/>
              <a:t>İnatçı ve yakın bir gelecekte düzelmenin olası görülmediği efüzyon</a:t>
            </a:r>
          </a:p>
          <a:p>
            <a:pPr>
              <a:buFont typeface="Arial" pitchFamily="34" charset="0"/>
              <a:buChar char="•"/>
              <a:defRPr/>
            </a:pPr>
            <a:r>
              <a:rPr lang="tr-TR" dirty="0"/>
              <a:t>Kışa giriş</a:t>
            </a:r>
          </a:p>
          <a:p>
            <a:pPr>
              <a:buFont typeface="Arial" pitchFamily="34" charset="0"/>
              <a:buChar char="•"/>
              <a:defRPr/>
            </a:pPr>
            <a:r>
              <a:rPr lang="tr-TR" dirty="0"/>
              <a:t>Efüzyondan bağımsız adenoidektomi ve/veya tonsillektomi endikasyonu</a:t>
            </a:r>
          </a:p>
          <a:p>
            <a:pPr>
              <a:defRPr/>
            </a:pPr>
            <a:r>
              <a:rPr lang="tr-TR" dirty="0"/>
              <a:t>(*) Acil endikasyon </a:t>
            </a:r>
          </a:p>
          <a:p>
            <a:pPr>
              <a:defRPr/>
            </a:pPr>
            <a:endParaRPr lang="tr-TR" dirty="0"/>
          </a:p>
          <a:p>
            <a:pPr>
              <a:defRPr/>
            </a:pPr>
            <a:r>
              <a:rPr lang="tr-TR" dirty="0"/>
              <a:t>Adenoidektomi, EOM’lı çocukta, orta kulaktaki enflamasyonun azalmasını sağlar. Kronik EOM tanısı ile cerrahi endikasyon konan olgularda uygulanacak en iyi cerrahi yöntem ventilasyon tüpü ve adenoidektomi’nin beraberce uygulanmasıdır.</a:t>
            </a:r>
          </a:p>
        </p:txBody>
      </p:sp>
      <p:sp>
        <p:nvSpPr>
          <p:cNvPr id="10035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2CA2E27-3991-48AF-8A97-F90DE6C39DAC}" type="slidenum">
              <a:rPr lang="tr-TR"/>
              <a:pPr fontAlgn="base">
                <a:spcBef>
                  <a:spcPct val="0"/>
                </a:spcBef>
                <a:spcAft>
                  <a:spcPct val="0"/>
                </a:spcAft>
              </a:pPr>
              <a:t>67</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75779"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sz="500" b="1" dirty="0"/>
              <a:t>Orta kulak boşluğu içindeki yapılar</a:t>
            </a:r>
            <a:endParaRPr lang="tr-TR" sz="500" dirty="0"/>
          </a:p>
          <a:p>
            <a:pPr>
              <a:spcBef>
                <a:spcPct val="0"/>
              </a:spcBef>
            </a:pPr>
            <a:endParaRPr lang="tr-TR" sz="500" b="1" dirty="0"/>
          </a:p>
          <a:p>
            <a:pPr>
              <a:spcBef>
                <a:spcPct val="0"/>
              </a:spcBef>
            </a:pPr>
            <a:r>
              <a:rPr lang="tr-TR" sz="500" b="1" dirty="0"/>
              <a:t>Orta Kulak Kemikçikleri</a:t>
            </a:r>
            <a:endParaRPr lang="tr-TR" sz="500" dirty="0"/>
          </a:p>
          <a:p>
            <a:pPr>
              <a:spcBef>
                <a:spcPct val="0"/>
              </a:spcBef>
            </a:pPr>
            <a:r>
              <a:rPr lang="tr-TR" sz="500" dirty="0"/>
              <a:t>Orta kulakta, kulak zarı ile iç kulak arasında anatomik bütünlüğü sağlayan 3 adet hareketli kemikçik vardır. En dışta yer alan ve en büyük olan malleus (çekiç), ortada bulunan inkus (örs) ile en içte bulunan en küçük olan stapes’tir (üzengi).</a:t>
            </a:r>
          </a:p>
          <a:p>
            <a:pPr>
              <a:spcBef>
                <a:spcPct val="0"/>
              </a:spcBef>
            </a:pPr>
            <a:r>
              <a:rPr lang="tr-TR" sz="500" b="1" dirty="0"/>
              <a:t>Malleus</a:t>
            </a:r>
            <a:r>
              <a:rPr lang="tr-TR" sz="500" dirty="0"/>
              <a:t>: 8-9 mm uzunluğundadır; 2 önemli parçası vardır. manibrium mallei ve kapitulum mallei. Arada kollum parçası bulunur; buraya m. tensor tampani kasının tendonu yapışır. Kapitulum parçası, epitimpanumda inkusun korpus parçası ile eklem yapar, buna </a:t>
            </a:r>
            <a:r>
              <a:rPr lang="tr-TR" sz="500" i="1" dirty="0"/>
              <a:t>inkudo-malleolar eklem</a:t>
            </a:r>
            <a:r>
              <a:rPr lang="tr-TR" sz="500" dirty="0"/>
              <a:t> adı verilir.</a:t>
            </a:r>
          </a:p>
          <a:p>
            <a:pPr>
              <a:spcBef>
                <a:spcPct val="0"/>
              </a:spcBef>
            </a:pPr>
            <a:r>
              <a:rPr lang="tr-TR" sz="500" b="1" dirty="0"/>
              <a:t>İnkus</a:t>
            </a:r>
            <a:r>
              <a:rPr lang="tr-TR" sz="500" b="1" i="1" dirty="0"/>
              <a:t>:</a:t>
            </a:r>
            <a:r>
              <a:rPr lang="tr-TR" sz="500" dirty="0"/>
              <a:t> Bir gövde (korpus) ve iki koldan oluşur; krus longus (uzun kol) ve krus brevis (kısa kol). Korpus parçası, kapitulum mallei ile eklem yapar. Krus brevis, fossa inkudise oturmuştur. Krus longus ise stapes başı ile eklem yapar (</a:t>
            </a:r>
            <a:r>
              <a:rPr lang="tr-TR" sz="500" i="1" dirty="0"/>
              <a:t>inkudo-stapedial eklem</a:t>
            </a:r>
            <a:r>
              <a:rPr lang="tr-TR" sz="500" dirty="0"/>
              <a:t>). Krus longusta, stapes başı ile eklem yapan kısma prosessus lentikularis adı verilir. </a:t>
            </a:r>
          </a:p>
          <a:p>
            <a:pPr>
              <a:spcBef>
                <a:spcPct val="0"/>
              </a:spcBef>
            </a:pPr>
            <a:r>
              <a:rPr lang="tr-TR" sz="500" b="1" dirty="0"/>
              <a:t>Stapes</a:t>
            </a:r>
            <a:r>
              <a:rPr lang="tr-TR" sz="500" b="1" i="1" dirty="0"/>
              <a:t>:</a:t>
            </a:r>
            <a:r>
              <a:rPr lang="tr-TR" sz="500" dirty="0"/>
              <a:t> Stapes 3-3.5 mm uzunluğundadır. Bir baş kısmı, iki bacak (krus anterior ve krus posterior) ile taban (footplate) kısmından oluşmuştur. Taban, ligamentum annulare aracılığı ile oval pencereye tutunmuştur.</a:t>
            </a:r>
          </a:p>
          <a:p>
            <a:pPr>
              <a:spcBef>
                <a:spcPct val="0"/>
              </a:spcBef>
            </a:pPr>
            <a:endParaRPr lang="tr-TR" sz="500" dirty="0"/>
          </a:p>
          <a:p>
            <a:pPr>
              <a:spcBef>
                <a:spcPct val="0"/>
              </a:spcBef>
            </a:pPr>
            <a:r>
              <a:rPr lang="tr-TR" sz="500" dirty="0"/>
              <a:t>Bu şekilde; kemikçikler kulak zarı ile iç kulak arasında anatomik bütünlüğü, iletimi sağlamaktadır. Orta kulak kemikçiklerini timpanik kaviteye bağlayan 4 adet bağ ve 2 kas vardır. Bağlar: Malleusun, ön, dış ve üst bağları ile inkusun arka bağı.</a:t>
            </a:r>
          </a:p>
          <a:p>
            <a:pPr>
              <a:spcBef>
                <a:spcPct val="0"/>
              </a:spcBef>
            </a:pPr>
            <a:endParaRPr lang="tr-TR" sz="500" b="1" dirty="0"/>
          </a:p>
          <a:p>
            <a:pPr>
              <a:spcBef>
                <a:spcPct val="0"/>
              </a:spcBef>
            </a:pPr>
            <a:r>
              <a:rPr lang="tr-TR" sz="500" b="1" dirty="0"/>
              <a:t>Orta Kulaktaki Kaslar</a:t>
            </a:r>
            <a:endParaRPr lang="tr-TR" sz="500" dirty="0"/>
          </a:p>
          <a:p>
            <a:pPr>
              <a:spcBef>
                <a:spcPct val="0"/>
              </a:spcBef>
            </a:pPr>
            <a:r>
              <a:rPr lang="tr-TR" sz="500" b="1" dirty="0"/>
              <a:t>M. tensor timpani:</a:t>
            </a:r>
            <a:r>
              <a:rPr lang="tr-TR" sz="500" dirty="0"/>
              <a:t> Manibrium malleinin üzerinde, kollum kısmına yapışır; içe doğru seyreder. Prosessus kokleariformis’e ulaşır. Buradan dik açı yaparak öne doğru seyreder ve Östaki borusunun üzerinde, semikanalis m.tensor timpani adlı kanala girer. Kanalı geçtikten sonra sfenoid kemiğin büyük kanadına yapışır. Ortalama 22 mm uzunluğundadır.</a:t>
            </a:r>
          </a:p>
          <a:p>
            <a:pPr>
              <a:spcBef>
                <a:spcPct val="0"/>
              </a:spcBef>
            </a:pPr>
            <a:r>
              <a:rPr lang="tr-TR" sz="500" dirty="0"/>
              <a:t>Görevi: Manibriumu içe ve arkaya çekerek kulak zarını tespit etmektir. V. sinir tarafından innerve olur.</a:t>
            </a:r>
          </a:p>
          <a:p>
            <a:pPr>
              <a:spcBef>
                <a:spcPct val="0"/>
              </a:spcBef>
            </a:pPr>
            <a:r>
              <a:rPr lang="tr-TR" sz="500" b="1" dirty="0"/>
              <a:t>M. stapedius:</a:t>
            </a:r>
            <a:r>
              <a:rPr lang="tr-TR" sz="500" dirty="0"/>
              <a:t> Eminensia piramidarum’un içinde bulunur. Tendon buradan çıkar ve stapese yapışır. Fasiyal sinirin n.stapedius dalı tarafından innerve olur. </a:t>
            </a:r>
          </a:p>
          <a:p>
            <a:pPr>
              <a:spcBef>
                <a:spcPct val="0"/>
              </a:spcBef>
            </a:pPr>
            <a:r>
              <a:rPr lang="tr-TR" dirty="0" smtClean="0"/>
              <a:t>Görevi: Stapesi arkaya çekerek, tabanı tespit etmektedir. Bu şekilde yüksek şiddetteki seslerin iç kulağa iletimini önlemiş olur ve iç kulağı korur.</a:t>
            </a:r>
            <a:endParaRPr lang="tr-TR" sz="500" b="1" dirty="0"/>
          </a:p>
          <a:p>
            <a:pPr>
              <a:spcBef>
                <a:spcPct val="0"/>
              </a:spcBef>
            </a:pPr>
            <a:endParaRPr lang="tr-TR" sz="500" b="1" dirty="0"/>
          </a:p>
          <a:p>
            <a:pPr>
              <a:spcBef>
                <a:spcPct val="0"/>
              </a:spcBef>
            </a:pPr>
            <a:r>
              <a:rPr lang="tr-TR" sz="500" b="1" dirty="0"/>
              <a:t>Östaki Borusu – Tuba Eustachi  </a:t>
            </a:r>
            <a:endParaRPr lang="tr-TR" sz="500" dirty="0"/>
          </a:p>
          <a:p>
            <a:pPr>
              <a:spcBef>
                <a:spcPct val="0"/>
              </a:spcBef>
            </a:pPr>
            <a:r>
              <a:rPr lang="tr-TR" sz="500" dirty="0"/>
              <a:t>Östaki borusu, orta kulak ile nazofarinks arasında uzanır. Doğumda 17-18 mm iken, erişkinlerde ortalama 35 mm uzunluğunda olup, kemik ve kıkırdak olmak üzere iki bölümden yapılmıştır. Her iki bölümde koni şeklinde olup, bu koniler dar uçları ile birleşmişlerdir. </a:t>
            </a:r>
            <a:r>
              <a:rPr lang="tr-TR" sz="500" i="1" dirty="0"/>
              <a:t>İstmus</a:t>
            </a:r>
            <a:r>
              <a:rPr lang="tr-TR" sz="500" dirty="0"/>
              <a:t> adını alan bu kısım tüpün en dar yerini oluşturur (1x2 mm). Östaki borusunun, orta kulakla devam eden lateral üçte bir bölümü kemik yapıdadır. Medial üçte iki kısmı ise nazofarinkse açılır ve kartilajinöz yapıdadır. Kıkırdak kanalın, nazofarinks yan duvarlarında, mukoza altında oluşturduğu çıkıntılar </a:t>
            </a:r>
            <a:r>
              <a:rPr lang="tr-TR" sz="500" i="1" dirty="0"/>
              <a:t>torus tubarius</a:t>
            </a:r>
            <a:r>
              <a:rPr lang="tr-TR" sz="500" dirty="0"/>
              <a:t> adını alır. </a:t>
            </a:r>
          </a:p>
          <a:p>
            <a:pPr>
              <a:spcBef>
                <a:spcPct val="0"/>
              </a:spcBef>
            </a:pPr>
            <a:r>
              <a:rPr lang="tr-TR" sz="500" dirty="0"/>
              <a:t>Doğumda Östaki borusu horizontal seyirli iken, büyüme ile birlikte 45°lik açı ile yetişkin pozisyonuna gelir.</a:t>
            </a:r>
          </a:p>
          <a:p>
            <a:pPr>
              <a:spcBef>
                <a:spcPct val="0"/>
              </a:spcBef>
            </a:pPr>
            <a:endParaRPr lang="tr-TR" sz="500" dirty="0"/>
          </a:p>
          <a:p>
            <a:pPr>
              <a:spcBef>
                <a:spcPct val="0"/>
              </a:spcBef>
            </a:pPr>
            <a:r>
              <a:rPr lang="tr-TR" sz="500" dirty="0"/>
              <a:t>Östaki borusu normalde kapalıdır. M.tensor ve m.levator veli palatini kaslarının yutkunma ve esneme sırasındaki kasılmalarıyla açılır. Açılma süresi saniyenin onda biri kadardır. Yeterli hava akımını oluşturmak için erişkinde 200-300 mmH</a:t>
            </a:r>
            <a:r>
              <a:rPr lang="tr-TR" sz="500" baseline="-25000" dirty="0"/>
              <a:t>2</a:t>
            </a:r>
            <a:r>
              <a:rPr lang="tr-TR" sz="500" dirty="0"/>
              <a:t>O basınç farkına ihtiyaç vardır. Orta kulaktan hava çıkışı pasif bir olaydır ve orta kulağa hava girişine göre daha kolaydır. Valsalva manevrası 20-40 mmHg lık basınç oluşturur. </a:t>
            </a:r>
          </a:p>
          <a:p>
            <a:pPr>
              <a:spcBef>
                <a:spcPct val="0"/>
              </a:spcBef>
            </a:pPr>
            <a:endParaRPr lang="tr-TR" sz="500" b="1" i="1" dirty="0"/>
          </a:p>
          <a:p>
            <a:pPr>
              <a:spcBef>
                <a:spcPct val="0"/>
              </a:spcBef>
            </a:pPr>
            <a:r>
              <a:rPr lang="tr-TR" sz="500" b="1" i="1" dirty="0"/>
              <a:t>İnnervasyonu:</a:t>
            </a:r>
            <a:r>
              <a:rPr lang="tr-TR" sz="500" dirty="0"/>
              <a:t> Önde V. sinir, arkada ise IX. sinir sağlar. Kasların motor innervasyonu V. sinir aracığı ile olmaktadır.</a:t>
            </a:r>
          </a:p>
          <a:p>
            <a:pPr>
              <a:spcBef>
                <a:spcPct val="0"/>
              </a:spcBef>
            </a:pPr>
            <a:r>
              <a:rPr lang="tr-TR" sz="500" b="1" i="1" dirty="0"/>
              <a:t>Arterleri:</a:t>
            </a:r>
            <a:r>
              <a:rPr lang="tr-TR" sz="500" dirty="0"/>
              <a:t> A.maksillaris interna, a.faringea assendan ve a.palatina assendan ile beslenir. Venler pleksus pterigoideusa dökülür. Lenfatik drenajın bir bölümü retrofaringeal, diğer bölümü de juguler lenf ganglionlarında son bulur.</a:t>
            </a:r>
            <a:endParaRPr lang="tr-TR" sz="800" dirty="0"/>
          </a:p>
        </p:txBody>
      </p:sp>
      <p:sp>
        <p:nvSpPr>
          <p:cNvPr id="7578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73A83AC-6105-4356-986D-86A9C98E1AFF}" type="slidenum">
              <a:rPr lang="tr-TR">
                <a:solidFill>
                  <a:prstClr val="black"/>
                </a:solidFill>
              </a:rPr>
              <a:pPr/>
              <a:t>14</a:t>
            </a:fld>
            <a:endParaRPr lang="tr-TR">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ECB598-1CCF-4E5C-AD2B-E29D691D7CD9}" type="slidenum">
              <a:rPr lang="de-DE" altLang="en-US"/>
              <a:pPr/>
              <a:t>71</a:t>
            </a:fld>
            <a:endParaRPr lang="de-DE" altLang="en-US"/>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9C9556-C499-4AAA-B215-DF79BCE3F168}" type="slidenum">
              <a:rPr lang="de-DE" altLang="en-US"/>
              <a:pPr/>
              <a:t>72</a:t>
            </a:fld>
            <a:endParaRPr lang="de-DE" alt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8FB09B-1BDD-4BCA-B4FE-1D01B7D9EAD6}" type="slidenum">
              <a:rPr lang="de-DE" altLang="en-US"/>
              <a:pPr/>
              <a:t>73</a:t>
            </a:fld>
            <a:endParaRPr lang="de-DE" altLang="en-US"/>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01379"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b="1" dirty="0" smtClean="0"/>
              <a:t>Ventilasyon Tüpleri</a:t>
            </a:r>
            <a:r>
              <a:rPr lang="tr-TR" dirty="0" smtClean="0"/>
              <a:t>: Kulak zarına yapılan insizyonla takılan küçük, tübüler implantlardır. Orta kulak efüzyonunu kısa vadede ve en etkin şekilde gideren yöntemdir ve bugün dünyada en çok uygulanan cerrahilerden birisidir. Kulak zarına yapılan parasentezi takiben orta kulaktaki efüzyon aspire edilir ve VT kulak zarına yerleştirilir. Tüpün amacı orta kulağı dış kulak yolundan havalandırmak, efüzyonun östaki tüpünden drenajını sağlamak ve aylar içinde orta kulak mukozasındaki sekretuar metaplazi düzelene kadar orta kulak ventilasyonunu sağlayarak efüzyonun tekrar oluşmasını önlemektir. VT olduğu sürece orta kulağın su kontaminasyonundan (duş yaparken, havuz veya denize girerken) uygun kulak tıkaçları ile korunması gerekir. Ventilasyon tüpü uygulamasında yaş sınırı yoktur. </a:t>
            </a:r>
          </a:p>
        </p:txBody>
      </p:sp>
      <p:sp>
        <p:nvSpPr>
          <p:cNvPr id="10138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AD2F3A-CD3C-4D65-983A-3131160275C9}" type="slidenum">
              <a:rPr lang="tr-TR">
                <a:solidFill>
                  <a:prstClr val="black"/>
                </a:solidFill>
              </a:rPr>
              <a:pPr/>
              <a:t>74</a:t>
            </a:fld>
            <a:endParaRPr lang="tr-TR">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02403"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0240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62DF32A-48FE-470C-BDE0-B17E21B2DA83}" type="slidenum">
              <a:rPr lang="tr-TR">
                <a:solidFill>
                  <a:prstClr val="black"/>
                </a:solidFill>
              </a:rPr>
              <a:pPr/>
              <a:t>75</a:t>
            </a:fld>
            <a:endParaRPr lang="tr-TR">
              <a:solidFill>
                <a:prstClr val="black"/>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normAutofit fontScale="70000" lnSpcReduction="20000"/>
          </a:bodyPr>
          <a:lstStyle/>
          <a:p>
            <a:pPr>
              <a:defRPr/>
            </a:pPr>
            <a:r>
              <a:rPr lang="tr-TR" b="1" dirty="0"/>
              <a:t>Kronik Süpüratif Otitis Media (KSOM)</a:t>
            </a:r>
            <a:endParaRPr lang="tr-TR" dirty="0"/>
          </a:p>
          <a:p>
            <a:pPr>
              <a:defRPr/>
            </a:pPr>
            <a:endParaRPr lang="tr-TR" dirty="0"/>
          </a:p>
          <a:p>
            <a:pPr>
              <a:defRPr/>
            </a:pPr>
            <a:r>
              <a:rPr lang="tr-TR" dirty="0"/>
              <a:t>Orta kulak ve mastoid boşlukların, kronik enflamasyonu ve enfeksiyonu ile karakterize bir hastalığıdır. ASOM’nın 3 aydan fazla sürmesi halinde tablonun kronikleştiği kabul edilir. Etyopatogenezinde tek bir neden yoktur. Akut, yineleyen ve EOM’da geçerli olan nedenler KSOM’un öncülü olarak kabul edilir. Ayrıca Östaki borusunun fonksiyon bozukluğu da önemli bir etmendir.</a:t>
            </a:r>
          </a:p>
          <a:p>
            <a:pPr>
              <a:defRPr/>
            </a:pPr>
            <a:endParaRPr lang="tr-TR" dirty="0"/>
          </a:p>
          <a:p>
            <a:pPr>
              <a:defRPr/>
            </a:pPr>
            <a:r>
              <a:rPr lang="tr-TR" dirty="0"/>
              <a:t>Hastalık basit-benign ve progressif-destrüktif formlar gösterebilir. Enfeksiyon bu formlar içerisinde aktif, intermitan ve inaktif dönemler göstererek sürebilir.</a:t>
            </a:r>
          </a:p>
          <a:p>
            <a:pPr>
              <a:defRPr/>
            </a:pPr>
            <a:endParaRPr lang="tr-TR" dirty="0"/>
          </a:p>
          <a:p>
            <a:pPr>
              <a:defRPr/>
            </a:pPr>
            <a:r>
              <a:rPr lang="tr-TR" dirty="0"/>
              <a:t>İnsidans %14-62, prevelans ise %2-52 arasında değişmektedir. Sosyo-ekonomik faktörlerin olumsuz etkileri çoğu araştırıcı tarafından kabul edilmektedir; kötü çevre koşulları, beslenme, mevsimsel faktörler, alerji, üst solunum yolu enfeksiyonları, ailevi faktörler, bağışıklık yetmezliği, sigara içimi, kapalı ve yakın sosyal yaşam olumsuz nedenler arasında sayılmaktadır.</a:t>
            </a:r>
          </a:p>
          <a:p>
            <a:pPr>
              <a:defRPr/>
            </a:pPr>
            <a:endParaRPr lang="tr-TR" dirty="0"/>
          </a:p>
          <a:p>
            <a:pPr>
              <a:defRPr/>
            </a:pPr>
            <a:r>
              <a:rPr lang="tr-TR" dirty="0"/>
              <a:t>Sıklıkla izole edilen mikroorganizmalar; P. aeruginosa, S. aureus ve daha az olarak diğer enterik gram negatif ve anaerobik bakterilerdir.</a:t>
            </a:r>
          </a:p>
          <a:p>
            <a:pPr>
              <a:defRPr/>
            </a:pPr>
            <a:endParaRPr lang="tr-TR" b="1" dirty="0"/>
          </a:p>
          <a:p>
            <a:pPr>
              <a:defRPr/>
            </a:pPr>
            <a:r>
              <a:rPr lang="tr-TR" b="1" dirty="0"/>
              <a:t>Patoloji</a:t>
            </a:r>
            <a:endParaRPr lang="tr-TR" dirty="0"/>
          </a:p>
          <a:p>
            <a:pPr>
              <a:defRPr/>
            </a:pPr>
            <a:r>
              <a:rPr lang="tr-TR" dirty="0"/>
              <a:t>Patolojik değişiklikler arasında iltihabi prosesin yanı sıra kemik erimesi, kolesteatom, kolesterol granuloması ve timpanskleroz gibi oluşumlar görülebilmektedir. KSOM’da patolojik değişiklikler aktif ve inaktif olmak üzere ikiye ayrılır. Aktif değişiklikler daha çok mukoza ve submukozada artmış vaskülariteye ilişkin belirtiler olup, akut ve kronik enflamatuar sürecin yol açtığı ülserasyon ve granülasyon dokusu ile karakterlidir. İnaktif lezyonlar ise fibrozis ve osteoneogenezle birlikte seyrederler.</a:t>
            </a:r>
          </a:p>
          <a:p>
            <a:pPr>
              <a:defRPr/>
            </a:pPr>
            <a:endParaRPr lang="tr-TR" b="1" dirty="0"/>
          </a:p>
          <a:p>
            <a:pPr>
              <a:defRPr/>
            </a:pPr>
            <a:r>
              <a:rPr lang="tr-TR" b="1" dirty="0"/>
              <a:t>KSOM’nın Tipleri</a:t>
            </a:r>
            <a:endParaRPr lang="tr-TR" dirty="0"/>
          </a:p>
          <a:p>
            <a:pPr marL="228587" indent="-228587">
              <a:defRPr/>
            </a:pPr>
            <a:r>
              <a:rPr lang="tr-TR" dirty="0"/>
              <a:t>1. Kolesteatomsuz Kronik Süpüratif Otitis Media</a:t>
            </a:r>
          </a:p>
          <a:p>
            <a:pPr marL="774389" lvl="1" indent="-317217">
              <a:buFontTx/>
              <a:buAutoNum type="alphaLcPeriod"/>
              <a:defRPr/>
            </a:pPr>
            <a:r>
              <a:rPr lang="tr-TR" dirty="0"/>
              <a:t>İnaktif: Akıntı yoktur. Kulak zarında, çoğunlukla pars tensada değişik boyutlarda perforasyon bulunur. Aktif dönemde meydana gelmiş kemikçik destrüksiyonları sekel olaral bulunabilir.</a:t>
            </a:r>
          </a:p>
          <a:p>
            <a:pPr marL="774389" lvl="1" indent="-317217">
              <a:buFontTx/>
              <a:buAutoNum type="alphaLcPeriod"/>
              <a:defRPr/>
            </a:pPr>
            <a:r>
              <a:rPr lang="tr-TR" dirty="0"/>
              <a:t>Aktif: ÜSYE ile, Östaki borusu yoluyla veya dış kulak kanalıyla enfekte olup akıntılı dönemler gösterir. </a:t>
            </a:r>
          </a:p>
          <a:p>
            <a:pPr>
              <a:defRPr/>
            </a:pPr>
            <a:r>
              <a:rPr lang="tr-TR" dirty="0"/>
              <a:t>2. Kolesteatomlu Kronik Süpüratif Otitis Media</a:t>
            </a:r>
          </a:p>
          <a:p>
            <a:pPr marL="740173" lvl="1" indent="-317217">
              <a:buFont typeface="+mj-lt"/>
              <a:buAutoNum type="alphaLcPeriod"/>
              <a:defRPr/>
            </a:pPr>
            <a:r>
              <a:rPr lang="tr-TR" i="1" dirty="0"/>
              <a:t>Edinilmiş Kolesteatom</a:t>
            </a:r>
            <a:r>
              <a:rPr lang="tr-TR" dirty="0"/>
              <a:t>: Pars flaksidadaki perforasyondan içeri giren epitelyal dokunun çoğalması, birikmesi ve deskuame olmasıyla meydana gelir. Yavaş ve sinsi bir gelişim gösterir.</a:t>
            </a:r>
          </a:p>
          <a:p>
            <a:pPr marL="740173" lvl="1" indent="-317217">
              <a:buFont typeface="+mj-lt"/>
              <a:buAutoNum type="alphaLcPeriod"/>
              <a:defRPr/>
            </a:pPr>
            <a:r>
              <a:rPr lang="tr-TR" i="1" dirty="0"/>
              <a:t>Konjenital Kolesteatom</a:t>
            </a:r>
            <a:r>
              <a:rPr lang="tr-TR" dirty="0"/>
              <a:t>: Herhangi bir enfeksiyon veya otit öyküsü olmaksızın sağlam kulak zarı arkasında gelişen kolesteatomdur. Uzun süre sessiz kalır.</a:t>
            </a:r>
          </a:p>
        </p:txBody>
      </p:sp>
      <p:sp>
        <p:nvSpPr>
          <p:cNvPr id="10342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C790F11-BAEC-4E96-8E22-C679B41D13B7}" type="slidenum">
              <a:rPr lang="tr-TR"/>
              <a:pPr fontAlgn="base">
                <a:spcBef>
                  <a:spcPct val="0"/>
                </a:spcBef>
                <a:spcAft>
                  <a:spcPct val="0"/>
                </a:spcAft>
              </a:pPr>
              <a:t>76</a:t>
            </a:fld>
            <a:endParaRPr lang="tr-T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04451" name="2 Not Yer Tutucusu"/>
          <p:cNvSpPr>
            <a:spLocks noGrp="1"/>
          </p:cNvSpPr>
          <p:nvPr>
            <p:ph type="body" idx="1"/>
          </p:nvPr>
        </p:nvSpPr>
        <p:spPr bwMode="auto">
          <a:noFill/>
        </p:spPr>
        <p:txBody>
          <a:bodyPr wrap="square" numCol="1" anchor="t" anchorCtr="0" compatLnSpc="1">
            <a:prstTxWarp prst="textNoShape">
              <a:avLst/>
            </a:prstTxWarp>
          </a:bodyPr>
          <a:lstStyle/>
          <a:p>
            <a:pPr defTabSz="913467">
              <a:spcBef>
                <a:spcPct val="0"/>
              </a:spcBef>
            </a:pPr>
            <a:r>
              <a:rPr lang="tr-TR" b="1" dirty="0"/>
              <a:t>Kronik Süpüratif Otitis Media (KSOM)</a:t>
            </a:r>
            <a:endParaRPr lang="tr-TR" dirty="0"/>
          </a:p>
          <a:p>
            <a:pPr defTabSz="913467">
              <a:spcBef>
                <a:spcPct val="0"/>
              </a:spcBef>
            </a:pPr>
            <a:r>
              <a:rPr lang="tr-TR" b="1" dirty="0"/>
              <a:t>Klinik Belirtiler ve Tanı</a:t>
            </a:r>
          </a:p>
          <a:p>
            <a:pPr defTabSz="913467">
              <a:spcBef>
                <a:spcPct val="0"/>
              </a:spcBef>
            </a:pPr>
            <a:endParaRPr lang="tr-TR" dirty="0"/>
          </a:p>
          <a:p>
            <a:pPr defTabSz="913467">
              <a:spcBef>
                <a:spcPct val="0"/>
              </a:spcBef>
            </a:pPr>
            <a:r>
              <a:rPr lang="tr-TR" b="1" dirty="0"/>
              <a:t>Akıntı:</a:t>
            </a:r>
            <a:r>
              <a:rPr lang="tr-TR" dirty="0"/>
              <a:t> Aktif devrede sık görülür. Akıntı genelde seromukoid yapıda ve kokusuzdur. Sekonder enfekte olgularda akıntı pürülan görünüm alır. </a:t>
            </a:r>
          </a:p>
          <a:p>
            <a:pPr defTabSz="913467">
              <a:spcBef>
                <a:spcPct val="0"/>
              </a:spcBef>
            </a:pPr>
            <a:r>
              <a:rPr lang="tr-TR" b="1" dirty="0"/>
              <a:t>İşitme Kaybı:</a:t>
            </a:r>
            <a:r>
              <a:rPr lang="tr-TR" dirty="0"/>
              <a:t> İletim tipi bir işitme kaybı bulunur. Basit perforasyonlar, bunların lokalizasyonları, akıntı niteliği, miktarı, osteit, granülasyon ve polipler, </a:t>
            </a:r>
            <a:r>
              <a:rPr lang="tr-TR" dirty="0" smtClean="0"/>
              <a:t>kemikçiklerin hasarı</a:t>
            </a:r>
            <a:r>
              <a:rPr lang="tr-TR" dirty="0"/>
              <a:t>, kolesteatom, timpanoskleroz ve mevcut debrisler işitme kaybının miktarını etkiler. Orta genişlikteki perforasyonlarda yaklaşık 30 dB, totale yakın ve pencereleri gören perforasyonlarda 50 dB’e varan kayıplar beklenir.</a:t>
            </a:r>
          </a:p>
          <a:p>
            <a:pPr defTabSz="913467">
              <a:spcBef>
                <a:spcPct val="0"/>
              </a:spcBef>
            </a:pPr>
            <a:r>
              <a:rPr lang="tr-TR" b="1" dirty="0"/>
              <a:t>Kanama:</a:t>
            </a:r>
            <a:r>
              <a:rPr lang="tr-TR" dirty="0"/>
              <a:t> Genellikle granülasyon ve poliplerden kaynaklanır. </a:t>
            </a:r>
          </a:p>
          <a:p>
            <a:pPr defTabSz="913467">
              <a:spcBef>
                <a:spcPct val="0"/>
              </a:spcBef>
            </a:pPr>
            <a:r>
              <a:rPr lang="tr-TR" b="1" dirty="0"/>
              <a:t>Baş Dönmesi:</a:t>
            </a:r>
            <a:r>
              <a:rPr lang="tr-TR" dirty="0"/>
              <a:t> Enfeksiyonlar sırasında yuvarlak pencere membranın bakteriyel toksinler labirente geçerek sınırlı labirentite yol açabilir.</a:t>
            </a:r>
          </a:p>
          <a:p>
            <a:pPr defTabSz="913467">
              <a:spcBef>
                <a:spcPct val="0"/>
              </a:spcBef>
            </a:pPr>
            <a:r>
              <a:rPr lang="tr-TR" b="1" dirty="0"/>
              <a:t>Ağrı:</a:t>
            </a:r>
            <a:r>
              <a:rPr lang="tr-TR" dirty="0"/>
              <a:t> Kronik otitlerde ağrı oluşmaz. Ağrının ortaya çıkması komplikasyonların habercisi olabilir. Ayrıca KSOM’a otitis eksterna eşlik ederse de ağrı bulunabilir.</a:t>
            </a:r>
          </a:p>
          <a:p>
            <a:pPr defTabSz="913467">
              <a:spcBef>
                <a:spcPct val="0"/>
              </a:spcBef>
            </a:pPr>
            <a:endParaRPr lang="tr-TR" dirty="0"/>
          </a:p>
          <a:p>
            <a:pPr defTabSz="913467">
              <a:spcBef>
                <a:spcPct val="0"/>
              </a:spcBef>
            </a:pPr>
            <a:endParaRPr lang="tr-TR" dirty="0" smtClean="0"/>
          </a:p>
        </p:txBody>
      </p:sp>
      <p:sp>
        <p:nvSpPr>
          <p:cNvPr id="10445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B1C6B6B-0545-49BC-9279-E49140C7D5E3}" type="slidenum">
              <a:rPr lang="tr-TR"/>
              <a:pPr fontAlgn="base">
                <a:spcBef>
                  <a:spcPct val="0"/>
                </a:spcBef>
                <a:spcAft>
                  <a:spcPct val="0"/>
                </a:spcAft>
              </a:pPr>
              <a:t>79</a:t>
            </a:fld>
            <a:endParaRPr lang="tr-T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05475" name="2 Not Yer Tutucusu"/>
          <p:cNvSpPr>
            <a:spLocks noGrp="1"/>
          </p:cNvSpPr>
          <p:nvPr>
            <p:ph type="body" idx="1"/>
          </p:nvPr>
        </p:nvSpPr>
        <p:spPr bwMode="auto">
          <a:noFill/>
        </p:spPr>
        <p:txBody>
          <a:bodyPr wrap="square" numCol="1" anchor="t" anchorCtr="0" compatLnSpc="1">
            <a:prstTxWarp prst="textNoShape">
              <a:avLst/>
            </a:prstTxWarp>
          </a:bodyPr>
          <a:lstStyle/>
          <a:p>
            <a:pPr defTabSz="913467">
              <a:spcBef>
                <a:spcPct val="0"/>
              </a:spcBef>
            </a:pPr>
            <a:r>
              <a:rPr lang="tr-TR" b="1" dirty="0"/>
              <a:t>Kronik Süpüratif Otitis Media (KSOM)</a:t>
            </a:r>
            <a:endParaRPr lang="tr-TR" dirty="0"/>
          </a:p>
          <a:p>
            <a:pPr defTabSz="913467">
              <a:spcBef>
                <a:spcPct val="0"/>
              </a:spcBef>
            </a:pPr>
            <a:r>
              <a:rPr lang="tr-TR" b="1" dirty="0"/>
              <a:t>Radyolojik Görüntülüme:</a:t>
            </a:r>
            <a:r>
              <a:rPr lang="tr-TR" dirty="0"/>
              <a:t> Günümüzde direkt grafilerin değeri azalmıştır. Otitlerin değerlendirilmesinde bilgisayarlı tomografi tanısal açıdan manyetik rezonans görüntülemeye göre daha üstündür.</a:t>
            </a:r>
            <a:endParaRPr lang="tr-TR" dirty="0" smtClean="0"/>
          </a:p>
          <a:p>
            <a:pPr defTabSz="913467">
              <a:spcBef>
                <a:spcPct val="0"/>
              </a:spcBef>
            </a:pPr>
            <a:endParaRPr lang="tr-TR" dirty="0" smtClean="0"/>
          </a:p>
        </p:txBody>
      </p:sp>
      <p:sp>
        <p:nvSpPr>
          <p:cNvPr id="10547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43C9ADE-2099-436B-A7FE-5F097CD605E5}" type="slidenum">
              <a:rPr lang="tr-TR"/>
              <a:pPr fontAlgn="base">
                <a:spcBef>
                  <a:spcPct val="0"/>
                </a:spcBef>
                <a:spcAft>
                  <a:spcPct val="0"/>
                </a:spcAft>
              </a:pPr>
              <a:t>81</a:t>
            </a:fld>
            <a:endParaRPr lang="tr-T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06499"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dirty="0" smtClean="0"/>
          </a:p>
        </p:txBody>
      </p:sp>
      <p:sp>
        <p:nvSpPr>
          <p:cNvPr id="10650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42275D-ECF8-4695-B17F-2B4E6E707F43}" type="slidenum">
              <a:rPr lang="tr-TR"/>
              <a:pPr fontAlgn="base">
                <a:spcBef>
                  <a:spcPct val="0"/>
                </a:spcBef>
                <a:spcAft>
                  <a:spcPct val="0"/>
                </a:spcAft>
              </a:pPr>
              <a:t>82</a:t>
            </a:fld>
            <a:endParaRPr lang="tr-T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07523"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sz="1000" b="1" dirty="0"/>
              <a:t>Kolesteatom</a:t>
            </a:r>
          </a:p>
          <a:p>
            <a:pPr>
              <a:spcBef>
                <a:spcPct val="0"/>
              </a:spcBef>
            </a:pPr>
            <a:endParaRPr lang="tr-TR" sz="1000" dirty="0"/>
          </a:p>
          <a:p>
            <a:pPr>
              <a:spcBef>
                <a:spcPct val="0"/>
              </a:spcBef>
            </a:pPr>
            <a:r>
              <a:rPr lang="tr-TR" sz="1000" dirty="0"/>
              <a:t>Kolesteatom, olmaması gereken yerde bulunan deriye ait skuamöz epitel dokusu olarak tanımlanabilir. </a:t>
            </a:r>
            <a:r>
              <a:rPr lang="en-US" sz="1000" dirty="0" err="1"/>
              <a:t>En</a:t>
            </a:r>
            <a:r>
              <a:rPr lang="en-US" sz="1000" dirty="0"/>
              <a:t> </a:t>
            </a:r>
            <a:r>
              <a:rPr lang="en-US" sz="1000" dirty="0" err="1"/>
              <a:t>dışta</a:t>
            </a:r>
            <a:r>
              <a:rPr lang="en-US" sz="1000" dirty="0"/>
              <a:t> </a:t>
            </a:r>
            <a:r>
              <a:rPr lang="en-US" sz="1000" dirty="0" err="1"/>
              <a:t>canlı</a:t>
            </a:r>
            <a:r>
              <a:rPr lang="en-US" sz="1000" dirty="0"/>
              <a:t> </a:t>
            </a:r>
            <a:r>
              <a:rPr lang="en-US" sz="1000" dirty="0" err="1"/>
              <a:t>ve</a:t>
            </a:r>
            <a:r>
              <a:rPr lang="en-US" sz="1000" dirty="0"/>
              <a:t> </a:t>
            </a:r>
            <a:r>
              <a:rPr lang="en-US" sz="1000" dirty="0" err="1"/>
              <a:t>çok</a:t>
            </a:r>
            <a:r>
              <a:rPr lang="en-US" sz="1000" dirty="0"/>
              <a:t> </a:t>
            </a:r>
            <a:r>
              <a:rPr lang="en-US" sz="1000" dirty="0" err="1"/>
              <a:t>katlı</a:t>
            </a:r>
            <a:r>
              <a:rPr lang="en-US" sz="1000" dirty="0"/>
              <a:t> </a:t>
            </a:r>
            <a:r>
              <a:rPr lang="en-US" sz="1000" dirty="0" err="1"/>
              <a:t>yassı</a:t>
            </a:r>
            <a:r>
              <a:rPr lang="en-US" sz="1000" dirty="0"/>
              <a:t> </a:t>
            </a:r>
            <a:r>
              <a:rPr lang="en-US" sz="1000" dirty="0" err="1"/>
              <a:t>epitelden</a:t>
            </a:r>
            <a:r>
              <a:rPr lang="en-US" sz="1000" dirty="0"/>
              <a:t> </a:t>
            </a:r>
            <a:r>
              <a:rPr lang="en-US" sz="1000" dirty="0" err="1"/>
              <a:t>oluşan</a:t>
            </a:r>
            <a:r>
              <a:rPr lang="en-US" sz="1000" dirty="0"/>
              <a:t> </a:t>
            </a:r>
            <a:r>
              <a:rPr lang="en-US" sz="1000" dirty="0" err="1"/>
              <a:t>ve</a:t>
            </a:r>
            <a:r>
              <a:rPr lang="en-US" sz="1000" dirty="0"/>
              <a:t> </a:t>
            </a:r>
            <a:r>
              <a:rPr lang="en-US" sz="1000" dirty="0" err="1"/>
              <a:t>sürekli</a:t>
            </a:r>
            <a:r>
              <a:rPr lang="en-US" sz="1000" dirty="0"/>
              <a:t> </a:t>
            </a:r>
            <a:r>
              <a:rPr lang="en-US" sz="1000" dirty="0" err="1"/>
              <a:t>yenilenen</a:t>
            </a:r>
            <a:r>
              <a:rPr lang="en-US" sz="1000" dirty="0"/>
              <a:t> </a:t>
            </a:r>
            <a:r>
              <a:rPr lang="en-US" sz="1000" dirty="0" err="1"/>
              <a:t>matriks</a:t>
            </a:r>
            <a:r>
              <a:rPr lang="en-US" sz="1000" dirty="0"/>
              <a:t> </a:t>
            </a:r>
            <a:r>
              <a:rPr lang="en-US" sz="1000" dirty="0" err="1"/>
              <a:t>ve</a:t>
            </a:r>
            <a:r>
              <a:rPr lang="en-US" sz="1000" dirty="0"/>
              <a:t> </a:t>
            </a:r>
            <a:r>
              <a:rPr lang="en-US" sz="1000" dirty="0" err="1"/>
              <a:t>ortasında</a:t>
            </a:r>
            <a:r>
              <a:rPr lang="en-US" sz="1000" dirty="0"/>
              <a:t> </a:t>
            </a:r>
            <a:r>
              <a:rPr lang="en-US" sz="1000" dirty="0" err="1"/>
              <a:t>safra</a:t>
            </a:r>
            <a:r>
              <a:rPr lang="en-US" sz="1000" dirty="0"/>
              <a:t> </a:t>
            </a:r>
            <a:r>
              <a:rPr lang="en-US" sz="1000" dirty="0" err="1"/>
              <a:t>yağlarından</a:t>
            </a:r>
            <a:r>
              <a:rPr lang="en-US" sz="1000" dirty="0"/>
              <a:t> </a:t>
            </a:r>
            <a:r>
              <a:rPr lang="en-US" sz="1000" dirty="0" err="1"/>
              <a:t>oluşan</a:t>
            </a:r>
            <a:r>
              <a:rPr lang="en-US" sz="1000" dirty="0"/>
              <a:t> </a:t>
            </a:r>
            <a:r>
              <a:rPr lang="en-US" sz="1000" dirty="0" err="1"/>
              <a:t>yapılardır</a:t>
            </a:r>
            <a:r>
              <a:rPr lang="en-US" sz="1000" dirty="0"/>
              <a:t>. </a:t>
            </a:r>
            <a:r>
              <a:rPr lang="en-US" sz="1000" dirty="0" err="1"/>
              <a:t>Yavaş</a:t>
            </a:r>
            <a:r>
              <a:rPr lang="en-US" sz="1000" dirty="0"/>
              <a:t>, </a:t>
            </a:r>
            <a:r>
              <a:rPr lang="en-US" sz="1000" dirty="0" err="1"/>
              <a:t>ancak</a:t>
            </a:r>
            <a:r>
              <a:rPr lang="en-US" sz="1000" dirty="0"/>
              <a:t> </a:t>
            </a:r>
            <a:r>
              <a:rPr lang="en-US" sz="1000" dirty="0" err="1"/>
              <a:t>sürekli</a:t>
            </a:r>
            <a:r>
              <a:rPr lang="en-US" sz="1000" dirty="0"/>
              <a:t> </a:t>
            </a:r>
            <a:r>
              <a:rPr lang="en-US" sz="1000" dirty="0" err="1"/>
              <a:t>büyüyerek</a:t>
            </a:r>
            <a:r>
              <a:rPr lang="en-US" sz="1000" dirty="0"/>
              <a:t> </a:t>
            </a:r>
            <a:r>
              <a:rPr lang="en-US" sz="1000" dirty="0" err="1"/>
              <a:t>çevrelerindeki</a:t>
            </a:r>
            <a:r>
              <a:rPr lang="en-US" sz="1000" dirty="0"/>
              <a:t> </a:t>
            </a:r>
            <a:r>
              <a:rPr lang="en-US" sz="1000" dirty="0" err="1"/>
              <a:t>kemikleri</a:t>
            </a:r>
            <a:r>
              <a:rPr lang="en-US" sz="1000" dirty="0"/>
              <a:t> </a:t>
            </a:r>
            <a:r>
              <a:rPr lang="en-US" sz="1000" dirty="0" err="1"/>
              <a:t>proteolitik</a:t>
            </a:r>
            <a:r>
              <a:rPr lang="en-US" sz="1000" dirty="0"/>
              <a:t> </a:t>
            </a:r>
            <a:r>
              <a:rPr lang="en-US" sz="1000" dirty="0" err="1"/>
              <a:t>enzimleri</a:t>
            </a:r>
            <a:r>
              <a:rPr lang="en-US" sz="1000" dirty="0"/>
              <a:t> </a:t>
            </a:r>
            <a:r>
              <a:rPr lang="en-US" sz="1000" dirty="0" err="1"/>
              <a:t>ve</a:t>
            </a:r>
            <a:r>
              <a:rPr lang="en-US" sz="1000" dirty="0"/>
              <a:t> </a:t>
            </a:r>
            <a:r>
              <a:rPr lang="en-US" sz="1000" dirty="0" err="1"/>
              <a:t>osteoklastları</a:t>
            </a:r>
            <a:r>
              <a:rPr lang="en-US" sz="1000" dirty="0"/>
              <a:t> </a:t>
            </a:r>
            <a:r>
              <a:rPr lang="en-US" sz="1000" dirty="0" err="1"/>
              <a:t>aktive</a:t>
            </a:r>
            <a:r>
              <a:rPr lang="en-US" sz="1000" dirty="0"/>
              <a:t> </a:t>
            </a:r>
            <a:r>
              <a:rPr lang="en-US" sz="1000" dirty="0" err="1"/>
              <a:t>ederek</a:t>
            </a:r>
            <a:r>
              <a:rPr lang="en-US" sz="1000" dirty="0"/>
              <a:t> </a:t>
            </a:r>
            <a:r>
              <a:rPr lang="en-US" sz="1000" dirty="0" err="1"/>
              <a:t>tahrip</a:t>
            </a:r>
            <a:r>
              <a:rPr lang="en-US" sz="1000" dirty="0"/>
              <a:t> </a:t>
            </a:r>
            <a:r>
              <a:rPr lang="en-US" sz="1000" dirty="0" err="1"/>
              <a:t>ederler</a:t>
            </a:r>
            <a:r>
              <a:rPr lang="en-US" sz="1000" dirty="0"/>
              <a:t>. Bu </a:t>
            </a:r>
            <a:r>
              <a:rPr lang="en-US" sz="1000" dirty="0" err="1"/>
              <a:t>nedenle</a:t>
            </a:r>
            <a:r>
              <a:rPr lang="en-US" sz="1000" dirty="0"/>
              <a:t> otitis media </a:t>
            </a:r>
            <a:r>
              <a:rPr lang="en-US" sz="1000" dirty="0" err="1"/>
              <a:t>komplikasyonlarına</a:t>
            </a:r>
            <a:r>
              <a:rPr lang="en-US" sz="1000" dirty="0"/>
              <a:t> </a:t>
            </a:r>
            <a:r>
              <a:rPr lang="en-US" sz="1000" dirty="0" err="1"/>
              <a:t>yol</a:t>
            </a:r>
            <a:r>
              <a:rPr lang="en-US" sz="1000" dirty="0"/>
              <a:t> </a:t>
            </a:r>
            <a:r>
              <a:rPr lang="en-US" sz="1000" dirty="0" err="1"/>
              <a:t>açabilirler</a:t>
            </a:r>
            <a:r>
              <a:rPr lang="en-US" sz="1000" dirty="0"/>
              <a:t>. </a:t>
            </a:r>
            <a:r>
              <a:rPr lang="en-US" sz="1000" dirty="0" err="1"/>
              <a:t>Çoğunlukla</a:t>
            </a:r>
            <a:r>
              <a:rPr lang="en-US" sz="1000" dirty="0"/>
              <a:t> </a:t>
            </a:r>
            <a:r>
              <a:rPr lang="en-US" sz="1000" dirty="0" err="1"/>
              <a:t>kötü</a:t>
            </a:r>
            <a:r>
              <a:rPr lang="en-US" sz="1000" dirty="0"/>
              <a:t> </a:t>
            </a:r>
            <a:r>
              <a:rPr lang="en-US" sz="1000" dirty="0" err="1"/>
              <a:t>kokulu</a:t>
            </a:r>
            <a:r>
              <a:rPr lang="en-US" sz="1000" dirty="0"/>
              <a:t> </a:t>
            </a:r>
            <a:r>
              <a:rPr lang="en-US" sz="1000" dirty="0" err="1"/>
              <a:t>bir</a:t>
            </a:r>
            <a:r>
              <a:rPr lang="en-US" sz="1000" dirty="0"/>
              <a:t> </a:t>
            </a:r>
            <a:r>
              <a:rPr lang="en-US" sz="1000" dirty="0" err="1"/>
              <a:t>akıntı</a:t>
            </a:r>
            <a:r>
              <a:rPr lang="en-US" sz="1000" dirty="0"/>
              <a:t> </a:t>
            </a:r>
            <a:r>
              <a:rPr lang="en-US" sz="1000" dirty="0" err="1"/>
              <a:t>ile</a:t>
            </a:r>
            <a:r>
              <a:rPr lang="en-US" sz="1000" dirty="0"/>
              <a:t> </a:t>
            </a:r>
            <a:r>
              <a:rPr lang="en-US" sz="1000" dirty="0" err="1"/>
              <a:t>karakterizedir</a:t>
            </a:r>
            <a:r>
              <a:rPr lang="en-US" sz="1000" dirty="0"/>
              <a:t>. </a:t>
            </a:r>
            <a:r>
              <a:rPr lang="en-US" sz="1000" dirty="0" err="1"/>
              <a:t>Otoskopik</a:t>
            </a:r>
            <a:r>
              <a:rPr lang="en-US" sz="1000" dirty="0"/>
              <a:t> </a:t>
            </a:r>
            <a:r>
              <a:rPr lang="en-US" sz="1000" dirty="0" err="1"/>
              <a:t>muayenede</a:t>
            </a:r>
            <a:r>
              <a:rPr lang="en-US" sz="1000" dirty="0"/>
              <a:t> </a:t>
            </a:r>
            <a:r>
              <a:rPr lang="en-US" sz="1000" dirty="0" err="1"/>
              <a:t>parlak</a:t>
            </a:r>
            <a:r>
              <a:rPr lang="en-US" sz="1000" dirty="0"/>
              <a:t> </a:t>
            </a:r>
            <a:r>
              <a:rPr lang="en-US" sz="1000" dirty="0" err="1"/>
              <a:t>beyaz</a:t>
            </a:r>
            <a:r>
              <a:rPr lang="en-US" sz="1000" dirty="0"/>
              <a:t> </a:t>
            </a:r>
            <a:r>
              <a:rPr lang="en-US" sz="1000" dirty="0" err="1"/>
              <a:t>fildişi</a:t>
            </a:r>
            <a:r>
              <a:rPr lang="en-US" sz="1000" dirty="0"/>
              <a:t> </a:t>
            </a:r>
            <a:r>
              <a:rPr lang="en-US" sz="1000" dirty="0" err="1"/>
              <a:t>rengindedir</a:t>
            </a:r>
            <a:r>
              <a:rPr lang="en-US" sz="1000" dirty="0"/>
              <a:t>.</a:t>
            </a:r>
            <a:endParaRPr lang="tr-TR" sz="1000" dirty="0"/>
          </a:p>
          <a:p>
            <a:pPr>
              <a:spcBef>
                <a:spcPct val="0"/>
              </a:spcBef>
            </a:pPr>
            <a:endParaRPr lang="tr-TR" sz="1000" dirty="0"/>
          </a:p>
          <a:p>
            <a:pPr>
              <a:spcBef>
                <a:spcPct val="0"/>
              </a:spcBef>
            </a:pPr>
            <a:r>
              <a:rPr lang="en-US" dirty="0" err="1" smtClean="0"/>
              <a:t>Kolesteatomun</a:t>
            </a:r>
            <a:r>
              <a:rPr lang="en-US" dirty="0" smtClean="0"/>
              <a:t> </a:t>
            </a:r>
            <a:r>
              <a:rPr lang="en-US" dirty="0" err="1" smtClean="0"/>
              <a:t>oluş</a:t>
            </a:r>
            <a:r>
              <a:rPr lang="en-US" dirty="0" smtClean="0"/>
              <a:t> </a:t>
            </a:r>
            <a:r>
              <a:rPr lang="en-US" dirty="0" err="1" smtClean="0"/>
              <a:t>mekanizmasında</a:t>
            </a:r>
            <a:r>
              <a:rPr lang="en-US" dirty="0" smtClean="0"/>
              <a:t> </a:t>
            </a:r>
            <a:r>
              <a:rPr lang="en-US" dirty="0" err="1" smtClean="0"/>
              <a:t>konjenital</a:t>
            </a:r>
            <a:r>
              <a:rPr lang="en-US" dirty="0" smtClean="0"/>
              <a:t> </a:t>
            </a:r>
            <a:r>
              <a:rPr lang="en-US" dirty="0" err="1" smtClean="0"/>
              <a:t>epitelyal</a:t>
            </a:r>
            <a:r>
              <a:rPr lang="en-US" dirty="0" smtClean="0"/>
              <a:t> </a:t>
            </a:r>
            <a:r>
              <a:rPr lang="en-US" dirty="0" err="1" smtClean="0"/>
              <a:t>artıklar</a:t>
            </a:r>
            <a:r>
              <a:rPr lang="en-US" dirty="0" smtClean="0"/>
              <a:t>, kulak </a:t>
            </a:r>
            <a:r>
              <a:rPr lang="en-US" dirty="0" err="1" smtClean="0"/>
              <a:t>zarındaki</a:t>
            </a:r>
            <a:r>
              <a:rPr lang="en-US" dirty="0" smtClean="0"/>
              <a:t> </a:t>
            </a:r>
            <a:r>
              <a:rPr lang="en-US" dirty="0" err="1" smtClean="0"/>
              <a:t>perforasyonlardan</a:t>
            </a:r>
            <a:r>
              <a:rPr lang="en-US" dirty="0" smtClean="0"/>
              <a:t> </a:t>
            </a:r>
            <a:r>
              <a:rPr lang="en-US" dirty="0" err="1" smtClean="0"/>
              <a:t>epitel</a:t>
            </a:r>
            <a:r>
              <a:rPr lang="en-US" dirty="0" smtClean="0"/>
              <a:t> </a:t>
            </a:r>
            <a:r>
              <a:rPr lang="en-US" dirty="0" err="1" smtClean="0"/>
              <a:t>göçü</a:t>
            </a:r>
            <a:r>
              <a:rPr lang="en-US" dirty="0" smtClean="0"/>
              <a:t> (</a:t>
            </a:r>
            <a:r>
              <a:rPr lang="en-US" dirty="0" err="1" smtClean="0"/>
              <a:t>migrasyonu</a:t>
            </a:r>
            <a:r>
              <a:rPr lang="en-US" dirty="0" smtClean="0"/>
              <a:t>), </a:t>
            </a:r>
            <a:r>
              <a:rPr lang="en-US" dirty="0" err="1" smtClean="0"/>
              <a:t>skuamoz</a:t>
            </a:r>
            <a:r>
              <a:rPr lang="en-US" dirty="0" smtClean="0"/>
              <a:t> </a:t>
            </a:r>
            <a:r>
              <a:rPr lang="en-US" dirty="0" err="1" smtClean="0"/>
              <a:t>metaplazi</a:t>
            </a:r>
            <a:r>
              <a:rPr lang="en-US" dirty="0" smtClean="0"/>
              <a:t> </a:t>
            </a:r>
            <a:r>
              <a:rPr lang="en-US" dirty="0" err="1" smtClean="0"/>
              <a:t>ve</a:t>
            </a:r>
            <a:r>
              <a:rPr lang="en-US" dirty="0" smtClean="0"/>
              <a:t> kulak </a:t>
            </a:r>
            <a:r>
              <a:rPr lang="en-US" dirty="0" err="1" smtClean="0"/>
              <a:t>zarı</a:t>
            </a:r>
            <a:r>
              <a:rPr lang="en-US" dirty="0" smtClean="0"/>
              <a:t> </a:t>
            </a:r>
            <a:r>
              <a:rPr lang="en-US" dirty="0" err="1" smtClean="0"/>
              <a:t>retraksiyonları</a:t>
            </a:r>
            <a:r>
              <a:rPr lang="en-US" dirty="0" smtClean="0"/>
              <a:t> </a:t>
            </a:r>
            <a:r>
              <a:rPr lang="en-US" dirty="0" err="1" smtClean="0"/>
              <a:t>suçlanmaktadır</a:t>
            </a:r>
            <a:r>
              <a:rPr lang="en-US" dirty="0" smtClean="0"/>
              <a:t>.</a:t>
            </a:r>
            <a:endParaRPr lang="tr-TR" dirty="0" smtClean="0"/>
          </a:p>
          <a:p>
            <a:pPr>
              <a:spcBef>
                <a:spcPct val="0"/>
              </a:spcBef>
            </a:pPr>
            <a:endParaRPr lang="tr-TR" sz="1000" b="1" i="1" dirty="0"/>
          </a:p>
          <a:p>
            <a:pPr>
              <a:spcBef>
                <a:spcPct val="0"/>
              </a:spcBef>
            </a:pPr>
            <a:r>
              <a:rPr lang="en-US" sz="1000" b="1" i="1" dirty="0" err="1"/>
              <a:t>Konjenital</a:t>
            </a:r>
            <a:r>
              <a:rPr lang="en-US" sz="1000" b="1" i="1" dirty="0"/>
              <a:t> </a:t>
            </a:r>
            <a:r>
              <a:rPr lang="en-US" sz="1000" b="1" i="1" dirty="0" err="1"/>
              <a:t>kolesteatom</a:t>
            </a:r>
            <a:r>
              <a:rPr lang="en-US" sz="1000" i="1" dirty="0"/>
              <a:t>:</a:t>
            </a:r>
            <a:r>
              <a:rPr lang="en-US" sz="1000" dirty="0"/>
              <a:t> </a:t>
            </a:r>
            <a:r>
              <a:rPr lang="en-US" sz="1000" dirty="0" err="1"/>
              <a:t>Kafa</a:t>
            </a:r>
            <a:r>
              <a:rPr lang="en-US" sz="1000" dirty="0"/>
              <a:t> </a:t>
            </a:r>
            <a:r>
              <a:rPr lang="en-US" sz="1000" dirty="0" err="1"/>
              <a:t>kemikleri</a:t>
            </a:r>
            <a:r>
              <a:rPr lang="en-US" sz="1000" dirty="0"/>
              <a:t> </a:t>
            </a:r>
            <a:r>
              <a:rPr lang="en-US" sz="1000" dirty="0" err="1"/>
              <a:t>içinde</a:t>
            </a:r>
            <a:r>
              <a:rPr lang="en-US" sz="1000" dirty="0"/>
              <a:t> (</a:t>
            </a:r>
            <a:r>
              <a:rPr lang="en-US" sz="1000" dirty="0" err="1"/>
              <a:t>en</a:t>
            </a:r>
            <a:r>
              <a:rPr lang="en-US" sz="1000" dirty="0"/>
              <a:t> </a:t>
            </a:r>
            <a:r>
              <a:rPr lang="en-US" sz="1000" dirty="0" err="1"/>
              <a:t>sık</a:t>
            </a:r>
            <a:r>
              <a:rPr lang="en-US" sz="1000" dirty="0"/>
              <a:t> temporal </a:t>
            </a:r>
            <a:r>
              <a:rPr lang="en-US" sz="1000" dirty="0" err="1"/>
              <a:t>kemikte</a:t>
            </a:r>
            <a:r>
              <a:rPr lang="en-US" sz="1000" dirty="0"/>
              <a:t>) </a:t>
            </a:r>
            <a:r>
              <a:rPr lang="en-US" sz="1000" dirty="0" err="1"/>
              <a:t>konjenital</a:t>
            </a:r>
            <a:r>
              <a:rPr lang="en-US" sz="1000" dirty="0"/>
              <a:t> </a:t>
            </a:r>
            <a:r>
              <a:rPr lang="en-US" sz="1000" dirty="0" err="1"/>
              <a:t>epitel</a:t>
            </a:r>
            <a:r>
              <a:rPr lang="en-US" sz="1000" dirty="0"/>
              <a:t> </a:t>
            </a:r>
            <a:r>
              <a:rPr lang="en-US" sz="1000" dirty="0" err="1"/>
              <a:t>artıklarından</a:t>
            </a:r>
            <a:r>
              <a:rPr lang="en-US" sz="1000" dirty="0"/>
              <a:t> </a:t>
            </a:r>
            <a:r>
              <a:rPr lang="en-US" sz="1000" dirty="0" err="1"/>
              <a:t>geliştiği</a:t>
            </a:r>
            <a:r>
              <a:rPr lang="en-US" sz="1000" dirty="0"/>
              <a:t> </a:t>
            </a:r>
            <a:r>
              <a:rPr lang="en-US" sz="1000" dirty="0" err="1"/>
              <a:t>kabul</a:t>
            </a:r>
            <a:r>
              <a:rPr lang="en-US" sz="1000" dirty="0"/>
              <a:t> </a:t>
            </a:r>
            <a:r>
              <a:rPr lang="en-US" sz="1000" dirty="0" err="1"/>
              <a:t>edilen</a:t>
            </a:r>
            <a:r>
              <a:rPr lang="en-US" sz="1000" dirty="0"/>
              <a:t> </a:t>
            </a:r>
            <a:r>
              <a:rPr lang="en-US" sz="1000" dirty="0" err="1"/>
              <a:t>formdur</a:t>
            </a:r>
            <a:r>
              <a:rPr lang="en-US" sz="1000" dirty="0"/>
              <a:t>. </a:t>
            </a:r>
            <a:r>
              <a:rPr lang="en-US" sz="1000" dirty="0" err="1"/>
              <a:t>Başlangıçta</a:t>
            </a:r>
            <a:r>
              <a:rPr lang="en-US" sz="1000" dirty="0"/>
              <a:t> </a:t>
            </a:r>
            <a:r>
              <a:rPr lang="en-US" sz="1000" dirty="0" err="1"/>
              <a:t>zarda</a:t>
            </a:r>
            <a:r>
              <a:rPr lang="en-US" sz="1000" dirty="0"/>
              <a:t> </a:t>
            </a:r>
            <a:r>
              <a:rPr lang="en-US" sz="1000" dirty="0" err="1"/>
              <a:t>perforasyon</a:t>
            </a:r>
            <a:r>
              <a:rPr lang="en-US" sz="1000" dirty="0"/>
              <a:t> </a:t>
            </a:r>
            <a:r>
              <a:rPr lang="en-US" sz="1000" dirty="0" err="1"/>
              <a:t>yoktur</a:t>
            </a:r>
            <a:r>
              <a:rPr lang="en-US" sz="1000" dirty="0"/>
              <a:t>. </a:t>
            </a:r>
            <a:r>
              <a:rPr lang="en-US" sz="1000" dirty="0" err="1"/>
              <a:t>Ancak</a:t>
            </a:r>
            <a:r>
              <a:rPr lang="en-US" sz="1000" dirty="0"/>
              <a:t> </a:t>
            </a:r>
            <a:r>
              <a:rPr lang="en-US" sz="1000" dirty="0" err="1"/>
              <a:t>geç</a:t>
            </a:r>
            <a:r>
              <a:rPr lang="en-US" sz="1000" dirty="0"/>
              <a:t> </a:t>
            </a:r>
            <a:r>
              <a:rPr lang="en-US" sz="1000" dirty="0" err="1"/>
              <a:t>dönemde</a:t>
            </a:r>
            <a:r>
              <a:rPr lang="en-US" sz="1000" dirty="0"/>
              <a:t> </a:t>
            </a:r>
            <a:r>
              <a:rPr lang="en-US" sz="1000" dirty="0" err="1"/>
              <a:t>ortaya</a:t>
            </a:r>
            <a:r>
              <a:rPr lang="en-US" sz="1000" dirty="0"/>
              <a:t> </a:t>
            </a:r>
            <a:r>
              <a:rPr lang="en-US" sz="1000" dirty="0" err="1"/>
              <a:t>çıkar</a:t>
            </a:r>
            <a:r>
              <a:rPr lang="en-US" sz="1000" dirty="0"/>
              <a:t>. Bu </a:t>
            </a:r>
            <a:r>
              <a:rPr lang="en-US" sz="1000" dirty="0" err="1"/>
              <a:t>nedenle</a:t>
            </a:r>
            <a:r>
              <a:rPr lang="en-US" sz="1000" dirty="0"/>
              <a:t> </a:t>
            </a:r>
            <a:r>
              <a:rPr lang="en-US" sz="1000" dirty="0" err="1"/>
              <a:t>erken</a:t>
            </a:r>
            <a:r>
              <a:rPr lang="en-US" sz="1000" dirty="0"/>
              <a:t> </a:t>
            </a:r>
            <a:r>
              <a:rPr lang="en-US" sz="1000" dirty="0" err="1"/>
              <a:t>tanımlanmaları</a:t>
            </a:r>
            <a:r>
              <a:rPr lang="en-US" sz="1000" dirty="0"/>
              <a:t> </a:t>
            </a:r>
            <a:r>
              <a:rPr lang="en-US" sz="1000" dirty="0" err="1"/>
              <a:t>zordur</a:t>
            </a:r>
            <a:r>
              <a:rPr lang="en-US" sz="1000" dirty="0"/>
              <a:t>. </a:t>
            </a:r>
            <a:r>
              <a:rPr lang="en-US" sz="1000" dirty="0" err="1"/>
              <a:t>Bazan</a:t>
            </a:r>
            <a:r>
              <a:rPr lang="en-US" sz="1000" dirty="0"/>
              <a:t> </a:t>
            </a:r>
            <a:r>
              <a:rPr lang="en-US" sz="1000" dirty="0" err="1"/>
              <a:t>komplikasyonla</a:t>
            </a:r>
            <a:r>
              <a:rPr lang="en-US" sz="1000" dirty="0"/>
              <a:t> (</a:t>
            </a:r>
            <a:r>
              <a:rPr lang="en-US" sz="1000" dirty="0" err="1"/>
              <a:t>en</a:t>
            </a:r>
            <a:r>
              <a:rPr lang="en-US" sz="1000" dirty="0"/>
              <a:t> </a:t>
            </a:r>
            <a:r>
              <a:rPr lang="en-US" sz="1000" dirty="0" err="1"/>
              <a:t>sık</a:t>
            </a:r>
            <a:r>
              <a:rPr lang="en-US" sz="1000" dirty="0"/>
              <a:t> </a:t>
            </a:r>
            <a:r>
              <a:rPr lang="en-US" sz="1000" dirty="0" err="1"/>
              <a:t>fasial</a:t>
            </a:r>
            <a:r>
              <a:rPr lang="en-US" sz="1000" dirty="0"/>
              <a:t> </a:t>
            </a:r>
            <a:r>
              <a:rPr lang="en-US" sz="1000" dirty="0" err="1"/>
              <a:t>sinir</a:t>
            </a:r>
            <a:r>
              <a:rPr lang="en-US" sz="1000" dirty="0"/>
              <a:t> </a:t>
            </a:r>
            <a:r>
              <a:rPr lang="en-US" sz="1000" dirty="0" err="1"/>
              <a:t>parezi</a:t>
            </a:r>
            <a:r>
              <a:rPr lang="en-US" sz="1000" dirty="0"/>
              <a:t> </a:t>
            </a:r>
            <a:r>
              <a:rPr lang="en-US" sz="1000" dirty="0" err="1"/>
              <a:t>veya</a:t>
            </a:r>
            <a:r>
              <a:rPr lang="en-US" sz="1000" dirty="0"/>
              <a:t> </a:t>
            </a:r>
            <a:r>
              <a:rPr lang="en-US" sz="1000" dirty="0" err="1"/>
              <a:t>paralizisi</a:t>
            </a:r>
            <a:r>
              <a:rPr lang="en-US" sz="1000" dirty="0"/>
              <a:t> </a:t>
            </a:r>
            <a:r>
              <a:rPr lang="en-US" sz="1000" dirty="0" err="1"/>
              <a:t>ile</a:t>
            </a:r>
            <a:r>
              <a:rPr lang="en-US" sz="1000" dirty="0"/>
              <a:t>) </a:t>
            </a:r>
            <a:r>
              <a:rPr lang="en-US" sz="1000" dirty="0" err="1"/>
              <a:t>kendini</a:t>
            </a:r>
            <a:r>
              <a:rPr lang="en-US" sz="1000" dirty="0"/>
              <a:t> belli </a:t>
            </a:r>
            <a:r>
              <a:rPr lang="en-US" sz="1000" dirty="0" err="1"/>
              <a:t>eder</a:t>
            </a:r>
            <a:r>
              <a:rPr lang="en-US" sz="1000" dirty="0"/>
              <a:t>. </a:t>
            </a:r>
            <a:endParaRPr lang="tr-TR" sz="1000" dirty="0"/>
          </a:p>
          <a:p>
            <a:pPr>
              <a:spcBef>
                <a:spcPct val="0"/>
              </a:spcBef>
            </a:pPr>
            <a:endParaRPr lang="tr-TR" sz="1000" b="1" i="1" dirty="0"/>
          </a:p>
          <a:p>
            <a:pPr>
              <a:spcBef>
                <a:spcPct val="0"/>
              </a:spcBef>
            </a:pPr>
            <a:r>
              <a:rPr lang="en-US" sz="1000" b="1" i="1" dirty="0"/>
              <a:t>Primer </a:t>
            </a:r>
            <a:r>
              <a:rPr lang="en-US" sz="1000" b="1" i="1" dirty="0" err="1"/>
              <a:t>edinilmiş</a:t>
            </a:r>
            <a:r>
              <a:rPr lang="en-US" sz="1000" b="1" i="1" dirty="0"/>
              <a:t> </a:t>
            </a:r>
            <a:r>
              <a:rPr lang="en-US" sz="1000" b="1" i="1" dirty="0" err="1"/>
              <a:t>kolesteatom</a:t>
            </a:r>
            <a:r>
              <a:rPr lang="en-US" sz="1000" b="1" i="1" dirty="0"/>
              <a:t>:</a:t>
            </a:r>
            <a:r>
              <a:rPr lang="en-US" sz="1000" b="1" i="1" u="sng" dirty="0"/>
              <a:t> </a:t>
            </a:r>
            <a:r>
              <a:rPr lang="en-US" sz="1000" dirty="0" err="1"/>
              <a:t>Daha</a:t>
            </a:r>
            <a:r>
              <a:rPr lang="en-US" sz="1000" dirty="0"/>
              <a:t> </a:t>
            </a:r>
            <a:r>
              <a:rPr lang="en-US" sz="1000" dirty="0" err="1"/>
              <a:t>önce</a:t>
            </a:r>
            <a:r>
              <a:rPr lang="en-US" sz="1000" dirty="0"/>
              <a:t> </a:t>
            </a:r>
            <a:r>
              <a:rPr lang="en-US" sz="1000" dirty="0" err="1"/>
              <a:t>bir</a:t>
            </a:r>
            <a:r>
              <a:rPr lang="en-US" sz="1000" dirty="0"/>
              <a:t> </a:t>
            </a:r>
            <a:r>
              <a:rPr lang="en-US" sz="1000" dirty="0" err="1"/>
              <a:t>ortakulak</a:t>
            </a:r>
            <a:r>
              <a:rPr lang="en-US" sz="1000" dirty="0"/>
              <a:t> </a:t>
            </a:r>
            <a:r>
              <a:rPr lang="en-US" sz="1000" dirty="0" err="1"/>
              <a:t>iltihabı</a:t>
            </a:r>
            <a:r>
              <a:rPr lang="en-US" sz="1000" dirty="0"/>
              <a:t> </a:t>
            </a:r>
            <a:r>
              <a:rPr lang="en-US" sz="1000" dirty="0" err="1"/>
              <a:t>olmadan</a:t>
            </a:r>
            <a:r>
              <a:rPr lang="en-US" sz="1000" dirty="0"/>
              <a:t> </a:t>
            </a:r>
            <a:r>
              <a:rPr lang="en-US" sz="1000" dirty="0" err="1"/>
              <a:t>kendiliğinden</a:t>
            </a:r>
            <a:r>
              <a:rPr lang="en-US" sz="1000" dirty="0"/>
              <a:t> </a:t>
            </a:r>
            <a:r>
              <a:rPr lang="en-US" sz="1000" dirty="0" err="1"/>
              <a:t>gelişir</a:t>
            </a:r>
            <a:r>
              <a:rPr lang="en-US" sz="1000" dirty="0"/>
              <a:t>. </a:t>
            </a:r>
            <a:r>
              <a:rPr lang="en-US" sz="1000" dirty="0" err="1"/>
              <a:t>Zarın</a:t>
            </a:r>
            <a:r>
              <a:rPr lang="en-US" sz="1000" dirty="0"/>
              <a:t> pars </a:t>
            </a:r>
            <a:r>
              <a:rPr lang="en-US" sz="1000" dirty="0" err="1"/>
              <a:t>flaccida</a:t>
            </a:r>
            <a:r>
              <a:rPr lang="en-US" sz="1000" dirty="0"/>
              <a:t> </a:t>
            </a:r>
            <a:r>
              <a:rPr lang="en-US" sz="1000" dirty="0" err="1"/>
              <a:t>bölümünde</a:t>
            </a:r>
            <a:r>
              <a:rPr lang="en-US" sz="1000" dirty="0"/>
              <a:t> </a:t>
            </a:r>
            <a:r>
              <a:rPr lang="en-US" sz="1000" dirty="0" err="1"/>
              <a:t>perforasyon</a:t>
            </a:r>
            <a:r>
              <a:rPr lang="en-US" sz="1000" dirty="0"/>
              <a:t> </a:t>
            </a:r>
            <a:r>
              <a:rPr lang="en-US" sz="1000" dirty="0" err="1"/>
              <a:t>vardır</a:t>
            </a:r>
            <a:r>
              <a:rPr lang="en-US" sz="1000" dirty="0"/>
              <a:t>. </a:t>
            </a:r>
            <a:r>
              <a:rPr lang="en-US" sz="1000" dirty="0" err="1"/>
              <a:t>Attik</a:t>
            </a:r>
            <a:r>
              <a:rPr lang="en-US" sz="1000" dirty="0"/>
              <a:t> </a:t>
            </a:r>
            <a:r>
              <a:rPr lang="en-US" sz="1000" dirty="0" err="1"/>
              <a:t>retraksiyon</a:t>
            </a:r>
            <a:r>
              <a:rPr lang="en-US" sz="1000" dirty="0"/>
              <a:t> </a:t>
            </a:r>
            <a:r>
              <a:rPr lang="en-US" sz="1000" dirty="0" err="1"/>
              <a:t>kolesteatomlarında</a:t>
            </a:r>
            <a:r>
              <a:rPr lang="en-US" sz="1000" dirty="0"/>
              <a:t> </a:t>
            </a:r>
            <a:r>
              <a:rPr lang="en-US" sz="1000" dirty="0" err="1"/>
              <a:t>olduğu</a:t>
            </a:r>
            <a:r>
              <a:rPr lang="en-US" sz="1000" dirty="0"/>
              <a:t> </a:t>
            </a:r>
            <a:r>
              <a:rPr lang="en-US" sz="1000" dirty="0" err="1"/>
              <a:t>gibi</a:t>
            </a:r>
            <a:r>
              <a:rPr lang="en-US" sz="1000" dirty="0"/>
              <a:t> </a:t>
            </a:r>
            <a:r>
              <a:rPr lang="en-US" sz="1000" dirty="0" err="1"/>
              <a:t>östaki</a:t>
            </a:r>
            <a:r>
              <a:rPr lang="en-US" sz="1000" dirty="0"/>
              <a:t> </a:t>
            </a:r>
            <a:r>
              <a:rPr lang="en-US" sz="1000" dirty="0" err="1"/>
              <a:t>fonksiyon</a:t>
            </a:r>
            <a:r>
              <a:rPr lang="en-US" sz="1000" dirty="0"/>
              <a:t> </a:t>
            </a:r>
            <a:r>
              <a:rPr lang="en-US" sz="1000" dirty="0" err="1"/>
              <a:t>bozukluğu</a:t>
            </a:r>
            <a:r>
              <a:rPr lang="en-US" sz="1000" dirty="0"/>
              <a:t> </a:t>
            </a:r>
            <a:r>
              <a:rPr lang="en-US" sz="1000" dirty="0" err="1"/>
              <a:t>sonucu</a:t>
            </a:r>
            <a:r>
              <a:rPr lang="en-US" sz="1000" dirty="0"/>
              <a:t> </a:t>
            </a:r>
            <a:r>
              <a:rPr lang="en-US" sz="1000" dirty="0" err="1"/>
              <a:t>atelektazi</a:t>
            </a:r>
            <a:r>
              <a:rPr lang="en-US" sz="1000" dirty="0"/>
              <a:t> </a:t>
            </a:r>
            <a:r>
              <a:rPr lang="en-US" sz="1000" dirty="0" err="1"/>
              <a:t>ve</a:t>
            </a:r>
            <a:r>
              <a:rPr lang="en-US" sz="1000" dirty="0"/>
              <a:t> </a:t>
            </a:r>
            <a:r>
              <a:rPr lang="en-US" sz="1000" dirty="0" err="1"/>
              <a:t>retraksiyon</a:t>
            </a:r>
            <a:r>
              <a:rPr lang="en-US" sz="1000" dirty="0"/>
              <a:t> </a:t>
            </a:r>
            <a:r>
              <a:rPr lang="en-US" sz="1000" dirty="0" err="1"/>
              <a:t>cepleri</a:t>
            </a:r>
            <a:r>
              <a:rPr lang="en-US" sz="1000" dirty="0"/>
              <a:t> </a:t>
            </a:r>
            <a:r>
              <a:rPr lang="en-US" sz="1000" dirty="0" err="1"/>
              <a:t>sonucunda</a:t>
            </a:r>
            <a:r>
              <a:rPr lang="en-US" sz="1000" dirty="0"/>
              <a:t> </a:t>
            </a:r>
            <a:r>
              <a:rPr lang="en-US" sz="1000" dirty="0" err="1"/>
              <a:t>gelişebilir</a:t>
            </a:r>
            <a:r>
              <a:rPr lang="en-US" sz="1000" dirty="0"/>
              <a:t> (</a:t>
            </a:r>
            <a:r>
              <a:rPr lang="en-US" sz="1000" dirty="0" err="1"/>
              <a:t>attik</a:t>
            </a:r>
            <a:r>
              <a:rPr lang="en-US" sz="1000" dirty="0"/>
              <a:t> </a:t>
            </a:r>
            <a:r>
              <a:rPr lang="en-US" sz="1000" dirty="0" err="1"/>
              <a:t>retraksiyon</a:t>
            </a:r>
            <a:r>
              <a:rPr lang="en-US" sz="1000" dirty="0"/>
              <a:t> </a:t>
            </a:r>
            <a:r>
              <a:rPr lang="en-US" sz="1000" dirty="0" err="1"/>
              <a:t>teorisi</a:t>
            </a:r>
            <a:r>
              <a:rPr lang="en-US" sz="1000" dirty="0"/>
              <a:t>). </a:t>
            </a:r>
            <a:r>
              <a:rPr lang="en-US" sz="1000" dirty="0" err="1"/>
              <a:t>Kolesteatom</a:t>
            </a:r>
            <a:r>
              <a:rPr lang="en-US" sz="1000" dirty="0"/>
              <a:t> </a:t>
            </a:r>
            <a:r>
              <a:rPr lang="en-US" sz="1000" dirty="0" err="1"/>
              <a:t>kitlesi</a:t>
            </a:r>
            <a:r>
              <a:rPr lang="en-US" sz="1000" dirty="0"/>
              <a:t> </a:t>
            </a:r>
            <a:r>
              <a:rPr lang="en-US" sz="1000" dirty="0" err="1"/>
              <a:t>büyüyerek</a:t>
            </a:r>
            <a:r>
              <a:rPr lang="en-US" sz="1000" dirty="0"/>
              <a:t> </a:t>
            </a:r>
            <a:r>
              <a:rPr lang="en-US" sz="1000" dirty="0" err="1"/>
              <a:t>attik</a:t>
            </a:r>
            <a:r>
              <a:rPr lang="en-US" sz="1000" dirty="0"/>
              <a:t>, </a:t>
            </a:r>
            <a:r>
              <a:rPr lang="en-US" sz="1000" dirty="0" err="1"/>
              <a:t>kemikçikler</a:t>
            </a:r>
            <a:r>
              <a:rPr lang="en-US" sz="1000" dirty="0"/>
              <a:t> </a:t>
            </a:r>
            <a:r>
              <a:rPr lang="en-US" sz="1000" dirty="0" err="1"/>
              <a:t>ve</a:t>
            </a:r>
            <a:r>
              <a:rPr lang="en-US" sz="1000" dirty="0"/>
              <a:t> </a:t>
            </a:r>
            <a:r>
              <a:rPr lang="en-US" sz="1000" dirty="0" err="1"/>
              <a:t>mastoidi</a:t>
            </a:r>
            <a:r>
              <a:rPr lang="en-US" sz="1000" dirty="0"/>
              <a:t> </a:t>
            </a:r>
            <a:r>
              <a:rPr lang="en-US" sz="1000" dirty="0" err="1"/>
              <a:t>tahrip</a:t>
            </a:r>
            <a:r>
              <a:rPr lang="en-US" sz="1000" dirty="0"/>
              <a:t> </a:t>
            </a:r>
            <a:r>
              <a:rPr lang="en-US" sz="1000" dirty="0" err="1"/>
              <a:t>eder</a:t>
            </a:r>
            <a:r>
              <a:rPr lang="en-US" sz="1000" dirty="0"/>
              <a:t>.</a:t>
            </a:r>
            <a:endParaRPr lang="tr-TR" sz="1000" dirty="0"/>
          </a:p>
          <a:p>
            <a:pPr>
              <a:spcBef>
                <a:spcPct val="0"/>
              </a:spcBef>
            </a:pPr>
            <a:endParaRPr lang="tr-TR" sz="1000" b="1" i="1" dirty="0"/>
          </a:p>
          <a:p>
            <a:pPr>
              <a:spcBef>
                <a:spcPct val="0"/>
              </a:spcBef>
            </a:pPr>
            <a:r>
              <a:rPr lang="tr-TR" sz="1000" b="1" i="1" dirty="0"/>
              <a:t>S</a:t>
            </a:r>
            <a:r>
              <a:rPr lang="en-US" sz="1000" b="1" i="1" dirty="0" err="1"/>
              <a:t>ekonder</a:t>
            </a:r>
            <a:r>
              <a:rPr lang="en-US" sz="1000" b="1" i="1" dirty="0"/>
              <a:t> </a:t>
            </a:r>
            <a:r>
              <a:rPr lang="en-US" sz="1000" b="1" i="1" dirty="0" err="1"/>
              <a:t>edinilmiş</a:t>
            </a:r>
            <a:r>
              <a:rPr lang="en-US" sz="1000" b="1" i="1" dirty="0"/>
              <a:t> </a:t>
            </a:r>
            <a:r>
              <a:rPr lang="en-US" sz="1000" b="1" i="1" dirty="0" err="1"/>
              <a:t>kolesteatom</a:t>
            </a:r>
            <a:r>
              <a:rPr lang="en-US" sz="1000" b="1" i="1" dirty="0"/>
              <a:t>:</a:t>
            </a:r>
            <a:r>
              <a:rPr lang="en-US" sz="1000" i="1" u="sng" dirty="0"/>
              <a:t> </a:t>
            </a:r>
            <a:r>
              <a:rPr lang="en-US" sz="1000" dirty="0"/>
              <a:t>Kulak </a:t>
            </a:r>
            <a:r>
              <a:rPr lang="en-US" sz="1000" dirty="0" err="1"/>
              <a:t>zarında</a:t>
            </a:r>
            <a:r>
              <a:rPr lang="en-US" sz="1000" dirty="0"/>
              <a:t>, </a:t>
            </a:r>
            <a:r>
              <a:rPr lang="en-US" sz="1000" dirty="0" err="1"/>
              <a:t>özellikle</a:t>
            </a:r>
            <a:r>
              <a:rPr lang="en-US" sz="1000" dirty="0"/>
              <a:t> </a:t>
            </a:r>
            <a:r>
              <a:rPr lang="en-US" sz="1000" dirty="0" err="1"/>
              <a:t>posterosuperior</a:t>
            </a:r>
            <a:r>
              <a:rPr lang="en-US" sz="1000" dirty="0"/>
              <a:t> </a:t>
            </a:r>
            <a:r>
              <a:rPr lang="en-US" sz="1000" dirty="0" err="1"/>
              <a:t>marjinal</a:t>
            </a:r>
            <a:r>
              <a:rPr lang="en-US" sz="1000" dirty="0"/>
              <a:t> </a:t>
            </a:r>
            <a:r>
              <a:rPr lang="en-US" sz="1000" dirty="0" err="1"/>
              <a:t>perforasyon</a:t>
            </a:r>
            <a:r>
              <a:rPr lang="en-US" sz="1000" dirty="0"/>
              <a:t> </a:t>
            </a:r>
            <a:r>
              <a:rPr lang="en-US" sz="1000" dirty="0" err="1"/>
              <a:t>kenarından</a:t>
            </a:r>
            <a:r>
              <a:rPr lang="en-US" sz="1000" dirty="0"/>
              <a:t> </a:t>
            </a:r>
            <a:r>
              <a:rPr lang="en-US" sz="1000" dirty="0" err="1"/>
              <a:t>yassı</a:t>
            </a:r>
            <a:r>
              <a:rPr lang="en-US" sz="1000" dirty="0"/>
              <a:t> </a:t>
            </a:r>
            <a:r>
              <a:rPr lang="en-US" sz="1000" dirty="0" err="1"/>
              <a:t>epitelin</a:t>
            </a:r>
            <a:r>
              <a:rPr lang="en-US" sz="1000" dirty="0"/>
              <a:t> </a:t>
            </a:r>
            <a:r>
              <a:rPr lang="en-US" sz="1000" dirty="0" err="1"/>
              <a:t>ortakulağa</a:t>
            </a:r>
            <a:r>
              <a:rPr lang="en-US" sz="1000" dirty="0"/>
              <a:t> </a:t>
            </a:r>
            <a:r>
              <a:rPr lang="en-US" sz="1000" dirty="0" err="1"/>
              <a:t>ilerlemesi</a:t>
            </a:r>
            <a:r>
              <a:rPr lang="en-US" sz="1000" dirty="0"/>
              <a:t> (</a:t>
            </a:r>
            <a:r>
              <a:rPr lang="en-US" sz="1000" dirty="0" err="1"/>
              <a:t>migrasyon</a:t>
            </a:r>
            <a:r>
              <a:rPr lang="en-US" sz="1000" dirty="0"/>
              <a:t> </a:t>
            </a:r>
            <a:r>
              <a:rPr lang="en-US" sz="1000" dirty="0" err="1"/>
              <a:t>teorisi</a:t>
            </a:r>
            <a:r>
              <a:rPr lang="en-US" sz="1000" dirty="0"/>
              <a:t>) </a:t>
            </a:r>
            <a:r>
              <a:rPr lang="en-US" sz="1000" dirty="0" err="1"/>
              <a:t>sonucu</a:t>
            </a:r>
            <a:r>
              <a:rPr lang="en-US" sz="1000" dirty="0"/>
              <a:t> </a:t>
            </a:r>
            <a:r>
              <a:rPr lang="en-US" sz="1000" dirty="0" err="1"/>
              <a:t>veya</a:t>
            </a:r>
            <a:r>
              <a:rPr lang="en-US" sz="1000" dirty="0"/>
              <a:t> </a:t>
            </a:r>
            <a:r>
              <a:rPr lang="en-US" sz="1000" dirty="0" err="1"/>
              <a:t>tekrarlayan</a:t>
            </a:r>
            <a:r>
              <a:rPr lang="en-US" sz="1000" dirty="0"/>
              <a:t> </a:t>
            </a:r>
            <a:r>
              <a:rPr lang="en-US" sz="1000" dirty="0" err="1"/>
              <a:t>infeksiyonlar</a:t>
            </a:r>
            <a:r>
              <a:rPr lang="en-US" sz="1000" dirty="0"/>
              <a:t> </a:t>
            </a:r>
            <a:r>
              <a:rPr lang="en-US" sz="1000" dirty="0" err="1"/>
              <a:t>sonucunda</a:t>
            </a:r>
            <a:r>
              <a:rPr lang="en-US" sz="1000" dirty="0"/>
              <a:t> </a:t>
            </a:r>
            <a:r>
              <a:rPr lang="en-US" sz="1000" dirty="0" err="1"/>
              <a:t>metaplazi</a:t>
            </a:r>
            <a:r>
              <a:rPr lang="en-US" sz="1000" dirty="0"/>
              <a:t> </a:t>
            </a:r>
            <a:r>
              <a:rPr lang="en-US" sz="1000" dirty="0" err="1"/>
              <a:t>ile</a:t>
            </a:r>
            <a:r>
              <a:rPr lang="en-US" sz="1000" dirty="0"/>
              <a:t> </a:t>
            </a:r>
            <a:r>
              <a:rPr lang="en-US" sz="1000" dirty="0" err="1"/>
              <a:t>ortakulak</a:t>
            </a:r>
            <a:r>
              <a:rPr lang="en-US" sz="1000" dirty="0"/>
              <a:t> </a:t>
            </a:r>
            <a:r>
              <a:rPr lang="en-US" sz="1000" dirty="0" err="1"/>
              <a:t>epitelinin</a:t>
            </a:r>
            <a:r>
              <a:rPr lang="en-US" sz="1000" dirty="0"/>
              <a:t> </a:t>
            </a:r>
            <a:r>
              <a:rPr lang="en-US" sz="1000" dirty="0" err="1"/>
              <a:t>yassı</a:t>
            </a:r>
            <a:r>
              <a:rPr lang="en-US" sz="1000" dirty="0"/>
              <a:t> </a:t>
            </a:r>
            <a:r>
              <a:rPr lang="en-US" sz="1000" dirty="0" err="1"/>
              <a:t>epitele</a:t>
            </a:r>
            <a:r>
              <a:rPr lang="en-US" sz="1000" dirty="0"/>
              <a:t> </a:t>
            </a:r>
            <a:r>
              <a:rPr lang="en-US" sz="1000" dirty="0" err="1"/>
              <a:t>dönüşmesi</a:t>
            </a:r>
            <a:r>
              <a:rPr lang="en-US" sz="1000" dirty="0"/>
              <a:t> </a:t>
            </a:r>
            <a:r>
              <a:rPr lang="en-US" sz="1000" dirty="0" err="1"/>
              <a:t>sonucu</a:t>
            </a:r>
            <a:r>
              <a:rPr lang="en-US" sz="1000" dirty="0"/>
              <a:t> </a:t>
            </a:r>
            <a:r>
              <a:rPr lang="en-US" sz="1000" dirty="0" err="1"/>
              <a:t>oluştuğu</a:t>
            </a:r>
            <a:r>
              <a:rPr lang="en-US" sz="1000" dirty="0"/>
              <a:t> </a:t>
            </a:r>
            <a:r>
              <a:rPr lang="en-US" sz="1000" dirty="0" err="1"/>
              <a:t>kabul</a:t>
            </a:r>
            <a:r>
              <a:rPr lang="en-US" sz="1000" dirty="0"/>
              <a:t> </a:t>
            </a:r>
            <a:r>
              <a:rPr lang="en-US" sz="1000" dirty="0" err="1"/>
              <a:t>edilir</a:t>
            </a:r>
            <a:r>
              <a:rPr lang="en-US" sz="1000" dirty="0"/>
              <a:t> (</a:t>
            </a:r>
            <a:r>
              <a:rPr lang="en-US" sz="1000" dirty="0" err="1"/>
              <a:t>metaplazi</a:t>
            </a:r>
            <a:r>
              <a:rPr lang="en-US" sz="1000" dirty="0"/>
              <a:t> </a:t>
            </a:r>
            <a:r>
              <a:rPr lang="en-US" sz="1000" dirty="0" err="1"/>
              <a:t>teorisi</a:t>
            </a:r>
            <a:r>
              <a:rPr lang="en-US" sz="1000" dirty="0"/>
              <a:t>).</a:t>
            </a:r>
            <a:endParaRPr lang="tr-TR" sz="1000" dirty="0"/>
          </a:p>
          <a:p>
            <a:pPr>
              <a:spcBef>
                <a:spcPct val="0"/>
              </a:spcBef>
            </a:pPr>
            <a:endParaRPr lang="tr-TR" sz="1000" dirty="0"/>
          </a:p>
        </p:txBody>
      </p:sp>
      <p:sp>
        <p:nvSpPr>
          <p:cNvPr id="10752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AE780B5-7CAF-4D64-8916-2A385AED29B4}" type="slidenum">
              <a:rPr lang="tr-TR"/>
              <a:pPr fontAlgn="base">
                <a:spcBef>
                  <a:spcPct val="0"/>
                </a:spcBef>
                <a:spcAft>
                  <a:spcPct val="0"/>
                </a:spcAft>
              </a:pPr>
              <a:t>83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6A66BE-CF21-4CF4-9FEA-7ECCA069B2FA}" type="slidenum">
              <a:rPr lang="de-DE" altLang="en-US"/>
              <a:pPr/>
              <a:t>18</a:t>
            </a:fld>
            <a:endParaRPr lang="de-DE" alt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08547"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0854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3ECE84D-0530-49C8-A37C-2E4B794668F0}" type="slidenum">
              <a:rPr lang="tr-TR"/>
              <a:pPr fontAlgn="base">
                <a:spcBef>
                  <a:spcPct val="0"/>
                </a:spcBef>
                <a:spcAft>
                  <a:spcPct val="0"/>
                </a:spcAft>
              </a:pPr>
              <a:t>86</a:t>
            </a:fld>
            <a:endParaRPr lang="tr-T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defTabSz="914346">
              <a:defRPr/>
            </a:pPr>
            <a:endParaRPr lang="tr-TR"/>
          </a:p>
        </p:txBody>
      </p:sp>
      <p:sp>
        <p:nvSpPr>
          <p:cNvPr id="4" name="3 Slayt Numarası Yer Tutucusu"/>
          <p:cNvSpPr>
            <a:spLocks noGrp="1"/>
          </p:cNvSpPr>
          <p:nvPr>
            <p:ph type="sldNum" sz="quarter" idx="10"/>
          </p:nvPr>
        </p:nvSpPr>
        <p:spPr/>
        <p:txBody>
          <a:bodyPr/>
          <a:lstStyle/>
          <a:p>
            <a:fld id="{488C44A7-3D71-4DF7-9025-D5CBCD856E0B}" type="slidenum">
              <a:rPr lang="tr-TR" smtClean="0"/>
              <a:pPr/>
              <a:t>87</a:t>
            </a:fld>
            <a:endParaRPr lang="tr-T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lstStyle/>
          <a:p>
            <a:pPr defTabSz="914346">
              <a:defRPr/>
            </a:pPr>
            <a:r>
              <a:rPr lang="tr-TR" b="1" dirty="0"/>
              <a:t>Kronik Süpüratif Otitis Media (KSOM)</a:t>
            </a:r>
            <a:endParaRPr lang="tr-TR" dirty="0"/>
          </a:p>
          <a:p>
            <a:pPr>
              <a:defRPr/>
            </a:pPr>
            <a:r>
              <a:rPr lang="tr-TR" b="1" dirty="0"/>
              <a:t>Tedavi</a:t>
            </a:r>
          </a:p>
          <a:p>
            <a:pPr>
              <a:defRPr/>
            </a:pPr>
            <a:endParaRPr lang="tr-TR" dirty="0"/>
          </a:p>
          <a:p>
            <a:pPr>
              <a:defRPr/>
            </a:pPr>
            <a:r>
              <a:rPr lang="tr-TR" dirty="0" smtClean="0"/>
              <a:t>Kulak zarında perforasyon gösteren tüm kronik otit tipleri cerrahi tedaviye adaydır. Cerrahi tedavide amaç:</a:t>
            </a:r>
          </a:p>
          <a:p>
            <a:pPr marL="211478" indent="-211478">
              <a:buFont typeface="+mj-lt"/>
              <a:buAutoNum type="arabicPeriod"/>
              <a:defRPr/>
            </a:pPr>
            <a:r>
              <a:rPr lang="tr-TR" dirty="0" smtClean="0"/>
              <a:t>Kulaktaki enfeksiyonu ve olası tüm patolojileri temizlemek,</a:t>
            </a:r>
          </a:p>
          <a:p>
            <a:pPr marL="211478" indent="-211478">
              <a:buFont typeface="+mj-lt"/>
              <a:buAutoNum type="arabicPeriod"/>
              <a:defRPr/>
            </a:pPr>
            <a:r>
              <a:rPr lang="tr-TR" dirty="0" smtClean="0"/>
              <a:t>Bu işlemler sırasında doğal anatomiyi mümkün olduğu kadar korumak,</a:t>
            </a:r>
          </a:p>
          <a:p>
            <a:pPr marL="211478" indent="-211478">
              <a:buFont typeface="+mj-lt"/>
              <a:buAutoNum type="arabicPeriod"/>
              <a:defRPr/>
            </a:pPr>
            <a:r>
              <a:rPr lang="tr-TR" dirty="0" smtClean="0"/>
              <a:t>En ideal şekilde işitmeyi düzeltmektir.</a:t>
            </a:r>
            <a:endParaRPr lang="tr-TR" dirty="0"/>
          </a:p>
        </p:txBody>
      </p:sp>
      <p:sp>
        <p:nvSpPr>
          <p:cNvPr id="10957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CC2837C-7F77-4B81-BC42-7B2EEED6BEA5}" type="slidenum">
              <a:rPr lang="tr-TR"/>
              <a:pPr fontAlgn="base">
                <a:spcBef>
                  <a:spcPct val="0"/>
                </a:spcBef>
                <a:spcAft>
                  <a:spcPct val="0"/>
                </a:spcAft>
              </a:pPr>
              <a:t>88</a:t>
            </a:fld>
            <a:endParaRPr lang="tr-T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normAutofit fontScale="77500" lnSpcReduction="20000"/>
          </a:bodyPr>
          <a:lstStyle/>
          <a:p>
            <a:pPr defTabSz="914346">
              <a:defRPr/>
            </a:pPr>
            <a:r>
              <a:rPr lang="tr-TR" b="1" dirty="0"/>
              <a:t>Kronik Süpüratif Otitis Media (KSOM)</a:t>
            </a:r>
            <a:endParaRPr lang="tr-TR" dirty="0"/>
          </a:p>
          <a:p>
            <a:pPr>
              <a:defRPr/>
            </a:pPr>
            <a:r>
              <a:rPr lang="tr-TR" b="1" dirty="0"/>
              <a:t>Tedavi</a:t>
            </a:r>
          </a:p>
          <a:p>
            <a:pPr>
              <a:defRPr/>
            </a:pPr>
            <a:endParaRPr lang="tr-TR" dirty="0"/>
          </a:p>
          <a:p>
            <a:pPr>
              <a:defRPr/>
            </a:pPr>
            <a:r>
              <a:rPr lang="tr-TR" dirty="0" smtClean="0"/>
              <a:t>Kronik süpüratif otitis medianın tüm klinik formları için uygulanabilen cerrahi tedavi şekilleri standartlaştırılmıştır. Ancak tedaviyi uygulayacak otolog, hastanın tüm özelliklerini dikkate alarak bu yöntemlerden birini tercih eder, ancak uygulama sırasında karşılaşacağı patolojik tabloya göre tanımlanan teknikler üzerinde kendi deneyimini de dikkate alarak, bazı değişiklikler yapabilir.</a:t>
            </a:r>
          </a:p>
          <a:p>
            <a:pPr>
              <a:defRPr/>
            </a:pPr>
            <a:endParaRPr lang="tr-TR" dirty="0"/>
          </a:p>
          <a:p>
            <a:pPr>
              <a:defRPr/>
            </a:pPr>
            <a:r>
              <a:rPr lang="tr-TR" b="1" dirty="0"/>
              <a:t>Miringoplasti</a:t>
            </a:r>
          </a:p>
          <a:p>
            <a:pPr>
              <a:defRPr/>
            </a:pPr>
            <a:r>
              <a:rPr lang="tr-TR" dirty="0" smtClean="0"/>
              <a:t>Zardaki perforasyonun kapatılması amacını taşır. Burada kemikçik zinciri sağlamdır. Greft materyalleri perforasyonun altından veya üstünden yerleştirilerek zar perforasyonu kapatılır. Günümüzde greft materyali olarak genellikle temporal kas fasyası, perikondrium, veya kıkırdak tercih edilmektedir. </a:t>
            </a:r>
          </a:p>
          <a:p>
            <a:pPr>
              <a:defRPr/>
            </a:pPr>
            <a:endParaRPr lang="tr-TR" dirty="0"/>
          </a:p>
          <a:p>
            <a:pPr>
              <a:defRPr/>
            </a:pPr>
            <a:r>
              <a:rPr lang="tr-TR" b="1" dirty="0"/>
              <a:t>Mastoidektomisiz Timpanoplasti</a:t>
            </a:r>
          </a:p>
          <a:p>
            <a:pPr>
              <a:defRPr/>
            </a:pPr>
            <a:r>
              <a:rPr lang="tr-TR" dirty="0"/>
              <a:t>Burada amaç orta kulaktaki patolojileri gidermek ve işitme fonksiyonunu düzeltmektir.</a:t>
            </a:r>
          </a:p>
          <a:p>
            <a:pPr>
              <a:defRPr/>
            </a:pPr>
            <a:endParaRPr lang="tr-TR" dirty="0"/>
          </a:p>
          <a:p>
            <a:pPr>
              <a:defRPr/>
            </a:pPr>
            <a:r>
              <a:rPr lang="tr-TR" b="1" dirty="0"/>
              <a:t>Mastoidektomili Timpanoplasti</a:t>
            </a:r>
          </a:p>
          <a:p>
            <a:pPr>
              <a:defRPr/>
            </a:pPr>
            <a:r>
              <a:rPr lang="tr-TR" dirty="0"/>
              <a:t>Amacı mastoid kavite, antrum, attik, aditus ve tüm orta kulaktaki patolojilerin temizlenmesi, kemikçik rekonstrüksiyonu yapılarak işitmenin düzeltilmesidir.</a:t>
            </a:r>
            <a:endParaRPr lang="tr-TR" dirty="0" smtClean="0"/>
          </a:p>
          <a:p>
            <a:pPr>
              <a:defRPr/>
            </a:pPr>
            <a:endParaRPr lang="tr-TR" b="1" dirty="0"/>
          </a:p>
          <a:p>
            <a:pPr>
              <a:defRPr/>
            </a:pPr>
            <a:r>
              <a:rPr lang="tr-TR" b="1" dirty="0"/>
              <a:t>Modifiye Radikal Mastoidektomi</a:t>
            </a:r>
          </a:p>
          <a:p>
            <a:pPr>
              <a:defRPr/>
            </a:pPr>
            <a:r>
              <a:rPr lang="tr-TR" dirty="0"/>
              <a:t>Dış kulak kanalı arka duvarının indirildiği (canal wall down) mastoidektomi ile birlikte, kemikçik zincirin fonksiyonel parçalarına ve kulak zarına müdahale edilmez.</a:t>
            </a:r>
          </a:p>
          <a:p>
            <a:pPr>
              <a:defRPr/>
            </a:pPr>
            <a:endParaRPr lang="tr-TR" dirty="0"/>
          </a:p>
          <a:p>
            <a:pPr>
              <a:defRPr/>
            </a:pPr>
            <a:r>
              <a:rPr lang="tr-TR" b="1" dirty="0"/>
              <a:t>Radikal Mastoidektomi</a:t>
            </a:r>
          </a:p>
          <a:p>
            <a:pPr>
              <a:defRPr/>
            </a:pPr>
            <a:r>
              <a:rPr lang="tr-TR" dirty="0"/>
              <a:t>Dış kulak kanalı arka duvarının indirildiği (canal wall down) ve açık teknik olarak adlandırılan uygulamaların esasını oluşturur. Radikal mastoidektominin amacı mastoid havalı boşlukları, antrum, epitimpanum, mezo- ve hipotimpanumu dış kulak kanalıyla birleştirerek, dışa açık ve epitelize tek bir kavite haline getirmektir. Kemikçik ve kulak zarı onarımı yapılmaz.</a:t>
            </a:r>
          </a:p>
          <a:p>
            <a:pPr>
              <a:defRPr/>
            </a:pPr>
            <a:endParaRPr lang="tr-TR" dirty="0" smtClean="0"/>
          </a:p>
          <a:p>
            <a:pPr>
              <a:defRPr/>
            </a:pPr>
            <a:r>
              <a:rPr lang="tr-TR" b="1" dirty="0"/>
              <a:t>Mastoid Obliterasyon</a:t>
            </a:r>
          </a:p>
          <a:p>
            <a:pPr>
              <a:defRPr/>
            </a:pPr>
            <a:r>
              <a:rPr lang="tr-TR" dirty="0"/>
              <a:t>Yaygın kolesteatom, osteit ve nekrozun bulunduğu kronik otit olgularında mastoidektomi ile bu patolojik dokuların temizlenmesini takiben oluşan kavitenin daraltılması amacıyla yapılan işlemdir.</a:t>
            </a:r>
          </a:p>
        </p:txBody>
      </p:sp>
      <p:sp>
        <p:nvSpPr>
          <p:cNvPr id="11059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0E2A80B-6267-45BB-AF1F-CD2276FFB77F}" type="slidenum">
              <a:rPr lang="tr-TR"/>
              <a:pPr fontAlgn="base">
                <a:spcBef>
                  <a:spcPct val="0"/>
                </a:spcBef>
                <a:spcAft>
                  <a:spcPct val="0"/>
                </a:spcAft>
              </a:pPr>
              <a:t>89</a:t>
            </a:fld>
            <a:endParaRPr lang="tr-T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1619"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1162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F4C30DA-13D7-4BC5-88D2-2118CDF5DA8E}" type="slidenum">
              <a:rPr lang="tr-TR"/>
              <a:pPr fontAlgn="base">
                <a:spcBef>
                  <a:spcPct val="0"/>
                </a:spcBef>
                <a:spcAft>
                  <a:spcPct val="0"/>
                </a:spcAft>
              </a:pPr>
              <a:t>91</a:t>
            </a:fld>
            <a:endParaRPr lang="tr-T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CD4B5B-76D7-4E36-AFEB-4C3DB67FC25A}" type="slidenum">
              <a:rPr lang="de-DE" altLang="en-US"/>
              <a:pPr/>
              <a:t>92</a:t>
            </a:fld>
            <a:endParaRPr lang="de-DE"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2643"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1264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F419ED-D741-440F-B4EC-1E7DAB8A4860}" type="slidenum">
              <a:rPr lang="tr-TR"/>
              <a:pPr fontAlgn="base">
                <a:spcBef>
                  <a:spcPct val="0"/>
                </a:spcBef>
                <a:spcAft>
                  <a:spcPct val="0"/>
                </a:spcAft>
              </a:pPr>
              <a:t>93</a:t>
            </a:fld>
            <a:endParaRPr lang="tr-T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4C833A-4A5C-472D-91C5-A24EB20DE967}" type="slidenum">
              <a:rPr lang="de-DE" altLang="en-US"/>
              <a:pPr/>
              <a:t>94</a:t>
            </a:fld>
            <a:endParaRPr lang="de-DE" alt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C4B6D8-7520-4064-84F5-BE395E5C63BF}" type="slidenum">
              <a:rPr lang="de-DE" altLang="en-US"/>
              <a:pPr/>
              <a:t>95</a:t>
            </a:fld>
            <a:endParaRPr lang="de-DE" alt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06EF08-88F9-448F-B3E6-43D3FF17C957}" type="slidenum">
              <a:rPr lang="de-DE" altLang="en-US"/>
              <a:pPr/>
              <a:t>96</a:t>
            </a:fld>
            <a:endParaRPr lang="de-DE" alt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75CF17-DD65-4F82-8B66-7A95E8132452}" type="slidenum">
              <a:rPr lang="de-DE" altLang="en-US"/>
              <a:pPr/>
              <a:t>19</a:t>
            </a:fld>
            <a:endParaRPr lang="de-DE" altLang="en-US"/>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685769-04AB-478B-B4B3-E4759312519B}" type="slidenum">
              <a:rPr lang="de-DE" altLang="en-US"/>
              <a:pPr/>
              <a:t>97</a:t>
            </a:fld>
            <a:endParaRPr lang="de-DE" alt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wrap="square" numCol="1" anchor="t" anchorCtr="0" compatLnSpc="1">
            <a:prstTxWarp prst="textNoShape">
              <a:avLst/>
            </a:prstTxWarp>
          </a:bodyPr>
          <a:lstStyle/>
          <a:p>
            <a:pPr>
              <a:lnSpc>
                <a:spcPct val="90000"/>
              </a:lnSpc>
              <a:spcBef>
                <a:spcPct val="0"/>
              </a:spcBef>
            </a:pPr>
            <a:r>
              <a:rPr lang="tr-TR" b="1" dirty="0" smtClean="0"/>
              <a:t>Otitis Media Komplikasyonları</a:t>
            </a:r>
          </a:p>
          <a:p>
            <a:pPr>
              <a:lnSpc>
                <a:spcPct val="90000"/>
              </a:lnSpc>
              <a:spcBef>
                <a:spcPct val="0"/>
              </a:spcBef>
            </a:pPr>
            <a:endParaRPr lang="tr-TR" dirty="0" smtClean="0"/>
          </a:p>
          <a:p>
            <a:pPr>
              <a:lnSpc>
                <a:spcPct val="90000"/>
              </a:lnSpc>
              <a:spcBef>
                <a:spcPct val="0"/>
              </a:spcBef>
            </a:pPr>
            <a:r>
              <a:rPr lang="tr-TR" dirty="0" smtClean="0"/>
              <a:t>Orta kulak enfeksiyonlarına bağlı komplikasyonlar denildiğinde, enfeksiyonun orta kulak boşluğunu döşeyen mukozanın ve periostunun dışına yayıldığı anlaşılır. Otojen komplikasyonların ASOM ve KSOM sırasında ortaya çıkabilmesine karşın, günümüzde KSOM’a bağlı komplikasyonlar daha sık görülmektedir.</a:t>
            </a:r>
          </a:p>
          <a:p>
            <a:pPr>
              <a:lnSpc>
                <a:spcPct val="90000"/>
              </a:lnSpc>
              <a:spcBef>
                <a:spcPct val="0"/>
              </a:spcBef>
            </a:pPr>
            <a:endParaRPr lang="tr-TR" dirty="0" smtClean="0"/>
          </a:p>
          <a:p>
            <a:pPr>
              <a:lnSpc>
                <a:spcPct val="90000"/>
              </a:lnSpc>
              <a:spcBef>
                <a:spcPct val="0"/>
              </a:spcBef>
            </a:pPr>
            <a:r>
              <a:rPr lang="tr-TR" b="1" dirty="0" smtClean="0"/>
              <a:t>Enfeksiyon Yayılma Yolları</a:t>
            </a:r>
            <a:endParaRPr lang="tr-TR" dirty="0" smtClean="0"/>
          </a:p>
          <a:p>
            <a:pPr>
              <a:lnSpc>
                <a:spcPct val="90000"/>
              </a:lnSpc>
              <a:spcBef>
                <a:spcPct val="0"/>
              </a:spcBef>
            </a:pPr>
            <a:r>
              <a:rPr lang="tr-TR" i="1" dirty="0" smtClean="0"/>
              <a:t>Kemik erozyonlarına bağlı dehisanslardan yayılma:</a:t>
            </a:r>
            <a:r>
              <a:rPr lang="tr-TR" b="1" i="1" dirty="0" smtClean="0"/>
              <a:t>  </a:t>
            </a:r>
            <a:r>
              <a:rPr lang="tr-TR" dirty="0" smtClean="0"/>
              <a:t>Günümüzde intrakraniyal yayılımın en sık kolesteatomlu veya kolesteatomsuz KSOM ve tümörlere bağlı kemik erozyonlarının oluşturduğu dehisanslardan yayılma ile oluştuğu kabul edilmektedir.</a:t>
            </a:r>
          </a:p>
          <a:p>
            <a:pPr>
              <a:lnSpc>
                <a:spcPct val="90000"/>
              </a:lnSpc>
              <a:spcBef>
                <a:spcPct val="0"/>
              </a:spcBef>
            </a:pPr>
            <a:endParaRPr lang="tr-TR" i="1" dirty="0" smtClean="0"/>
          </a:p>
          <a:p>
            <a:pPr>
              <a:lnSpc>
                <a:spcPct val="90000"/>
              </a:lnSpc>
              <a:spcBef>
                <a:spcPct val="0"/>
              </a:spcBef>
            </a:pPr>
            <a:r>
              <a:rPr lang="tr-TR" i="1" dirty="0" smtClean="0"/>
              <a:t>Doğuştan var olan yollar ile yayılma</a:t>
            </a:r>
            <a:r>
              <a:rPr lang="tr-TR" b="1" i="1" dirty="0" smtClean="0"/>
              <a:t>:</a:t>
            </a:r>
            <a:r>
              <a:rPr lang="tr-TR" dirty="0" smtClean="0"/>
              <a:t>  Oval ve yuvarlak pencereler, juguler bulbus, petroskuamöz sütür ve fasiyal sinir üzerindeki desisanslar, vestibüler akuaduktus gibi orta kulak ile çevre yapılar arasında doğuştan var olan yollar, enfeksiyonların yayılma yolları arasında sayılabilir.</a:t>
            </a:r>
          </a:p>
          <a:p>
            <a:pPr>
              <a:lnSpc>
                <a:spcPct val="90000"/>
              </a:lnSpc>
              <a:spcBef>
                <a:spcPct val="0"/>
              </a:spcBef>
            </a:pPr>
            <a:endParaRPr lang="tr-TR" i="1" dirty="0" smtClean="0"/>
          </a:p>
          <a:p>
            <a:pPr>
              <a:lnSpc>
                <a:spcPct val="90000"/>
              </a:lnSpc>
              <a:spcBef>
                <a:spcPct val="0"/>
              </a:spcBef>
            </a:pPr>
            <a:r>
              <a:rPr lang="tr-TR" i="1" dirty="0" smtClean="0"/>
              <a:t>Travma ve cerrahi defektlere bağlı dehisanslardan yayılma:</a:t>
            </a:r>
            <a:r>
              <a:rPr lang="tr-TR" b="1" i="1" dirty="0" smtClean="0"/>
              <a:t>  </a:t>
            </a:r>
            <a:r>
              <a:rPr lang="tr-TR" dirty="0" smtClean="0"/>
              <a:t>Temporal kemik kırıkları, lateral semisirküler kanala yapılan fenestrasyonlar ve stapedotomi bu grupta sayılabilir.</a:t>
            </a:r>
          </a:p>
          <a:p>
            <a:pPr>
              <a:lnSpc>
                <a:spcPct val="90000"/>
              </a:lnSpc>
              <a:spcBef>
                <a:spcPct val="0"/>
              </a:spcBef>
            </a:pPr>
            <a:endParaRPr lang="tr-TR" i="1" dirty="0" smtClean="0"/>
          </a:p>
          <a:p>
            <a:pPr>
              <a:lnSpc>
                <a:spcPct val="90000"/>
              </a:lnSpc>
              <a:spcBef>
                <a:spcPct val="0"/>
              </a:spcBef>
            </a:pPr>
            <a:r>
              <a:rPr lang="tr-TR" i="1" dirty="0" smtClean="0"/>
              <a:t>Periflebit ve tromboflebit yoluyla yayılma:</a:t>
            </a:r>
            <a:r>
              <a:rPr lang="tr-TR" b="1" i="1" dirty="0" smtClean="0"/>
              <a:t>  </a:t>
            </a:r>
            <a:r>
              <a:rPr lang="tr-TR" dirty="0" smtClean="0"/>
              <a:t>Enfeksiyon materyali ya doğrudan venöz damarlar aracılıyla ya da tromboflebitlere neden olarak yayılabilir.</a:t>
            </a:r>
          </a:p>
          <a:p>
            <a:pPr>
              <a:lnSpc>
                <a:spcPct val="90000"/>
              </a:lnSpc>
              <a:spcBef>
                <a:spcPct val="0"/>
              </a:spcBef>
            </a:pPr>
            <a:endParaRPr lang="tr-TR" i="1" dirty="0" smtClean="0"/>
          </a:p>
          <a:p>
            <a:pPr>
              <a:lnSpc>
                <a:spcPct val="90000"/>
              </a:lnSpc>
              <a:spcBef>
                <a:spcPct val="0"/>
              </a:spcBef>
            </a:pPr>
            <a:r>
              <a:rPr lang="tr-TR" i="1" dirty="0" smtClean="0"/>
              <a:t>Virchow-Robin periarteriyoler alan aracılığı ile yayılma:</a:t>
            </a:r>
            <a:r>
              <a:rPr lang="tr-TR" b="1" i="1" dirty="0" smtClean="0"/>
              <a:t>  </a:t>
            </a:r>
            <a:r>
              <a:rPr lang="tr-TR" dirty="0" smtClean="0"/>
              <a:t>Primer enfeksiyonla ilişkileri yokmuş gibi görünen bazı beyin apselerinin açıklanması bu yolla yapılabilir.</a:t>
            </a:r>
          </a:p>
        </p:txBody>
      </p:sp>
      <p:sp>
        <p:nvSpPr>
          <p:cNvPr id="11366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565F1A-BA99-4734-A53A-B21111A9B314}" type="slidenum">
              <a:rPr lang="tr-TR"/>
              <a:pPr fontAlgn="base">
                <a:spcBef>
                  <a:spcPct val="0"/>
                </a:spcBef>
                <a:spcAft>
                  <a:spcPct val="0"/>
                </a:spcAft>
              </a:pPr>
              <a:t>98</a:t>
            </a:fld>
            <a:endParaRPr lang="tr-T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normAutofit fontScale="25000" lnSpcReduction="20000"/>
          </a:bodyPr>
          <a:lstStyle/>
          <a:p>
            <a:pPr defTabSz="914346">
              <a:defRPr/>
            </a:pPr>
            <a:r>
              <a:rPr lang="tr-TR" b="1"/>
              <a:t>Otitis Media’nın Komplikasyonları</a:t>
            </a:r>
          </a:p>
          <a:p>
            <a:pPr>
              <a:defRPr/>
            </a:pPr>
            <a:endParaRPr lang="tr-TR"/>
          </a:p>
          <a:p>
            <a:pPr>
              <a:defRPr/>
            </a:pPr>
            <a:r>
              <a:rPr lang="tr-TR" b="1"/>
              <a:t>Mikrobiyoloji</a:t>
            </a:r>
          </a:p>
          <a:p>
            <a:pPr>
              <a:defRPr/>
            </a:pPr>
            <a:r>
              <a:rPr lang="tr-TR"/>
              <a:t>ASOM mikrobiyolojisinde S.pneumonia, H.influenza ve M.catarrhalis ön sıraları almaktadır. KSOM’a neden olan patojenler ise P.aeruginosa, S.aureus, Proteus ve difteroidlerdir.</a:t>
            </a:r>
          </a:p>
          <a:p>
            <a:pPr>
              <a:defRPr/>
            </a:pPr>
            <a:endParaRPr lang="tr-TR" b="1"/>
          </a:p>
          <a:p>
            <a:pPr>
              <a:defRPr/>
            </a:pPr>
            <a:r>
              <a:rPr lang="tr-TR" b="1"/>
              <a:t>Sınıflandırma</a:t>
            </a:r>
            <a:endParaRPr lang="tr-TR"/>
          </a:p>
          <a:p>
            <a:pPr>
              <a:defRPr/>
            </a:pPr>
            <a:r>
              <a:rPr lang="tr-TR" b="1" i="1"/>
              <a:t>Ekstrakraniyal </a:t>
            </a:r>
            <a:endParaRPr lang="tr-TR"/>
          </a:p>
          <a:p>
            <a:pPr lvl="1">
              <a:defRPr/>
            </a:pPr>
            <a:r>
              <a:rPr lang="tr-TR" b="1" i="1" u="sng"/>
              <a:t>İntratemporal</a:t>
            </a:r>
            <a:endParaRPr lang="tr-TR"/>
          </a:p>
          <a:p>
            <a:pPr lvl="2">
              <a:defRPr/>
            </a:pPr>
            <a:r>
              <a:rPr lang="tr-TR"/>
              <a:t>Mastoidit </a:t>
            </a:r>
          </a:p>
          <a:p>
            <a:pPr lvl="2">
              <a:defRPr/>
            </a:pPr>
            <a:r>
              <a:rPr lang="tr-TR"/>
              <a:t>Fasiyal paralizi</a:t>
            </a:r>
          </a:p>
          <a:p>
            <a:pPr lvl="2">
              <a:defRPr/>
            </a:pPr>
            <a:r>
              <a:rPr lang="tr-TR"/>
              <a:t>Labirentit </a:t>
            </a:r>
          </a:p>
          <a:p>
            <a:pPr lvl="2">
              <a:defRPr/>
            </a:pPr>
            <a:r>
              <a:rPr lang="tr-TR"/>
              <a:t>Labirent fistülü</a:t>
            </a:r>
          </a:p>
          <a:p>
            <a:pPr lvl="2">
              <a:defRPr/>
            </a:pPr>
            <a:r>
              <a:rPr lang="tr-TR"/>
              <a:t>Petrozit</a:t>
            </a:r>
          </a:p>
          <a:p>
            <a:pPr lvl="1">
              <a:defRPr/>
            </a:pPr>
            <a:r>
              <a:rPr lang="tr-TR" b="1" i="1" u="sng"/>
              <a:t>Ekstratemporal</a:t>
            </a:r>
            <a:endParaRPr lang="tr-TR"/>
          </a:p>
          <a:p>
            <a:pPr lvl="1">
              <a:defRPr/>
            </a:pPr>
            <a:r>
              <a:rPr lang="tr-TR"/>
              <a:t>Subperiostal apseler (postaurikuler, zigomatik, Bezold)</a:t>
            </a:r>
          </a:p>
          <a:p>
            <a:pPr>
              <a:defRPr/>
            </a:pPr>
            <a:r>
              <a:rPr lang="tr-TR" b="1" i="1"/>
              <a:t>İntrakraniyal</a:t>
            </a:r>
            <a:endParaRPr lang="tr-TR"/>
          </a:p>
          <a:p>
            <a:pPr lvl="1">
              <a:defRPr/>
            </a:pPr>
            <a:r>
              <a:rPr lang="tr-TR"/>
              <a:t>Menenjit</a:t>
            </a:r>
          </a:p>
          <a:p>
            <a:pPr lvl="1">
              <a:defRPr/>
            </a:pPr>
            <a:r>
              <a:rPr lang="tr-TR"/>
              <a:t>Lateral sinüs tromboflebiti</a:t>
            </a:r>
          </a:p>
          <a:p>
            <a:pPr lvl="1">
              <a:defRPr/>
            </a:pPr>
            <a:r>
              <a:rPr lang="tr-TR"/>
              <a:t>Epidural apse</a:t>
            </a:r>
          </a:p>
          <a:p>
            <a:pPr lvl="1">
              <a:defRPr/>
            </a:pPr>
            <a:r>
              <a:rPr lang="tr-TR"/>
              <a:t>Subdural ampiyem</a:t>
            </a:r>
          </a:p>
          <a:p>
            <a:pPr lvl="1">
              <a:defRPr/>
            </a:pPr>
            <a:r>
              <a:rPr lang="tr-TR"/>
              <a:t>Beyin apsesi</a:t>
            </a:r>
          </a:p>
          <a:p>
            <a:pPr lvl="1">
              <a:defRPr/>
            </a:pPr>
            <a:r>
              <a:rPr lang="tr-TR"/>
              <a:t>Otitik hidrosefalus</a:t>
            </a:r>
          </a:p>
          <a:p>
            <a:pPr>
              <a:defRPr/>
            </a:pPr>
            <a:r>
              <a:rPr lang="tr-TR"/>
              <a:t> </a:t>
            </a:r>
          </a:p>
          <a:p>
            <a:pPr>
              <a:defRPr/>
            </a:pPr>
            <a:r>
              <a:rPr lang="tr-TR" b="1"/>
              <a:t>Mastoidit</a:t>
            </a:r>
            <a:endParaRPr lang="tr-TR"/>
          </a:p>
          <a:p>
            <a:pPr>
              <a:defRPr/>
            </a:pPr>
            <a:r>
              <a:rPr lang="tr-TR" b="1" i="1"/>
              <a:t>Klinik:</a:t>
            </a:r>
            <a:r>
              <a:rPr lang="tr-TR"/>
              <a:t> Akut mastoiditlerde en sık görülen bulgular kulak arkasında şişkinlik, eritem, aurikulanın öne itilmesi, ipsilateral kulak zarında bombeleşme ve ağrıdır (Mastoiditin klasik semptom triadı; otore, mastoide basmakla ağrı, kulağı öne iten retroaurikuler şişlik).</a:t>
            </a:r>
          </a:p>
          <a:p>
            <a:pPr>
              <a:defRPr/>
            </a:pPr>
            <a:r>
              <a:rPr lang="tr-TR"/>
              <a:t>Fizik muayenede; retroaurikuler bölgede kızarıklık ve şişkinlik, basınç uygulandığında ağrı; otoskopik muayenede kulak zarında hiperemi, bombeleşme veya perforasyon ve dış kulak kanalı arka duvarında şişme belirlenmesi akut koalesan mastoiditi düşündürmelidir.</a:t>
            </a:r>
          </a:p>
          <a:p>
            <a:pPr>
              <a:defRPr/>
            </a:pPr>
            <a:r>
              <a:rPr lang="tr-TR" b="1" i="1"/>
              <a:t>Tedavi:</a:t>
            </a:r>
            <a:r>
              <a:rPr lang="tr-TR"/>
              <a:t> Akut mastoiditte en sık S.pneumonia, S.pyogenes, P.Aeruginosa gibi etkenler görüldüğünden, geniş spektrumlu antibiyotikler parenteral olarak uygulanır. Cerrahi tedavi çocuklarda antrotomi, büyüklerde ise basit tam mastoidektomidir. Kulak zarında perforasyon yoksa ventilasyon tüpü takılır. Özetleyecek olursak, tedaviye rağmen iki haftadan fazla kulak akıntısının olması, intrakraniyal komplikasyon belirtilerinin görülmesi ve subperiostal apse cerrahi endikasyonları oluşturur.</a:t>
            </a:r>
          </a:p>
          <a:p>
            <a:pPr>
              <a:defRPr/>
            </a:pPr>
            <a:endParaRPr lang="tr-TR" b="1"/>
          </a:p>
          <a:p>
            <a:pPr>
              <a:defRPr/>
            </a:pPr>
            <a:r>
              <a:rPr lang="tr-TR" b="1"/>
              <a:t>Fasiyal Paralizi</a:t>
            </a:r>
            <a:endParaRPr lang="tr-TR"/>
          </a:p>
          <a:p>
            <a:pPr>
              <a:defRPr/>
            </a:pPr>
            <a:r>
              <a:rPr lang="tr-TR"/>
              <a:t>ASOM’da fasiyal paralizi genellikle hastalığın başlangıcından sonra onbeş gün içerisinde ortaya çıkar. Akut nörinit ve ödem dolayısıyla kanal içinde kompresyon ortaya çıkar. Bunun sonucu olarak iskemi oluşur; bu da sinirin nöropraksisine neden olur. ASOM’dan kaynaklanan fasiyal paralizi tedavisinin temelini antibiyotik ve miringotomi oluşturur. </a:t>
            </a:r>
          </a:p>
          <a:p>
            <a:pPr>
              <a:defRPr/>
            </a:pPr>
            <a:r>
              <a:rPr lang="tr-TR"/>
              <a:t>Kronik destrüktif orta kulak hastalıklarında enflamatuar proses Fallop kanalını erode ederek bütünlüğünü bozar. Kolesteatomlu KSOM bu erozyonun en büyük nedenidir. KSOM ve kolesteatoma bağlı fasiyal paralizilerde tedavinin temelini tam mastoidektomi, sinire bası yapan kolesteatom kitlesinin çıkarılması ve fasiyal sinirin dekompresyonu oluşturur.</a:t>
            </a:r>
          </a:p>
          <a:p>
            <a:pPr>
              <a:defRPr/>
            </a:pPr>
            <a:endParaRPr lang="tr-TR" b="1"/>
          </a:p>
          <a:p>
            <a:pPr>
              <a:defRPr/>
            </a:pPr>
            <a:r>
              <a:rPr lang="tr-TR" b="1"/>
              <a:t>Labirentit</a:t>
            </a:r>
            <a:endParaRPr lang="tr-TR"/>
          </a:p>
          <a:p>
            <a:pPr>
              <a:defRPr/>
            </a:pPr>
            <a:r>
              <a:rPr lang="tr-TR"/>
              <a:t>Labirentit, iç kulağın bütün inflamatuar hastalıklarını tanımlar. İç kulağa enfeksiyon hematojen, timpanojen ve menengojen yolla ulaşır. Orta kulaktaki enfeksiyon iç kulağa iki şekilde ulaşabilir. Yuvarlak pencere aracılığıyla ve labirent üzerindeki kemik erozyonuna bağlı olarak. ASOM sırasında görülen labirentitlerde daha çok yuvarlak pencere yoluyla yayılım söz konusudur.</a:t>
            </a:r>
          </a:p>
          <a:p>
            <a:pPr>
              <a:defRPr/>
            </a:pPr>
            <a:r>
              <a:rPr lang="tr-TR"/>
              <a:t>Labirentitleri patoloji ve kliniğine göre üç başlık altında toplamak mümkündür.</a:t>
            </a:r>
          </a:p>
          <a:p>
            <a:pPr marL="317217" indent="-317217">
              <a:buFont typeface="+mj-lt"/>
              <a:buAutoNum type="alphaLcPeriod"/>
              <a:defRPr/>
            </a:pPr>
            <a:r>
              <a:rPr lang="tr-TR"/>
              <a:t>Sınırlı (circumscribed) labirentit,</a:t>
            </a:r>
          </a:p>
          <a:p>
            <a:pPr marL="317217" indent="-317217">
              <a:buFont typeface="+mj-lt"/>
              <a:buAutoNum type="alphaLcPeriod"/>
              <a:defRPr/>
            </a:pPr>
            <a:r>
              <a:rPr lang="tr-TR"/>
              <a:t>Seröz labirentit,</a:t>
            </a:r>
          </a:p>
          <a:p>
            <a:pPr marL="317217" indent="-317217">
              <a:buFont typeface="+mj-lt"/>
              <a:buAutoNum type="alphaLcPeriod"/>
              <a:defRPr/>
            </a:pPr>
            <a:r>
              <a:rPr lang="tr-TR"/>
              <a:t>Süpüratif labirentit.</a:t>
            </a:r>
          </a:p>
          <a:p>
            <a:pPr>
              <a:defRPr/>
            </a:pPr>
            <a:r>
              <a:rPr lang="tr-TR" b="1" i="1"/>
              <a:t>Sınırlı Labirentit:</a:t>
            </a:r>
            <a:r>
              <a:rPr lang="tr-TR"/>
              <a:t> Labirent, irritasyonlara karşı aşırı duyarlılık gösterir. Bu hastalarda fistül testi pozitiftir. Orta kulakta veya mastoiddeki destrüktif hastalık labirent üzerindeki kemikte erozyona neden olduğunda endosteumda bir kalınlaşma meydana gelir ve uyaranlara karşı hassaslaşır.</a:t>
            </a:r>
          </a:p>
          <a:p>
            <a:pPr>
              <a:defRPr/>
            </a:pPr>
            <a:r>
              <a:rPr lang="tr-TR" b="1" i="1"/>
              <a:t>Seröz Labirentit:</a:t>
            </a:r>
            <a:r>
              <a:rPr lang="tr-TR"/>
              <a:t> Enfeksiyon veya enflamasyon ürünlerinin (toksinlerin) oval pencere, yuvarlak pencere veya kemik kapsüldeki fistülden iç kulağa girmesiyle oluşur.</a:t>
            </a:r>
          </a:p>
          <a:p>
            <a:pPr>
              <a:defRPr/>
            </a:pPr>
            <a:r>
              <a:rPr lang="tr-TR"/>
              <a:t>Sınırlı labirentitten en önemli farkı vertigonun uyaran olmadan gelmesidir. Nistagmusun yönü hasta kulağa doğrudur. Baş dönmesi kısa bir süre sonra kendiliğinden düzelir. Baş dönmesine hemen her zaman bulantı eşlik eder. Bu evrede iç kulakta kalıcı bir harabiyet yoktur; tedavi ile fonksiyonlar normale döner.</a:t>
            </a:r>
          </a:p>
          <a:p>
            <a:pPr>
              <a:defRPr/>
            </a:pPr>
            <a:r>
              <a:rPr lang="tr-TR" b="1" i="1"/>
              <a:t>Süpüratif Labirentit:</a:t>
            </a:r>
            <a:r>
              <a:rPr lang="tr-TR"/>
              <a:t> Seröz labirentit ile en büyük farkı iyileşme sırasında görülür. Seröz labiretitte sekel bırakmadan tam bir iyileşme olmasına rağmen, süpüratif labirentit iç kulağın harabiyeti ile sonlanır.</a:t>
            </a:r>
          </a:p>
          <a:p>
            <a:pPr>
              <a:defRPr/>
            </a:pPr>
            <a:r>
              <a:rPr lang="tr-TR"/>
              <a:t>Hastalığın başlangıcında şiddetli baş dönmesi ile birlikte sensörinöral işitme kaybı vardır. Baş dönmesine spontan nistagmus, bulantı ve kusma eşlik eder.</a:t>
            </a:r>
          </a:p>
          <a:p>
            <a:pPr>
              <a:defRPr/>
            </a:pPr>
            <a:r>
              <a:rPr lang="tr-TR"/>
              <a:t>Süpüratif otitis media komplikasyonlarının tedavisinde geçerli olan bütün kurallar süpüratif labirentitin tedavisinde de geçerlidir. Primer hastalığın tedavisi labirentit tedavisi ile birlikte yürütülmelidir.</a:t>
            </a:r>
          </a:p>
          <a:p>
            <a:pPr>
              <a:defRPr/>
            </a:pPr>
            <a:r>
              <a:rPr lang="tr-TR"/>
              <a:t>Kesin istirahat önerilir ve baş hareketleri sınırlanır. Mümkünse hasta gürültüden ve uyaranlardan uzak tutulmalıdır.</a:t>
            </a:r>
          </a:p>
          <a:p>
            <a:pPr>
              <a:defRPr/>
            </a:pPr>
            <a:r>
              <a:rPr lang="tr-TR"/>
              <a:t>Akut dönemde vertigo ve kusma için dimenhidrinat kullanılabilir, dehidratasyon varsa intravenöz sıvı verilebilir.</a:t>
            </a:r>
          </a:p>
          <a:p>
            <a:pPr>
              <a:defRPr/>
            </a:pPr>
            <a:r>
              <a:rPr lang="tr-TR"/>
              <a:t>Hastalık ASOM’a bağlı olarak gelişmişse, antibiyotik tedavisi ile birlikte parasentez çoğu zaman yeterli olacaktır.</a:t>
            </a:r>
          </a:p>
          <a:p>
            <a:pPr>
              <a:defRPr/>
            </a:pPr>
            <a:endParaRPr lang="tr-TR" b="1"/>
          </a:p>
          <a:p>
            <a:pPr>
              <a:defRPr/>
            </a:pPr>
            <a:r>
              <a:rPr lang="tr-TR" b="1"/>
              <a:t>Labirent Fistülü</a:t>
            </a:r>
            <a:endParaRPr lang="tr-TR"/>
          </a:p>
          <a:p>
            <a:pPr>
              <a:defRPr/>
            </a:pPr>
            <a:r>
              <a:rPr lang="tr-TR"/>
              <a:t>Labirent fistülü en sık kolesteatomlu KSOM komplikasyonu olarak ortaya çıkar. Fistül en sık lateral semisirküler kanalda görülmektedir.</a:t>
            </a:r>
          </a:p>
          <a:p>
            <a:pPr>
              <a:defRPr/>
            </a:pPr>
            <a:r>
              <a:rPr lang="tr-TR" b="1" i="1"/>
              <a:t>Klinik:</a:t>
            </a:r>
            <a:r>
              <a:rPr lang="tr-TR"/>
              <a:t> Genellikle KSOM bulunduğundan zaman zaman gelen baş dönmesi, nistagmus, kulakta ağrı KSOM semptomlarına eşlik eder. Fasiyal paralizi en sık birlikte bulunduğu komplikasyondur. Fistül testi pozitiftir, meatusa pozitif basınç uygulandığında nistagmusun yönü sağlam kulağa doğrudur. </a:t>
            </a:r>
          </a:p>
          <a:p>
            <a:pPr>
              <a:defRPr/>
            </a:pPr>
            <a:r>
              <a:rPr lang="tr-TR" b="1" i="1"/>
              <a:t>Tedavi:</a:t>
            </a:r>
            <a:r>
              <a:rPr lang="tr-TR"/>
              <a:t> Kolesteatomlu kronik otitlerde tedavinin temelini tam mastoidektomi yapılarak kolesteatomun çıkarılması oluşturur.</a:t>
            </a:r>
          </a:p>
          <a:p>
            <a:pPr>
              <a:defRPr/>
            </a:pPr>
            <a:endParaRPr lang="tr-TR" b="1"/>
          </a:p>
          <a:p>
            <a:pPr>
              <a:defRPr/>
            </a:pPr>
            <a:r>
              <a:rPr lang="tr-TR" b="1"/>
              <a:t>Petrozit</a:t>
            </a:r>
            <a:endParaRPr lang="tr-TR"/>
          </a:p>
          <a:p>
            <a:pPr>
              <a:defRPr/>
            </a:pPr>
            <a:r>
              <a:rPr lang="tr-TR"/>
              <a:t>Orta kulak enflamasyonunun petröz apeksteki havalı hücrelere yayılmasıyla ortaya çıkan durumdur.</a:t>
            </a:r>
          </a:p>
          <a:p>
            <a:pPr>
              <a:defRPr/>
            </a:pPr>
            <a:r>
              <a:rPr lang="tr-TR" b="1" i="1"/>
              <a:t>Klinik:</a:t>
            </a:r>
            <a:r>
              <a:rPr lang="tr-TR"/>
              <a:t> Hastalığın 1907 yılında Gradenigo, petröz apeksin enflamasyonuna bağlı olarak gelişen kulak ağrısı, baş ağrısı ve diplopinin bir arada bulunduğu bir sendrom olarak tanımladı (Gradenigo Sendromu). Ağrı gözün arkasında, başın derinliklerinde V. kraniyal sinirin irritasyonuna bağlı olarak gelişir. Sendromun son belirtisi olan diplopi VI. kraniyal sinir paralizisinden kaynaklanır.</a:t>
            </a:r>
          </a:p>
          <a:p>
            <a:pPr>
              <a:defRPr/>
            </a:pPr>
            <a:r>
              <a:rPr lang="tr-TR" b="1" i="1"/>
              <a:t>Tedavi:</a:t>
            </a:r>
            <a:r>
              <a:rPr lang="tr-TR"/>
              <a:t> Enfeksiyonun kontrol altına alınması amacıyla topikal ve sistemik, tercihen parenteral, antibiyotik tedavisi uygulanır. Bu tedavi ile sonuç alınamayan olgularda cerrahi girişim yapılabilir.</a:t>
            </a:r>
          </a:p>
          <a:p>
            <a:pPr>
              <a:defRPr/>
            </a:pPr>
            <a:endParaRPr lang="tr-TR" b="1"/>
          </a:p>
          <a:p>
            <a:pPr>
              <a:defRPr/>
            </a:pPr>
            <a:r>
              <a:rPr lang="tr-TR" b="1" i="1"/>
              <a:t>Postaurikuler Apse:</a:t>
            </a:r>
            <a:r>
              <a:rPr lang="tr-TR"/>
              <a:t> ASOM  ve KSOM arasında enfeksiyon materyalinin hematojen yolla veya kemik destrüksiyonuyla yayılarak, retroaurikuler bölgede periostla kemik arasında apse oluşturmasıdır. Aurikula öne ve aşağı doğru itilir ve kulak arkası kıvrımı kaybolur. Palpasyonda mastoid üzerinde fluktuasyon alınır.</a:t>
            </a:r>
          </a:p>
          <a:p>
            <a:pPr>
              <a:defRPr/>
            </a:pPr>
            <a:r>
              <a:rPr lang="tr-TR"/>
              <a:t>Tedavi: Genellikle antibiyotik tedavisi ile parasentez ve kulak arkasına yapılan insizyonla apse drenajı uygulanır.</a:t>
            </a:r>
          </a:p>
          <a:p>
            <a:pPr>
              <a:defRPr/>
            </a:pPr>
            <a:r>
              <a:rPr lang="tr-TR" b="1" i="1"/>
              <a:t>Bezold Apsesi:</a:t>
            </a:r>
            <a:r>
              <a:rPr lang="tr-TR" b="1"/>
              <a:t> </a:t>
            </a:r>
            <a:r>
              <a:rPr lang="tr-TR"/>
              <a:t>Orta kulaktaki enfeksiyon materyalinin mastoid apeksin medialinde sternokleidomastoid kasın yapışma yerinden boyuna doğru drene olmasıyla ortaya çıkan bir derin boyun enfeksiyonudur.</a:t>
            </a:r>
          </a:p>
          <a:p>
            <a:pPr>
              <a:defRPr/>
            </a:pPr>
            <a:r>
              <a:rPr lang="tr-TR"/>
              <a:t>Tedavi: Tam mastoidektomi yapılır.  Ayrıca servikal apse boyundan drene edilir.</a:t>
            </a:r>
          </a:p>
          <a:p>
            <a:pPr>
              <a:defRPr/>
            </a:pPr>
            <a:r>
              <a:rPr lang="tr-TR" b="1" i="1"/>
              <a:t>Zigomatik Apse:</a:t>
            </a:r>
            <a:r>
              <a:rPr lang="tr-TR" b="1"/>
              <a:t> </a:t>
            </a:r>
            <a:r>
              <a:rPr lang="tr-TR"/>
              <a:t>Temporal kemiğin zigomatik hücrelerinden köken alan enfeksiyonun, kortikal kemiği erode ederek aurikulanın üst ve ön kısmına doğru yayılmasıyla oluşan apselere zigomatik apse denir.</a:t>
            </a:r>
          </a:p>
          <a:p>
            <a:pPr>
              <a:defRPr/>
            </a:pPr>
            <a:r>
              <a:rPr lang="tr-TR"/>
              <a:t>Tedavi: Tam mastoidektomi ve apse drenajı yapılır. </a:t>
            </a:r>
          </a:p>
          <a:p>
            <a:pPr>
              <a:defRPr/>
            </a:pPr>
            <a:endParaRPr lang="tr-TR" b="1"/>
          </a:p>
          <a:p>
            <a:pPr>
              <a:defRPr/>
            </a:pPr>
            <a:r>
              <a:rPr lang="tr-TR" b="1"/>
              <a:t>Epidural Apse</a:t>
            </a:r>
            <a:endParaRPr lang="tr-TR"/>
          </a:p>
          <a:p>
            <a:pPr>
              <a:defRPr/>
            </a:pPr>
            <a:r>
              <a:rPr lang="tr-TR"/>
              <a:t>Daha çok KSOM’a bağlı olarak gelişir. En sık kolesteatomlu KSOM’a sekonderdir. Kronik hastalıklarda kemik erozyonu sonucu enfeksiyon materyalinin dura ile temas etmesi sonucu oluşur.</a:t>
            </a:r>
          </a:p>
          <a:p>
            <a:pPr>
              <a:defRPr/>
            </a:pPr>
            <a:r>
              <a:rPr lang="tr-TR" b="1" i="1"/>
              <a:t>Klinik:</a:t>
            </a:r>
            <a:r>
              <a:rPr lang="tr-TR"/>
              <a:t> Epidural apseler genellikle sessiz seyreder. En sık görülen semptom, hasta olan kulak tarafında inatçı zonklayıcı ağrıdır. Özellikle KSOM’da inatçı bir kulak ağrısı veya baş ağrısının, intrakraniyal bir komplikasyonun geliştiği konusunda hekimi uyaran önemli bir bulgu olduğu akıldan çıkarılmamalıdır. Ateş bulunmaz veya çok azdır.</a:t>
            </a:r>
          </a:p>
          <a:p>
            <a:pPr>
              <a:defRPr/>
            </a:pPr>
            <a:r>
              <a:rPr lang="tr-TR"/>
              <a:t>Epidural apsenin tedavisi cerrahi girişimdir. Hastaya mastoidektomi yapıldığında granülasyon dokuları izlenerek erozyon alanı bulunur ve apse drene edilir.</a:t>
            </a:r>
          </a:p>
          <a:p>
            <a:pPr>
              <a:defRPr/>
            </a:pPr>
            <a:endParaRPr lang="tr-TR" b="1"/>
          </a:p>
          <a:p>
            <a:pPr>
              <a:defRPr/>
            </a:pPr>
            <a:r>
              <a:rPr lang="tr-TR" b="1"/>
              <a:t>Menenjit</a:t>
            </a:r>
            <a:endParaRPr lang="tr-TR"/>
          </a:p>
          <a:p>
            <a:pPr>
              <a:defRPr/>
            </a:pPr>
            <a:r>
              <a:rPr lang="tr-TR"/>
              <a:t>Otojen intrakraniyal komplikasyonlar içinde en sık menenjit görülür. Hem ASOM, hem de KSOM’un komplikasyonu olarak görülür.</a:t>
            </a:r>
          </a:p>
          <a:p>
            <a:pPr>
              <a:defRPr/>
            </a:pPr>
            <a:r>
              <a:rPr lang="tr-TR" b="1"/>
              <a:t>Klinik</a:t>
            </a:r>
            <a:r>
              <a:rPr lang="tr-TR"/>
              <a:t>: Baş ağrısı, menenjitin her safhasında görülen en önemli semptomdur. Zamanla fotofobi ve hiperestezi ortaya çıkar, intrakraniyal basınç artışı ense sertliğine neden olur. Basıncı azaltmak için hasta başını geriye atarak yatar. Bu yatış şekline “</a:t>
            </a:r>
            <a:r>
              <a:rPr lang="tr-TR" i="1"/>
              <a:t>tüfek tetiği yatışı</a:t>
            </a:r>
            <a:r>
              <a:rPr lang="tr-TR"/>
              <a:t>” denir. Baş ağrısıyla birlikte ense sertliği menenjitin iki temel bulgusunu oluşturur.</a:t>
            </a:r>
          </a:p>
          <a:p>
            <a:pPr>
              <a:defRPr/>
            </a:pPr>
            <a:r>
              <a:rPr lang="tr-TR" b="1" i="1"/>
              <a:t>Laboratuar Bulguları:</a:t>
            </a:r>
            <a:r>
              <a:rPr lang="tr-TR"/>
              <a:t> Tam kanda lökosit sayısında artış ve formülde sola kayma vardır. Lomber ponksiyonda (LP) beyin omurilik sıvısı basıncında artış görülür. Beyin omurilik sıvısı görünümünde bulanıklık ve mikroskobik muayenede hücre görülebilir (mm</a:t>
            </a:r>
            <a:r>
              <a:rPr lang="tr-TR" baseline="30000"/>
              <a:t>3</a:t>
            </a:r>
            <a:r>
              <a:rPr lang="tr-TR"/>
              <a:t>’te 1000’in üstünde).</a:t>
            </a:r>
          </a:p>
          <a:p>
            <a:pPr>
              <a:defRPr/>
            </a:pPr>
            <a:r>
              <a:rPr lang="tr-TR" b="1"/>
              <a:t>Tedavi</a:t>
            </a:r>
            <a:r>
              <a:rPr lang="tr-TR"/>
              <a:t>: İlk başvuruda hastanın genel durumu stabilize edilir. Sıvı elektrolit dengesi sağlanır ve beslenmesine dikkat edilir. Geniş spektrumlu intravenöz antibiyotik tedavisine başlanır. En kısa zamanda LP yapılarak beyin omurilik sıvısı örneğinin kültür antibiyogram sonucuna göre antibiyotikler değiştirilebilir.</a:t>
            </a:r>
          </a:p>
          <a:p>
            <a:pPr>
              <a:defRPr/>
            </a:pPr>
            <a:r>
              <a:rPr lang="tr-TR"/>
              <a:t>ASOM’a bağlı menenjitlerde yukarıda sayılan tedavilere ek olarak miringotomi yapılır ve ventilasyon tüpü takılır. Kolesteatomlu veya kolesteoatomsuz KSOM’a bağlı menenjitlerde cerrahi tedavi hastalığın akut evresi geçtikten ve genel durum düzeldikten sonra ameliyat yapılması en çok kabul gören yaklaşım şeklidir.</a:t>
            </a:r>
          </a:p>
          <a:p>
            <a:pPr>
              <a:defRPr/>
            </a:pPr>
            <a:endParaRPr lang="tr-TR" b="1"/>
          </a:p>
          <a:p>
            <a:pPr>
              <a:defRPr/>
            </a:pPr>
            <a:r>
              <a:rPr lang="tr-TR" b="1"/>
              <a:t>Subdural Ampiyem</a:t>
            </a:r>
            <a:endParaRPr lang="tr-TR"/>
          </a:p>
          <a:p>
            <a:pPr>
              <a:defRPr/>
            </a:pPr>
            <a:r>
              <a:rPr lang="tr-TR"/>
              <a:t>Dura ile araknoid arasında bulunan potansiyel boşlukta enfeksiyon materyalinin birikmesine subdural ampiyem denir. Subdural apse terimi de kullanılır.</a:t>
            </a:r>
          </a:p>
          <a:p>
            <a:pPr>
              <a:defRPr/>
            </a:pPr>
            <a:r>
              <a:rPr lang="tr-TR" b="1" i="1"/>
              <a:t>Klinik:</a:t>
            </a:r>
            <a:r>
              <a:rPr lang="tr-TR"/>
              <a:t> Apse tarafında kulak akıntısı, temporoparietal bölgede daha fazla olmak üzere baş ağrısı, somnolans, stupor görülür. </a:t>
            </a:r>
          </a:p>
          <a:p>
            <a:pPr>
              <a:defRPr/>
            </a:pPr>
            <a:endParaRPr lang="tr-TR" b="1"/>
          </a:p>
          <a:p>
            <a:pPr>
              <a:defRPr/>
            </a:pPr>
            <a:r>
              <a:rPr lang="tr-TR" b="1"/>
              <a:t>Beyin Apsesi</a:t>
            </a:r>
            <a:endParaRPr lang="tr-TR"/>
          </a:p>
          <a:p>
            <a:pPr>
              <a:defRPr/>
            </a:pPr>
            <a:r>
              <a:rPr lang="tr-TR"/>
              <a:t>Otojen intrakraniyal komplikasyonlar içinde menenjitten sonra en sık görülen komplikasyondur. Otojen beyin apselerinin büyük bir kısmı KSOM’a, özellikle de kolesteatomlu KSOM’a bağlı (%90-95) olarak gelişmektedir.</a:t>
            </a:r>
          </a:p>
          <a:p>
            <a:pPr>
              <a:defRPr/>
            </a:pPr>
            <a:r>
              <a:rPr lang="tr-TR"/>
              <a:t>En sık temporal lob ve beyincikte görülmelerine rağmen, nadir olarak da pariyetal ve oksipital lobda görülebilir. </a:t>
            </a:r>
          </a:p>
          <a:p>
            <a:pPr>
              <a:defRPr/>
            </a:pPr>
            <a:r>
              <a:rPr lang="tr-TR" b="1" i="1"/>
              <a:t>Latent Evre:</a:t>
            </a:r>
            <a:r>
              <a:rPr lang="tr-TR"/>
              <a:t> Başağrısı, huzursuzluk, halsizlik, iştahsızlık en önemli bulgulardır.</a:t>
            </a:r>
          </a:p>
          <a:p>
            <a:pPr>
              <a:defRPr/>
            </a:pPr>
            <a:r>
              <a:rPr lang="tr-TR" b="1" i="1"/>
              <a:t>Manifest Evre:</a:t>
            </a:r>
            <a:r>
              <a:rPr lang="tr-TR"/>
              <a:t> Apsenin kendisinin ve neden olduğu ödemin etkisiyle kafa içi basıncı artar ve bası semptomları ortaya çıkar.</a:t>
            </a:r>
          </a:p>
          <a:p>
            <a:pPr>
              <a:defRPr/>
            </a:pPr>
            <a:r>
              <a:rPr lang="tr-TR" b="1" i="1"/>
              <a:t>Tedavi:</a:t>
            </a:r>
            <a:r>
              <a:rPr lang="tr-TR"/>
              <a:t> Önce hastanın genel durumu düzeltilir, daha sonra fokal enfeksiyon odağı ortadan kaldırılır; son olarak da apsenin drenajı yapılır ve intrakraniyal basıncın azaltılmasına çalışılır.</a:t>
            </a:r>
          </a:p>
          <a:p>
            <a:pPr>
              <a:defRPr/>
            </a:pPr>
            <a:endParaRPr lang="tr-TR" b="1"/>
          </a:p>
          <a:p>
            <a:pPr>
              <a:defRPr/>
            </a:pPr>
            <a:r>
              <a:rPr lang="tr-TR" b="1"/>
              <a:t>Lateral Sinüs Tromboflebiti</a:t>
            </a:r>
            <a:endParaRPr lang="tr-TR"/>
          </a:p>
          <a:p>
            <a:pPr>
              <a:defRPr/>
            </a:pPr>
            <a:r>
              <a:rPr lang="tr-TR"/>
              <a:t>Transvers sinüs, mastoid kemik iç yüzeyine geldiğinde superior petrozal sinüsü alarak sigmoid sinüs adıyla devam eder. Mastoid cerrahisinde ameliyat sahasının lateralinde kaldığı için lateral sinüs denilmektedir.</a:t>
            </a:r>
          </a:p>
          <a:p>
            <a:pPr>
              <a:defRPr/>
            </a:pPr>
            <a:r>
              <a:rPr lang="tr-TR"/>
              <a:t>Mikroorganizma sigmoid sinüse ulaştıktan sonra enflamatuar reaksiyonlar başlar. Pıhtılaşma sonucu oluşan trombüsten, sinüs akımında yavaşlama olur. Trombüs büyüdüğünde kan akımı tamamen durma noktasına gelir.</a:t>
            </a:r>
          </a:p>
          <a:p>
            <a:pPr>
              <a:defRPr/>
            </a:pPr>
            <a:r>
              <a:rPr lang="tr-TR" b="1" i="1"/>
              <a:t>Klinik:</a:t>
            </a:r>
            <a:r>
              <a:rPr lang="tr-TR"/>
              <a:t> Trombüs, sinüsü tamamen tıkamışsa ve enfeksiyona bağlı emboliler oluşturmuyorsa semptomlar oldukça siliktir. Buna karşılık enfeksiyon varsa hastada titremelerle ateş yükselmesi</a:t>
            </a:r>
            <a:r>
              <a:rPr lang="tr-TR" smtClean="0"/>
              <a:t> (bacaklı ateş)</a:t>
            </a:r>
            <a:r>
              <a:rPr lang="tr-TR"/>
              <a:t>, anemi, kulakta pulsasyonlu akıntı, baş ağrısı ve boyun ağrısı gibi semptomlar görülür. Mastoid bölge palpe edildiğinde, özellikle emiser venin kemiğe girdiği noktada ağrı hissi olur ve buna “</a:t>
            </a:r>
            <a:r>
              <a:rPr lang="tr-TR" i="1"/>
              <a:t>Griessinger belirtisi</a:t>
            </a:r>
            <a:r>
              <a:rPr lang="tr-TR"/>
              <a:t>” denir. Beyin omurilik sıvısı bulguları normaldir. Hastalarda baş ağrısıyla birlikte papil ödemi, boyun ağrısı, binoküler diplopi ve fotofobi sinüsün tıkanmasıyla gelişen basınç artışına bağlı olabilir. Ateşin yüksek olduğu dönemde kan kültürü yapılmalıdır.</a:t>
            </a:r>
          </a:p>
          <a:p>
            <a:pPr>
              <a:defRPr/>
            </a:pPr>
            <a:r>
              <a:rPr lang="tr-TR" b="1" i="1"/>
              <a:t>Tedavi:</a:t>
            </a:r>
            <a:r>
              <a:rPr lang="tr-TR"/>
              <a:t> Lateral sinüs tromboflebitinin tedavisinin temelini intravenöz antibiyotik ve cerrahi girişim oluşturmaktadır.</a:t>
            </a:r>
          </a:p>
          <a:p>
            <a:pPr>
              <a:defRPr/>
            </a:pPr>
            <a:endParaRPr lang="tr-TR" b="1"/>
          </a:p>
          <a:p>
            <a:pPr>
              <a:defRPr/>
            </a:pPr>
            <a:r>
              <a:rPr lang="tr-TR" b="1"/>
              <a:t>Otitik Hidrosefalus</a:t>
            </a:r>
            <a:endParaRPr lang="tr-TR"/>
          </a:p>
          <a:p>
            <a:pPr>
              <a:defRPr/>
            </a:pPr>
            <a:r>
              <a:rPr lang="tr-TR"/>
              <a:t>Otitik hidrosefalus lokal nörolojik semptomlar bulunmaksızın intrakraniyal basınç artışıyla karakterize, geç dönem otit komplikasyonudur. Genellikle lateral sinüs tromboflebitine sekonder gelişir. Baş ağrısı, görme bozukluğu, letarji, papil ödemi, VI. kraniyal sinir paralizisine bağlı diplopi muayene bulgusu olarak görülebilir.</a:t>
            </a:r>
          </a:p>
          <a:p>
            <a:pPr>
              <a:defRPr/>
            </a:pPr>
            <a:r>
              <a:rPr lang="tr-TR" b="1" i="1"/>
              <a:t>Tedavi:</a:t>
            </a:r>
            <a:r>
              <a:rPr lang="tr-TR"/>
              <a:t> Otitin tedavisi ile birlikte artmış intrakraniyal basıncın azaltılması hedeflenir. </a:t>
            </a:r>
          </a:p>
        </p:txBody>
      </p:sp>
      <p:sp>
        <p:nvSpPr>
          <p:cNvPr id="11469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29F6D6-DF01-482F-83DF-AE39FA93A3BC}" type="slidenum">
              <a:rPr lang="tr-TR"/>
              <a:pPr fontAlgn="base">
                <a:spcBef>
                  <a:spcPct val="0"/>
                </a:spcBef>
                <a:spcAft>
                  <a:spcPct val="0"/>
                </a:spcAft>
              </a:pPr>
              <a:t>99</a:t>
            </a:fld>
            <a:endParaRPr lang="tr-T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30BC8-1215-46CA-B7AF-A25757E3AB59}" type="slidenum">
              <a:rPr lang="de-DE" altLang="en-US"/>
              <a:pPr/>
              <a:t>100</a:t>
            </a:fld>
            <a:endParaRPr lang="de-DE" altLang="en-US"/>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E42798-1DF9-4942-8DC5-A6BD7002DA52}" type="slidenum">
              <a:rPr lang="de-DE" altLang="en-US"/>
              <a:pPr/>
              <a:t>101</a:t>
            </a:fld>
            <a:endParaRPr lang="de-DE" altLang="en-US"/>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216F18-1D38-49D3-9E16-7D2446B818FA}" type="slidenum">
              <a:rPr lang="de-DE" altLang="en-US"/>
              <a:pPr/>
              <a:t>102</a:t>
            </a:fld>
            <a:endParaRPr lang="de-DE" altLang="en-US"/>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40B1DC-B7C4-4BB9-9B71-FDBE5796B7A0}" type="slidenum">
              <a:rPr lang="de-DE" altLang="en-US"/>
              <a:pPr/>
              <a:t>103</a:t>
            </a:fld>
            <a:endParaRPr lang="de-DE" alt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964DB8-B830-4742-909C-DA17218762D8}" type="slidenum">
              <a:rPr lang="de-DE" altLang="en-US"/>
              <a:pPr/>
              <a:t>104</a:t>
            </a:fld>
            <a:endParaRPr lang="de-DE" altLang="en-US"/>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A3C19D-236B-4C94-A020-143F35705690}" type="slidenum">
              <a:rPr lang="de-DE" altLang="en-US"/>
              <a:pPr/>
              <a:t>105</a:t>
            </a:fld>
            <a:endParaRPr lang="de-DE" alt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1EBCF6-8ED7-4E0C-B30C-ABA78DF02F12}" type="slidenum">
              <a:rPr lang="de-DE" altLang="en-US"/>
              <a:pPr/>
              <a:t>106</a:t>
            </a:fld>
            <a:endParaRPr lang="de-DE" altLang="en-US"/>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313160-9283-45B2-ABF0-31EEF4AAC8D7}" type="slidenum">
              <a:rPr lang="de-DE" altLang="en-US"/>
              <a:pPr/>
              <a:t>22</a:t>
            </a:fld>
            <a:endParaRPr lang="de-DE" altLang="en-US"/>
          </a:p>
        </p:txBody>
      </p:sp>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F83B30-C0D7-40A7-827D-AD3C032F9335}" type="slidenum">
              <a:rPr lang="de-DE" altLang="en-US"/>
              <a:pPr/>
              <a:t>107</a:t>
            </a:fld>
            <a:endParaRPr lang="de-DE" alt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87FC45-19DD-42E7-A828-81F584508F98}" type="slidenum">
              <a:rPr lang="de-DE" altLang="en-US"/>
              <a:pPr/>
              <a:t>108</a:t>
            </a:fld>
            <a:endParaRPr lang="de-DE" alt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8CAAB7-960A-4F97-94C6-C2E2A0D37D49}" type="slidenum">
              <a:rPr lang="de-DE" altLang="en-US"/>
              <a:pPr/>
              <a:t>109</a:t>
            </a:fld>
            <a:endParaRPr lang="de-DE" altLang="en-US"/>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BB7D2E-A536-43C0-AC8E-0F415185ADA5}" type="slidenum">
              <a:rPr lang="de-DE" altLang="en-US"/>
              <a:pPr/>
              <a:t>110</a:t>
            </a:fld>
            <a:endParaRPr lang="de-DE" altLang="en-US"/>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7177BE-8660-4538-9982-F70D6AB51F29}" type="slidenum">
              <a:rPr lang="de-DE" altLang="en-US"/>
              <a:pPr/>
              <a:t>111</a:t>
            </a:fld>
            <a:endParaRPr lang="de-DE" alt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5715"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b="1" dirty="0"/>
              <a:t>Timpanoskleroz:</a:t>
            </a:r>
            <a:r>
              <a:rPr lang="tr-TR" dirty="0"/>
              <a:t> Tekrarlayan geçirilmiş enfeksiyonlar sonucu orta kulak boşluklarında, kulak zarında ve özellikle kemik zincirinde hiyalin plaklar birikmesiyle karakterize ilerleyici hiyalinizasyonudur, kulak zarının salim olmasına karşın iletim tipi işitme kaybı oluşur.</a:t>
            </a:r>
            <a:endParaRPr lang="tr-TR" dirty="0" smtClean="0"/>
          </a:p>
        </p:txBody>
      </p:sp>
      <p:sp>
        <p:nvSpPr>
          <p:cNvPr id="11571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400A6F2-2FD6-4025-9668-2143C48D2EFF}" type="slidenum">
              <a:rPr lang="tr-TR"/>
              <a:pPr fontAlgn="base">
                <a:spcBef>
                  <a:spcPct val="0"/>
                </a:spcBef>
                <a:spcAft>
                  <a:spcPct val="0"/>
                </a:spcAft>
              </a:pPr>
              <a:t>112</a:t>
            </a:fld>
            <a:endParaRPr lang="tr-T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6739"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b="1" dirty="0"/>
              <a:t>Adheziv Otit:</a:t>
            </a:r>
            <a:r>
              <a:rPr lang="tr-TR" dirty="0"/>
              <a:t> Orta kulakta uzun süre devam eden düşük basınç sonucu, boşluk iç duvarında kuvvetle incelen kulak zarı bütün kemik zincirini birbirine yapıştırır. Bu durumda boşlukta pratik olarak hava kalmaz, ancak sekresyon da bulunmaz ve kulak zarı titreşim yeteneğini yitirir. Yuvarlak pencerenin aşağı havalanma yoluyla henüz havalanması sağlanabiliyor olması durumunda, zincir üzerinden direkt ses iletimi olabileceğinden iletim tipi işitme kaybı görülmeyebilir.</a:t>
            </a:r>
            <a:endParaRPr lang="tr-TR" dirty="0" smtClean="0"/>
          </a:p>
        </p:txBody>
      </p:sp>
      <p:sp>
        <p:nvSpPr>
          <p:cNvPr id="11674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4A1665-1FD4-4725-98FF-443BA5A85CFC}" type="slidenum">
              <a:rPr lang="tr-TR"/>
              <a:pPr fontAlgn="base">
                <a:spcBef>
                  <a:spcPct val="0"/>
                </a:spcBef>
                <a:spcAft>
                  <a:spcPct val="0"/>
                </a:spcAft>
              </a:pPr>
              <a:t>113</a:t>
            </a:fld>
            <a:endParaRPr lang="tr-T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normAutofit fontScale="47500" lnSpcReduction="20000"/>
          </a:bodyPr>
          <a:lstStyle/>
          <a:p>
            <a:pPr>
              <a:defRPr/>
            </a:pPr>
            <a:r>
              <a:rPr lang="tr-TR" b="1"/>
              <a:t>TRAVMATİK HASTALIKLAR</a:t>
            </a:r>
          </a:p>
          <a:p>
            <a:pPr>
              <a:defRPr/>
            </a:pPr>
            <a:endParaRPr lang="tr-TR"/>
          </a:p>
          <a:p>
            <a:pPr>
              <a:defRPr/>
            </a:pPr>
            <a:r>
              <a:rPr lang="tr-TR" b="1"/>
              <a:t>Travmatik Kulak Zarı Perforasyonu</a:t>
            </a:r>
            <a:endParaRPr lang="tr-TR"/>
          </a:p>
          <a:p>
            <a:pPr>
              <a:defRPr/>
            </a:pPr>
            <a:r>
              <a:rPr lang="tr-TR"/>
              <a:t>Nedenler: Hatalı kulak lavajı, saç tokası / kibrit çöpü ile kulak karıştırılması, kulağa darbe gelmesi veya patlama yaralanması sonucunda meydana gelebilir.</a:t>
            </a:r>
          </a:p>
          <a:p>
            <a:pPr>
              <a:defRPr/>
            </a:pPr>
            <a:r>
              <a:rPr lang="tr-TR" b="1"/>
              <a:t>Klinik:</a:t>
            </a:r>
            <a:r>
              <a:rPr lang="tr-TR"/>
              <a:t> Ağrı, iletim tipi işitme kaybı, tinnitus, vertigo, bulantı ve otohemoraji meydana gelebilir.</a:t>
            </a:r>
          </a:p>
          <a:p>
            <a:pPr>
              <a:defRPr/>
            </a:pPr>
            <a:r>
              <a:rPr lang="tr-TR" b="1"/>
              <a:t>Otoskopi:</a:t>
            </a:r>
            <a:r>
              <a:rPr lang="tr-TR"/>
              <a:t> Kanamalı parçalanmış düzensiz kenarlarla karakterize kulak zarı, sıklıkla içe doğru kıvrılmıştır ve hiperemik, kanamalıdır.</a:t>
            </a:r>
          </a:p>
          <a:p>
            <a:pPr>
              <a:defRPr/>
            </a:pPr>
            <a:r>
              <a:rPr lang="tr-TR" b="1"/>
              <a:t>Odyometri:</a:t>
            </a:r>
            <a:r>
              <a:rPr lang="tr-TR"/>
              <a:t> Hafiften ileri dereceye değişen iletim tipi işitme kaybı</a:t>
            </a:r>
          </a:p>
          <a:p>
            <a:pPr>
              <a:defRPr/>
            </a:pPr>
            <a:r>
              <a:rPr lang="tr-TR" b="1"/>
              <a:t>Tedavi:</a:t>
            </a:r>
            <a:r>
              <a:rPr lang="tr-TR"/>
              <a:t> %90’ı spontan iyileşir. Bu hastalarda kulak lavajı yapılması kontrendikedir. Çocuklarda genel anestezi, erişkinlerde lokal anestezi altında; perforasyon kenarlarına  triklorasetik asit sürülerek ince silastik tabaka ya da ince bir kağıt (sigara kağıdı) yerleştirilir. </a:t>
            </a:r>
            <a:r>
              <a:rPr lang="tr-TR" smtClean="0"/>
              <a:t>İyileşme olmaz ise miringoplasti uygulanır.</a:t>
            </a:r>
          </a:p>
          <a:p>
            <a:pPr>
              <a:defRPr/>
            </a:pPr>
            <a:r>
              <a:rPr lang="tr-TR"/>
              <a:t> </a:t>
            </a:r>
          </a:p>
          <a:p>
            <a:pPr>
              <a:defRPr/>
            </a:pPr>
            <a:r>
              <a:rPr lang="tr-TR" b="1"/>
              <a:t>Laterobazal Fraktürler (Temporal kemik kırıkları)</a:t>
            </a:r>
            <a:endParaRPr lang="tr-TR"/>
          </a:p>
          <a:p>
            <a:pPr>
              <a:defRPr/>
            </a:pPr>
            <a:r>
              <a:rPr lang="tr-TR"/>
              <a:t>Araç içi ve dışı trafik kazalarında, indirekt patlamalarda, darbeye bağlı künt kafa travmalarında, merdivenden düşme sonucunda görülebilir.</a:t>
            </a:r>
          </a:p>
          <a:p>
            <a:pPr lvl="1">
              <a:defRPr/>
            </a:pPr>
            <a:r>
              <a:rPr lang="tr-TR" b="1"/>
              <a:t>Piramidin longitüdinal fraktürü </a:t>
            </a:r>
            <a:endParaRPr lang="tr-TR"/>
          </a:p>
          <a:p>
            <a:pPr lvl="1">
              <a:defRPr/>
            </a:pPr>
            <a:r>
              <a:rPr lang="tr-TR"/>
              <a:t>Klinik: Hematotimpanum (nadiren), kulaktan kanamayla karakterize kulak zarı perforasyonu, bazen retroaurikuler çarpma izi, DKY’nda basamak bulgusu, iletim tipi işitme kaybı, fasiyal sinir parezisi (%20, genellikle geç parezi), serebrospinal otore (nadir).</a:t>
            </a:r>
          </a:p>
          <a:p>
            <a:pPr lvl="1">
              <a:defRPr/>
            </a:pPr>
            <a:r>
              <a:rPr lang="tr-TR" b="1"/>
              <a:t>Piramidin çapraz fraktürü</a:t>
            </a:r>
            <a:endParaRPr lang="tr-TR"/>
          </a:p>
          <a:p>
            <a:pPr lvl="1">
              <a:defRPr/>
            </a:pPr>
            <a:r>
              <a:rPr lang="tr-TR"/>
              <a:t>Fraktür çizgisi petröz kemiği çaprazlar, derinlemesine kemik çaprazlar, derinlemesine kemik labirent ve iç kulak yoluna uzayabilir (ön planda iç kulak semptomları vardır).</a:t>
            </a:r>
          </a:p>
          <a:p>
            <a:pPr lvl="1">
              <a:defRPr/>
            </a:pPr>
            <a:r>
              <a:rPr lang="tr-TR"/>
              <a:t>Klinik: Kulak zarı perforasyonu ve DKY’nda basamak bulgusu olmaksızın hematotimpanum, sinirsel tip işitme kaybı/sağırlık, sağlam tarafta spontan nistagmusla beraber baş dönmesi (labirent tutulumu), fasiyal sinir paralizisi (%50, sıklıkla ani parezi), Östaki borusu yoluyla nazofarinkse lserebrospinal sıvı kaçağı (nadir). </a:t>
            </a:r>
          </a:p>
          <a:p>
            <a:pPr>
              <a:defRPr/>
            </a:pPr>
            <a:r>
              <a:rPr lang="tr-TR" b="1"/>
              <a:t>Tanı</a:t>
            </a:r>
            <a:endParaRPr lang="tr-TR"/>
          </a:p>
          <a:p>
            <a:pPr>
              <a:defRPr/>
            </a:pPr>
            <a:r>
              <a:rPr lang="tr-TR"/>
              <a:t>Anestezistler ve nöroşirurjiyenler tarafından vital fonksiyonların stabilize edilmesinden sonra:</a:t>
            </a:r>
          </a:p>
          <a:p>
            <a:pPr>
              <a:defRPr/>
            </a:pPr>
            <a:r>
              <a:rPr lang="tr-TR" b="1"/>
              <a:t>Otoskopi: </a:t>
            </a:r>
            <a:r>
              <a:rPr lang="tr-TR"/>
              <a:t>hematotomipanum, kulak zarı perforasyonu, DKY’nda basamak bulgusu,  Liköre, Çene eklemi kırığı</a:t>
            </a:r>
          </a:p>
          <a:p>
            <a:pPr>
              <a:defRPr/>
            </a:pPr>
            <a:r>
              <a:rPr lang="tr-TR"/>
              <a:t>Piramid çapraz ve longitudinal fraktürünün kabaca ayrımında </a:t>
            </a:r>
          </a:p>
          <a:p>
            <a:pPr>
              <a:defRPr/>
            </a:pPr>
            <a:r>
              <a:rPr lang="tr-TR"/>
              <a:t>Frenzel gözlüğü muayenesi </a:t>
            </a:r>
          </a:p>
          <a:p>
            <a:pPr>
              <a:defRPr/>
            </a:pPr>
            <a:r>
              <a:rPr lang="tr-TR"/>
              <a:t>Fasiyal fonksiyonların değerlendirilmeasi</a:t>
            </a:r>
          </a:p>
          <a:p>
            <a:pPr>
              <a:defRPr/>
            </a:pPr>
            <a:r>
              <a:rPr lang="tr-TR" b="1"/>
              <a:t>Odyogram;</a:t>
            </a:r>
            <a:r>
              <a:rPr lang="tr-TR"/>
              <a:t> hasta mobil ve konuşabiliyorsa, aksi halde otoakustik emisyon testi veya BERA</a:t>
            </a:r>
          </a:p>
          <a:p>
            <a:pPr>
              <a:defRPr/>
            </a:pPr>
            <a:r>
              <a:rPr lang="tr-TR"/>
              <a:t>Serebrospinal otore şüphesinde immün-elektroforez yöntemiyle B2- transferrinlerin gösterilmesi, şeker travmatize hastada kandan karışma olabileceğinden kullanılamaz.</a:t>
            </a:r>
          </a:p>
          <a:p>
            <a:pPr>
              <a:defRPr/>
            </a:pPr>
            <a:r>
              <a:rPr lang="tr-TR" b="1"/>
              <a:t>BT</a:t>
            </a:r>
            <a:r>
              <a:rPr lang="tr-TR"/>
              <a:t>, nöroşirürjik primer tanı çerçevesinde uygulanıyor olmasına karşın mümkünse yüksek rezolüsyonlu petroz kemik görüntülemesi de yapılmasıdır</a:t>
            </a:r>
          </a:p>
          <a:p>
            <a:pPr>
              <a:defRPr/>
            </a:pPr>
            <a:r>
              <a:rPr lang="tr-TR" b="1"/>
              <a:t>Schüller / Stenvers- röntgenogram; </a:t>
            </a:r>
            <a:r>
              <a:rPr lang="tr-TR"/>
              <a:t>günümüzde sadece BT yapılamıyorsa kullanılır</a:t>
            </a:r>
          </a:p>
          <a:p>
            <a:pPr>
              <a:defRPr/>
            </a:pPr>
            <a:r>
              <a:rPr lang="tr-TR" b="1"/>
              <a:t>Tedavi</a:t>
            </a:r>
            <a:endParaRPr lang="tr-TR"/>
          </a:p>
          <a:p>
            <a:pPr>
              <a:defRPr/>
            </a:pPr>
            <a:r>
              <a:rPr lang="tr-TR"/>
              <a:t>Kulak zarı perforasyonu bulunmayan hematotimpanumda tedaviye gerek yoktur, hematotimpanum kendiliğinden rezorbe olur. Eğer rezorbsiyon sonrası iletim tipi işitme kaybı devam ediyorsa ön planda kemik ileti zinciri lüksasyonu düşünülmelidir. </a:t>
            </a:r>
          </a:p>
          <a:p>
            <a:pPr>
              <a:defRPr/>
            </a:pPr>
            <a:r>
              <a:rPr lang="tr-TR"/>
              <a:t>Kulak zarı perforasyonu varsa kulak steril kapatılır, gerekli durumlarda antibiyotiklerle enfeksiyon profilaksisi yapılır. Genellikle perforasyon spontan kapanır. </a:t>
            </a:r>
          </a:p>
          <a:p>
            <a:pPr>
              <a:defRPr/>
            </a:pPr>
            <a:r>
              <a:rPr lang="tr-TR"/>
              <a:t>Serebrospinal otore ile beraber kulak zarı perforasyonu varsa kulak steril olarak kapatılır ve antibiyotiklerle menenjit profilaksisi yapılır, genel durumun stabilizasyonundan sonra operatif girişimle dura defekti kapatılır. </a:t>
            </a:r>
          </a:p>
          <a:p>
            <a:pPr>
              <a:defRPr/>
            </a:pPr>
            <a:r>
              <a:rPr lang="tr-TR"/>
              <a:t>İç kulak tutulumu varsa (Sensörinöral tip işitme kaybı, baş dönmesi) yatak istirahati, antiemetikler (dimenhidrinat İV), steroid tedavisi </a:t>
            </a:r>
          </a:p>
          <a:p>
            <a:pPr>
              <a:defRPr/>
            </a:pPr>
            <a:r>
              <a:rPr lang="tr-TR" smtClean="0"/>
              <a:t>Primer fasiyal paralizisinde (direkt kazadan sonra oluşan) sinir hemen cerrahi olarak eksplore edilir, sinirdeki hasarın durumuna göre dekompresyon veya sinir onarımı yapılır; birlikte steroid tedavisi verilir</a:t>
            </a:r>
          </a:p>
          <a:p>
            <a:pPr>
              <a:defRPr/>
            </a:pPr>
            <a:r>
              <a:rPr lang="tr-TR"/>
              <a:t>Sekonder, ödeme bağlı fasiyal paralizide (kazadan saatler, günler sonra çıkar) artan dozlarda steroid tedavisi</a:t>
            </a:r>
          </a:p>
          <a:p>
            <a:pPr>
              <a:defRPr/>
            </a:pPr>
            <a:endParaRPr lang="tr-TR" b="1"/>
          </a:p>
          <a:p>
            <a:pPr>
              <a:defRPr/>
            </a:pPr>
            <a:r>
              <a:rPr lang="tr-TR" b="1"/>
              <a:t>Barotravma</a:t>
            </a:r>
            <a:endParaRPr lang="tr-TR"/>
          </a:p>
          <a:p>
            <a:pPr>
              <a:defRPr/>
            </a:pPr>
            <a:r>
              <a:rPr lang="tr-TR" smtClean="0"/>
              <a:t>Ani hava basıncı değişimlerinde (örneğin dalma sırasında çok hızlı derine inmek veya basınç kabini bulunmayan uçaklarda çabuk alçalındığında) -yanı sıra Östaki borusu yetmezliği de varsa- orta kulakta orta kulak mukozasında ve kulak zarında kanama, ödem, orta kulakta kanlı seröz, sıvı toplanması, bazen kulak zarı perforasyonu veya yuvarlak pencere membranının rüptürü görülebilir.</a:t>
            </a:r>
          </a:p>
          <a:p>
            <a:pPr>
              <a:defRPr/>
            </a:pPr>
            <a:r>
              <a:rPr lang="tr-TR" b="1"/>
              <a:t>Klinik:</a:t>
            </a:r>
            <a:r>
              <a:rPr lang="tr-TR"/>
              <a:t> batıcı kulak ağrısı, tinnitus, işitme kaybı, bazen baş dönmesi.</a:t>
            </a:r>
          </a:p>
          <a:p>
            <a:pPr>
              <a:defRPr/>
            </a:pPr>
            <a:r>
              <a:rPr lang="tr-TR" b="1"/>
              <a:t>Otoskopi:</a:t>
            </a:r>
            <a:r>
              <a:rPr lang="tr-TR"/>
              <a:t> Kulak zarı retrakte kanamalı, orta kulakta sıvı toplanması veya hematotimpanum.</a:t>
            </a:r>
          </a:p>
          <a:p>
            <a:pPr>
              <a:defRPr/>
            </a:pPr>
            <a:r>
              <a:rPr lang="tr-TR" b="1"/>
              <a:t>Odyogram:</a:t>
            </a:r>
            <a:r>
              <a:rPr lang="tr-TR"/>
              <a:t> İletim tipi işitme kaybı, bazen mikst tipte işitme kaybı.</a:t>
            </a:r>
          </a:p>
          <a:p>
            <a:pPr>
              <a:defRPr/>
            </a:pPr>
            <a:r>
              <a:rPr lang="tr-TR" b="1"/>
              <a:t>Tedavi:</a:t>
            </a:r>
            <a:r>
              <a:rPr lang="tr-TR"/>
              <a:t> Dekonjestan burun damlaları, gerekli durumlarda parasentez, analjezikler; iç kulak tutulumu varsa (mikst tip işitme kaybı, baş dönmesi) timpanoskopi veya cerrahi eksplorasyon yapılmalı ve yuvarlak pencere rüptürü ekarte edilmelidir.</a:t>
            </a:r>
          </a:p>
        </p:txBody>
      </p:sp>
      <p:sp>
        <p:nvSpPr>
          <p:cNvPr id="11776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88306D-A767-4117-AED4-63BC47D42D0F}" type="slidenum">
              <a:rPr lang="tr-TR"/>
              <a:pPr fontAlgn="base">
                <a:spcBef>
                  <a:spcPct val="0"/>
                </a:spcBef>
                <a:spcAft>
                  <a:spcPct val="0"/>
                </a:spcAft>
              </a:pPr>
              <a:t>114</a:t>
            </a:fld>
            <a:endParaRPr lang="tr-T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8787"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1878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098CB9-5D8D-44CD-8F5F-8DAAB81BFE5A}" type="slidenum">
              <a:rPr lang="tr-TR"/>
              <a:pPr fontAlgn="base">
                <a:spcBef>
                  <a:spcPct val="0"/>
                </a:spcBef>
                <a:spcAft>
                  <a:spcPct val="0"/>
                </a:spcAft>
              </a:pPr>
              <a:t>115</a:t>
            </a:fld>
            <a:endParaRPr lang="tr-T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9B2651-72C5-411B-ADB4-41B3CB1E36C7}" type="slidenum">
              <a:rPr lang="de-DE" altLang="en-US"/>
              <a:pPr/>
              <a:t>116</a:t>
            </a:fld>
            <a:endParaRPr lang="de-DE" altLang="en-US"/>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77827"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sz="800" b="1" dirty="0"/>
              <a:t>SEMPTOMLAR</a:t>
            </a:r>
            <a:endParaRPr lang="tr-TR" sz="800" dirty="0"/>
          </a:p>
          <a:p>
            <a:pPr>
              <a:spcBef>
                <a:spcPct val="0"/>
              </a:spcBef>
            </a:pPr>
            <a:r>
              <a:rPr lang="tr-TR" sz="800" dirty="0"/>
              <a:t>Anamnezde kulak hastalıklarının major semptomları olan;</a:t>
            </a:r>
          </a:p>
          <a:p>
            <a:pPr>
              <a:spcBef>
                <a:spcPct val="0"/>
              </a:spcBef>
              <a:buFontTx/>
              <a:buChar char="•"/>
            </a:pPr>
            <a:r>
              <a:rPr lang="tr-TR" sz="800" dirty="0"/>
              <a:t>İşitme kaybı</a:t>
            </a:r>
          </a:p>
          <a:p>
            <a:pPr>
              <a:spcBef>
                <a:spcPct val="0"/>
              </a:spcBef>
              <a:buFontTx/>
              <a:buChar char="•"/>
            </a:pPr>
            <a:r>
              <a:rPr lang="tr-TR" sz="800" dirty="0"/>
              <a:t>Kulak ağrısı</a:t>
            </a:r>
          </a:p>
          <a:p>
            <a:pPr>
              <a:spcBef>
                <a:spcPct val="0"/>
              </a:spcBef>
              <a:buFontTx/>
              <a:buChar char="•"/>
            </a:pPr>
            <a:r>
              <a:rPr lang="tr-TR" sz="800" dirty="0"/>
              <a:t>Kulak akıntısı (otore)</a:t>
            </a:r>
          </a:p>
          <a:p>
            <a:pPr>
              <a:spcBef>
                <a:spcPct val="0"/>
              </a:spcBef>
              <a:buFontTx/>
              <a:buChar char="•"/>
            </a:pPr>
            <a:r>
              <a:rPr lang="tr-TR" sz="800" dirty="0"/>
              <a:t>Kulakta kaşıntı</a:t>
            </a:r>
          </a:p>
          <a:p>
            <a:pPr>
              <a:spcBef>
                <a:spcPct val="0"/>
              </a:spcBef>
              <a:buFontTx/>
              <a:buChar char="•"/>
            </a:pPr>
            <a:r>
              <a:rPr lang="tr-TR" sz="800" dirty="0"/>
              <a:t>Baş dönmesi (vertigo) ve dengesizlik hissi (dizziness)</a:t>
            </a:r>
          </a:p>
          <a:p>
            <a:pPr>
              <a:spcBef>
                <a:spcPct val="0"/>
              </a:spcBef>
              <a:buFontTx/>
              <a:buChar char="•"/>
            </a:pPr>
            <a:r>
              <a:rPr lang="tr-TR" sz="800" dirty="0"/>
              <a:t>Kulak çınlaması (tinnitus)</a:t>
            </a:r>
          </a:p>
          <a:p>
            <a:pPr>
              <a:spcBef>
                <a:spcPct val="0"/>
              </a:spcBef>
            </a:pPr>
            <a:r>
              <a:rPr lang="tr-TR" sz="800" dirty="0"/>
              <a:t>şikayetlerinin mevcut olup olmadığı araştırılmalıdır.</a:t>
            </a:r>
          </a:p>
          <a:p>
            <a:pPr>
              <a:spcBef>
                <a:spcPct val="0"/>
              </a:spcBef>
            </a:pPr>
            <a:endParaRPr lang="tr-TR" sz="800" dirty="0"/>
          </a:p>
          <a:p>
            <a:pPr>
              <a:spcBef>
                <a:spcPct val="0"/>
              </a:spcBef>
            </a:pPr>
            <a:r>
              <a:rPr lang="tr-TR" sz="800" b="1" dirty="0"/>
              <a:t>İşitme kaybı</a:t>
            </a:r>
            <a:r>
              <a:rPr lang="tr-TR" sz="800" dirty="0"/>
              <a:t>: Unilateral veya bilateral, ani veya yavaş ortaya çıkabilir.</a:t>
            </a:r>
          </a:p>
          <a:p>
            <a:pPr>
              <a:spcBef>
                <a:spcPct val="0"/>
              </a:spcBef>
            </a:pPr>
            <a:r>
              <a:rPr lang="tr-TR" sz="800" b="1" dirty="0"/>
              <a:t>Kulak ağrısı</a:t>
            </a:r>
            <a:r>
              <a:rPr lang="tr-TR" sz="800" dirty="0"/>
              <a:t>: Kulağın kendi hastalığından kaynaklanan ağrıya </a:t>
            </a:r>
            <a:r>
              <a:rPr lang="tr-TR" sz="800" i="1" dirty="0"/>
              <a:t>otodini</a:t>
            </a:r>
            <a:r>
              <a:rPr lang="tr-TR" sz="800" dirty="0"/>
              <a:t>, baş ve boyundaki başka bir organdan kaynaklanıp kulağa vuran ağrıya </a:t>
            </a:r>
            <a:r>
              <a:rPr lang="tr-TR" sz="800" i="1" dirty="0"/>
              <a:t>refere otalji – yansıyan kulak ağrısı</a:t>
            </a:r>
            <a:r>
              <a:rPr lang="tr-TR" sz="800" dirty="0"/>
              <a:t> adı verilir.</a:t>
            </a:r>
          </a:p>
          <a:p>
            <a:pPr>
              <a:spcBef>
                <a:spcPct val="0"/>
              </a:spcBef>
            </a:pPr>
            <a:r>
              <a:rPr lang="tr-TR" sz="800" dirty="0"/>
              <a:t>DKY enfeksiyonları (otitis eksterna) ve otitis media kulak ağrısının en sık lokal nedenleridir.</a:t>
            </a:r>
          </a:p>
          <a:p>
            <a:pPr>
              <a:spcBef>
                <a:spcPct val="0"/>
              </a:spcBef>
            </a:pPr>
            <a:r>
              <a:rPr lang="tr-TR" sz="800" dirty="0"/>
              <a:t>N.trigeminus, n.fasiyalis, n.glossofaringeus, n.vagus ve C2 veya C3 sinirlerinin innerve ettikleri bölgelerde olabilecek enflamatuar, travmatik veya tümöral herhangi bir hastalık, anyı taraftaki kulakta refere otaljinin nedeni olabilir.</a:t>
            </a:r>
          </a:p>
          <a:p>
            <a:pPr>
              <a:spcBef>
                <a:spcPct val="0"/>
              </a:spcBef>
            </a:pPr>
            <a:r>
              <a:rPr lang="tr-TR" sz="800" b="1" dirty="0"/>
              <a:t>Kulak akıntısı (otore)</a:t>
            </a:r>
            <a:r>
              <a:rPr lang="tr-TR" sz="800" dirty="0"/>
              <a:t>: DKY veya orta kulağın akut veya kronik bir enfeksiyonunun belirtisidir.</a:t>
            </a:r>
          </a:p>
          <a:p>
            <a:pPr>
              <a:spcBef>
                <a:spcPct val="0"/>
              </a:spcBef>
            </a:pPr>
            <a:r>
              <a:rPr lang="tr-TR" sz="800" dirty="0"/>
              <a:t>Kulak akıntısının özellikleri, akıntının nedeni veya kaynağı konusunda fikir verebilir. Kanlı akıntı; enfeksiyon, tümör veya travma nedeniyle olabilir. Su gibi berrak akıntı, serebrospinal sıvı kaçağına bağlı olabilir. Akıntı rengi, kokusu bunun ağrı veya travma ile olan ilişkisinin belirlenmesi, akıntının etyolojisinin aydınlatılmasında önemlidir.</a:t>
            </a:r>
          </a:p>
          <a:p>
            <a:pPr>
              <a:spcBef>
                <a:spcPct val="0"/>
              </a:spcBef>
            </a:pPr>
            <a:r>
              <a:rPr lang="tr-TR" sz="800" b="1" dirty="0"/>
              <a:t>Kulakta kaşıntı</a:t>
            </a:r>
            <a:r>
              <a:rPr lang="tr-TR" sz="800" dirty="0"/>
              <a:t>: Kulak kaşıntısının nedeni, genelde DKY salgısının (serumen) zaman zaman neden olduğu irritasyondur. Ayrıca DKY hastalığı veya diabetes mellitus, hepatit ve lenfoma gibi sistemik bir hastalığa da neden olabilir.</a:t>
            </a:r>
          </a:p>
          <a:p>
            <a:pPr>
              <a:spcBef>
                <a:spcPct val="0"/>
              </a:spcBef>
            </a:pPr>
            <a:r>
              <a:rPr lang="tr-TR" sz="800" b="1" dirty="0"/>
              <a:t>Baş dönmesi (Vertigo) ve dengesizlik hissi (dizziness)</a:t>
            </a:r>
            <a:r>
              <a:rPr lang="tr-TR" sz="800" dirty="0"/>
              <a:t>: Otolojik, nörolojik, psikolojik veya iatronejik nedenlerle ortaya çıkabilir.</a:t>
            </a:r>
          </a:p>
          <a:p>
            <a:pPr>
              <a:spcBef>
                <a:spcPct val="0"/>
              </a:spcBef>
            </a:pPr>
            <a:r>
              <a:rPr lang="tr-TR" sz="800" b="1" dirty="0"/>
              <a:t>Kulak çınlaması (Tinnitus)</a:t>
            </a:r>
            <a:r>
              <a:rPr lang="tr-TR" sz="800" dirty="0"/>
              <a:t>: </a:t>
            </a:r>
            <a:r>
              <a:rPr lang="tr-TR" dirty="0" smtClean="0"/>
              <a:t>Herhangi bir uyaran olmadığı halde algılanan akustik duyumdur. Tinnitus çınlama, zil sesi, uğultu sesi vb şekillerde olabilir. </a:t>
            </a:r>
            <a:endParaRPr lang="tr-TR" sz="800" dirty="0"/>
          </a:p>
        </p:txBody>
      </p:sp>
      <p:sp>
        <p:nvSpPr>
          <p:cNvPr id="7782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BDFBC61-564D-4F87-B67A-E0D931349073}" type="slidenum">
              <a:rPr lang="tr-TR"/>
              <a:pPr fontAlgn="base">
                <a:spcBef>
                  <a:spcPct val="0"/>
                </a:spcBef>
                <a:spcAft>
                  <a:spcPct val="0"/>
                </a:spcAft>
              </a:pPr>
              <a:t>26</a:t>
            </a:fld>
            <a:endParaRPr lang="tr-T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2788F0-4C7D-4313-8443-1C65DD001E2A}" type="slidenum">
              <a:rPr lang="de-DE" altLang="en-US"/>
              <a:pPr/>
              <a:t>117</a:t>
            </a:fld>
            <a:endParaRPr lang="de-DE" alt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CCF525-0D70-4788-905B-9067C0031531}" type="slidenum">
              <a:rPr lang="de-DE" altLang="en-US"/>
              <a:pPr/>
              <a:t>118</a:t>
            </a:fld>
            <a:endParaRPr lang="de-DE" alt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8E9083-5867-474A-A095-E1EA54063AB2}" type="slidenum">
              <a:rPr lang="de-DE" altLang="en-US"/>
              <a:pPr/>
              <a:t>119</a:t>
            </a:fld>
            <a:endParaRPr lang="de-DE" altLang="en-US"/>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617076-E30A-4172-86F1-EA003F622A4A}" type="slidenum">
              <a:rPr lang="de-DE" altLang="en-US"/>
              <a:pPr/>
              <a:t>120</a:t>
            </a:fld>
            <a:endParaRPr lang="de-DE" altLang="en-US"/>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BCF219-EA33-4E43-A492-2683A77EBC67}" type="slidenum">
              <a:rPr lang="de-DE" altLang="en-US"/>
              <a:pPr/>
              <a:t>121</a:t>
            </a:fld>
            <a:endParaRPr lang="de-DE" alt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46065A1-8E67-4B9A-90D4-A3EC18CE7E38}" type="slidenum">
              <a:rPr lang="de-DE" altLang="en-US"/>
              <a:pPr/>
              <a:t>122</a:t>
            </a:fld>
            <a:endParaRPr lang="de-DE" altLang="en-US"/>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9811"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1981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FAF323-AB4E-44A3-9023-590A417F1AF9}" type="slidenum">
              <a:rPr lang="tr-TR"/>
              <a:pPr fontAlgn="base">
                <a:spcBef>
                  <a:spcPct val="0"/>
                </a:spcBef>
                <a:spcAft>
                  <a:spcPct val="0"/>
                </a:spcAft>
              </a:pPr>
              <a:t>123</a:t>
            </a:fld>
            <a:endParaRPr lang="tr-T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normAutofit fontScale="47500" lnSpcReduction="20000"/>
          </a:bodyPr>
          <a:lstStyle/>
          <a:p>
            <a:pPr>
              <a:defRPr/>
            </a:pPr>
            <a:r>
              <a:rPr lang="tr-TR" b="1" dirty="0"/>
              <a:t>OTOSKLEROZ</a:t>
            </a:r>
            <a:endParaRPr lang="tr-TR" dirty="0"/>
          </a:p>
          <a:p>
            <a:pPr>
              <a:defRPr/>
            </a:pPr>
            <a:r>
              <a:rPr lang="tr-TR" dirty="0"/>
              <a:t>Otoskleroz labirentin otik kapsülüne ait bir idiyopatik kemik hastalığıdır. Olgun kortikal kemik yapısında spongioz kemiğe dönüşümle sonuçlanan osteolitik bir lezyonla başlar (spongiotik faz), bunun onarımı için başlayan osteoblastik aktivite sonucunda oluşan ossifikasyon odakları (sklerotik faz) ve ortaya çıkan enzimler semptomlardan sorumludur. Lezyon yeri çoğunlukla oval pencere bölgesindedir, bu nedenle stapes taban plağında fiksasyon meydana gelir. Patolojinin boyutuna, histolojik aktivitesine ve etkilediği bölgenin yerine göre işitme ve denge fonksiyonları etkilenir. </a:t>
            </a:r>
          </a:p>
          <a:p>
            <a:pPr>
              <a:defRPr/>
            </a:pPr>
            <a:endParaRPr lang="tr-TR" b="1" dirty="0"/>
          </a:p>
          <a:p>
            <a:pPr>
              <a:defRPr/>
            </a:pPr>
            <a:r>
              <a:rPr lang="tr-TR" b="1" dirty="0"/>
              <a:t>Histolojik Otoskleroz</a:t>
            </a:r>
            <a:endParaRPr lang="tr-TR" dirty="0"/>
          </a:p>
          <a:p>
            <a:pPr>
              <a:defRPr/>
            </a:pPr>
            <a:r>
              <a:rPr lang="tr-TR" dirty="0"/>
              <a:t>Otik kapsüldeki otosklerotik kemiğin stapedial fiksasyon veya koklear hasar yaratmadığı subklinik veya asemptomatik otoskleroz formudur. Ancak postmortem incelemelerde tanınabilir.</a:t>
            </a:r>
          </a:p>
          <a:p>
            <a:pPr>
              <a:defRPr/>
            </a:pPr>
            <a:endParaRPr lang="tr-TR" b="1" dirty="0"/>
          </a:p>
          <a:p>
            <a:pPr>
              <a:defRPr/>
            </a:pPr>
            <a:r>
              <a:rPr lang="tr-TR" b="1" dirty="0"/>
              <a:t>Klinik Otoskleroz</a:t>
            </a:r>
            <a:endParaRPr lang="tr-TR" dirty="0"/>
          </a:p>
          <a:p>
            <a:pPr>
              <a:defRPr/>
            </a:pPr>
            <a:r>
              <a:rPr lang="tr-TR" b="1" dirty="0"/>
              <a:t>Stapedial Otoskleroz</a:t>
            </a:r>
            <a:r>
              <a:rPr lang="tr-TR" dirty="0"/>
              <a:t>: Bu tanım otosklerotik odağın stapes tabanı, annuler ligaman veya oval pencere girişini etkilemesini anlatır; stapes oval pencerede fiksedir. İletim tipi işitme kaybı vardır.</a:t>
            </a:r>
          </a:p>
          <a:p>
            <a:pPr>
              <a:defRPr/>
            </a:pPr>
            <a:r>
              <a:rPr lang="tr-TR" b="1" dirty="0"/>
              <a:t>Koklear Otoskleroz</a:t>
            </a:r>
            <a:r>
              <a:rPr lang="tr-TR" dirty="0"/>
              <a:t>: Stapes fiksasyonu olmaksızın labirent kapsülünün ve koklear endosteumun tutulmasını anlatır. Bu olgularda sadece sensorinöral işitme kaybı bulunur. </a:t>
            </a:r>
          </a:p>
          <a:p>
            <a:pPr>
              <a:defRPr/>
            </a:pPr>
            <a:r>
              <a:rPr lang="tr-TR" b="1" dirty="0"/>
              <a:t>Juvenil Otoskleroz</a:t>
            </a:r>
            <a:r>
              <a:rPr lang="tr-TR" dirty="0"/>
              <a:t>: Otosklerozun gelişme çağındaki çocuklarda görülen formuna verilen isimdir.</a:t>
            </a:r>
          </a:p>
          <a:p>
            <a:pPr>
              <a:defRPr/>
            </a:pPr>
            <a:endParaRPr lang="tr-TR" b="1" dirty="0"/>
          </a:p>
          <a:p>
            <a:pPr>
              <a:defRPr/>
            </a:pPr>
            <a:r>
              <a:rPr lang="tr-TR" b="1" dirty="0"/>
              <a:t>Epidemiyoloji</a:t>
            </a:r>
            <a:endParaRPr lang="tr-TR" dirty="0"/>
          </a:p>
          <a:p>
            <a:pPr>
              <a:defRPr/>
            </a:pPr>
            <a:r>
              <a:rPr lang="tr-TR" dirty="0"/>
              <a:t>Hastalığın insidansında ırk önemli bir faktördür. Beyazlara ait temporal kemiklerde otoskleroz saptanma oranları yaklaşık olarak %2.5 ile %10 arasında verilmektedir. Siyah ırk temporal kemiklerinde bu oran %1 olup, Kızılderililerde ise neredeyse hiç rastlanmamaktadır.</a:t>
            </a:r>
          </a:p>
          <a:p>
            <a:pPr>
              <a:defRPr/>
            </a:pPr>
            <a:r>
              <a:rPr lang="tr-TR" dirty="0"/>
              <a:t>Cinsiyet bir başka önemli faktördür. Otosklerozlu hastalarda kadın erkek oranı 1,6/1 ile 2/1 olarak bildirilmiştir. Kadınlarda erkeklere göre daha sık görülmesi hormonal faktörler ve kadınların kızamık virüs enfeksiyonlarına karşı daha duyarlı olmalarıyla açıklanmaya çalışılmaktadır.</a:t>
            </a:r>
          </a:p>
          <a:p>
            <a:pPr>
              <a:defRPr/>
            </a:pPr>
            <a:endParaRPr lang="tr-TR" b="1" dirty="0"/>
          </a:p>
          <a:p>
            <a:pPr>
              <a:defRPr/>
            </a:pPr>
            <a:r>
              <a:rPr lang="tr-TR" b="1" dirty="0"/>
              <a:t>Etyopatogenez</a:t>
            </a:r>
            <a:endParaRPr lang="tr-TR" dirty="0"/>
          </a:p>
          <a:p>
            <a:pPr>
              <a:defRPr/>
            </a:pPr>
            <a:r>
              <a:rPr lang="tr-TR" dirty="0"/>
              <a:t>Otosklerozun patogenezi, histopatolojisi ve histokimyası hakkında yapılan çok sayıda çalışmaya rağmen hastalığın nedeni tam olarak ortaya konulamamıştır. Travmatik, vasküler, gelişimsel, immünolojik, viral, kalıtımsal, hormonal, otoimmünite gibi birçok faktör ile otoskleroz patogenezi açıklanmaya çalışılmıştır. Otoskleroz sadece insanlarda oluşur ve bu nedenle uygun deneysel çalışmalar yapılamamaktadır; dolayısıyla patogenezle ilgili teorilerin bir kısmının deneysel destekleri ya zayıftır, ya da hiç yoktur.</a:t>
            </a:r>
          </a:p>
          <a:p>
            <a:pPr>
              <a:defRPr/>
            </a:pPr>
            <a:endParaRPr lang="tr-TR" b="1" dirty="0"/>
          </a:p>
          <a:p>
            <a:pPr>
              <a:defRPr/>
            </a:pPr>
            <a:r>
              <a:rPr lang="tr-TR" b="1" dirty="0"/>
              <a:t>Klinik</a:t>
            </a:r>
            <a:endParaRPr lang="tr-TR" dirty="0"/>
          </a:p>
          <a:p>
            <a:pPr>
              <a:defRPr/>
            </a:pPr>
            <a:r>
              <a:rPr lang="tr-TR" dirty="0"/>
              <a:t>Otosklerozda öykü, fizik muayene ve tetkiklerle tanıya gidilmektedir. Otosklerozun kesin tanısı ameliyat sırasında konulabilmektedir.</a:t>
            </a:r>
          </a:p>
          <a:p>
            <a:pPr>
              <a:defRPr/>
            </a:pPr>
            <a:r>
              <a:rPr lang="tr-TR" b="1" i="1" dirty="0"/>
              <a:t>İşitme Kaybı:</a:t>
            </a:r>
            <a:r>
              <a:rPr lang="tr-TR" dirty="0"/>
              <a:t> İşitme kaybı otosklerozda majör semptomdur. Otosklerotik odak annüler ligamanı ve stapes tabanını tutunca sıklıkla bilateral olan ancak çoğunlukla simetrik olmayan progressif iletim tipi işitme kaybı ortaya çıkar.</a:t>
            </a:r>
          </a:p>
          <a:p>
            <a:pPr>
              <a:defRPr/>
            </a:pPr>
            <a:r>
              <a:rPr lang="tr-TR" dirty="0"/>
              <a:t>Tipik olarak otosklerozdaki işitme kaybı sinsi ve ağrısız olup yavaş progresyon gösterir.</a:t>
            </a:r>
          </a:p>
          <a:p>
            <a:pPr>
              <a:defRPr/>
            </a:pPr>
            <a:r>
              <a:rPr lang="tr-TR" dirty="0"/>
              <a:t>Hastaların %20 ila %78’i araba, otobüs veya trenle yolculuk yaparken veya gürültülü ortamda çalışırken konuşma seslerini daha iyi duyduklarını ifade ederler; buna </a:t>
            </a:r>
            <a:r>
              <a:rPr lang="tr-TR" i="1" dirty="0"/>
              <a:t>Willis parakuzisi</a:t>
            </a:r>
            <a:r>
              <a:rPr lang="tr-TR" dirty="0"/>
              <a:t> denir, bilateral olgularda belirgindir.</a:t>
            </a:r>
          </a:p>
          <a:p>
            <a:pPr>
              <a:defRPr/>
            </a:pPr>
            <a:r>
              <a:rPr lang="tr-TR" b="1" i="1" dirty="0"/>
              <a:t>Tinnitus:</a:t>
            </a:r>
            <a:r>
              <a:rPr lang="tr-TR" dirty="0"/>
              <a:t> Hastaların 2/3’ünde bir veya her iki kulakta değişik şiddetlerde çınlama, motor sesi, su sesi vb tanımlanan sübjektif tinnitus vardır.</a:t>
            </a:r>
          </a:p>
          <a:p>
            <a:pPr>
              <a:defRPr/>
            </a:pPr>
            <a:r>
              <a:rPr lang="tr-TR" b="1" i="1" dirty="0"/>
              <a:t>Baş dönmesi:</a:t>
            </a:r>
            <a:r>
              <a:rPr lang="tr-TR" dirty="0"/>
              <a:t> Nadirdir, ancak otosklerozlu hastalarda baş dönmesi yakınması normal popülasyondan daha sıktır.</a:t>
            </a:r>
          </a:p>
          <a:p>
            <a:pPr>
              <a:defRPr/>
            </a:pPr>
            <a:endParaRPr lang="tr-TR" b="1" dirty="0"/>
          </a:p>
          <a:p>
            <a:pPr>
              <a:defRPr/>
            </a:pPr>
            <a:r>
              <a:rPr lang="tr-TR" b="1" dirty="0"/>
              <a:t>Fizik Muayene</a:t>
            </a:r>
            <a:endParaRPr lang="tr-TR" dirty="0"/>
          </a:p>
          <a:p>
            <a:pPr>
              <a:defRPr/>
            </a:pPr>
            <a:r>
              <a:rPr lang="tr-TR" dirty="0"/>
              <a:t>Otoskleroz tanısı için en önemli ipucu, yakınmaları açıklayabilecek fizik muayene bulgusunun olmayışıdır. Otoskopide kulak zarı işitme kaybına neden olabilecek bir patoloji göstermez, normal görünümdedir.</a:t>
            </a:r>
          </a:p>
          <a:p>
            <a:pPr>
              <a:defRPr/>
            </a:pPr>
            <a:r>
              <a:rPr lang="tr-TR" dirty="0"/>
              <a:t>Rinne testinde negatif Rinne yanıtı elde edilir. Weber testinde iletim tipi kayıp olan kulak tarafına lateralizasyon saptanacaktır.</a:t>
            </a:r>
          </a:p>
          <a:p>
            <a:pPr>
              <a:defRPr/>
            </a:pPr>
            <a:r>
              <a:rPr lang="tr-TR" dirty="0"/>
              <a:t>İ</a:t>
            </a:r>
            <a:r>
              <a:rPr lang="tr-TR" b="1" dirty="0"/>
              <a:t>şitmenin Değerlendirilmesi</a:t>
            </a:r>
            <a:endParaRPr lang="tr-TR" dirty="0"/>
          </a:p>
          <a:p>
            <a:pPr>
              <a:defRPr/>
            </a:pPr>
            <a:r>
              <a:rPr lang="tr-TR" dirty="0"/>
              <a:t>Otosklerozda işitme kaybının miktarı çok geniş bir spektrumdadır. Hastaların değerlendirilmesinde, standart odyometrik testler en önemli tanı yöntemleridir. Temel yöntemler saf ses ve konuşma odyometrisidir.</a:t>
            </a:r>
          </a:p>
          <a:p>
            <a:pPr>
              <a:defRPr/>
            </a:pPr>
            <a:r>
              <a:rPr lang="tr-TR" dirty="0"/>
              <a:t>Uygun bir öyküsü olan ve normal kulak zarlı ve iletim tipi işitme kaybı olan hastalarda otoskleroz düşünülmelidir.</a:t>
            </a:r>
          </a:p>
          <a:p>
            <a:pPr>
              <a:defRPr/>
            </a:pPr>
            <a:r>
              <a:rPr lang="tr-TR" b="1" dirty="0"/>
              <a:t>Akustik İmmitans Testi</a:t>
            </a:r>
            <a:endParaRPr lang="tr-TR" dirty="0"/>
          </a:p>
          <a:p>
            <a:pPr>
              <a:defRPr/>
            </a:pPr>
            <a:r>
              <a:rPr lang="tr-TR" dirty="0"/>
              <a:t>Stapes tabanı ileri derecede fikseyse, etkilenmiş olan kulakta hiç refleks alınmaz. Otoskleroz tanısı için patogonomik olan difazik yanıta “</a:t>
            </a:r>
            <a:r>
              <a:rPr lang="tr-TR" i="1" dirty="0"/>
              <a:t>on-off</a:t>
            </a:r>
            <a:r>
              <a:rPr lang="tr-TR" dirty="0"/>
              <a:t>” etkisi de denilmektedir ve genellikle hastalığın erken dönemlerinde görülür.</a:t>
            </a:r>
          </a:p>
          <a:p>
            <a:pPr>
              <a:defRPr/>
            </a:pPr>
            <a:endParaRPr lang="tr-TR" b="1" dirty="0"/>
          </a:p>
          <a:p>
            <a:pPr>
              <a:defRPr/>
            </a:pPr>
            <a:r>
              <a:rPr lang="tr-TR" b="1" dirty="0"/>
              <a:t>Ayırıcı Tanı</a:t>
            </a:r>
            <a:endParaRPr lang="tr-TR" dirty="0"/>
          </a:p>
          <a:p>
            <a:pPr>
              <a:defRPr/>
            </a:pPr>
            <a:r>
              <a:rPr lang="tr-TR" dirty="0"/>
              <a:t>Otosklerozun temel klinik özellikleri iletim veya mikst tipte işitme kaybı ve bu işitme kaybını açıklamayacak kadar normal bir kulak zarının bulunmasıdır. Bu temel özellikleri taşıyan doğumsal veya timpanoskleroza sekonder stapes fiksasyonu, osteogenezis imperfekta ve Paget hastalığı, malleus ve inkusun epitimpanik fiksasyonu ve kemikçik zincir bütünlüğünün bozulması gibi patolojileri otoskleroz ayırıcı tanısında düşünmek gerekir.</a:t>
            </a:r>
          </a:p>
          <a:p>
            <a:pPr>
              <a:defRPr/>
            </a:pPr>
            <a:endParaRPr lang="tr-TR" b="1" dirty="0"/>
          </a:p>
          <a:p>
            <a:pPr>
              <a:defRPr/>
            </a:pPr>
            <a:r>
              <a:rPr lang="tr-TR" b="1" dirty="0"/>
              <a:t>Tedavi</a:t>
            </a:r>
            <a:endParaRPr lang="tr-TR" dirty="0"/>
          </a:p>
          <a:p>
            <a:pPr>
              <a:defRPr/>
            </a:pPr>
            <a:r>
              <a:rPr lang="tr-TR" dirty="0"/>
              <a:t>Otoskleroz cerrahi olarak tedavi edilebilen bir hastalıktır. Cerrahide,  fikse olmuş stapesin suprastrüktürü çıkarılarak yerine bir protez yerleştirilir (stapedektomi/stapedotomi).  Herhangi bir nedenle bu tedavinin uygulanamaması söz konusu olursa işitme kaybı için işitme cihazıyla rehabilitasyon uygulanabilir. Sensorinöral işitme kaybının ağırlıklı olduğu olgularda NaF tedavisi uygulanabilir.</a:t>
            </a:r>
          </a:p>
          <a:p>
            <a:pPr>
              <a:defRPr/>
            </a:pPr>
            <a:r>
              <a:rPr lang="tr-TR" b="1" i="1" dirty="0"/>
              <a:t>Operasyon riskleri:</a:t>
            </a:r>
            <a:r>
              <a:rPr lang="tr-TR" dirty="0"/>
              <a:t> Sağırlık (insidans %0.1-1, bu nedenle işiten tek kulakta relatif kontrendikasyondur), protezin yetersiz yerleştirilmesi sonucu başarısızlık veya protezin sonradan yer değiştirmesi sonucu işitmenin yeniden kötüleşmesi, tat duyusu bozuklukları (chorda tympani), baş dönmesi ve fasiyal sinir lezyonu (kemik kanal defektleri veya atipik sinir trasesi durumunda), kalıcı  kulak zarı perforasyonlarında yara iyileşmesi bozuklukları.</a:t>
            </a:r>
          </a:p>
        </p:txBody>
      </p:sp>
      <p:sp>
        <p:nvSpPr>
          <p:cNvPr id="12083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8DF2C93-5BF8-4D01-8999-435D652BDE53}" type="slidenum">
              <a:rPr lang="tr-TR"/>
              <a:pPr fontAlgn="base">
                <a:spcBef>
                  <a:spcPct val="0"/>
                </a:spcBef>
                <a:spcAft>
                  <a:spcPct val="0"/>
                </a:spcAft>
              </a:pPr>
              <a:t>124</a:t>
            </a:fld>
            <a:endParaRPr lang="tr-T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891814-AA30-4675-B1F9-9ED7D1674FDB}" type="slidenum">
              <a:rPr lang="de-DE" altLang="en-US"/>
              <a:pPr/>
              <a:t>130</a:t>
            </a:fld>
            <a:endParaRPr lang="de-DE" alt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AB1A1D-2DA1-4838-A7BD-285D6C402265}" type="slidenum">
              <a:rPr lang="de-DE" altLang="en-US"/>
              <a:pPr/>
              <a:t>131</a:t>
            </a:fld>
            <a:endParaRPr lang="de-DE" alt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normAutofit fontScale="92500"/>
          </a:bodyPr>
          <a:lstStyle/>
          <a:p>
            <a:pPr defTabSz="914346">
              <a:defRPr/>
            </a:pPr>
            <a:r>
              <a:rPr lang="tr-TR" b="1" dirty="0"/>
              <a:t>FİZİK MUAYENE</a:t>
            </a:r>
            <a:endParaRPr lang="tr-TR" dirty="0"/>
          </a:p>
          <a:p>
            <a:pPr>
              <a:defRPr/>
            </a:pPr>
            <a:r>
              <a:rPr lang="tr-TR" sz="800" dirty="0"/>
              <a:t>DKY ve kulak zarının otoskopisi 4 yöntemle yapılabilir;</a:t>
            </a:r>
          </a:p>
          <a:p>
            <a:pPr>
              <a:defRPr/>
            </a:pPr>
            <a:r>
              <a:rPr lang="tr-TR" sz="800" i="1" dirty="0"/>
              <a:t>1- Direkt otoskopi:</a:t>
            </a:r>
            <a:r>
              <a:rPr lang="tr-TR" sz="800" dirty="0"/>
              <a:t> Alın aynası ile yansıtılan ışıkla veya hekimin başında taşıdığı bir ışık kaynağı ile büyütme kullanmadan yapılan muayenedir. </a:t>
            </a:r>
          </a:p>
          <a:p>
            <a:pPr>
              <a:defRPr/>
            </a:pPr>
            <a:r>
              <a:rPr lang="tr-TR" sz="800" i="1" dirty="0"/>
              <a:t>2- Otoskop ile muayene:</a:t>
            </a:r>
            <a:r>
              <a:rPr lang="tr-TR" sz="800" dirty="0"/>
              <a:t> Üzerinde taşıdığı lens ile yaklaşık 2-2.5 kat büyütme sağlayan otoskop kullanılarak yapılan muayenedir. Taşınabilir olması ve büyütme sağlaması nedeniyle pratikte en çok kullanılan yöntemdir.</a:t>
            </a:r>
          </a:p>
          <a:p>
            <a:pPr>
              <a:defRPr/>
            </a:pPr>
            <a:r>
              <a:rPr lang="tr-TR" sz="800" i="1" dirty="0"/>
              <a:t>3- Otomikroskopi:</a:t>
            </a:r>
            <a:r>
              <a:rPr lang="tr-TR" sz="800" dirty="0"/>
              <a:t> Muayene mikroskopu ile büyütme faktörünün değiştirilebildiği ve detaylı inceleme için kullanılan yöntemdir.</a:t>
            </a:r>
          </a:p>
          <a:p>
            <a:pPr>
              <a:defRPr/>
            </a:pPr>
            <a:r>
              <a:rPr lang="tr-TR" sz="800" i="1" dirty="0"/>
              <a:t>4- Otoendoskopi:</a:t>
            </a:r>
            <a:r>
              <a:rPr lang="tr-TR" sz="800" dirty="0"/>
              <a:t> Bir rigid oto-endoskop kullanılarak, inceleme yapılan yere endoskop yaklaştırıldıkça görüntünün büyüdüğü ve detayların değerlendirilebildiği yöntemdir.</a:t>
            </a:r>
          </a:p>
          <a:p>
            <a:pPr>
              <a:defRPr/>
            </a:pPr>
            <a:endParaRPr lang="tr-TR" sz="800" dirty="0"/>
          </a:p>
          <a:p>
            <a:pPr>
              <a:defRPr/>
            </a:pPr>
            <a:r>
              <a:rPr lang="tr-TR" sz="800" dirty="0"/>
              <a:t>Hangi yöntem kullanılırsa kullanılsın, kulak zarını görebilmek için DKY eğitiminin düzeltilmesi için erişkinlerde aurikulanın arkaya ve yukarı doğru, çocuklarda arkaya veya arka-aşağıya doğru çekilmesi gerekir.</a:t>
            </a:r>
          </a:p>
          <a:p>
            <a:pPr>
              <a:defRPr/>
            </a:pPr>
            <a:r>
              <a:rPr lang="tr-TR" sz="800" dirty="0"/>
              <a:t>Otomikroskopi ve otoendoskopi, kulak zarının daha detaylı ve büyütülmüş görüntüsü için kullanılan muayene teknikleridir.</a:t>
            </a:r>
          </a:p>
          <a:p>
            <a:pPr>
              <a:defRPr/>
            </a:pPr>
            <a:endParaRPr lang="tr-TR" sz="800" b="1" dirty="0"/>
          </a:p>
          <a:p>
            <a:pPr>
              <a:defRPr/>
            </a:pPr>
            <a:r>
              <a:rPr lang="tr-TR" sz="800" b="1" dirty="0"/>
              <a:t>Kulak Zarının Muayenesi</a:t>
            </a:r>
            <a:endParaRPr lang="tr-TR" sz="800" dirty="0"/>
          </a:p>
          <a:p>
            <a:pPr>
              <a:defRPr/>
            </a:pPr>
            <a:r>
              <a:rPr lang="tr-TR" sz="800" dirty="0"/>
              <a:t>Kulak zarı normalde yarı saydam ve sedef grisi rengindedir. Malleus’un kısa ve uzun kolunun (manubrium mallei) zarın üzerinde oluşturdukları çıkıntılar görülmelidir. Kulak zarının DKY’na bakan yüzünün konkav olup otoskopide kullanılan ışığı yansıtmasına bağlı olarak, tepesi manubrium malleinin alt ucundaki umboda, tabanı kulak zarının ön-alt kısmında olan bir ışık reflesi (</a:t>
            </a:r>
            <a:r>
              <a:rPr lang="tr-TR" sz="800" i="1" dirty="0"/>
              <a:t>Politzer üçgeni</a:t>
            </a:r>
            <a:r>
              <a:rPr lang="tr-TR" sz="800" dirty="0"/>
              <a:t>) görülür.</a:t>
            </a:r>
          </a:p>
          <a:p>
            <a:pPr>
              <a:defRPr/>
            </a:pPr>
            <a:r>
              <a:rPr lang="tr-TR" sz="800" dirty="0"/>
              <a:t>Kulak zarı değerlendirilirken aşağıdaki özellikleri belirtilmelidir;</a:t>
            </a:r>
          </a:p>
          <a:p>
            <a:pPr>
              <a:defRPr/>
            </a:pPr>
            <a:r>
              <a:rPr lang="tr-TR" sz="800" i="1" u="sng" dirty="0"/>
              <a:t>Zarın rengi</a:t>
            </a:r>
            <a:r>
              <a:rPr lang="tr-TR" sz="800" i="1" dirty="0"/>
              <a:t>:</a:t>
            </a:r>
            <a:r>
              <a:rPr lang="tr-TR" sz="800" dirty="0"/>
              <a:t> Normalde kulak zarı sedefi gri renkte ve parlaktır. Hastalık durumlarında zarın rengi beyaz, kırmızı veya sarıya yakın olur, zarın üzerindeki damarlar belirginleşir. Zar üzerinde beyaz plaklar, kalsiyum tuzlarının çökmesi ile karakterize bir iyileşme cevabı olan timpanosklerozun işaretidir. </a:t>
            </a:r>
          </a:p>
          <a:p>
            <a:pPr>
              <a:defRPr/>
            </a:pPr>
            <a:r>
              <a:rPr lang="tr-TR" sz="800" i="1" u="sng" dirty="0"/>
              <a:t>Zarın pozisyonu</a:t>
            </a:r>
            <a:r>
              <a:rPr lang="tr-TR" sz="800" i="1" dirty="0"/>
              <a:t>:</a:t>
            </a:r>
            <a:r>
              <a:rPr lang="tr-TR" sz="800" dirty="0"/>
              <a:t> Kulak zarının bombeleşmesi, orta kulakta sıvı bulunduğuna işaret eder. bunun tersine, zarın orta kulak yönüne retraksiyonu Östaki borusu fonksiyon bozukluğunda olduğu gibi orta kulak basıncının düşmesinin ve eşitlenmemesinin işaretidir. </a:t>
            </a:r>
          </a:p>
          <a:p>
            <a:pPr>
              <a:defRPr/>
            </a:pPr>
            <a:r>
              <a:rPr lang="tr-TR" sz="800" i="1" u="sng" dirty="0"/>
              <a:t>Perforasyon varlığı</a:t>
            </a:r>
            <a:r>
              <a:rPr lang="tr-TR" sz="800" i="1" dirty="0"/>
              <a:t>:</a:t>
            </a:r>
            <a:r>
              <a:rPr lang="tr-TR" sz="800" dirty="0"/>
              <a:t> Kulak zarı perforasyonları enfeksiyonlar veya travma sonucunda oluşur. Kulak zarında perforasyon varsa, özellikleri belirtilmelidir; tek-multipl, santral-marjinal (perforasyonun çevresinde her lokalizasyonda kulak zarı kalıntısı varsa santral, perforasyonun herhangi bir yanında sağlam zar kalıntısı yoksa marjinal olarak isimlendirilir), taze-eski (taze perforasyonlar akut enfeksiyonlar veya travmalardan hemen sonra görülürler, perforasyon kenarlarındaki zarda kanama odakları ve perforasyon kenarlarında düzensizlikler vardır; eski perforasyonlar düzgün kenarlıdır, kanama odakları yoktur).</a:t>
            </a:r>
          </a:p>
          <a:p>
            <a:pPr>
              <a:defRPr/>
            </a:pPr>
            <a:r>
              <a:rPr lang="tr-TR" sz="800" i="1" u="sng" dirty="0"/>
              <a:t>Zarın Hareketliliği</a:t>
            </a:r>
            <a:r>
              <a:rPr lang="tr-TR" sz="800" dirty="0"/>
              <a:t>: Kulak zarının hareketliliği, pnömatik otoskopi ile değerlendirilir. Bu yöntem, otoskopa </a:t>
            </a:r>
            <a:r>
              <a:rPr lang="tr-TR" dirty="0" smtClean="0"/>
              <a:t>küçük bir lastik pompa </a:t>
            </a:r>
            <a:r>
              <a:rPr lang="tr-TR" sz="800" dirty="0"/>
              <a:t>takılması ile uygulanır. DKY’ndaki basınç hafifçe azaltıp artırılarak kulak zarının dışa ve içe hareketliliği incelenir. Orta kulak enfeksiyonlarında ve orta kulakta sıvı varlığında zar hareketlerinde azalma veya kaybolma meydana gelir.</a:t>
            </a:r>
          </a:p>
        </p:txBody>
      </p:sp>
      <p:sp>
        <p:nvSpPr>
          <p:cNvPr id="7885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CEB5201-A7D7-4D15-87AB-A7CA4624765C}" type="slidenum">
              <a:rPr lang="tr-TR"/>
              <a:pPr fontAlgn="base">
                <a:spcBef>
                  <a:spcPct val="0"/>
                </a:spcBef>
                <a:spcAft>
                  <a:spcPct val="0"/>
                </a:spcAft>
              </a:pPr>
              <a:t>28</a:t>
            </a:fld>
            <a:endParaRPr lang="tr-T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wrap="square" numCol="1" anchor="t" anchorCtr="0" compatLnSpc="1">
            <a:prstTxWarp prst="textNoShape">
              <a:avLst/>
            </a:prstTxWarp>
          </a:bodyPr>
          <a:lstStyle/>
          <a:p>
            <a:pPr>
              <a:lnSpc>
                <a:spcPct val="80000"/>
              </a:lnSpc>
              <a:spcBef>
                <a:spcPct val="0"/>
              </a:spcBef>
            </a:pPr>
            <a:r>
              <a:rPr lang="tr-TR" sz="600" b="1" dirty="0"/>
              <a:t>TÜMÖRLER</a:t>
            </a:r>
            <a:endParaRPr lang="tr-TR" sz="600" dirty="0"/>
          </a:p>
          <a:p>
            <a:pPr>
              <a:lnSpc>
                <a:spcPct val="80000"/>
              </a:lnSpc>
              <a:spcBef>
                <a:spcPct val="0"/>
              </a:spcBef>
            </a:pPr>
            <a:r>
              <a:rPr lang="tr-TR" sz="600" dirty="0"/>
              <a:t> </a:t>
            </a:r>
          </a:p>
          <a:p>
            <a:pPr>
              <a:lnSpc>
                <a:spcPct val="80000"/>
              </a:lnSpc>
              <a:spcBef>
                <a:spcPct val="0"/>
              </a:spcBef>
            </a:pPr>
            <a:r>
              <a:rPr lang="tr-TR" sz="600" b="1" dirty="0"/>
              <a:t>Benign Tümörler</a:t>
            </a:r>
            <a:endParaRPr lang="tr-TR" sz="600" dirty="0"/>
          </a:p>
          <a:p>
            <a:pPr lvl="1">
              <a:lnSpc>
                <a:spcPct val="80000"/>
              </a:lnSpc>
              <a:spcBef>
                <a:spcPct val="0"/>
              </a:spcBef>
            </a:pPr>
            <a:r>
              <a:rPr lang="tr-TR" sz="600" dirty="0"/>
              <a:t>Glomus jugulare</a:t>
            </a:r>
          </a:p>
          <a:p>
            <a:pPr lvl="1">
              <a:lnSpc>
                <a:spcPct val="80000"/>
              </a:lnSpc>
              <a:spcBef>
                <a:spcPct val="0"/>
              </a:spcBef>
            </a:pPr>
            <a:r>
              <a:rPr lang="tr-TR" sz="600" dirty="0"/>
              <a:t>Hemanjiyom</a:t>
            </a:r>
          </a:p>
          <a:p>
            <a:pPr lvl="1">
              <a:lnSpc>
                <a:spcPct val="80000"/>
              </a:lnSpc>
              <a:spcBef>
                <a:spcPct val="0"/>
              </a:spcBef>
            </a:pPr>
            <a:r>
              <a:rPr lang="tr-TR" sz="600" dirty="0"/>
              <a:t>Adenom</a:t>
            </a:r>
          </a:p>
          <a:p>
            <a:pPr lvl="1">
              <a:lnSpc>
                <a:spcPct val="80000"/>
              </a:lnSpc>
              <a:spcBef>
                <a:spcPct val="0"/>
              </a:spcBef>
            </a:pPr>
            <a:r>
              <a:rPr lang="tr-TR" sz="600" dirty="0"/>
              <a:t>Fibroosseöz kemik lezyonları (fibröz displazi, ossifying fibroma, cemenifying fibroma)</a:t>
            </a:r>
          </a:p>
          <a:p>
            <a:pPr>
              <a:lnSpc>
                <a:spcPct val="80000"/>
              </a:lnSpc>
              <a:spcBef>
                <a:spcPct val="0"/>
              </a:spcBef>
            </a:pPr>
            <a:r>
              <a:rPr lang="tr-TR" sz="600" b="1" dirty="0"/>
              <a:t>Malign Tümörler</a:t>
            </a:r>
            <a:endParaRPr lang="tr-TR" sz="600" dirty="0"/>
          </a:p>
          <a:p>
            <a:pPr lvl="1">
              <a:lnSpc>
                <a:spcPct val="80000"/>
              </a:lnSpc>
              <a:spcBef>
                <a:spcPct val="0"/>
              </a:spcBef>
            </a:pPr>
            <a:r>
              <a:rPr lang="tr-TR" sz="600" dirty="0"/>
              <a:t>Skuamöz hücreli karsinom</a:t>
            </a:r>
          </a:p>
          <a:p>
            <a:pPr lvl="1">
              <a:lnSpc>
                <a:spcPct val="80000"/>
              </a:lnSpc>
              <a:spcBef>
                <a:spcPct val="0"/>
              </a:spcBef>
            </a:pPr>
            <a:r>
              <a:rPr lang="tr-TR" sz="600" dirty="0"/>
              <a:t>Verrüköz karsinom</a:t>
            </a:r>
          </a:p>
          <a:p>
            <a:pPr lvl="1">
              <a:lnSpc>
                <a:spcPct val="80000"/>
              </a:lnSpc>
              <a:spcBef>
                <a:spcPct val="0"/>
              </a:spcBef>
            </a:pPr>
            <a:r>
              <a:rPr lang="tr-TR" sz="600" dirty="0"/>
              <a:t>Sarkom</a:t>
            </a:r>
          </a:p>
          <a:p>
            <a:pPr lvl="2">
              <a:lnSpc>
                <a:spcPct val="80000"/>
              </a:lnSpc>
              <a:spcBef>
                <a:spcPct val="0"/>
              </a:spcBef>
            </a:pPr>
            <a:r>
              <a:rPr lang="tr-TR" sz="600" dirty="0"/>
              <a:t>Rabdomiyosarkom</a:t>
            </a:r>
          </a:p>
          <a:p>
            <a:pPr lvl="2">
              <a:lnSpc>
                <a:spcPct val="80000"/>
              </a:lnSpc>
              <a:spcBef>
                <a:spcPct val="0"/>
              </a:spcBef>
            </a:pPr>
            <a:r>
              <a:rPr lang="tr-TR" sz="600" dirty="0"/>
              <a:t>Fibrosarkom</a:t>
            </a:r>
          </a:p>
          <a:p>
            <a:pPr lvl="2">
              <a:lnSpc>
                <a:spcPct val="80000"/>
              </a:lnSpc>
              <a:spcBef>
                <a:spcPct val="0"/>
              </a:spcBef>
            </a:pPr>
            <a:r>
              <a:rPr lang="tr-TR" sz="600" dirty="0"/>
              <a:t>Osteojenik sarkom</a:t>
            </a:r>
          </a:p>
          <a:p>
            <a:pPr lvl="2">
              <a:lnSpc>
                <a:spcPct val="80000"/>
              </a:lnSpc>
              <a:spcBef>
                <a:spcPct val="0"/>
              </a:spcBef>
            </a:pPr>
            <a:r>
              <a:rPr lang="tr-TR" sz="600" dirty="0"/>
              <a:t>Liposarkom</a:t>
            </a:r>
          </a:p>
          <a:p>
            <a:pPr>
              <a:lnSpc>
                <a:spcPct val="80000"/>
              </a:lnSpc>
              <a:spcBef>
                <a:spcPct val="0"/>
              </a:spcBef>
            </a:pPr>
            <a:r>
              <a:rPr lang="tr-TR" sz="600" b="1" dirty="0"/>
              <a:t>Metastatik Tümörler</a:t>
            </a:r>
            <a:endParaRPr lang="tr-TR" sz="600" dirty="0"/>
          </a:p>
          <a:p>
            <a:pPr lvl="1">
              <a:lnSpc>
                <a:spcPct val="80000"/>
              </a:lnSpc>
              <a:spcBef>
                <a:spcPct val="0"/>
              </a:spcBef>
            </a:pPr>
            <a:r>
              <a:rPr lang="tr-TR" sz="600" dirty="0"/>
              <a:t>Meme kanseri</a:t>
            </a:r>
          </a:p>
          <a:p>
            <a:pPr lvl="1">
              <a:lnSpc>
                <a:spcPct val="80000"/>
              </a:lnSpc>
              <a:spcBef>
                <a:spcPct val="0"/>
              </a:spcBef>
            </a:pPr>
            <a:r>
              <a:rPr lang="tr-TR" sz="600" dirty="0"/>
              <a:t>Nazofarinks karsinomu</a:t>
            </a:r>
          </a:p>
          <a:p>
            <a:pPr lvl="1">
              <a:lnSpc>
                <a:spcPct val="80000"/>
              </a:lnSpc>
              <a:spcBef>
                <a:spcPct val="0"/>
              </a:spcBef>
            </a:pPr>
            <a:r>
              <a:rPr lang="tr-TR" sz="600" dirty="0"/>
              <a:t>Renal karsinomu</a:t>
            </a:r>
          </a:p>
          <a:p>
            <a:pPr lvl="1">
              <a:lnSpc>
                <a:spcPct val="80000"/>
              </a:lnSpc>
              <a:spcBef>
                <a:spcPct val="0"/>
              </a:spcBef>
            </a:pPr>
            <a:r>
              <a:rPr lang="tr-TR" sz="600" dirty="0"/>
              <a:t>Prostat karsinomu</a:t>
            </a:r>
          </a:p>
          <a:p>
            <a:pPr lvl="1">
              <a:lnSpc>
                <a:spcPct val="80000"/>
              </a:lnSpc>
              <a:spcBef>
                <a:spcPct val="0"/>
              </a:spcBef>
            </a:pPr>
            <a:r>
              <a:rPr lang="tr-TR" sz="600" dirty="0"/>
              <a:t>Lenfoma, lösemi</a:t>
            </a:r>
          </a:p>
          <a:p>
            <a:pPr>
              <a:lnSpc>
                <a:spcPct val="80000"/>
              </a:lnSpc>
              <a:spcBef>
                <a:spcPct val="0"/>
              </a:spcBef>
            </a:pPr>
            <a:r>
              <a:rPr lang="tr-TR" sz="600" dirty="0"/>
              <a:t> </a:t>
            </a:r>
          </a:p>
          <a:p>
            <a:pPr>
              <a:lnSpc>
                <a:spcPct val="80000"/>
              </a:lnSpc>
              <a:spcBef>
                <a:spcPct val="0"/>
              </a:spcBef>
            </a:pPr>
            <a:r>
              <a:rPr lang="tr-TR" sz="600" b="1" dirty="0"/>
              <a:t>Benign Tümörler</a:t>
            </a:r>
            <a:endParaRPr lang="tr-TR" sz="600" dirty="0"/>
          </a:p>
          <a:p>
            <a:pPr>
              <a:lnSpc>
                <a:spcPct val="80000"/>
              </a:lnSpc>
              <a:spcBef>
                <a:spcPct val="0"/>
              </a:spcBef>
            </a:pPr>
            <a:r>
              <a:rPr lang="tr-TR" sz="600" b="1" dirty="0"/>
              <a:t>Glomus Timpanikum ve Jugulare</a:t>
            </a:r>
            <a:endParaRPr lang="tr-TR" sz="600" dirty="0"/>
          </a:p>
          <a:p>
            <a:pPr>
              <a:lnSpc>
                <a:spcPct val="80000"/>
              </a:lnSpc>
              <a:spcBef>
                <a:spcPct val="0"/>
              </a:spcBef>
            </a:pPr>
            <a:r>
              <a:rPr lang="tr-TR" sz="600" dirty="0"/>
              <a:t>Glomus jugulare veya diğer adıyla non-kromafin paragangliom (Vena jugularis bulbusu, plexus timpanicus ve n.petrosus minor bölgesindeki nonkromaffin hücrelerin (kemoreseptörler) tümörü), orta kulakta en sık rastlanan benign tümördür. Benign yapıda olmasına karşın agresif seyrederek nörolojik bozuklukları neden olabilen bu tümör bilateral görülebilmekte ve endokrin değişikliklere yol açabilmektedir. Erkeklere göre kadınlarda 5-6 kat fazla görülebilmektedir. Bu tümörlerde kalıtımsal geçiş de söz konusudur. Glomus jugulare daha çok orta kulakta Jacobson ve Arnold sinirlerinin yakınında, juguler bulbus adventisyasından kaynaklanır.</a:t>
            </a:r>
          </a:p>
          <a:p>
            <a:pPr>
              <a:lnSpc>
                <a:spcPct val="80000"/>
              </a:lnSpc>
              <a:spcBef>
                <a:spcPct val="0"/>
              </a:spcBef>
            </a:pPr>
            <a:r>
              <a:rPr lang="tr-TR" sz="600" b="1" dirty="0"/>
              <a:t>Klinik:</a:t>
            </a:r>
            <a:r>
              <a:rPr lang="tr-TR" sz="600" dirty="0"/>
              <a:t> Orta kulak içinde küçük boyutlu bir tümör nabızla senkron pulsatil tinnitusa yol açarken, orta kulağı kaplayan bir tümör iletim tipi işitme kaybına neden olur. Fasiyal paralizi %40 oranında görülür. Geç dönemde diğer kaudal kafa çiftleri felçleri de (IX, X, XII) görülebilir. Fizik muayenede, erken dönemde otoskopide kulak zarı arkasında özellikle posterior-inferior kadranda mavi-kırmızı renkli bir şişlik şeklinde görülür. Pnömatik otoskopi yaparak basınç artırıldığında kitlenin beyazlaşması karakteristiktir (</a:t>
            </a:r>
            <a:r>
              <a:rPr lang="tr-TR" sz="600" i="1" dirty="0"/>
              <a:t>Brown işareti</a:t>
            </a:r>
            <a:r>
              <a:rPr lang="tr-TR" sz="600" dirty="0"/>
              <a:t>). MR (iyi yumuşak doku rezolüsyonu sağlandığından tümör yayılımı tam olarak belirlenebilir); gerekli durumlarda kemik tutulumunu değerlendirmek için yüksek rezolüsyonlu BT-DSA (damarla ilişki).</a:t>
            </a:r>
          </a:p>
          <a:p>
            <a:pPr>
              <a:lnSpc>
                <a:spcPct val="80000"/>
              </a:lnSpc>
              <a:spcBef>
                <a:spcPct val="0"/>
              </a:spcBef>
            </a:pPr>
            <a:r>
              <a:rPr lang="tr-TR" sz="600" b="1" dirty="0"/>
              <a:t>Tedavi:</a:t>
            </a:r>
            <a:r>
              <a:rPr lang="tr-TR" sz="600" dirty="0"/>
              <a:t> Glomus tümörlerinin tedavisi, tümörün büyüklüğüne ve sınıfına, hastanın yaşına ve genel durumuna bağlıdır. Genç, cerrahiye uygun hastalarda ve küçük tümörlerde: İlgili damarın radyologlarca embolizasyonundan sonra (artmış kanama riski) operatif olarak çıkartılır. Yaşlı, operasyon riski yüksek hastalarda ve yayılmış tümörlerde: Primer radyoterapi (Amaç: Tümör büyümesini yavaşlatmak, kanama riskini azaltmak).</a:t>
            </a:r>
          </a:p>
          <a:p>
            <a:pPr>
              <a:lnSpc>
                <a:spcPct val="80000"/>
              </a:lnSpc>
              <a:spcBef>
                <a:spcPct val="0"/>
              </a:spcBef>
            </a:pPr>
            <a:endParaRPr lang="tr-TR" sz="600" b="1" dirty="0"/>
          </a:p>
          <a:p>
            <a:pPr>
              <a:lnSpc>
                <a:spcPct val="80000"/>
              </a:lnSpc>
              <a:spcBef>
                <a:spcPct val="0"/>
              </a:spcBef>
            </a:pPr>
            <a:r>
              <a:rPr lang="tr-TR" sz="600" b="1" dirty="0"/>
              <a:t>Hemanjiyom</a:t>
            </a:r>
            <a:endParaRPr lang="tr-TR" sz="600" dirty="0"/>
          </a:p>
          <a:p>
            <a:pPr>
              <a:lnSpc>
                <a:spcPct val="80000"/>
              </a:lnSpc>
              <a:spcBef>
                <a:spcPct val="0"/>
              </a:spcBef>
            </a:pPr>
            <a:r>
              <a:rPr lang="tr-TR" sz="600" dirty="0"/>
              <a:t>Temporal kemiğin hemanjiyomu genikülat ganglion, fasiyal sinirin piramidal segmentinde ve iç kulak kanalında görülür.</a:t>
            </a:r>
          </a:p>
          <a:p>
            <a:pPr>
              <a:lnSpc>
                <a:spcPct val="80000"/>
              </a:lnSpc>
              <a:spcBef>
                <a:spcPct val="0"/>
              </a:spcBef>
            </a:pPr>
            <a:endParaRPr lang="tr-TR" sz="600" b="1" dirty="0"/>
          </a:p>
          <a:p>
            <a:pPr>
              <a:lnSpc>
                <a:spcPct val="80000"/>
              </a:lnSpc>
              <a:spcBef>
                <a:spcPct val="0"/>
              </a:spcBef>
            </a:pPr>
            <a:r>
              <a:rPr lang="tr-TR" sz="600" b="1" dirty="0"/>
              <a:t>Adenom</a:t>
            </a:r>
            <a:endParaRPr lang="tr-TR" sz="600" dirty="0"/>
          </a:p>
          <a:p>
            <a:pPr>
              <a:lnSpc>
                <a:spcPct val="80000"/>
              </a:lnSpc>
              <a:spcBef>
                <a:spcPct val="0"/>
              </a:spcBef>
            </a:pPr>
            <a:r>
              <a:rPr lang="tr-TR" sz="600" dirty="0"/>
              <a:t>Orta kulağın primer benign adenomu nadirdir. Orta kulak içerisinde yer alan bu tümör iletim tipi işitme kaybı oluşturur.</a:t>
            </a:r>
          </a:p>
          <a:p>
            <a:pPr>
              <a:lnSpc>
                <a:spcPct val="80000"/>
              </a:lnSpc>
              <a:spcBef>
                <a:spcPct val="0"/>
              </a:spcBef>
            </a:pPr>
            <a:r>
              <a:rPr lang="tr-TR" sz="600" dirty="0"/>
              <a:t> </a:t>
            </a:r>
          </a:p>
          <a:p>
            <a:pPr>
              <a:lnSpc>
                <a:spcPct val="80000"/>
              </a:lnSpc>
              <a:spcBef>
                <a:spcPct val="0"/>
              </a:spcBef>
            </a:pPr>
            <a:r>
              <a:rPr lang="tr-TR" sz="600" b="1" dirty="0"/>
              <a:t>Malign Tümörler</a:t>
            </a:r>
            <a:endParaRPr lang="tr-TR" sz="600" dirty="0"/>
          </a:p>
          <a:p>
            <a:pPr>
              <a:lnSpc>
                <a:spcPct val="80000"/>
              </a:lnSpc>
              <a:spcBef>
                <a:spcPct val="0"/>
              </a:spcBef>
            </a:pPr>
            <a:r>
              <a:rPr lang="tr-TR" sz="600" b="1" dirty="0"/>
              <a:t>Klinik</a:t>
            </a:r>
            <a:r>
              <a:rPr lang="tr-TR" sz="600" dirty="0"/>
              <a:t> </a:t>
            </a:r>
          </a:p>
          <a:p>
            <a:pPr>
              <a:lnSpc>
                <a:spcPct val="80000"/>
              </a:lnSpc>
              <a:spcBef>
                <a:spcPct val="0"/>
              </a:spcBef>
              <a:buFontTx/>
              <a:buChar char="•"/>
            </a:pPr>
            <a:r>
              <a:rPr lang="tr-TR" sz="600" dirty="0"/>
              <a:t>Kokulu, kanlı otore</a:t>
            </a:r>
          </a:p>
          <a:p>
            <a:pPr>
              <a:lnSpc>
                <a:spcPct val="80000"/>
              </a:lnSpc>
              <a:spcBef>
                <a:spcPct val="0"/>
              </a:spcBef>
              <a:buFontTx/>
              <a:buChar char="•"/>
            </a:pPr>
            <a:r>
              <a:rPr lang="tr-TR" sz="600" dirty="0"/>
              <a:t>İlerleyici işitme kaybı</a:t>
            </a:r>
          </a:p>
          <a:p>
            <a:pPr>
              <a:lnSpc>
                <a:spcPct val="80000"/>
              </a:lnSpc>
              <a:spcBef>
                <a:spcPct val="0"/>
              </a:spcBef>
              <a:buFontTx/>
              <a:buChar char="•"/>
            </a:pPr>
            <a:r>
              <a:rPr lang="tr-TR" sz="600" dirty="0"/>
              <a:t>Kulak bölgesinde nöraljik ağrı</a:t>
            </a:r>
          </a:p>
          <a:p>
            <a:pPr>
              <a:lnSpc>
                <a:spcPct val="80000"/>
              </a:lnSpc>
              <a:spcBef>
                <a:spcPct val="0"/>
              </a:spcBef>
              <a:buFontTx/>
              <a:buChar char="•"/>
            </a:pPr>
            <a:r>
              <a:rPr lang="tr-TR" sz="600" dirty="0"/>
              <a:t>Sıklıkla fasiyal paralizi, vestibüler bozukluklar</a:t>
            </a:r>
          </a:p>
          <a:p>
            <a:pPr>
              <a:lnSpc>
                <a:spcPct val="80000"/>
              </a:lnSpc>
              <a:spcBef>
                <a:spcPct val="0"/>
              </a:spcBef>
            </a:pPr>
            <a:r>
              <a:rPr lang="tr-TR" sz="600" dirty="0"/>
              <a:t> </a:t>
            </a:r>
          </a:p>
          <a:p>
            <a:pPr>
              <a:lnSpc>
                <a:spcPct val="80000"/>
              </a:lnSpc>
              <a:spcBef>
                <a:spcPct val="0"/>
              </a:spcBef>
            </a:pPr>
            <a:r>
              <a:rPr lang="tr-TR" sz="600" b="1" dirty="0"/>
              <a:t>Tedavi yaklaşımı:</a:t>
            </a:r>
            <a:r>
              <a:rPr lang="tr-TR" sz="600" dirty="0"/>
              <a:t> Histolojinin biyopsi ile kesinleştirilmesi ve tümör sınırlarının yüksek rezolüsyonlu BT veya MR ile belirlenmesinden sonra kural olarak kombine cerrahi ve radyoterapi uygulanır.</a:t>
            </a:r>
          </a:p>
        </p:txBody>
      </p:sp>
      <p:sp>
        <p:nvSpPr>
          <p:cNvPr id="12186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6068821-3F1B-4532-B247-656B272E86CE}" type="slidenum">
              <a:rPr lang="tr-TR"/>
              <a:pPr fontAlgn="base">
                <a:spcBef>
                  <a:spcPct val="0"/>
                </a:spcBef>
                <a:spcAft>
                  <a:spcPct val="0"/>
                </a:spcAft>
              </a:pPr>
              <a:t>133</a:t>
            </a:fld>
            <a:endParaRPr lang="tr-T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22883"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2288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F79DCC0-D1D3-4B48-B28D-3D5D688A373E}" type="slidenum">
              <a:rPr lang="tr-TR"/>
              <a:pPr fontAlgn="base">
                <a:spcBef>
                  <a:spcPct val="0"/>
                </a:spcBef>
                <a:spcAft>
                  <a:spcPct val="0"/>
                </a:spcAft>
              </a:pPr>
              <a:t>134</a:t>
            </a:fld>
            <a:endParaRPr lang="tr-T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3F147E-F57C-4E8C-BB60-1B25FF5052C9}" type="slidenum">
              <a:rPr lang="de-DE" altLang="en-US"/>
              <a:pPr/>
              <a:t>135</a:t>
            </a:fld>
            <a:endParaRPr lang="de-DE" alt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79875"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sz="400" b="1" dirty="0"/>
              <a:t>İşitme Muayenesi</a:t>
            </a:r>
            <a:endParaRPr lang="tr-TR" sz="400" dirty="0"/>
          </a:p>
          <a:p>
            <a:pPr>
              <a:spcBef>
                <a:spcPct val="0"/>
              </a:spcBef>
            </a:pPr>
            <a:r>
              <a:rPr lang="tr-TR" dirty="0" smtClean="0"/>
              <a:t>İşitme değerlendirmesinin amacı işitme kaybı olup olmadığını, varsa işitme kaybının derecesini saptamak, kaybın iletim veya sensorinöral tiplemesini yapmaktır.</a:t>
            </a:r>
          </a:p>
          <a:p>
            <a:pPr>
              <a:spcBef>
                <a:spcPct val="0"/>
              </a:spcBef>
              <a:buFontTx/>
              <a:buChar char="•"/>
            </a:pPr>
            <a:r>
              <a:rPr lang="tr-TR" sz="400" dirty="0"/>
              <a:t>İletim tipi işitme kaybına (İTİK) neden olan patolojiler; DKY, kulak zarı, orta kulak, kemikçikler ve Östaki borusu ile ilgilidir.</a:t>
            </a:r>
          </a:p>
          <a:p>
            <a:pPr>
              <a:spcBef>
                <a:spcPct val="0"/>
              </a:spcBef>
              <a:buFontTx/>
              <a:buChar char="•"/>
            </a:pPr>
            <a:r>
              <a:rPr lang="tr-TR" sz="400" dirty="0"/>
              <a:t>Sensorinöral tip işitme kayıpları (SNİK) ise; koklea, 8. kafa çifti veya santral bağlantıları ile ilgili patolojiler nedeniyle olur.</a:t>
            </a:r>
          </a:p>
          <a:p>
            <a:pPr>
              <a:spcBef>
                <a:spcPct val="0"/>
              </a:spcBef>
              <a:buFontTx/>
              <a:buChar char="•"/>
            </a:pPr>
            <a:r>
              <a:rPr lang="tr-TR" sz="400" dirty="0"/>
              <a:t>Mikst tipte işitme kaybı, iletim ve sensorinöral işitme kaybının birlikte olduğu durumlardır.</a:t>
            </a:r>
          </a:p>
          <a:p>
            <a:pPr>
              <a:spcBef>
                <a:spcPct val="0"/>
              </a:spcBef>
            </a:pPr>
            <a:endParaRPr lang="tr-TR" sz="400" b="1" dirty="0"/>
          </a:p>
          <a:p>
            <a:pPr>
              <a:spcBef>
                <a:spcPct val="0"/>
              </a:spcBef>
            </a:pPr>
            <a:r>
              <a:rPr lang="tr-TR" sz="400" b="1" dirty="0"/>
              <a:t>Ses</a:t>
            </a:r>
            <a:endParaRPr lang="tr-TR" sz="400" dirty="0"/>
          </a:p>
          <a:p>
            <a:pPr>
              <a:spcBef>
                <a:spcPct val="0"/>
              </a:spcBef>
            </a:pPr>
            <a:r>
              <a:rPr lang="tr-TR" sz="400" dirty="0"/>
              <a:t>Ses fiziksel enerji cinslerinden biridir, bir titreşim enerjisidir. Ses, hava basıncındaki küçük, titreşimsel değişikliklerinin iletimi ile karakterizedir. Bu titreşimlerin, spesifik bir ses alıcısı olan kulağa ulaşması sonucunda </a:t>
            </a:r>
            <a:r>
              <a:rPr lang="tr-TR" sz="400" i="1" dirty="0"/>
              <a:t>işitme hissi</a:t>
            </a:r>
            <a:r>
              <a:rPr lang="tr-TR" sz="400" dirty="0"/>
              <a:t> ortaya çıkar.</a:t>
            </a:r>
          </a:p>
          <a:p>
            <a:pPr>
              <a:spcBef>
                <a:spcPct val="0"/>
              </a:spcBef>
            </a:pPr>
            <a:r>
              <a:rPr lang="tr-TR" sz="400" dirty="0"/>
              <a:t>Ses oluşması için bir enerji kaynağına ve çoğaltıp dağılması için de elastik elemanlara sahip bir ortamın bulunmasına gerek vardır. Hava, ses iletimi için en elverişli ortamdır. Sesin yayılma hızı 20</a:t>
            </a:r>
            <a:r>
              <a:rPr lang="tr-TR" sz="400" baseline="30000" dirty="0"/>
              <a:t>o</a:t>
            </a:r>
            <a:r>
              <a:rPr lang="tr-TR" sz="400" dirty="0"/>
              <a:t>C havada 344 m/s, 30</a:t>
            </a:r>
            <a:r>
              <a:rPr lang="tr-TR" sz="400" baseline="30000" dirty="0"/>
              <a:t>o</a:t>
            </a:r>
            <a:r>
              <a:rPr lang="tr-TR" sz="400" dirty="0"/>
              <a:t>C suda 1494 m/s, çelikte 5000 m/s’dir.</a:t>
            </a:r>
          </a:p>
          <a:p>
            <a:pPr>
              <a:spcBef>
                <a:spcPct val="0"/>
              </a:spcBef>
            </a:pPr>
            <a:r>
              <a:rPr lang="tr-TR" dirty="0" smtClean="0"/>
              <a:t>Ses frekansı bir saniyede oluşan siklus sayısıdır, Hertz (Hz) ile ifade edilir. Frekans arttıkça ses tizleşir. İnsan kulağı 20-20000 Hz arasındaki sesleri işitir. Doğada saf sesler çok nadir olarak ortaya çıkar, bunlar genellikte farklı frekansları içeren kompleks seslerdir. Ses kuvveti (şiddeti) </a:t>
            </a:r>
            <a:r>
              <a:rPr lang="tr-TR" i="1" dirty="0" smtClean="0"/>
              <a:t>Alexandre Graham Bell</a:t>
            </a:r>
            <a:r>
              <a:rPr lang="tr-TR" dirty="0" smtClean="0"/>
              <a:t>’e ithafen desibel (dB) olarak ifade edilir.</a:t>
            </a:r>
          </a:p>
          <a:p>
            <a:pPr>
              <a:spcBef>
                <a:spcPct val="0"/>
              </a:spcBef>
            </a:pPr>
            <a:endParaRPr lang="tr-TR" sz="400" b="1" dirty="0"/>
          </a:p>
          <a:p>
            <a:pPr>
              <a:spcBef>
                <a:spcPct val="0"/>
              </a:spcBef>
            </a:pPr>
            <a:r>
              <a:rPr lang="tr-TR" sz="400" b="1" dirty="0"/>
              <a:t>İşitmenin Değerlendirilmesi</a:t>
            </a:r>
            <a:endParaRPr lang="tr-TR" sz="400" dirty="0"/>
          </a:p>
          <a:p>
            <a:pPr>
              <a:spcBef>
                <a:spcPct val="0"/>
              </a:spcBef>
            </a:pPr>
            <a:r>
              <a:rPr lang="tr-TR" sz="400" b="1" dirty="0"/>
              <a:t>1. Fısıltı Testi</a:t>
            </a:r>
            <a:endParaRPr lang="tr-TR" sz="400" dirty="0"/>
          </a:p>
          <a:p>
            <a:pPr>
              <a:spcBef>
                <a:spcPct val="0"/>
              </a:spcBef>
            </a:pPr>
            <a:r>
              <a:rPr lang="tr-TR" sz="400" dirty="0"/>
              <a:t>En basit işitme testidir. Hastanın tek kulağı kapatılır, basit heceli kelimeler fısıldanır ve hastanın tekrar etmesi istenir. Bu testi yaparken hastanın dudak hareketlerini görmemesi gerekir. Fısıltı testinde hasta kelimeleri işitiyorsa, işitme 30 dB’lik normal sınırlar içindedir. Fısıltı testinde işitmeyen hastanın işitme kaybının türü ve derecesi hakkında bu testle bilgi sahibi olunamaz ve kesin güvenilir bir test değildir.</a:t>
            </a:r>
          </a:p>
          <a:p>
            <a:pPr>
              <a:spcBef>
                <a:spcPct val="0"/>
              </a:spcBef>
            </a:pPr>
            <a:endParaRPr lang="tr-TR" sz="400" b="1" dirty="0"/>
          </a:p>
          <a:p>
            <a:pPr>
              <a:spcBef>
                <a:spcPct val="0"/>
              </a:spcBef>
            </a:pPr>
            <a:r>
              <a:rPr lang="tr-TR" sz="400" b="1" dirty="0"/>
              <a:t>2. Diapozon Testleri</a:t>
            </a:r>
            <a:endParaRPr lang="tr-TR" sz="400" dirty="0"/>
          </a:p>
          <a:p>
            <a:pPr>
              <a:spcBef>
                <a:spcPct val="0"/>
              </a:spcBef>
            </a:pPr>
            <a:endParaRPr lang="tr-TR" sz="400" b="1" dirty="0"/>
          </a:p>
          <a:p>
            <a:pPr>
              <a:spcBef>
                <a:spcPct val="0"/>
              </a:spcBef>
            </a:pPr>
            <a:r>
              <a:rPr lang="tr-TR" sz="400" b="1" dirty="0"/>
              <a:t>Weber Testi</a:t>
            </a:r>
            <a:endParaRPr lang="tr-TR" sz="400" dirty="0"/>
          </a:p>
          <a:p>
            <a:pPr>
              <a:spcBef>
                <a:spcPct val="0"/>
              </a:spcBef>
            </a:pPr>
            <a:r>
              <a:rPr lang="tr-TR" sz="400" dirty="0"/>
              <a:t>Orta hat üzerinde kraniyal kemikler üzerine diapozon yerleştirilerek aynı anda her iki kulağın kemik yolu persepsiyonunun incelenmesi yöntemidir.</a:t>
            </a:r>
          </a:p>
          <a:p>
            <a:pPr>
              <a:spcBef>
                <a:spcPct val="0"/>
              </a:spcBef>
            </a:pPr>
            <a:r>
              <a:rPr lang="tr-TR" sz="400" dirty="0"/>
              <a:t>Diapozon titreştirildikten sonra; başta orta hatta (genellikle glabella ya da burun köküne) üzerine konabilir. Sonuçlar; diapozon titreşiminin işitildiği yöne doğru “</a:t>
            </a:r>
            <a:r>
              <a:rPr lang="tr-TR" sz="400" i="1" dirty="0"/>
              <a:t>Weber ortada, sağa veya sola lateralize</a:t>
            </a:r>
            <a:r>
              <a:rPr lang="tr-TR" sz="400" dirty="0"/>
              <a:t>” şeklinde belirtilir.</a:t>
            </a:r>
          </a:p>
          <a:p>
            <a:pPr>
              <a:spcBef>
                <a:spcPct val="0"/>
              </a:spcBef>
              <a:buFontTx/>
              <a:buChar char="•"/>
            </a:pPr>
            <a:r>
              <a:rPr lang="tr-TR" sz="400" b="1" i="1" dirty="0"/>
              <a:t>Normal İşitme:</a:t>
            </a:r>
            <a:r>
              <a:rPr lang="tr-TR" sz="400" dirty="0"/>
              <a:t> İşitmesi normal olan bir kişi, diapozon titreşimini orta hatta duyacaktır.</a:t>
            </a:r>
          </a:p>
          <a:p>
            <a:pPr>
              <a:spcBef>
                <a:spcPct val="0"/>
              </a:spcBef>
              <a:buFontTx/>
              <a:buChar char="•"/>
            </a:pPr>
            <a:r>
              <a:rPr lang="tr-TR" sz="400" b="1" i="1" dirty="0"/>
              <a:t>SNİK:</a:t>
            </a:r>
            <a:r>
              <a:rPr lang="tr-TR" sz="400" dirty="0"/>
              <a:t> Şayet tek kulakta SNİK varsa, kemik yolu ile olan iletim kısalacağı için, hasta diapozon titreşimini sağlam kulağı ile duyar. Bu durum “</a:t>
            </a:r>
            <a:r>
              <a:rPr lang="tr-TR" sz="400" u="sng" dirty="0"/>
              <a:t>Weber sağlam kulağa lateralize</a:t>
            </a:r>
            <a:r>
              <a:rPr lang="tr-TR" sz="400" dirty="0"/>
              <a:t>” olarak belirtilir.</a:t>
            </a:r>
          </a:p>
          <a:p>
            <a:pPr>
              <a:spcBef>
                <a:spcPct val="0"/>
              </a:spcBef>
              <a:buFontTx/>
              <a:buChar char="•"/>
            </a:pPr>
            <a:r>
              <a:rPr lang="tr-TR" sz="400" b="1" i="1" dirty="0"/>
              <a:t>İTİK:</a:t>
            </a:r>
            <a:r>
              <a:rPr lang="tr-TR" sz="400" dirty="0"/>
              <a:t> Tek taraflı İTİK olan kişiler, diapozon titreşimini hasta kulakları ile duyarlar. Bu durumda </a:t>
            </a:r>
            <a:r>
              <a:rPr lang="tr-TR" sz="400" u="sng" dirty="0"/>
              <a:t>Weber hasta kulağa lateralize</a:t>
            </a:r>
            <a:r>
              <a:rPr lang="tr-TR" sz="400" dirty="0"/>
              <a:t> olur. Bunun nedeni şöyle açıklanabilir; dış ortamda normalde 30 dB civarında olan fon gürültüsü mevcuttur. Bu ses hasta kulakta iletim tipi işitme kaybı nedeni ile algılanamaz, buna karşın normal kulakta maskeleyici etkiye yol açar. Bu şekilde maskelenmeyen taraf olan hasta kulak titreşimi daha iyi duyar.</a:t>
            </a:r>
          </a:p>
          <a:p>
            <a:pPr>
              <a:spcBef>
                <a:spcPct val="0"/>
              </a:spcBef>
            </a:pPr>
            <a:r>
              <a:rPr lang="tr-TR" sz="400" dirty="0"/>
              <a:t>Her iki kulakta da eşit oranda işitme kaybı varsa Weber ortadadır; ancak titreşimin işitilme süresi kısalmıştır. Her iki kulakta sensorinöral işitme kaybı olan durumlarda, Weber işitmesi daha iyi olan tarafa doğru lateralize olur.</a:t>
            </a:r>
          </a:p>
          <a:p>
            <a:pPr>
              <a:spcBef>
                <a:spcPct val="0"/>
              </a:spcBef>
            </a:pPr>
            <a:endParaRPr lang="tr-TR" sz="400" b="1" dirty="0"/>
          </a:p>
          <a:p>
            <a:pPr>
              <a:spcBef>
                <a:spcPct val="0"/>
              </a:spcBef>
            </a:pPr>
            <a:r>
              <a:rPr lang="tr-TR" sz="400" b="1" dirty="0"/>
              <a:t>Rinne Testi</a:t>
            </a:r>
            <a:r>
              <a:rPr lang="tr-TR" sz="400" dirty="0"/>
              <a:t> </a:t>
            </a:r>
          </a:p>
          <a:p>
            <a:pPr>
              <a:spcBef>
                <a:spcPct val="0"/>
              </a:spcBef>
            </a:pPr>
            <a:r>
              <a:rPr lang="tr-TR" sz="400" dirty="0"/>
              <a:t>Her iki kulakta ayrı ayrı olmak üzere, hava yolu ve kemik yolu persepsiyonunun karşılaştırılması esasına dayanan bir inceleme yöntemidir.</a:t>
            </a:r>
          </a:p>
          <a:p>
            <a:pPr>
              <a:spcBef>
                <a:spcPct val="0"/>
              </a:spcBef>
            </a:pPr>
            <a:r>
              <a:rPr lang="tr-TR" sz="400" dirty="0"/>
              <a:t>Bu amaçla titreşmekte olan diapozon, mastoid çıkıntı üzerine konur. Bu şekilde kemik yolu ile olan iletim ölçülür. Hastaya daha fazla titreşimi hissetmediği zaman bunu bildirmesi istenir. Mastoid çıkıntı üzerinde titreşim hissedilmediği anda, diapozon DKY’nun 1 cm kadar önüne getirilir. Bu esnada hava yolu ile olan iletim ölçülmektedir. Hastanın diapozon sesini hava yolu ile işitme süresi izlenir.</a:t>
            </a:r>
          </a:p>
          <a:p>
            <a:pPr>
              <a:spcBef>
                <a:spcPct val="0"/>
              </a:spcBef>
              <a:buFontTx/>
              <a:buChar char="•"/>
            </a:pPr>
            <a:r>
              <a:rPr lang="tr-TR" sz="400" b="1" i="1" dirty="0"/>
              <a:t>Normal İşitme:</a:t>
            </a:r>
            <a:r>
              <a:rPr lang="tr-TR" sz="400" dirty="0"/>
              <a:t> Normal işiten bir kulakta hava yolu ile olan iletim kemik yolu ile olan iletimin iki katı kadardır. Buna göre; normal bir kişinin, DKY’ndan diapozon sesini, mastoid üzerinde duyduğu süre kadar algılaması gerekir. Buna </a:t>
            </a:r>
            <a:r>
              <a:rPr lang="tr-TR" sz="400" i="1" dirty="0"/>
              <a:t>Rinne pozitif</a:t>
            </a:r>
            <a:r>
              <a:rPr lang="tr-TR" sz="400" dirty="0"/>
              <a:t> denir. </a:t>
            </a:r>
          </a:p>
          <a:p>
            <a:pPr>
              <a:spcBef>
                <a:spcPct val="0"/>
              </a:spcBef>
              <a:buFontTx/>
              <a:buChar char="•"/>
            </a:pPr>
            <a:r>
              <a:rPr lang="tr-TR" sz="400" b="1" i="1" dirty="0"/>
              <a:t>İTİK:</a:t>
            </a:r>
            <a:r>
              <a:rPr lang="tr-TR" sz="400" dirty="0"/>
              <a:t> Diapozon sesi DKY önünde iken duyulma veya işitme süresi kısalmıştır. Buna </a:t>
            </a:r>
            <a:r>
              <a:rPr lang="tr-TR" sz="400" i="1" dirty="0"/>
              <a:t>Rinne negatif</a:t>
            </a:r>
            <a:r>
              <a:rPr lang="tr-TR" sz="400" dirty="0"/>
              <a:t> denir. </a:t>
            </a:r>
          </a:p>
          <a:p>
            <a:pPr>
              <a:spcBef>
                <a:spcPct val="0"/>
              </a:spcBef>
              <a:buFontTx/>
              <a:buChar char="•"/>
            </a:pPr>
            <a:r>
              <a:rPr lang="tr-TR" sz="400" b="1" i="1" dirty="0"/>
              <a:t>SNİK:</a:t>
            </a:r>
            <a:r>
              <a:rPr lang="tr-TR" sz="400" dirty="0"/>
              <a:t> Hem hava yolu ile hem de kemik yolu ile olan işitme azalmıştır. Bu nedenle Rinne testinde hava yolu/kemik yolu oranı bozulmamıştır. Bu duruma </a:t>
            </a:r>
            <a:r>
              <a:rPr lang="tr-TR" sz="400" i="1" dirty="0"/>
              <a:t>patolojik Rinne pozitif</a:t>
            </a:r>
            <a:r>
              <a:rPr lang="tr-TR" sz="400" dirty="0"/>
              <a:t> denir.</a:t>
            </a:r>
          </a:p>
          <a:p>
            <a:pPr>
              <a:spcBef>
                <a:spcPct val="0"/>
              </a:spcBef>
              <a:buFontTx/>
              <a:buChar char="•"/>
            </a:pPr>
            <a:r>
              <a:rPr lang="tr-TR" sz="400" b="1" i="1" dirty="0"/>
              <a:t>Total İşitme Kaybı:</a:t>
            </a:r>
            <a:r>
              <a:rPr lang="tr-TR" sz="400" dirty="0"/>
              <a:t> Şayet bir kulakta çok ileri derecede veya total işitme kaybı varsa, mastoid etkisi ile işiten diğer kulak tarafından algılanabilir. Bu durumda hasta yön tayin edemez ve sesi işittiğini ifade eder, ancak DKY önüne konan diapozon titreşimini hissedemez. Sonuçta; testi yapan hekim, hastada hava yolu ile iletim kaybı olduğu yanılgısına düşebilir. Bu duruma </a:t>
            </a:r>
            <a:r>
              <a:rPr lang="tr-TR" sz="400" i="1" dirty="0"/>
              <a:t>yalancı Rinne negatif</a:t>
            </a:r>
            <a:r>
              <a:rPr lang="tr-TR" sz="400" dirty="0"/>
              <a:t> denir. Bu nedenle iki kulak arasında büyük işitme farklılığı şüphesinde, sağlam kulak maskelenmelidir.</a:t>
            </a:r>
          </a:p>
          <a:p>
            <a:pPr>
              <a:spcBef>
                <a:spcPct val="0"/>
              </a:spcBef>
            </a:pPr>
            <a:endParaRPr lang="tr-TR" sz="400" b="1" dirty="0"/>
          </a:p>
          <a:p>
            <a:pPr>
              <a:spcBef>
                <a:spcPct val="0"/>
              </a:spcBef>
            </a:pPr>
            <a:r>
              <a:rPr lang="tr-TR" sz="400" b="1" dirty="0"/>
              <a:t>Schwabach Testi</a:t>
            </a:r>
            <a:endParaRPr lang="tr-TR" sz="400" dirty="0"/>
          </a:p>
          <a:p>
            <a:pPr>
              <a:spcBef>
                <a:spcPct val="0"/>
              </a:spcBef>
            </a:pPr>
            <a:r>
              <a:rPr lang="tr-TR" sz="400" dirty="0"/>
              <a:t>Schwabach; kemik yolu persepsiyonunun işitmesi normal olan birine göre azalıp azalmadığını incelemeye dayalı bir testtir. Hastanın kemik yolu ile işitmesinin muayene eden kişinin kemik yolu işitmesinin (yani normalden) farklı olup olmadığı araştırılır. SNİK’lı hastanın kemik yolu ile iletimi süresi düşer ve diapozon titreşimini işitme süresi kısalır.</a:t>
            </a:r>
          </a:p>
          <a:p>
            <a:pPr>
              <a:spcBef>
                <a:spcPct val="0"/>
              </a:spcBef>
            </a:pPr>
            <a:endParaRPr lang="tr-TR" sz="400" b="1" dirty="0"/>
          </a:p>
          <a:p>
            <a:pPr>
              <a:spcBef>
                <a:spcPct val="0"/>
              </a:spcBef>
            </a:pPr>
            <a:r>
              <a:rPr lang="tr-TR" sz="400" b="1" dirty="0"/>
              <a:t>Gelle Testi</a:t>
            </a:r>
            <a:endParaRPr lang="tr-TR" sz="400" dirty="0"/>
          </a:p>
          <a:p>
            <a:pPr>
              <a:spcBef>
                <a:spcPct val="0"/>
              </a:spcBef>
            </a:pPr>
            <a:r>
              <a:rPr lang="tr-TR" sz="400" dirty="0"/>
              <a:t>Diapozonla yapılan özel bir testtir. Testin amacı stapesin mobil veya fikse olduğunu ortaya koymaktır. Özellikle otoskleroz hastalığının tanısında yardımcıdır. Normal bir şahısta titreşmekte olan diapozon mastoid üzerine konduğunda ve bu esnada DKY’na pnömatik otoskop ile pozitif hava basıncı verildiğinde stapes tabanı oval pencereye doğru itileceği için diapozonun sesi azalır veya kaybolur. Hava emilerek negatif basınç oluşturulduğunda, hasta sesi tekrar duyduğunu ifade eder. Stapesin fikse olduğu durumlarda, bu test sırasında işitmede değişme olmaz.</a:t>
            </a:r>
          </a:p>
          <a:p>
            <a:pPr>
              <a:spcBef>
                <a:spcPct val="0"/>
              </a:spcBef>
            </a:pPr>
            <a:endParaRPr lang="tr-TR" sz="400" dirty="0"/>
          </a:p>
          <a:p>
            <a:pPr>
              <a:spcBef>
                <a:spcPct val="0"/>
              </a:spcBef>
            </a:pPr>
            <a:r>
              <a:rPr lang="tr-TR" sz="400" b="1" i="1" dirty="0"/>
              <a:t>Diapozon Testi Sonuçları</a:t>
            </a:r>
            <a:endParaRPr lang="tr-TR" sz="400" dirty="0"/>
          </a:p>
          <a:p>
            <a:pPr>
              <a:spcBef>
                <a:spcPct val="0"/>
              </a:spcBef>
            </a:pPr>
            <a:r>
              <a:rPr lang="tr-TR" sz="400" dirty="0"/>
              <a:t> 	</a:t>
            </a:r>
            <a:r>
              <a:rPr lang="tr-TR" sz="400" b="1" dirty="0"/>
              <a:t>Weber	Rinne</a:t>
            </a:r>
            <a:r>
              <a:rPr lang="tr-TR" sz="400" dirty="0"/>
              <a:t>	</a:t>
            </a:r>
            <a:r>
              <a:rPr lang="tr-TR" sz="400" b="1" dirty="0"/>
              <a:t>Schwabach</a:t>
            </a:r>
            <a:endParaRPr lang="tr-TR" sz="400" dirty="0"/>
          </a:p>
          <a:p>
            <a:pPr>
              <a:spcBef>
                <a:spcPct val="0"/>
              </a:spcBef>
            </a:pPr>
            <a:r>
              <a:rPr lang="tr-TR" sz="400" dirty="0"/>
              <a:t>Normal işitme	Ortada	+	Eşit</a:t>
            </a:r>
          </a:p>
          <a:p>
            <a:pPr>
              <a:spcBef>
                <a:spcPct val="0"/>
              </a:spcBef>
            </a:pPr>
            <a:r>
              <a:rPr lang="tr-TR" sz="400" dirty="0"/>
              <a:t>İletim tipi işitme kaybı	Hasta kulağa lateralize	–	Uzamış</a:t>
            </a:r>
          </a:p>
          <a:p>
            <a:pPr>
              <a:spcBef>
                <a:spcPct val="0"/>
              </a:spcBef>
            </a:pPr>
            <a:r>
              <a:rPr lang="tr-TR" sz="400" dirty="0"/>
              <a:t>Sensorinöral tip işitme kaybı	Normal kulağa lateralize	Patolojik +	Kısalmış</a:t>
            </a:r>
          </a:p>
        </p:txBody>
      </p:sp>
      <p:sp>
        <p:nvSpPr>
          <p:cNvPr id="7987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D65CF69-3FB9-4B7D-A047-DFCABA609486}" type="slidenum">
              <a:rPr lang="tr-TR"/>
              <a:pPr fontAlgn="base">
                <a:spcBef>
                  <a:spcPct val="0"/>
                </a:spcBef>
                <a:spcAft>
                  <a:spcPct val="0"/>
                </a:spcAft>
              </a:pPr>
              <a:t>32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608BA0-1513-4035-97FD-3FB63423C5E1}" type="datetimeFigureOut">
              <a:rPr lang="en-US" smtClean="0"/>
              <a:pPr/>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6D6B6-515F-48FB-9B8B-CF983E128B3C}" type="slidenum">
              <a:rPr lang="en-US" smtClean="0"/>
              <a:pPr/>
              <a:t>‹#›</a:t>
            </a:fld>
            <a:endParaRPr lang="en-US"/>
          </a:p>
        </p:txBody>
      </p:sp>
    </p:spTree>
    <p:extLst>
      <p:ext uri="{BB962C8B-B14F-4D97-AF65-F5344CB8AC3E}">
        <p14:creationId xmlns:p14="http://schemas.microsoft.com/office/powerpoint/2010/main" xmlns="" val="1087593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608BA0-1513-4035-97FD-3FB63423C5E1}" type="datetimeFigureOut">
              <a:rPr lang="en-US" smtClean="0"/>
              <a:pPr/>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6D6B6-515F-48FB-9B8B-CF983E128B3C}" type="slidenum">
              <a:rPr lang="en-US" smtClean="0"/>
              <a:pPr/>
              <a:t>‹#›</a:t>
            </a:fld>
            <a:endParaRPr lang="en-US"/>
          </a:p>
        </p:txBody>
      </p:sp>
    </p:spTree>
    <p:extLst>
      <p:ext uri="{BB962C8B-B14F-4D97-AF65-F5344CB8AC3E}">
        <p14:creationId xmlns:p14="http://schemas.microsoft.com/office/powerpoint/2010/main" xmlns="" val="1896455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608BA0-1513-4035-97FD-3FB63423C5E1}" type="datetimeFigureOut">
              <a:rPr lang="en-US" smtClean="0"/>
              <a:pPr/>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6D6B6-515F-48FB-9B8B-CF983E128B3C}" type="slidenum">
              <a:rPr lang="en-US" smtClean="0"/>
              <a:pPr/>
              <a:t>‹#›</a:t>
            </a:fld>
            <a:endParaRPr lang="en-US"/>
          </a:p>
        </p:txBody>
      </p:sp>
    </p:spTree>
    <p:extLst>
      <p:ext uri="{BB962C8B-B14F-4D97-AF65-F5344CB8AC3E}">
        <p14:creationId xmlns:p14="http://schemas.microsoft.com/office/powerpoint/2010/main" xmlns="" val="3751967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Başlık ve İçerik">
    <p:bg>
      <p:bgPr>
        <a:solidFill>
          <a:srgbClr val="00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21606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368642" name="Rectangle 2"/>
          <p:cNvSpPr>
            <a:spLocks noGrp="1" noChangeArrowheads="1"/>
          </p:cNvSpPr>
          <p:nvPr>
            <p:ph type="ctrTitle"/>
          </p:nvPr>
        </p:nvSpPr>
        <p:spPr>
          <a:xfrm>
            <a:off x="152400" y="5194300"/>
            <a:ext cx="7467600" cy="914400"/>
          </a:xfrm>
        </p:spPr>
        <p:txBody>
          <a:bodyPr anchor="b"/>
          <a:lstStyle>
            <a:lvl1pPr algn="l">
              <a:defRPr/>
            </a:lvl1pPr>
          </a:lstStyle>
          <a:p>
            <a:r>
              <a:rPr lang="tr-TR" smtClean="0"/>
              <a:t>Asıl başlık stili için tıklatın</a:t>
            </a:r>
            <a:endParaRPr lang="tr-TR"/>
          </a:p>
        </p:txBody>
      </p:sp>
      <p:sp>
        <p:nvSpPr>
          <p:cNvPr id="368643" name="Rectangle 3"/>
          <p:cNvSpPr>
            <a:spLocks noGrp="1" noChangeArrowheads="1"/>
          </p:cNvSpPr>
          <p:nvPr>
            <p:ph type="subTitle" idx="1"/>
          </p:nvPr>
        </p:nvSpPr>
        <p:spPr>
          <a:xfrm>
            <a:off x="152400" y="6032500"/>
            <a:ext cx="6400800" cy="749300"/>
          </a:xfrm>
        </p:spPr>
        <p:txBody>
          <a:bodyPr/>
          <a:lstStyle>
            <a:lvl1pPr marL="0" indent="0">
              <a:buFont typeface="Wingdings" pitchFamily="2" charset="2"/>
              <a:buNone/>
              <a:defRPr/>
            </a:lvl1pPr>
          </a:lstStyle>
          <a:p>
            <a:r>
              <a:rPr lang="tr-TR" smtClean="0"/>
              <a:t>Asıl alt başlık stilini düzenlemek için tıklatın</a:t>
            </a:r>
            <a:endParaRPr lang="tr-TR"/>
          </a:p>
        </p:txBody>
      </p:sp>
      <p:sp>
        <p:nvSpPr>
          <p:cNvPr id="4" name="Rectangle 4"/>
          <p:cNvSpPr>
            <a:spLocks noGrp="1" noChangeArrowheads="1"/>
          </p:cNvSpPr>
          <p:nvPr>
            <p:ph type="dt" sz="quarter" idx="10"/>
          </p:nvPr>
        </p:nvSpPr>
        <p:spPr>
          <a:xfrm>
            <a:off x="457200" y="6245225"/>
            <a:ext cx="2133600" cy="476250"/>
          </a:xfrm>
        </p:spPr>
        <p:txBody>
          <a:bodyPr/>
          <a:lstStyle>
            <a:lvl1pPr>
              <a:spcBef>
                <a:spcPct val="0"/>
              </a:spcBef>
              <a:defRPr smtClean="0">
                <a:latin typeface="Times New Roman" pitchFamily="18" charset="0"/>
              </a:defRPr>
            </a:lvl1pPr>
          </a:lstStyle>
          <a:p>
            <a:pPr>
              <a:defRPr/>
            </a:pPr>
            <a:fld id="{106AC814-33E7-4811-AECE-53E385FC2AFF}" type="datetimeFigureOut">
              <a:rPr lang="tr-TR">
                <a:solidFill>
                  <a:srgbClr val="FFFFFF"/>
                </a:solidFill>
              </a:rPr>
              <a:pPr>
                <a:defRPr/>
              </a:pPr>
              <a:t>30.10.2017</a:t>
            </a:fld>
            <a:endParaRPr lang="tr-TR">
              <a:solidFill>
                <a:srgbClr val="FFFFFF"/>
              </a:solidFill>
            </a:endParaRPr>
          </a:p>
        </p:txBody>
      </p:sp>
      <p:sp>
        <p:nvSpPr>
          <p:cNvPr id="5" name="Rectangle 5"/>
          <p:cNvSpPr>
            <a:spLocks noGrp="1" noChangeArrowheads="1"/>
          </p:cNvSpPr>
          <p:nvPr>
            <p:ph type="ftr" sz="quarter" idx="11"/>
          </p:nvPr>
        </p:nvSpPr>
        <p:spPr>
          <a:xfrm>
            <a:off x="3124200" y="6245225"/>
            <a:ext cx="2895600" cy="476250"/>
          </a:xfrm>
        </p:spPr>
        <p:txBody>
          <a:bodyPr/>
          <a:lstStyle>
            <a:lvl1pPr>
              <a:spcBef>
                <a:spcPct val="0"/>
              </a:spcBef>
              <a:defRPr>
                <a:latin typeface="Times New Roman" pitchFamily="18" charset="0"/>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xfrm>
            <a:off x="6553200" y="6245225"/>
            <a:ext cx="2133600" cy="476250"/>
          </a:xfrm>
        </p:spPr>
        <p:txBody>
          <a:bodyPr/>
          <a:lstStyle>
            <a:lvl1pPr>
              <a:spcBef>
                <a:spcPct val="0"/>
              </a:spcBef>
              <a:defRPr smtClean="0">
                <a:latin typeface="Times New Roman" pitchFamily="18" charset="0"/>
              </a:defRPr>
            </a:lvl1pPr>
          </a:lstStyle>
          <a:p>
            <a:pPr>
              <a:defRPr/>
            </a:pPr>
            <a:fld id="{F0A91866-130B-40BB-A1A6-459F5AC42495}"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3236813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lvl1pPr>
              <a:buClr>
                <a:schemeClr val="accent1"/>
              </a:buClr>
              <a:buFont typeface="Wingdings" pitchFamily="2" charset="2"/>
              <a:buChar char="n"/>
              <a:defRPr/>
            </a:lvl1pPr>
            <a:lvl2pPr>
              <a:buClr>
                <a:schemeClr val="accent1"/>
              </a:buClr>
              <a:buFont typeface="Wingdings" pitchFamily="2" charset="2"/>
              <a:buChar char="n"/>
              <a:defRPr/>
            </a:lvl2pPr>
            <a:lvl3pPr>
              <a:buClr>
                <a:schemeClr val="accent1"/>
              </a:buClr>
              <a:buFont typeface="Wingdings" pitchFamily="2" charset="2"/>
              <a:buChar char="n"/>
              <a:defRPr/>
            </a:lvl3pPr>
            <a:lvl4pPr>
              <a:buClr>
                <a:schemeClr val="accent1"/>
              </a:buClr>
              <a:buFont typeface="Wingdings" pitchFamily="2" charset="2"/>
              <a:buChar char="n"/>
              <a:defRPr/>
            </a:lvl4pPr>
            <a:lvl5pPr>
              <a:buClr>
                <a:schemeClr val="accent1"/>
              </a:buClr>
              <a:buFont typeface="Wingdings" pitchFamily="2" charset="2"/>
              <a:buChar char="n"/>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smtClean="0"/>
            </a:lvl1pPr>
          </a:lstStyle>
          <a:p>
            <a:pPr>
              <a:defRPr/>
            </a:pPr>
            <a:fld id="{E4FC9DA2-F26E-41BB-B7AC-B8A7A8458EB1}" type="datetimeFigureOut">
              <a:rPr lang="tr-TR">
                <a:solidFill>
                  <a:srgbClr val="FFFFFF"/>
                </a:solidFill>
              </a:rPr>
              <a:pPr>
                <a:defRPr/>
              </a:pPr>
              <a:t>30.10.2017</a:t>
            </a:fld>
            <a:endParaRPr lang="tr-TR">
              <a:solidFill>
                <a:srgbClr val="FFFFFF"/>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6" name="5 Slayt Numarası Yer Tutucusu"/>
          <p:cNvSpPr>
            <a:spLocks noGrp="1"/>
          </p:cNvSpPr>
          <p:nvPr>
            <p:ph type="sldNum" sz="quarter" idx="12"/>
          </p:nvPr>
        </p:nvSpPr>
        <p:spPr/>
        <p:txBody>
          <a:bodyPr/>
          <a:lstStyle>
            <a:lvl1pPr>
              <a:defRPr smtClean="0"/>
            </a:lvl1pPr>
          </a:lstStyle>
          <a:p>
            <a:pPr>
              <a:defRPr/>
            </a:pPr>
            <a:fld id="{71596F4B-A581-4CAC-82ED-C203ADFE231B}"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3530068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aşlık ve İçeri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488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Başlık ve İçerik">
    <p:bg>
      <p:bgPr>
        <a:solidFill>
          <a:srgbClr val="00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512534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smtClean="0"/>
            </a:lvl1pPr>
          </a:lstStyle>
          <a:p>
            <a:pPr>
              <a:defRPr/>
            </a:pPr>
            <a:fld id="{34CAC2F7-6AB5-4E98-BF21-5C1602F23665}" type="datetimeFigureOut">
              <a:rPr lang="tr-TR">
                <a:solidFill>
                  <a:srgbClr val="FFFFFF"/>
                </a:solidFill>
              </a:rPr>
              <a:pPr>
                <a:defRPr/>
              </a:pPr>
              <a:t>30.10.2017</a:t>
            </a:fld>
            <a:endParaRPr lang="tr-TR">
              <a:solidFill>
                <a:srgbClr val="FFFFFF"/>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6" name="5 Slayt Numarası Yer Tutucusu"/>
          <p:cNvSpPr>
            <a:spLocks noGrp="1"/>
          </p:cNvSpPr>
          <p:nvPr>
            <p:ph type="sldNum" sz="quarter" idx="12"/>
          </p:nvPr>
        </p:nvSpPr>
        <p:spPr/>
        <p:txBody>
          <a:bodyPr/>
          <a:lstStyle>
            <a:lvl1pPr>
              <a:defRPr smtClean="0"/>
            </a:lvl1pPr>
          </a:lstStyle>
          <a:p>
            <a:pPr>
              <a:defRPr/>
            </a:pPr>
            <a:fld id="{B2661872-7E55-4B5B-9B24-7E1C791A58D9}"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15691394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447800"/>
            <a:ext cx="38862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724400" y="1447800"/>
            <a:ext cx="38862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smtClean="0"/>
            </a:lvl1pPr>
          </a:lstStyle>
          <a:p>
            <a:pPr>
              <a:defRPr/>
            </a:pPr>
            <a:fld id="{1F610B9C-86A8-4CC9-9F92-99D94093994D}" type="datetimeFigureOut">
              <a:rPr lang="tr-TR">
                <a:solidFill>
                  <a:srgbClr val="FFFFFF"/>
                </a:solidFill>
              </a:rPr>
              <a:pPr>
                <a:defRPr/>
              </a:pPr>
              <a:t>30.10.2017</a:t>
            </a:fld>
            <a:endParaRPr lang="tr-TR">
              <a:solidFill>
                <a:srgbClr val="FFFFFF"/>
              </a:solidFill>
            </a:endParaRPr>
          </a:p>
        </p:txBody>
      </p:sp>
      <p:sp>
        <p:nvSpPr>
          <p:cNvPr id="6" name="5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7" name="6 Slayt Numarası Yer Tutucusu"/>
          <p:cNvSpPr>
            <a:spLocks noGrp="1"/>
          </p:cNvSpPr>
          <p:nvPr>
            <p:ph type="sldNum" sz="quarter" idx="12"/>
          </p:nvPr>
        </p:nvSpPr>
        <p:spPr/>
        <p:txBody>
          <a:bodyPr/>
          <a:lstStyle>
            <a:lvl1pPr>
              <a:defRPr smtClean="0"/>
            </a:lvl1pPr>
          </a:lstStyle>
          <a:p>
            <a:pPr>
              <a:defRPr/>
            </a:pPr>
            <a:fld id="{FFBB0AF7-0034-4E0D-BD01-46C36DBF1CD5}"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1486054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smtClean="0"/>
            </a:lvl1pPr>
          </a:lstStyle>
          <a:p>
            <a:pPr>
              <a:defRPr/>
            </a:pPr>
            <a:fld id="{9A197F9E-DB4C-48B1-B5CB-4D7E591E2634}" type="datetimeFigureOut">
              <a:rPr lang="tr-TR">
                <a:solidFill>
                  <a:srgbClr val="FFFFFF"/>
                </a:solidFill>
              </a:rPr>
              <a:pPr>
                <a:defRPr/>
              </a:pPr>
              <a:t>30.10.2017</a:t>
            </a:fld>
            <a:endParaRPr lang="tr-TR">
              <a:solidFill>
                <a:srgbClr val="FFFFFF"/>
              </a:solidFill>
            </a:endParaRPr>
          </a:p>
        </p:txBody>
      </p:sp>
      <p:sp>
        <p:nvSpPr>
          <p:cNvPr id="8" name="7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9" name="8 Slayt Numarası Yer Tutucusu"/>
          <p:cNvSpPr>
            <a:spLocks noGrp="1"/>
          </p:cNvSpPr>
          <p:nvPr>
            <p:ph type="sldNum" sz="quarter" idx="12"/>
          </p:nvPr>
        </p:nvSpPr>
        <p:spPr/>
        <p:txBody>
          <a:bodyPr/>
          <a:lstStyle>
            <a:lvl1pPr>
              <a:defRPr smtClean="0"/>
            </a:lvl1pPr>
          </a:lstStyle>
          <a:p>
            <a:pPr>
              <a:defRPr/>
            </a:pPr>
            <a:fld id="{740AC663-131B-4529-A4EF-B79B53408B41}"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2605759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608BA0-1513-4035-97FD-3FB63423C5E1}" type="datetimeFigureOut">
              <a:rPr lang="en-US" smtClean="0"/>
              <a:pPr/>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6D6B6-515F-48FB-9B8B-CF983E128B3C}" type="slidenum">
              <a:rPr lang="en-US" smtClean="0"/>
              <a:pPr/>
              <a:t>‹#›</a:t>
            </a:fld>
            <a:endParaRPr lang="en-US"/>
          </a:p>
        </p:txBody>
      </p:sp>
    </p:spTree>
    <p:extLst>
      <p:ext uri="{BB962C8B-B14F-4D97-AF65-F5344CB8AC3E}">
        <p14:creationId xmlns:p14="http://schemas.microsoft.com/office/powerpoint/2010/main" xmlns="" val="32833419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smtClean="0"/>
            </a:lvl1pPr>
          </a:lstStyle>
          <a:p>
            <a:pPr>
              <a:defRPr/>
            </a:pPr>
            <a:fld id="{67F1429E-09ED-4CE8-A31D-D3998E269B04}" type="datetimeFigureOut">
              <a:rPr lang="tr-TR">
                <a:solidFill>
                  <a:srgbClr val="FFFFFF"/>
                </a:solidFill>
              </a:rPr>
              <a:pPr>
                <a:defRPr/>
              </a:pPr>
              <a:t>30.10.2017</a:t>
            </a:fld>
            <a:endParaRPr lang="tr-TR">
              <a:solidFill>
                <a:srgbClr val="FFFFFF"/>
              </a:solidFill>
            </a:endParaRPr>
          </a:p>
        </p:txBody>
      </p:sp>
      <p:sp>
        <p:nvSpPr>
          <p:cNvPr id="4" name="3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5" name="4 Slayt Numarası Yer Tutucusu"/>
          <p:cNvSpPr>
            <a:spLocks noGrp="1"/>
          </p:cNvSpPr>
          <p:nvPr>
            <p:ph type="sldNum" sz="quarter" idx="12"/>
          </p:nvPr>
        </p:nvSpPr>
        <p:spPr/>
        <p:txBody>
          <a:bodyPr/>
          <a:lstStyle>
            <a:lvl1pPr>
              <a:defRPr smtClean="0"/>
            </a:lvl1pPr>
          </a:lstStyle>
          <a:p>
            <a:pPr>
              <a:defRPr/>
            </a:pPr>
            <a:fld id="{CB5FEEC5-6356-41AD-A594-97F43340466B}"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13394283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oş">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smtClean="0"/>
            </a:lvl1pPr>
          </a:lstStyle>
          <a:p>
            <a:pPr>
              <a:defRPr/>
            </a:pPr>
            <a:fld id="{22D551DA-D520-49C3-96A4-A6DDA3885B64}" type="datetimeFigureOut">
              <a:rPr lang="tr-TR">
                <a:solidFill>
                  <a:srgbClr val="FFFFFF"/>
                </a:solidFill>
              </a:rPr>
              <a:pPr>
                <a:defRPr/>
              </a:pPr>
              <a:t>30.10.2017</a:t>
            </a:fld>
            <a:endParaRPr lang="tr-TR">
              <a:solidFill>
                <a:srgbClr val="FFFFFF"/>
              </a:solidFill>
            </a:endParaRPr>
          </a:p>
        </p:txBody>
      </p:sp>
      <p:sp>
        <p:nvSpPr>
          <p:cNvPr id="3" name="2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4" name="3 Slayt Numarası Yer Tutucusu"/>
          <p:cNvSpPr>
            <a:spLocks noGrp="1"/>
          </p:cNvSpPr>
          <p:nvPr>
            <p:ph type="sldNum" sz="quarter" idx="12"/>
          </p:nvPr>
        </p:nvSpPr>
        <p:spPr/>
        <p:txBody>
          <a:bodyPr/>
          <a:lstStyle>
            <a:lvl1pPr>
              <a:defRPr smtClean="0"/>
            </a:lvl1pPr>
          </a:lstStyle>
          <a:p>
            <a:pPr>
              <a:defRPr/>
            </a:pPr>
            <a:fld id="{3D238A8F-FB32-4C82-9BD4-EFF2B140299E}"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4083000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smtClean="0"/>
            </a:lvl1pPr>
          </a:lstStyle>
          <a:p>
            <a:pPr>
              <a:defRPr/>
            </a:pPr>
            <a:fld id="{1BFE414C-E54E-4353-B5CF-AAF1A3E5C7AD}" type="datetimeFigureOut">
              <a:rPr lang="tr-TR">
                <a:solidFill>
                  <a:srgbClr val="FFFFFF"/>
                </a:solidFill>
              </a:rPr>
              <a:pPr>
                <a:defRPr/>
              </a:pPr>
              <a:t>30.10.2017</a:t>
            </a:fld>
            <a:endParaRPr lang="tr-TR">
              <a:solidFill>
                <a:srgbClr val="FFFFFF"/>
              </a:solidFill>
            </a:endParaRPr>
          </a:p>
        </p:txBody>
      </p:sp>
      <p:sp>
        <p:nvSpPr>
          <p:cNvPr id="6" name="5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7" name="6 Slayt Numarası Yer Tutucusu"/>
          <p:cNvSpPr>
            <a:spLocks noGrp="1"/>
          </p:cNvSpPr>
          <p:nvPr>
            <p:ph type="sldNum" sz="quarter" idx="12"/>
          </p:nvPr>
        </p:nvSpPr>
        <p:spPr/>
        <p:txBody>
          <a:bodyPr/>
          <a:lstStyle>
            <a:lvl1pPr>
              <a:defRPr smtClean="0"/>
            </a:lvl1pPr>
          </a:lstStyle>
          <a:p>
            <a:pPr>
              <a:defRPr/>
            </a:pPr>
            <a:fld id="{D6EF4152-32B3-4770-A62F-9B66F023AD8D}"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32003857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aşlıklı Resim">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smtClean="0"/>
            </a:lvl1pPr>
          </a:lstStyle>
          <a:p>
            <a:pPr>
              <a:defRPr/>
            </a:pPr>
            <a:fld id="{9DED10D4-D575-49B3-B3E8-E50BBAEE2E6E}" type="datetimeFigureOut">
              <a:rPr lang="tr-TR">
                <a:solidFill>
                  <a:srgbClr val="FFFFFF"/>
                </a:solidFill>
              </a:rPr>
              <a:pPr>
                <a:defRPr/>
              </a:pPr>
              <a:t>30.10.2017</a:t>
            </a:fld>
            <a:endParaRPr lang="tr-TR">
              <a:solidFill>
                <a:srgbClr val="FFFFFF"/>
              </a:solidFill>
            </a:endParaRPr>
          </a:p>
        </p:txBody>
      </p:sp>
      <p:sp>
        <p:nvSpPr>
          <p:cNvPr id="6" name="5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7" name="6 Slayt Numarası Yer Tutucusu"/>
          <p:cNvSpPr>
            <a:spLocks noGrp="1"/>
          </p:cNvSpPr>
          <p:nvPr>
            <p:ph type="sldNum" sz="quarter" idx="12"/>
          </p:nvPr>
        </p:nvSpPr>
        <p:spPr/>
        <p:txBody>
          <a:bodyPr/>
          <a:lstStyle>
            <a:lvl1pPr>
              <a:defRPr smtClean="0"/>
            </a:lvl1pPr>
          </a:lstStyle>
          <a:p>
            <a:pPr>
              <a:defRPr/>
            </a:pPr>
            <a:fld id="{31DF7D4A-9660-4DAE-8B0D-18CA734B86CC}"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34958240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Başlık, Dikey Metin">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smtClean="0"/>
            </a:lvl1pPr>
          </a:lstStyle>
          <a:p>
            <a:pPr>
              <a:defRPr/>
            </a:pPr>
            <a:fld id="{A817F3EB-6912-4D45-AF3A-97D4DF98E653}" type="datetimeFigureOut">
              <a:rPr lang="tr-TR">
                <a:solidFill>
                  <a:srgbClr val="FFFFFF"/>
                </a:solidFill>
              </a:rPr>
              <a:pPr>
                <a:defRPr/>
              </a:pPr>
              <a:t>30.10.2017</a:t>
            </a:fld>
            <a:endParaRPr lang="tr-TR">
              <a:solidFill>
                <a:srgbClr val="FFFFFF"/>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6" name="5 Slayt Numarası Yer Tutucusu"/>
          <p:cNvSpPr>
            <a:spLocks noGrp="1"/>
          </p:cNvSpPr>
          <p:nvPr>
            <p:ph type="sldNum" sz="quarter" idx="12"/>
          </p:nvPr>
        </p:nvSpPr>
        <p:spPr/>
        <p:txBody>
          <a:bodyPr/>
          <a:lstStyle>
            <a:lvl1pPr>
              <a:defRPr smtClean="0"/>
            </a:lvl1pPr>
          </a:lstStyle>
          <a:p>
            <a:pPr>
              <a:defRPr/>
            </a:pPr>
            <a:fld id="{ADEFBAC8-ABF4-4C05-9904-91C4B27DE3A0}"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6925989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152400"/>
            <a:ext cx="1981200" cy="5867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5800" y="152400"/>
            <a:ext cx="5791200" cy="5867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smtClean="0"/>
            </a:lvl1pPr>
          </a:lstStyle>
          <a:p>
            <a:pPr>
              <a:defRPr/>
            </a:pPr>
            <a:fld id="{B2E7D5B5-8FDD-4E99-8872-B66F7D289653}" type="datetimeFigureOut">
              <a:rPr lang="tr-TR">
                <a:solidFill>
                  <a:srgbClr val="FFFFFF"/>
                </a:solidFill>
              </a:rPr>
              <a:pPr>
                <a:defRPr/>
              </a:pPr>
              <a:t>30.10.2017</a:t>
            </a:fld>
            <a:endParaRPr lang="tr-TR">
              <a:solidFill>
                <a:srgbClr val="FFFFFF"/>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6" name="5 Slayt Numarası Yer Tutucusu"/>
          <p:cNvSpPr>
            <a:spLocks noGrp="1"/>
          </p:cNvSpPr>
          <p:nvPr>
            <p:ph type="sldNum" sz="quarter" idx="12"/>
          </p:nvPr>
        </p:nvSpPr>
        <p:spPr/>
        <p:txBody>
          <a:bodyPr/>
          <a:lstStyle>
            <a:lvl1pPr>
              <a:defRPr smtClean="0"/>
            </a:lvl1pPr>
          </a:lstStyle>
          <a:p>
            <a:pPr>
              <a:defRPr/>
            </a:pPr>
            <a:fld id="{98CEDB4B-3B1C-43B3-B9A3-0DA9A122E2AB}"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19242863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368642" name="Rectangle 2"/>
          <p:cNvSpPr>
            <a:spLocks noGrp="1" noChangeArrowheads="1"/>
          </p:cNvSpPr>
          <p:nvPr>
            <p:ph type="ctrTitle"/>
          </p:nvPr>
        </p:nvSpPr>
        <p:spPr>
          <a:xfrm>
            <a:off x="152400" y="5194300"/>
            <a:ext cx="7467600" cy="914400"/>
          </a:xfrm>
        </p:spPr>
        <p:txBody>
          <a:bodyPr anchor="b"/>
          <a:lstStyle>
            <a:lvl1pPr algn="l">
              <a:defRPr/>
            </a:lvl1pPr>
          </a:lstStyle>
          <a:p>
            <a:r>
              <a:rPr lang="tr-TR" smtClean="0"/>
              <a:t>Asıl başlık stili için tıklatın</a:t>
            </a:r>
            <a:endParaRPr lang="tr-TR"/>
          </a:p>
        </p:txBody>
      </p:sp>
      <p:sp>
        <p:nvSpPr>
          <p:cNvPr id="368643" name="Rectangle 3"/>
          <p:cNvSpPr>
            <a:spLocks noGrp="1" noChangeArrowheads="1"/>
          </p:cNvSpPr>
          <p:nvPr>
            <p:ph type="subTitle" idx="1"/>
          </p:nvPr>
        </p:nvSpPr>
        <p:spPr>
          <a:xfrm>
            <a:off x="152400" y="6032500"/>
            <a:ext cx="6400800" cy="749300"/>
          </a:xfrm>
        </p:spPr>
        <p:txBody>
          <a:bodyPr/>
          <a:lstStyle>
            <a:lvl1pPr marL="0" indent="0">
              <a:buFont typeface="Wingdings" pitchFamily="2" charset="2"/>
              <a:buNone/>
              <a:defRPr/>
            </a:lvl1pPr>
          </a:lstStyle>
          <a:p>
            <a:r>
              <a:rPr lang="tr-TR" smtClean="0"/>
              <a:t>Asıl alt başlık stilini düzenlemek için tıklatın</a:t>
            </a:r>
            <a:endParaRPr lang="tr-TR"/>
          </a:p>
        </p:txBody>
      </p:sp>
      <p:sp>
        <p:nvSpPr>
          <p:cNvPr id="4" name="Rectangle 4"/>
          <p:cNvSpPr>
            <a:spLocks noGrp="1" noChangeArrowheads="1"/>
          </p:cNvSpPr>
          <p:nvPr>
            <p:ph type="dt" sz="quarter" idx="10"/>
          </p:nvPr>
        </p:nvSpPr>
        <p:spPr>
          <a:xfrm>
            <a:off x="457200" y="6245225"/>
            <a:ext cx="2133600" cy="476250"/>
          </a:xfrm>
        </p:spPr>
        <p:txBody>
          <a:bodyPr/>
          <a:lstStyle>
            <a:lvl1pPr>
              <a:spcBef>
                <a:spcPct val="0"/>
              </a:spcBef>
              <a:defRPr smtClean="0">
                <a:latin typeface="Times New Roman" pitchFamily="18" charset="0"/>
              </a:defRPr>
            </a:lvl1pPr>
          </a:lstStyle>
          <a:p>
            <a:pPr>
              <a:defRPr/>
            </a:pPr>
            <a:fld id="{106AC814-33E7-4811-AECE-53E385FC2AFF}" type="datetimeFigureOut">
              <a:rPr lang="tr-TR">
                <a:solidFill>
                  <a:srgbClr val="FFFFFF"/>
                </a:solidFill>
              </a:rPr>
              <a:pPr>
                <a:defRPr/>
              </a:pPr>
              <a:t>30.10.2017</a:t>
            </a:fld>
            <a:endParaRPr lang="tr-TR">
              <a:solidFill>
                <a:srgbClr val="FFFFFF"/>
              </a:solidFill>
            </a:endParaRPr>
          </a:p>
        </p:txBody>
      </p:sp>
      <p:sp>
        <p:nvSpPr>
          <p:cNvPr id="5" name="Rectangle 5"/>
          <p:cNvSpPr>
            <a:spLocks noGrp="1" noChangeArrowheads="1"/>
          </p:cNvSpPr>
          <p:nvPr>
            <p:ph type="ftr" sz="quarter" idx="11"/>
          </p:nvPr>
        </p:nvSpPr>
        <p:spPr>
          <a:xfrm>
            <a:off x="3124200" y="6245225"/>
            <a:ext cx="2895600" cy="476250"/>
          </a:xfrm>
        </p:spPr>
        <p:txBody>
          <a:bodyPr/>
          <a:lstStyle>
            <a:lvl1pPr>
              <a:spcBef>
                <a:spcPct val="0"/>
              </a:spcBef>
              <a:defRPr>
                <a:latin typeface="Times New Roman" pitchFamily="18" charset="0"/>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xfrm>
            <a:off x="6553200" y="6245225"/>
            <a:ext cx="2133600" cy="476250"/>
          </a:xfrm>
        </p:spPr>
        <p:txBody>
          <a:bodyPr/>
          <a:lstStyle>
            <a:lvl1pPr>
              <a:spcBef>
                <a:spcPct val="0"/>
              </a:spcBef>
              <a:defRPr smtClean="0">
                <a:latin typeface="Times New Roman" pitchFamily="18" charset="0"/>
              </a:defRPr>
            </a:lvl1pPr>
          </a:lstStyle>
          <a:p>
            <a:pPr>
              <a:defRPr/>
            </a:pPr>
            <a:fld id="{F0A91866-130B-40BB-A1A6-459F5AC42495}"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22816873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aşlık ve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lvl1pPr>
              <a:buClr>
                <a:schemeClr val="accent1"/>
              </a:buClr>
              <a:buFont typeface="Wingdings" pitchFamily="2" charset="2"/>
              <a:buChar char="n"/>
              <a:defRPr/>
            </a:lvl1pPr>
            <a:lvl2pPr>
              <a:buClr>
                <a:schemeClr val="accent1"/>
              </a:buClr>
              <a:buFont typeface="Wingdings" pitchFamily="2" charset="2"/>
              <a:buChar char="n"/>
              <a:defRPr/>
            </a:lvl2pPr>
            <a:lvl3pPr>
              <a:buClr>
                <a:schemeClr val="accent1"/>
              </a:buClr>
              <a:buFont typeface="Wingdings" pitchFamily="2" charset="2"/>
              <a:buChar char="n"/>
              <a:defRPr/>
            </a:lvl3pPr>
            <a:lvl4pPr>
              <a:buClr>
                <a:schemeClr val="accent1"/>
              </a:buClr>
              <a:buFont typeface="Wingdings" pitchFamily="2" charset="2"/>
              <a:buChar char="n"/>
              <a:defRPr/>
            </a:lvl4pPr>
            <a:lvl5pPr>
              <a:buClr>
                <a:schemeClr val="accent1"/>
              </a:buClr>
              <a:buFont typeface="Wingdings" pitchFamily="2" charset="2"/>
              <a:buChar char="n"/>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smtClean="0"/>
            </a:lvl1pPr>
          </a:lstStyle>
          <a:p>
            <a:pPr>
              <a:defRPr/>
            </a:pPr>
            <a:fld id="{E4FC9DA2-F26E-41BB-B7AC-B8A7A8458EB1}" type="datetimeFigureOut">
              <a:rPr lang="tr-TR">
                <a:solidFill>
                  <a:srgbClr val="FFFFFF"/>
                </a:solidFill>
              </a:rPr>
              <a:pPr>
                <a:defRPr/>
              </a:pPr>
              <a:t>30.10.2017</a:t>
            </a:fld>
            <a:endParaRPr lang="tr-TR">
              <a:solidFill>
                <a:srgbClr val="FFFFFF"/>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6" name="5 Slayt Numarası Yer Tutucusu"/>
          <p:cNvSpPr>
            <a:spLocks noGrp="1"/>
          </p:cNvSpPr>
          <p:nvPr>
            <p:ph type="sldNum" sz="quarter" idx="12"/>
          </p:nvPr>
        </p:nvSpPr>
        <p:spPr/>
        <p:txBody>
          <a:bodyPr/>
          <a:lstStyle>
            <a:lvl1pPr>
              <a:defRPr smtClean="0"/>
            </a:lvl1pPr>
          </a:lstStyle>
          <a:p>
            <a:pPr>
              <a:defRPr/>
            </a:pPr>
            <a:fld id="{71596F4B-A581-4CAC-82ED-C203ADFE231B}"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22498800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aşlık ve İçeri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814816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Başlık ve İçerik">
    <p:bg>
      <p:bgPr>
        <a:solidFill>
          <a:srgbClr val="00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3403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608BA0-1513-4035-97FD-3FB63423C5E1}" type="datetimeFigureOut">
              <a:rPr lang="en-US" smtClean="0"/>
              <a:pPr/>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96D6B6-515F-48FB-9B8B-CF983E128B3C}" type="slidenum">
              <a:rPr lang="en-US" smtClean="0"/>
              <a:pPr/>
              <a:t>‹#›</a:t>
            </a:fld>
            <a:endParaRPr lang="en-US"/>
          </a:p>
        </p:txBody>
      </p:sp>
    </p:spTree>
    <p:extLst>
      <p:ext uri="{BB962C8B-B14F-4D97-AF65-F5344CB8AC3E}">
        <p14:creationId xmlns:p14="http://schemas.microsoft.com/office/powerpoint/2010/main" xmlns="" val="9488649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smtClean="0"/>
            </a:lvl1pPr>
          </a:lstStyle>
          <a:p>
            <a:pPr>
              <a:defRPr/>
            </a:pPr>
            <a:fld id="{34CAC2F7-6AB5-4E98-BF21-5C1602F23665}" type="datetimeFigureOut">
              <a:rPr lang="tr-TR">
                <a:solidFill>
                  <a:srgbClr val="FFFFFF"/>
                </a:solidFill>
              </a:rPr>
              <a:pPr>
                <a:defRPr/>
              </a:pPr>
              <a:t>30.10.2017</a:t>
            </a:fld>
            <a:endParaRPr lang="tr-TR">
              <a:solidFill>
                <a:srgbClr val="FFFFFF"/>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6" name="5 Slayt Numarası Yer Tutucusu"/>
          <p:cNvSpPr>
            <a:spLocks noGrp="1"/>
          </p:cNvSpPr>
          <p:nvPr>
            <p:ph type="sldNum" sz="quarter" idx="12"/>
          </p:nvPr>
        </p:nvSpPr>
        <p:spPr/>
        <p:txBody>
          <a:bodyPr/>
          <a:lstStyle>
            <a:lvl1pPr>
              <a:defRPr smtClean="0"/>
            </a:lvl1pPr>
          </a:lstStyle>
          <a:p>
            <a:pPr>
              <a:defRPr/>
            </a:pPr>
            <a:fld id="{B2661872-7E55-4B5B-9B24-7E1C791A58D9}"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12234667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447800"/>
            <a:ext cx="38862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724400" y="1447800"/>
            <a:ext cx="38862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smtClean="0"/>
            </a:lvl1pPr>
          </a:lstStyle>
          <a:p>
            <a:pPr>
              <a:defRPr/>
            </a:pPr>
            <a:fld id="{1F610B9C-86A8-4CC9-9F92-99D94093994D}" type="datetimeFigureOut">
              <a:rPr lang="tr-TR">
                <a:solidFill>
                  <a:srgbClr val="FFFFFF"/>
                </a:solidFill>
              </a:rPr>
              <a:pPr>
                <a:defRPr/>
              </a:pPr>
              <a:t>30.10.2017</a:t>
            </a:fld>
            <a:endParaRPr lang="tr-TR">
              <a:solidFill>
                <a:srgbClr val="FFFFFF"/>
              </a:solidFill>
            </a:endParaRPr>
          </a:p>
        </p:txBody>
      </p:sp>
      <p:sp>
        <p:nvSpPr>
          <p:cNvPr id="6" name="5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7" name="6 Slayt Numarası Yer Tutucusu"/>
          <p:cNvSpPr>
            <a:spLocks noGrp="1"/>
          </p:cNvSpPr>
          <p:nvPr>
            <p:ph type="sldNum" sz="quarter" idx="12"/>
          </p:nvPr>
        </p:nvSpPr>
        <p:spPr/>
        <p:txBody>
          <a:bodyPr/>
          <a:lstStyle>
            <a:lvl1pPr>
              <a:defRPr smtClean="0"/>
            </a:lvl1pPr>
          </a:lstStyle>
          <a:p>
            <a:pPr>
              <a:defRPr/>
            </a:pPr>
            <a:fld id="{FFBB0AF7-0034-4E0D-BD01-46C36DBF1CD5}"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26612928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smtClean="0"/>
            </a:lvl1pPr>
          </a:lstStyle>
          <a:p>
            <a:pPr>
              <a:defRPr/>
            </a:pPr>
            <a:fld id="{9A197F9E-DB4C-48B1-B5CB-4D7E591E2634}" type="datetimeFigureOut">
              <a:rPr lang="tr-TR">
                <a:solidFill>
                  <a:srgbClr val="FFFFFF"/>
                </a:solidFill>
              </a:rPr>
              <a:pPr>
                <a:defRPr/>
              </a:pPr>
              <a:t>30.10.2017</a:t>
            </a:fld>
            <a:endParaRPr lang="tr-TR">
              <a:solidFill>
                <a:srgbClr val="FFFFFF"/>
              </a:solidFill>
            </a:endParaRPr>
          </a:p>
        </p:txBody>
      </p:sp>
      <p:sp>
        <p:nvSpPr>
          <p:cNvPr id="8" name="7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9" name="8 Slayt Numarası Yer Tutucusu"/>
          <p:cNvSpPr>
            <a:spLocks noGrp="1"/>
          </p:cNvSpPr>
          <p:nvPr>
            <p:ph type="sldNum" sz="quarter" idx="12"/>
          </p:nvPr>
        </p:nvSpPr>
        <p:spPr/>
        <p:txBody>
          <a:bodyPr/>
          <a:lstStyle>
            <a:lvl1pPr>
              <a:defRPr smtClean="0"/>
            </a:lvl1pPr>
          </a:lstStyle>
          <a:p>
            <a:pPr>
              <a:defRPr/>
            </a:pPr>
            <a:fld id="{740AC663-131B-4529-A4EF-B79B53408B41}"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29808898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smtClean="0"/>
            </a:lvl1pPr>
          </a:lstStyle>
          <a:p>
            <a:pPr>
              <a:defRPr/>
            </a:pPr>
            <a:fld id="{67F1429E-09ED-4CE8-A31D-D3998E269B04}" type="datetimeFigureOut">
              <a:rPr lang="tr-TR">
                <a:solidFill>
                  <a:srgbClr val="FFFFFF"/>
                </a:solidFill>
              </a:rPr>
              <a:pPr>
                <a:defRPr/>
              </a:pPr>
              <a:t>30.10.2017</a:t>
            </a:fld>
            <a:endParaRPr lang="tr-TR">
              <a:solidFill>
                <a:srgbClr val="FFFFFF"/>
              </a:solidFill>
            </a:endParaRPr>
          </a:p>
        </p:txBody>
      </p:sp>
      <p:sp>
        <p:nvSpPr>
          <p:cNvPr id="4" name="3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5" name="4 Slayt Numarası Yer Tutucusu"/>
          <p:cNvSpPr>
            <a:spLocks noGrp="1"/>
          </p:cNvSpPr>
          <p:nvPr>
            <p:ph type="sldNum" sz="quarter" idx="12"/>
          </p:nvPr>
        </p:nvSpPr>
        <p:spPr/>
        <p:txBody>
          <a:bodyPr/>
          <a:lstStyle>
            <a:lvl1pPr>
              <a:defRPr smtClean="0"/>
            </a:lvl1pPr>
          </a:lstStyle>
          <a:p>
            <a:pPr>
              <a:defRPr/>
            </a:pPr>
            <a:fld id="{CB5FEEC5-6356-41AD-A594-97F43340466B}"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29734762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oş">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smtClean="0"/>
            </a:lvl1pPr>
          </a:lstStyle>
          <a:p>
            <a:pPr>
              <a:defRPr/>
            </a:pPr>
            <a:fld id="{22D551DA-D520-49C3-96A4-A6DDA3885B64}" type="datetimeFigureOut">
              <a:rPr lang="tr-TR">
                <a:solidFill>
                  <a:srgbClr val="FFFFFF"/>
                </a:solidFill>
              </a:rPr>
              <a:pPr>
                <a:defRPr/>
              </a:pPr>
              <a:t>30.10.2017</a:t>
            </a:fld>
            <a:endParaRPr lang="tr-TR">
              <a:solidFill>
                <a:srgbClr val="FFFFFF"/>
              </a:solidFill>
            </a:endParaRPr>
          </a:p>
        </p:txBody>
      </p:sp>
      <p:sp>
        <p:nvSpPr>
          <p:cNvPr id="3" name="2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4" name="3 Slayt Numarası Yer Tutucusu"/>
          <p:cNvSpPr>
            <a:spLocks noGrp="1"/>
          </p:cNvSpPr>
          <p:nvPr>
            <p:ph type="sldNum" sz="quarter" idx="12"/>
          </p:nvPr>
        </p:nvSpPr>
        <p:spPr/>
        <p:txBody>
          <a:bodyPr/>
          <a:lstStyle>
            <a:lvl1pPr>
              <a:defRPr smtClean="0"/>
            </a:lvl1pPr>
          </a:lstStyle>
          <a:p>
            <a:pPr>
              <a:defRPr/>
            </a:pPr>
            <a:fld id="{3D238A8F-FB32-4C82-9BD4-EFF2B140299E}"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1027771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smtClean="0"/>
            </a:lvl1pPr>
          </a:lstStyle>
          <a:p>
            <a:pPr>
              <a:defRPr/>
            </a:pPr>
            <a:fld id="{1BFE414C-E54E-4353-B5CF-AAF1A3E5C7AD}" type="datetimeFigureOut">
              <a:rPr lang="tr-TR">
                <a:solidFill>
                  <a:srgbClr val="FFFFFF"/>
                </a:solidFill>
              </a:rPr>
              <a:pPr>
                <a:defRPr/>
              </a:pPr>
              <a:t>30.10.2017</a:t>
            </a:fld>
            <a:endParaRPr lang="tr-TR">
              <a:solidFill>
                <a:srgbClr val="FFFFFF"/>
              </a:solidFill>
            </a:endParaRPr>
          </a:p>
        </p:txBody>
      </p:sp>
      <p:sp>
        <p:nvSpPr>
          <p:cNvPr id="6" name="5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7" name="6 Slayt Numarası Yer Tutucusu"/>
          <p:cNvSpPr>
            <a:spLocks noGrp="1"/>
          </p:cNvSpPr>
          <p:nvPr>
            <p:ph type="sldNum" sz="quarter" idx="12"/>
          </p:nvPr>
        </p:nvSpPr>
        <p:spPr/>
        <p:txBody>
          <a:bodyPr/>
          <a:lstStyle>
            <a:lvl1pPr>
              <a:defRPr smtClean="0"/>
            </a:lvl1pPr>
          </a:lstStyle>
          <a:p>
            <a:pPr>
              <a:defRPr/>
            </a:pPr>
            <a:fld id="{D6EF4152-32B3-4770-A62F-9B66F023AD8D}"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8456208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Başlıklı Resim">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smtClean="0"/>
            </a:lvl1pPr>
          </a:lstStyle>
          <a:p>
            <a:pPr>
              <a:defRPr/>
            </a:pPr>
            <a:fld id="{9DED10D4-D575-49B3-B3E8-E50BBAEE2E6E}" type="datetimeFigureOut">
              <a:rPr lang="tr-TR">
                <a:solidFill>
                  <a:srgbClr val="FFFFFF"/>
                </a:solidFill>
              </a:rPr>
              <a:pPr>
                <a:defRPr/>
              </a:pPr>
              <a:t>30.10.2017</a:t>
            </a:fld>
            <a:endParaRPr lang="tr-TR">
              <a:solidFill>
                <a:srgbClr val="FFFFFF"/>
              </a:solidFill>
            </a:endParaRPr>
          </a:p>
        </p:txBody>
      </p:sp>
      <p:sp>
        <p:nvSpPr>
          <p:cNvPr id="6" name="5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7" name="6 Slayt Numarası Yer Tutucusu"/>
          <p:cNvSpPr>
            <a:spLocks noGrp="1"/>
          </p:cNvSpPr>
          <p:nvPr>
            <p:ph type="sldNum" sz="quarter" idx="12"/>
          </p:nvPr>
        </p:nvSpPr>
        <p:spPr/>
        <p:txBody>
          <a:bodyPr/>
          <a:lstStyle>
            <a:lvl1pPr>
              <a:defRPr smtClean="0"/>
            </a:lvl1pPr>
          </a:lstStyle>
          <a:p>
            <a:pPr>
              <a:defRPr/>
            </a:pPr>
            <a:fld id="{31DF7D4A-9660-4DAE-8B0D-18CA734B86CC}"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26117087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Başlık, Dikey Metin">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smtClean="0"/>
            </a:lvl1pPr>
          </a:lstStyle>
          <a:p>
            <a:pPr>
              <a:defRPr/>
            </a:pPr>
            <a:fld id="{A817F3EB-6912-4D45-AF3A-97D4DF98E653}" type="datetimeFigureOut">
              <a:rPr lang="tr-TR">
                <a:solidFill>
                  <a:srgbClr val="FFFFFF"/>
                </a:solidFill>
              </a:rPr>
              <a:pPr>
                <a:defRPr/>
              </a:pPr>
              <a:t>30.10.2017</a:t>
            </a:fld>
            <a:endParaRPr lang="tr-TR">
              <a:solidFill>
                <a:srgbClr val="FFFFFF"/>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6" name="5 Slayt Numarası Yer Tutucusu"/>
          <p:cNvSpPr>
            <a:spLocks noGrp="1"/>
          </p:cNvSpPr>
          <p:nvPr>
            <p:ph type="sldNum" sz="quarter" idx="12"/>
          </p:nvPr>
        </p:nvSpPr>
        <p:spPr/>
        <p:txBody>
          <a:bodyPr/>
          <a:lstStyle>
            <a:lvl1pPr>
              <a:defRPr smtClean="0"/>
            </a:lvl1pPr>
          </a:lstStyle>
          <a:p>
            <a:pPr>
              <a:defRPr/>
            </a:pPr>
            <a:fld id="{ADEFBAC8-ABF4-4C05-9904-91C4B27DE3A0}"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22932289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152400"/>
            <a:ext cx="1981200" cy="5867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5800" y="152400"/>
            <a:ext cx="5791200" cy="5867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smtClean="0"/>
            </a:lvl1pPr>
          </a:lstStyle>
          <a:p>
            <a:pPr>
              <a:defRPr/>
            </a:pPr>
            <a:fld id="{B2E7D5B5-8FDD-4E99-8872-B66F7D289653}" type="datetimeFigureOut">
              <a:rPr lang="tr-TR">
                <a:solidFill>
                  <a:srgbClr val="FFFFFF"/>
                </a:solidFill>
              </a:rPr>
              <a:pPr>
                <a:defRPr/>
              </a:pPr>
              <a:t>30.10.2017</a:t>
            </a:fld>
            <a:endParaRPr lang="tr-TR">
              <a:solidFill>
                <a:srgbClr val="FFFFFF"/>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6" name="5 Slayt Numarası Yer Tutucusu"/>
          <p:cNvSpPr>
            <a:spLocks noGrp="1"/>
          </p:cNvSpPr>
          <p:nvPr>
            <p:ph type="sldNum" sz="quarter" idx="12"/>
          </p:nvPr>
        </p:nvSpPr>
        <p:spPr/>
        <p:txBody>
          <a:bodyPr/>
          <a:lstStyle>
            <a:lvl1pPr>
              <a:defRPr smtClean="0"/>
            </a:lvl1pPr>
          </a:lstStyle>
          <a:p>
            <a:pPr>
              <a:defRPr/>
            </a:pPr>
            <a:fld id="{98CEDB4B-3B1C-43B3-B9A3-0DA9A122E2AB}"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764795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368642" name="Rectangle 2"/>
          <p:cNvSpPr>
            <a:spLocks noGrp="1" noChangeArrowheads="1"/>
          </p:cNvSpPr>
          <p:nvPr>
            <p:ph type="ctrTitle"/>
          </p:nvPr>
        </p:nvSpPr>
        <p:spPr>
          <a:xfrm>
            <a:off x="152400" y="5194300"/>
            <a:ext cx="7467600" cy="914400"/>
          </a:xfrm>
        </p:spPr>
        <p:txBody>
          <a:bodyPr anchor="b"/>
          <a:lstStyle>
            <a:lvl1pPr algn="l">
              <a:defRPr/>
            </a:lvl1pPr>
          </a:lstStyle>
          <a:p>
            <a:r>
              <a:rPr lang="tr-TR" smtClean="0"/>
              <a:t>Asıl başlık stili için tıklatın</a:t>
            </a:r>
            <a:endParaRPr lang="tr-TR"/>
          </a:p>
        </p:txBody>
      </p:sp>
      <p:sp>
        <p:nvSpPr>
          <p:cNvPr id="368643" name="Rectangle 3"/>
          <p:cNvSpPr>
            <a:spLocks noGrp="1" noChangeArrowheads="1"/>
          </p:cNvSpPr>
          <p:nvPr>
            <p:ph type="subTitle" idx="1"/>
          </p:nvPr>
        </p:nvSpPr>
        <p:spPr>
          <a:xfrm>
            <a:off x="152400" y="6032500"/>
            <a:ext cx="6400800" cy="749300"/>
          </a:xfrm>
        </p:spPr>
        <p:txBody>
          <a:bodyPr/>
          <a:lstStyle>
            <a:lvl1pPr marL="0" indent="0">
              <a:buFont typeface="Wingdings" pitchFamily="2" charset="2"/>
              <a:buNone/>
              <a:defRPr/>
            </a:lvl1pPr>
          </a:lstStyle>
          <a:p>
            <a:r>
              <a:rPr lang="tr-TR" smtClean="0"/>
              <a:t>Asıl alt başlık stilini düzenlemek için tıklatın</a:t>
            </a:r>
            <a:endParaRPr lang="tr-TR"/>
          </a:p>
        </p:txBody>
      </p:sp>
      <p:sp>
        <p:nvSpPr>
          <p:cNvPr id="4" name="Rectangle 4"/>
          <p:cNvSpPr>
            <a:spLocks noGrp="1" noChangeArrowheads="1"/>
          </p:cNvSpPr>
          <p:nvPr>
            <p:ph type="dt" sz="quarter" idx="10"/>
          </p:nvPr>
        </p:nvSpPr>
        <p:spPr>
          <a:xfrm>
            <a:off x="457200" y="6245225"/>
            <a:ext cx="2133600" cy="476250"/>
          </a:xfrm>
        </p:spPr>
        <p:txBody>
          <a:bodyPr/>
          <a:lstStyle>
            <a:lvl1pPr>
              <a:spcBef>
                <a:spcPct val="0"/>
              </a:spcBef>
              <a:defRPr smtClean="0">
                <a:latin typeface="Times New Roman" pitchFamily="18" charset="0"/>
              </a:defRPr>
            </a:lvl1pPr>
          </a:lstStyle>
          <a:p>
            <a:pPr>
              <a:defRPr/>
            </a:pPr>
            <a:fld id="{106AC814-33E7-4811-AECE-53E385FC2AFF}" type="datetimeFigureOut">
              <a:rPr lang="tr-TR">
                <a:solidFill>
                  <a:srgbClr val="FFFFFF"/>
                </a:solidFill>
              </a:rPr>
              <a:pPr>
                <a:defRPr/>
              </a:pPr>
              <a:t>30.10.2017</a:t>
            </a:fld>
            <a:endParaRPr lang="tr-TR">
              <a:solidFill>
                <a:srgbClr val="FFFFFF"/>
              </a:solidFill>
            </a:endParaRPr>
          </a:p>
        </p:txBody>
      </p:sp>
      <p:sp>
        <p:nvSpPr>
          <p:cNvPr id="5" name="Rectangle 5"/>
          <p:cNvSpPr>
            <a:spLocks noGrp="1" noChangeArrowheads="1"/>
          </p:cNvSpPr>
          <p:nvPr>
            <p:ph type="ftr" sz="quarter" idx="11"/>
          </p:nvPr>
        </p:nvSpPr>
        <p:spPr>
          <a:xfrm>
            <a:off x="3124200" y="6245225"/>
            <a:ext cx="2895600" cy="476250"/>
          </a:xfrm>
        </p:spPr>
        <p:txBody>
          <a:bodyPr/>
          <a:lstStyle>
            <a:lvl1pPr>
              <a:spcBef>
                <a:spcPct val="0"/>
              </a:spcBef>
              <a:defRPr>
                <a:latin typeface="Times New Roman" pitchFamily="18" charset="0"/>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xfrm>
            <a:off x="6553200" y="6245225"/>
            <a:ext cx="2133600" cy="476250"/>
          </a:xfrm>
        </p:spPr>
        <p:txBody>
          <a:bodyPr/>
          <a:lstStyle>
            <a:lvl1pPr>
              <a:spcBef>
                <a:spcPct val="0"/>
              </a:spcBef>
              <a:defRPr smtClean="0">
                <a:latin typeface="Times New Roman" pitchFamily="18" charset="0"/>
              </a:defRPr>
            </a:lvl1pPr>
          </a:lstStyle>
          <a:p>
            <a:pPr>
              <a:defRPr/>
            </a:pPr>
            <a:fld id="{F0A91866-130B-40BB-A1A6-459F5AC42495}"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3520980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608BA0-1513-4035-97FD-3FB63423C5E1}" type="datetimeFigureOut">
              <a:rPr lang="en-US" smtClean="0"/>
              <a:pPr/>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6D6B6-515F-48FB-9B8B-CF983E128B3C}" type="slidenum">
              <a:rPr lang="en-US" smtClean="0"/>
              <a:pPr/>
              <a:t>‹#›</a:t>
            </a:fld>
            <a:endParaRPr lang="en-US"/>
          </a:p>
        </p:txBody>
      </p:sp>
    </p:spTree>
    <p:extLst>
      <p:ext uri="{BB962C8B-B14F-4D97-AF65-F5344CB8AC3E}">
        <p14:creationId xmlns:p14="http://schemas.microsoft.com/office/powerpoint/2010/main" xmlns="" val="38970600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Başlık ve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lvl1pPr>
              <a:buClr>
                <a:schemeClr val="accent1"/>
              </a:buClr>
              <a:buFont typeface="Wingdings" pitchFamily="2" charset="2"/>
              <a:buChar char="n"/>
              <a:defRPr/>
            </a:lvl1pPr>
            <a:lvl2pPr>
              <a:buClr>
                <a:schemeClr val="accent1"/>
              </a:buClr>
              <a:buFont typeface="Wingdings" pitchFamily="2" charset="2"/>
              <a:buChar char="n"/>
              <a:defRPr/>
            </a:lvl2pPr>
            <a:lvl3pPr>
              <a:buClr>
                <a:schemeClr val="accent1"/>
              </a:buClr>
              <a:buFont typeface="Wingdings" pitchFamily="2" charset="2"/>
              <a:buChar char="n"/>
              <a:defRPr/>
            </a:lvl3pPr>
            <a:lvl4pPr>
              <a:buClr>
                <a:schemeClr val="accent1"/>
              </a:buClr>
              <a:buFont typeface="Wingdings" pitchFamily="2" charset="2"/>
              <a:buChar char="n"/>
              <a:defRPr/>
            </a:lvl4pPr>
            <a:lvl5pPr>
              <a:buClr>
                <a:schemeClr val="accent1"/>
              </a:buClr>
              <a:buFont typeface="Wingdings" pitchFamily="2" charset="2"/>
              <a:buChar char="n"/>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smtClean="0"/>
            </a:lvl1pPr>
          </a:lstStyle>
          <a:p>
            <a:pPr>
              <a:defRPr/>
            </a:pPr>
            <a:fld id="{E4FC9DA2-F26E-41BB-B7AC-B8A7A8458EB1}" type="datetimeFigureOut">
              <a:rPr lang="tr-TR">
                <a:solidFill>
                  <a:srgbClr val="FFFFFF"/>
                </a:solidFill>
              </a:rPr>
              <a:pPr>
                <a:defRPr/>
              </a:pPr>
              <a:t>30.10.2017</a:t>
            </a:fld>
            <a:endParaRPr lang="tr-TR">
              <a:solidFill>
                <a:srgbClr val="FFFFFF"/>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6" name="5 Slayt Numarası Yer Tutucusu"/>
          <p:cNvSpPr>
            <a:spLocks noGrp="1"/>
          </p:cNvSpPr>
          <p:nvPr>
            <p:ph type="sldNum" sz="quarter" idx="12"/>
          </p:nvPr>
        </p:nvSpPr>
        <p:spPr/>
        <p:txBody>
          <a:bodyPr/>
          <a:lstStyle>
            <a:lvl1pPr>
              <a:defRPr smtClean="0"/>
            </a:lvl1pPr>
          </a:lstStyle>
          <a:p>
            <a:pPr>
              <a:defRPr/>
            </a:pPr>
            <a:fld id="{71596F4B-A581-4CAC-82ED-C203ADFE231B}"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13929205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Başlık ve İçeri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427057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Başlık ve İçerik">
    <p:bg>
      <p:bgPr>
        <a:solidFill>
          <a:srgbClr val="00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218478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smtClean="0"/>
            </a:lvl1pPr>
          </a:lstStyle>
          <a:p>
            <a:pPr>
              <a:defRPr/>
            </a:pPr>
            <a:fld id="{34CAC2F7-6AB5-4E98-BF21-5C1602F23665}" type="datetimeFigureOut">
              <a:rPr lang="tr-TR">
                <a:solidFill>
                  <a:srgbClr val="FFFFFF"/>
                </a:solidFill>
              </a:rPr>
              <a:pPr>
                <a:defRPr/>
              </a:pPr>
              <a:t>30.10.2017</a:t>
            </a:fld>
            <a:endParaRPr lang="tr-TR">
              <a:solidFill>
                <a:srgbClr val="FFFFFF"/>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6" name="5 Slayt Numarası Yer Tutucusu"/>
          <p:cNvSpPr>
            <a:spLocks noGrp="1"/>
          </p:cNvSpPr>
          <p:nvPr>
            <p:ph type="sldNum" sz="quarter" idx="12"/>
          </p:nvPr>
        </p:nvSpPr>
        <p:spPr/>
        <p:txBody>
          <a:bodyPr/>
          <a:lstStyle>
            <a:lvl1pPr>
              <a:defRPr smtClean="0"/>
            </a:lvl1pPr>
          </a:lstStyle>
          <a:p>
            <a:pPr>
              <a:defRPr/>
            </a:pPr>
            <a:fld id="{B2661872-7E55-4B5B-9B24-7E1C791A58D9}"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22809840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447800"/>
            <a:ext cx="38862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724400" y="1447800"/>
            <a:ext cx="38862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smtClean="0"/>
            </a:lvl1pPr>
          </a:lstStyle>
          <a:p>
            <a:pPr>
              <a:defRPr/>
            </a:pPr>
            <a:fld id="{1F610B9C-86A8-4CC9-9F92-99D94093994D}" type="datetimeFigureOut">
              <a:rPr lang="tr-TR">
                <a:solidFill>
                  <a:srgbClr val="FFFFFF"/>
                </a:solidFill>
              </a:rPr>
              <a:pPr>
                <a:defRPr/>
              </a:pPr>
              <a:t>30.10.2017</a:t>
            </a:fld>
            <a:endParaRPr lang="tr-TR">
              <a:solidFill>
                <a:srgbClr val="FFFFFF"/>
              </a:solidFill>
            </a:endParaRPr>
          </a:p>
        </p:txBody>
      </p:sp>
      <p:sp>
        <p:nvSpPr>
          <p:cNvPr id="6" name="5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7" name="6 Slayt Numarası Yer Tutucusu"/>
          <p:cNvSpPr>
            <a:spLocks noGrp="1"/>
          </p:cNvSpPr>
          <p:nvPr>
            <p:ph type="sldNum" sz="quarter" idx="12"/>
          </p:nvPr>
        </p:nvSpPr>
        <p:spPr/>
        <p:txBody>
          <a:bodyPr/>
          <a:lstStyle>
            <a:lvl1pPr>
              <a:defRPr smtClean="0"/>
            </a:lvl1pPr>
          </a:lstStyle>
          <a:p>
            <a:pPr>
              <a:defRPr/>
            </a:pPr>
            <a:fld id="{FFBB0AF7-0034-4E0D-BD01-46C36DBF1CD5}"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11262666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smtClean="0"/>
            </a:lvl1pPr>
          </a:lstStyle>
          <a:p>
            <a:pPr>
              <a:defRPr/>
            </a:pPr>
            <a:fld id="{9A197F9E-DB4C-48B1-B5CB-4D7E591E2634}" type="datetimeFigureOut">
              <a:rPr lang="tr-TR">
                <a:solidFill>
                  <a:srgbClr val="FFFFFF"/>
                </a:solidFill>
              </a:rPr>
              <a:pPr>
                <a:defRPr/>
              </a:pPr>
              <a:t>30.10.2017</a:t>
            </a:fld>
            <a:endParaRPr lang="tr-TR">
              <a:solidFill>
                <a:srgbClr val="FFFFFF"/>
              </a:solidFill>
            </a:endParaRPr>
          </a:p>
        </p:txBody>
      </p:sp>
      <p:sp>
        <p:nvSpPr>
          <p:cNvPr id="8" name="7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9" name="8 Slayt Numarası Yer Tutucusu"/>
          <p:cNvSpPr>
            <a:spLocks noGrp="1"/>
          </p:cNvSpPr>
          <p:nvPr>
            <p:ph type="sldNum" sz="quarter" idx="12"/>
          </p:nvPr>
        </p:nvSpPr>
        <p:spPr/>
        <p:txBody>
          <a:bodyPr/>
          <a:lstStyle>
            <a:lvl1pPr>
              <a:defRPr smtClean="0"/>
            </a:lvl1pPr>
          </a:lstStyle>
          <a:p>
            <a:pPr>
              <a:defRPr/>
            </a:pPr>
            <a:fld id="{740AC663-131B-4529-A4EF-B79B53408B41}"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18301396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smtClean="0"/>
            </a:lvl1pPr>
          </a:lstStyle>
          <a:p>
            <a:pPr>
              <a:defRPr/>
            </a:pPr>
            <a:fld id="{67F1429E-09ED-4CE8-A31D-D3998E269B04}" type="datetimeFigureOut">
              <a:rPr lang="tr-TR">
                <a:solidFill>
                  <a:srgbClr val="FFFFFF"/>
                </a:solidFill>
              </a:rPr>
              <a:pPr>
                <a:defRPr/>
              </a:pPr>
              <a:t>30.10.2017</a:t>
            </a:fld>
            <a:endParaRPr lang="tr-TR">
              <a:solidFill>
                <a:srgbClr val="FFFFFF"/>
              </a:solidFill>
            </a:endParaRPr>
          </a:p>
        </p:txBody>
      </p:sp>
      <p:sp>
        <p:nvSpPr>
          <p:cNvPr id="4" name="3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5" name="4 Slayt Numarası Yer Tutucusu"/>
          <p:cNvSpPr>
            <a:spLocks noGrp="1"/>
          </p:cNvSpPr>
          <p:nvPr>
            <p:ph type="sldNum" sz="quarter" idx="12"/>
          </p:nvPr>
        </p:nvSpPr>
        <p:spPr/>
        <p:txBody>
          <a:bodyPr/>
          <a:lstStyle>
            <a:lvl1pPr>
              <a:defRPr smtClean="0"/>
            </a:lvl1pPr>
          </a:lstStyle>
          <a:p>
            <a:pPr>
              <a:defRPr/>
            </a:pPr>
            <a:fld id="{CB5FEEC5-6356-41AD-A594-97F43340466B}"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31849827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oş">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smtClean="0"/>
            </a:lvl1pPr>
          </a:lstStyle>
          <a:p>
            <a:pPr>
              <a:defRPr/>
            </a:pPr>
            <a:fld id="{22D551DA-D520-49C3-96A4-A6DDA3885B64}" type="datetimeFigureOut">
              <a:rPr lang="tr-TR">
                <a:solidFill>
                  <a:srgbClr val="FFFFFF"/>
                </a:solidFill>
              </a:rPr>
              <a:pPr>
                <a:defRPr/>
              </a:pPr>
              <a:t>30.10.2017</a:t>
            </a:fld>
            <a:endParaRPr lang="tr-TR">
              <a:solidFill>
                <a:srgbClr val="FFFFFF"/>
              </a:solidFill>
            </a:endParaRPr>
          </a:p>
        </p:txBody>
      </p:sp>
      <p:sp>
        <p:nvSpPr>
          <p:cNvPr id="3" name="2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4" name="3 Slayt Numarası Yer Tutucusu"/>
          <p:cNvSpPr>
            <a:spLocks noGrp="1"/>
          </p:cNvSpPr>
          <p:nvPr>
            <p:ph type="sldNum" sz="quarter" idx="12"/>
          </p:nvPr>
        </p:nvSpPr>
        <p:spPr/>
        <p:txBody>
          <a:bodyPr/>
          <a:lstStyle>
            <a:lvl1pPr>
              <a:defRPr smtClean="0"/>
            </a:lvl1pPr>
          </a:lstStyle>
          <a:p>
            <a:pPr>
              <a:defRPr/>
            </a:pPr>
            <a:fld id="{3D238A8F-FB32-4C82-9BD4-EFF2B140299E}"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17142367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smtClean="0"/>
            </a:lvl1pPr>
          </a:lstStyle>
          <a:p>
            <a:pPr>
              <a:defRPr/>
            </a:pPr>
            <a:fld id="{1BFE414C-E54E-4353-B5CF-AAF1A3E5C7AD}" type="datetimeFigureOut">
              <a:rPr lang="tr-TR">
                <a:solidFill>
                  <a:srgbClr val="FFFFFF"/>
                </a:solidFill>
              </a:rPr>
              <a:pPr>
                <a:defRPr/>
              </a:pPr>
              <a:t>30.10.2017</a:t>
            </a:fld>
            <a:endParaRPr lang="tr-TR">
              <a:solidFill>
                <a:srgbClr val="FFFFFF"/>
              </a:solidFill>
            </a:endParaRPr>
          </a:p>
        </p:txBody>
      </p:sp>
      <p:sp>
        <p:nvSpPr>
          <p:cNvPr id="6" name="5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7" name="6 Slayt Numarası Yer Tutucusu"/>
          <p:cNvSpPr>
            <a:spLocks noGrp="1"/>
          </p:cNvSpPr>
          <p:nvPr>
            <p:ph type="sldNum" sz="quarter" idx="12"/>
          </p:nvPr>
        </p:nvSpPr>
        <p:spPr/>
        <p:txBody>
          <a:bodyPr/>
          <a:lstStyle>
            <a:lvl1pPr>
              <a:defRPr smtClean="0"/>
            </a:lvl1pPr>
          </a:lstStyle>
          <a:p>
            <a:pPr>
              <a:defRPr/>
            </a:pPr>
            <a:fld id="{D6EF4152-32B3-4770-A62F-9B66F023AD8D}"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38630716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Başlıklı Resim">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smtClean="0"/>
            </a:lvl1pPr>
          </a:lstStyle>
          <a:p>
            <a:pPr>
              <a:defRPr/>
            </a:pPr>
            <a:fld id="{9DED10D4-D575-49B3-B3E8-E50BBAEE2E6E}" type="datetimeFigureOut">
              <a:rPr lang="tr-TR">
                <a:solidFill>
                  <a:srgbClr val="FFFFFF"/>
                </a:solidFill>
              </a:rPr>
              <a:pPr>
                <a:defRPr/>
              </a:pPr>
              <a:t>30.10.2017</a:t>
            </a:fld>
            <a:endParaRPr lang="tr-TR">
              <a:solidFill>
                <a:srgbClr val="FFFFFF"/>
              </a:solidFill>
            </a:endParaRPr>
          </a:p>
        </p:txBody>
      </p:sp>
      <p:sp>
        <p:nvSpPr>
          <p:cNvPr id="6" name="5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7" name="6 Slayt Numarası Yer Tutucusu"/>
          <p:cNvSpPr>
            <a:spLocks noGrp="1"/>
          </p:cNvSpPr>
          <p:nvPr>
            <p:ph type="sldNum" sz="quarter" idx="12"/>
          </p:nvPr>
        </p:nvSpPr>
        <p:spPr/>
        <p:txBody>
          <a:bodyPr/>
          <a:lstStyle>
            <a:lvl1pPr>
              <a:defRPr smtClean="0"/>
            </a:lvl1pPr>
          </a:lstStyle>
          <a:p>
            <a:pPr>
              <a:defRPr/>
            </a:pPr>
            <a:fld id="{31DF7D4A-9660-4DAE-8B0D-18CA734B86CC}"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3098728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608BA0-1513-4035-97FD-3FB63423C5E1}" type="datetimeFigureOut">
              <a:rPr lang="en-US" smtClean="0"/>
              <a:pPr/>
              <a:t>10/30/2017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96D6B6-515F-48FB-9B8B-CF983E128B3C}" type="slidenum">
              <a:rPr lang="en-US" smtClean="0"/>
              <a:pPr/>
              <a:t>‹#›</a:t>
            </a:fld>
            <a:endParaRPr lang="en-US"/>
          </a:p>
        </p:txBody>
      </p:sp>
    </p:spTree>
    <p:extLst>
      <p:ext uri="{BB962C8B-B14F-4D97-AF65-F5344CB8AC3E}">
        <p14:creationId xmlns:p14="http://schemas.microsoft.com/office/powerpoint/2010/main" xmlns="" val="8173071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Başlık, Dikey Metin">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smtClean="0"/>
            </a:lvl1pPr>
          </a:lstStyle>
          <a:p>
            <a:pPr>
              <a:defRPr/>
            </a:pPr>
            <a:fld id="{A817F3EB-6912-4D45-AF3A-97D4DF98E653}" type="datetimeFigureOut">
              <a:rPr lang="tr-TR">
                <a:solidFill>
                  <a:srgbClr val="FFFFFF"/>
                </a:solidFill>
              </a:rPr>
              <a:pPr>
                <a:defRPr/>
              </a:pPr>
              <a:t>30.10.2017</a:t>
            </a:fld>
            <a:endParaRPr lang="tr-TR">
              <a:solidFill>
                <a:srgbClr val="FFFFFF"/>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6" name="5 Slayt Numarası Yer Tutucusu"/>
          <p:cNvSpPr>
            <a:spLocks noGrp="1"/>
          </p:cNvSpPr>
          <p:nvPr>
            <p:ph type="sldNum" sz="quarter" idx="12"/>
          </p:nvPr>
        </p:nvSpPr>
        <p:spPr/>
        <p:txBody>
          <a:bodyPr/>
          <a:lstStyle>
            <a:lvl1pPr>
              <a:defRPr smtClean="0"/>
            </a:lvl1pPr>
          </a:lstStyle>
          <a:p>
            <a:pPr>
              <a:defRPr/>
            </a:pPr>
            <a:fld id="{ADEFBAC8-ABF4-4C05-9904-91C4B27DE3A0}"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26039080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152400"/>
            <a:ext cx="1981200" cy="5867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5800" y="152400"/>
            <a:ext cx="5791200" cy="5867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smtClean="0"/>
            </a:lvl1pPr>
          </a:lstStyle>
          <a:p>
            <a:pPr>
              <a:defRPr/>
            </a:pPr>
            <a:fld id="{B2E7D5B5-8FDD-4E99-8872-B66F7D289653}" type="datetimeFigureOut">
              <a:rPr lang="tr-TR">
                <a:solidFill>
                  <a:srgbClr val="FFFFFF"/>
                </a:solidFill>
              </a:rPr>
              <a:pPr>
                <a:defRPr/>
              </a:pPr>
              <a:t>30.10.2017</a:t>
            </a:fld>
            <a:endParaRPr lang="tr-TR">
              <a:solidFill>
                <a:srgbClr val="FFFFFF"/>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FFFFFF"/>
              </a:solidFill>
            </a:endParaRPr>
          </a:p>
        </p:txBody>
      </p:sp>
      <p:sp>
        <p:nvSpPr>
          <p:cNvPr id="6" name="5 Slayt Numarası Yer Tutucusu"/>
          <p:cNvSpPr>
            <a:spLocks noGrp="1"/>
          </p:cNvSpPr>
          <p:nvPr>
            <p:ph type="sldNum" sz="quarter" idx="12"/>
          </p:nvPr>
        </p:nvSpPr>
        <p:spPr/>
        <p:txBody>
          <a:bodyPr/>
          <a:lstStyle>
            <a:lvl1pPr>
              <a:defRPr smtClean="0"/>
            </a:lvl1pPr>
          </a:lstStyle>
          <a:p>
            <a:pPr>
              <a:defRPr/>
            </a:pPr>
            <a:fld id="{98CEDB4B-3B1C-43B3-B9A3-0DA9A122E2AB}"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3504827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608BA0-1513-4035-97FD-3FB63423C5E1}" type="datetimeFigureOut">
              <a:rPr lang="en-US" smtClean="0"/>
              <a:pPr/>
              <a:t>10/30/2017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96D6B6-515F-48FB-9B8B-CF983E128B3C}" type="slidenum">
              <a:rPr lang="en-US" smtClean="0"/>
              <a:pPr/>
              <a:t>‹#›</a:t>
            </a:fld>
            <a:endParaRPr lang="en-US"/>
          </a:p>
        </p:txBody>
      </p:sp>
    </p:spTree>
    <p:extLst>
      <p:ext uri="{BB962C8B-B14F-4D97-AF65-F5344CB8AC3E}">
        <p14:creationId xmlns:p14="http://schemas.microsoft.com/office/powerpoint/2010/main" xmlns="" val="248444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608BA0-1513-4035-97FD-3FB63423C5E1}" type="datetimeFigureOut">
              <a:rPr lang="en-US" smtClean="0"/>
              <a:pPr/>
              <a:t>10/30/2017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96D6B6-515F-48FB-9B8B-CF983E128B3C}" type="slidenum">
              <a:rPr lang="en-US" smtClean="0"/>
              <a:pPr/>
              <a:t>‹#›</a:t>
            </a:fld>
            <a:endParaRPr lang="en-US"/>
          </a:p>
        </p:txBody>
      </p:sp>
    </p:spTree>
    <p:extLst>
      <p:ext uri="{BB962C8B-B14F-4D97-AF65-F5344CB8AC3E}">
        <p14:creationId xmlns:p14="http://schemas.microsoft.com/office/powerpoint/2010/main" xmlns="" val="720896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608BA0-1513-4035-97FD-3FB63423C5E1}" type="datetimeFigureOut">
              <a:rPr lang="en-US" smtClean="0"/>
              <a:pPr/>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6D6B6-515F-48FB-9B8B-CF983E128B3C}" type="slidenum">
              <a:rPr lang="en-US" smtClean="0"/>
              <a:pPr/>
              <a:t>‹#›</a:t>
            </a:fld>
            <a:endParaRPr lang="en-US"/>
          </a:p>
        </p:txBody>
      </p:sp>
    </p:spTree>
    <p:extLst>
      <p:ext uri="{BB962C8B-B14F-4D97-AF65-F5344CB8AC3E}">
        <p14:creationId xmlns:p14="http://schemas.microsoft.com/office/powerpoint/2010/main" xmlns="" val="981106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608BA0-1513-4035-97FD-3FB63423C5E1}" type="datetimeFigureOut">
              <a:rPr lang="en-US" smtClean="0"/>
              <a:pPr/>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96D6B6-515F-48FB-9B8B-CF983E128B3C}" type="slidenum">
              <a:rPr lang="en-US" smtClean="0"/>
              <a:pPr/>
              <a:t>‹#›</a:t>
            </a:fld>
            <a:endParaRPr lang="en-US"/>
          </a:p>
        </p:txBody>
      </p:sp>
    </p:spTree>
    <p:extLst>
      <p:ext uri="{BB962C8B-B14F-4D97-AF65-F5344CB8AC3E}">
        <p14:creationId xmlns:p14="http://schemas.microsoft.com/office/powerpoint/2010/main" xmlns="" val="916132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1.jpe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1.jpeg"/><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08BA0-1513-4035-97FD-3FB63423C5E1}" type="datetimeFigureOut">
              <a:rPr lang="en-US" smtClean="0"/>
              <a:pPr/>
              <a:t>10/30/2017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96D6B6-515F-48FB-9B8B-CF983E128B3C}" type="slidenum">
              <a:rPr lang="en-US" smtClean="0"/>
              <a:pPr/>
              <a:t>‹#›</a:t>
            </a:fld>
            <a:endParaRPr lang="en-US"/>
          </a:p>
        </p:txBody>
      </p:sp>
    </p:spTree>
    <p:extLst>
      <p:ext uri="{BB962C8B-B14F-4D97-AF65-F5344CB8AC3E}">
        <p14:creationId xmlns:p14="http://schemas.microsoft.com/office/powerpoint/2010/main" xmlns="" val="4265543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lum/>
          </a:blip>
          <a:srcRect/>
          <a:stretch>
            <a:fillRect l="-2000" r="-2000"/>
          </a:stretch>
        </a:blipFill>
        <a:effectLst/>
      </p:bgPr>
    </p:bg>
    <p:spTree>
      <p:nvGrpSpPr>
        <p:cNvPr id="1" name=""/>
        <p:cNvGrpSpPr/>
        <p:nvPr/>
      </p:nvGrpSpPr>
      <p:grpSpPr>
        <a:xfrm>
          <a:off x="0" y="0"/>
          <a:ext cx="0" cy="0"/>
          <a:chOff x="0" y="0"/>
          <a:chExt cx="0" cy="0"/>
        </a:xfrm>
      </p:grpSpPr>
      <p:sp>
        <p:nvSpPr>
          <p:cNvPr id="367618" name="Rectangle 2"/>
          <p:cNvSpPr>
            <a:spLocks noGrp="1" noChangeArrowheads="1"/>
          </p:cNvSpPr>
          <p:nvPr>
            <p:ph type="title"/>
          </p:nvPr>
        </p:nvSpPr>
        <p:spPr bwMode="auto">
          <a:xfrm>
            <a:off x="685800" y="152400"/>
            <a:ext cx="79248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Başlık stilini düzenlemek için tıklatın</a:t>
            </a:r>
          </a:p>
        </p:txBody>
      </p:sp>
      <p:sp>
        <p:nvSpPr>
          <p:cNvPr id="367619" name="Rectangle 3"/>
          <p:cNvSpPr>
            <a:spLocks noGrp="1" noChangeArrowheads="1"/>
          </p:cNvSpPr>
          <p:nvPr>
            <p:ph type="body" idx="1"/>
          </p:nvPr>
        </p:nvSpPr>
        <p:spPr bwMode="auto">
          <a:xfrm>
            <a:off x="685800" y="1447800"/>
            <a:ext cx="79248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367620" name="Rectangle 4"/>
          <p:cNvSpPr>
            <a:spLocks noGrp="1" noChangeArrowheads="1"/>
          </p:cNvSpPr>
          <p:nvPr>
            <p:ph type="dt" sz="half" idx="2"/>
          </p:nvPr>
        </p:nvSpPr>
        <p:spPr bwMode="auto">
          <a:xfrm>
            <a:off x="685800" y="6172200"/>
            <a:ext cx="1549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fontAlgn="auto">
              <a:spcBef>
                <a:spcPct val="50000"/>
              </a:spcBef>
              <a:spcAft>
                <a:spcPts val="0"/>
              </a:spcAft>
              <a:defRPr sz="1400" smtClean="0">
                <a:latin typeface="+mn-lt"/>
                <a:cs typeface="+mn-cs"/>
              </a:defRPr>
            </a:lvl1pPr>
          </a:lstStyle>
          <a:p>
            <a:pPr>
              <a:defRPr/>
            </a:pPr>
            <a:fld id="{384CA669-853F-4A9E-84D1-059B06EEB504}" type="datetimeFigureOut">
              <a:rPr lang="tr-TR">
                <a:solidFill>
                  <a:srgbClr val="FFFFFF"/>
                </a:solidFill>
              </a:rPr>
              <a:pPr>
                <a:defRPr/>
              </a:pPr>
              <a:t>30.10.2017</a:t>
            </a:fld>
            <a:endParaRPr lang="tr-TR">
              <a:solidFill>
                <a:srgbClr val="FFFFFF"/>
              </a:solidFill>
            </a:endParaRPr>
          </a:p>
        </p:txBody>
      </p:sp>
      <p:sp>
        <p:nvSpPr>
          <p:cNvPr id="367621" name="Rectangle 5"/>
          <p:cNvSpPr>
            <a:spLocks noGrp="1" noChangeArrowheads="1"/>
          </p:cNvSpPr>
          <p:nvPr>
            <p:ph type="ftr" sz="quarter" idx="3"/>
          </p:nvPr>
        </p:nvSpPr>
        <p:spPr bwMode="auto">
          <a:xfrm>
            <a:off x="2438400" y="6172200"/>
            <a:ext cx="4089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fontAlgn="auto">
              <a:spcBef>
                <a:spcPct val="50000"/>
              </a:spcBef>
              <a:spcAft>
                <a:spcPts val="0"/>
              </a:spcAft>
              <a:defRPr sz="1400">
                <a:latin typeface="+mn-lt"/>
                <a:cs typeface="+mn-cs"/>
              </a:defRPr>
            </a:lvl1pPr>
          </a:lstStyle>
          <a:p>
            <a:pPr>
              <a:defRPr/>
            </a:pPr>
            <a:endParaRPr lang="tr-TR">
              <a:solidFill>
                <a:srgbClr val="FFFFFF"/>
              </a:solidFill>
            </a:endParaRPr>
          </a:p>
        </p:txBody>
      </p:sp>
      <p:sp>
        <p:nvSpPr>
          <p:cNvPr id="367622" name="Rectangle 6"/>
          <p:cNvSpPr>
            <a:spLocks noGrp="1" noChangeArrowheads="1"/>
          </p:cNvSpPr>
          <p:nvPr>
            <p:ph type="sldNum" sz="quarter" idx="4"/>
          </p:nvPr>
        </p:nvSpPr>
        <p:spPr bwMode="auto">
          <a:xfrm>
            <a:off x="6705600" y="61722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fontAlgn="auto">
              <a:spcBef>
                <a:spcPct val="50000"/>
              </a:spcBef>
              <a:spcAft>
                <a:spcPts val="0"/>
              </a:spcAft>
              <a:defRPr sz="1400" smtClean="0">
                <a:latin typeface="+mn-lt"/>
                <a:cs typeface="+mn-cs"/>
              </a:defRPr>
            </a:lvl1pPr>
          </a:lstStyle>
          <a:p>
            <a:pPr>
              <a:defRPr/>
            </a:pPr>
            <a:fld id="{0A304696-549E-41EC-B575-723FDD6B53D9}"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3327580530"/>
      </p:ext>
    </p:extLst>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rtl="0" fontAlgn="base">
        <a:spcBef>
          <a:spcPct val="0"/>
        </a:spcBef>
        <a:spcAft>
          <a:spcPct val="0"/>
        </a:spcAft>
        <a:defRPr kumimoji="1"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5pPr>
      <a:lvl6pPr marL="457200" algn="ctr" rtl="0" eaLnBrk="1" fontAlgn="base" hangingPunct="1">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6pPr>
      <a:lvl7pPr marL="914400" algn="ctr" rtl="0" eaLnBrk="1" fontAlgn="base" hangingPunct="1">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7pPr>
      <a:lvl8pPr marL="1371600" algn="ctr" rtl="0" eaLnBrk="1" fontAlgn="base" hangingPunct="1">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8pPr>
      <a:lvl9pPr marL="1828800" algn="ctr" rtl="0" eaLnBrk="1" fontAlgn="base" hangingPunct="1">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accent1"/>
        </a:buClr>
        <a:buSzPct val="75000"/>
        <a:buFont typeface="Wingdings" pitchFamily="2" charset="2"/>
        <a:buChar char="n"/>
        <a:defRPr kumimoji="1"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kumimoji="1"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1"/>
        </a:buClr>
        <a:buSzPct val="75000"/>
        <a:buFont typeface="Wingdings" pitchFamily="2" charset="2"/>
        <a:buChar char="n"/>
        <a:defRPr kumimoji="1" sz="2400">
          <a:solidFill>
            <a:schemeClr val="tx1"/>
          </a:solidFill>
          <a:effectLst>
            <a:outerShdw blurRad="38100" dist="38100" dir="2700000" algn="tl">
              <a:srgbClr val="000000"/>
            </a:outerShdw>
          </a:effectLst>
          <a:latin typeface="+mn-lt"/>
        </a:defRPr>
      </a:lvl3pPr>
      <a:lvl4pPr marL="1562100" indent="-228600" algn="l" rtl="0" fontAlgn="base">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4pPr>
      <a:lvl5pPr marL="1981200" indent="-228600" algn="l" rtl="0" fontAlgn="base">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5pPr>
      <a:lvl6pPr marL="2438400" indent="-228600" algn="l" rtl="0" eaLnBrk="1" fontAlgn="base" hangingPunct="1">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6pPr>
      <a:lvl7pPr marL="2895600" indent="-228600" algn="l" rtl="0" eaLnBrk="1" fontAlgn="base" hangingPunct="1">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7pPr>
      <a:lvl8pPr marL="3352800" indent="-228600" algn="l" rtl="0" eaLnBrk="1" fontAlgn="base" hangingPunct="1">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8pPr>
      <a:lvl9pPr marL="3810000" indent="-228600" algn="l" rtl="0" eaLnBrk="1" fontAlgn="base" hangingPunct="1">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lum/>
          </a:blip>
          <a:srcRect/>
          <a:stretch>
            <a:fillRect l="-2000" r="-2000"/>
          </a:stretch>
        </a:blipFill>
        <a:effectLst/>
      </p:bgPr>
    </p:bg>
    <p:spTree>
      <p:nvGrpSpPr>
        <p:cNvPr id="1" name=""/>
        <p:cNvGrpSpPr/>
        <p:nvPr/>
      </p:nvGrpSpPr>
      <p:grpSpPr>
        <a:xfrm>
          <a:off x="0" y="0"/>
          <a:ext cx="0" cy="0"/>
          <a:chOff x="0" y="0"/>
          <a:chExt cx="0" cy="0"/>
        </a:xfrm>
      </p:grpSpPr>
      <p:sp>
        <p:nvSpPr>
          <p:cNvPr id="367618" name="Rectangle 2"/>
          <p:cNvSpPr>
            <a:spLocks noGrp="1" noChangeArrowheads="1"/>
          </p:cNvSpPr>
          <p:nvPr>
            <p:ph type="title"/>
          </p:nvPr>
        </p:nvSpPr>
        <p:spPr bwMode="auto">
          <a:xfrm>
            <a:off x="685800" y="152400"/>
            <a:ext cx="79248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Başlık stilini düzenlemek için tıklatın</a:t>
            </a:r>
          </a:p>
        </p:txBody>
      </p:sp>
      <p:sp>
        <p:nvSpPr>
          <p:cNvPr id="367619" name="Rectangle 3"/>
          <p:cNvSpPr>
            <a:spLocks noGrp="1" noChangeArrowheads="1"/>
          </p:cNvSpPr>
          <p:nvPr>
            <p:ph type="body" idx="1"/>
          </p:nvPr>
        </p:nvSpPr>
        <p:spPr bwMode="auto">
          <a:xfrm>
            <a:off x="685800" y="1447800"/>
            <a:ext cx="79248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367620" name="Rectangle 4"/>
          <p:cNvSpPr>
            <a:spLocks noGrp="1" noChangeArrowheads="1"/>
          </p:cNvSpPr>
          <p:nvPr>
            <p:ph type="dt" sz="half" idx="2"/>
          </p:nvPr>
        </p:nvSpPr>
        <p:spPr bwMode="auto">
          <a:xfrm>
            <a:off x="685800" y="6172200"/>
            <a:ext cx="1549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fontAlgn="auto">
              <a:spcBef>
                <a:spcPct val="50000"/>
              </a:spcBef>
              <a:spcAft>
                <a:spcPts val="0"/>
              </a:spcAft>
              <a:defRPr sz="1400" smtClean="0">
                <a:latin typeface="+mn-lt"/>
                <a:cs typeface="+mn-cs"/>
              </a:defRPr>
            </a:lvl1pPr>
          </a:lstStyle>
          <a:p>
            <a:pPr>
              <a:defRPr/>
            </a:pPr>
            <a:fld id="{384CA669-853F-4A9E-84D1-059B06EEB504}" type="datetimeFigureOut">
              <a:rPr lang="tr-TR">
                <a:solidFill>
                  <a:srgbClr val="FFFFFF"/>
                </a:solidFill>
              </a:rPr>
              <a:pPr>
                <a:defRPr/>
              </a:pPr>
              <a:t>30.10.2017</a:t>
            </a:fld>
            <a:endParaRPr lang="tr-TR">
              <a:solidFill>
                <a:srgbClr val="FFFFFF"/>
              </a:solidFill>
            </a:endParaRPr>
          </a:p>
        </p:txBody>
      </p:sp>
      <p:sp>
        <p:nvSpPr>
          <p:cNvPr id="367621" name="Rectangle 5"/>
          <p:cNvSpPr>
            <a:spLocks noGrp="1" noChangeArrowheads="1"/>
          </p:cNvSpPr>
          <p:nvPr>
            <p:ph type="ftr" sz="quarter" idx="3"/>
          </p:nvPr>
        </p:nvSpPr>
        <p:spPr bwMode="auto">
          <a:xfrm>
            <a:off x="2438400" y="6172200"/>
            <a:ext cx="4089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fontAlgn="auto">
              <a:spcBef>
                <a:spcPct val="50000"/>
              </a:spcBef>
              <a:spcAft>
                <a:spcPts val="0"/>
              </a:spcAft>
              <a:defRPr sz="1400">
                <a:latin typeface="+mn-lt"/>
                <a:cs typeface="+mn-cs"/>
              </a:defRPr>
            </a:lvl1pPr>
          </a:lstStyle>
          <a:p>
            <a:pPr>
              <a:defRPr/>
            </a:pPr>
            <a:endParaRPr lang="tr-TR">
              <a:solidFill>
                <a:srgbClr val="FFFFFF"/>
              </a:solidFill>
            </a:endParaRPr>
          </a:p>
        </p:txBody>
      </p:sp>
      <p:sp>
        <p:nvSpPr>
          <p:cNvPr id="367622" name="Rectangle 6"/>
          <p:cNvSpPr>
            <a:spLocks noGrp="1" noChangeArrowheads="1"/>
          </p:cNvSpPr>
          <p:nvPr>
            <p:ph type="sldNum" sz="quarter" idx="4"/>
          </p:nvPr>
        </p:nvSpPr>
        <p:spPr bwMode="auto">
          <a:xfrm>
            <a:off x="6705600" y="61722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fontAlgn="auto">
              <a:spcBef>
                <a:spcPct val="50000"/>
              </a:spcBef>
              <a:spcAft>
                <a:spcPts val="0"/>
              </a:spcAft>
              <a:defRPr sz="1400" smtClean="0">
                <a:latin typeface="+mn-lt"/>
                <a:cs typeface="+mn-cs"/>
              </a:defRPr>
            </a:lvl1pPr>
          </a:lstStyle>
          <a:p>
            <a:pPr>
              <a:defRPr/>
            </a:pPr>
            <a:fld id="{0A304696-549E-41EC-B575-723FDD6B53D9}"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4000717766"/>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ctr" rtl="0" fontAlgn="base">
        <a:spcBef>
          <a:spcPct val="0"/>
        </a:spcBef>
        <a:spcAft>
          <a:spcPct val="0"/>
        </a:spcAft>
        <a:defRPr kumimoji="1"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5pPr>
      <a:lvl6pPr marL="457200" algn="ctr" rtl="0" eaLnBrk="1" fontAlgn="base" hangingPunct="1">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6pPr>
      <a:lvl7pPr marL="914400" algn="ctr" rtl="0" eaLnBrk="1" fontAlgn="base" hangingPunct="1">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7pPr>
      <a:lvl8pPr marL="1371600" algn="ctr" rtl="0" eaLnBrk="1" fontAlgn="base" hangingPunct="1">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8pPr>
      <a:lvl9pPr marL="1828800" algn="ctr" rtl="0" eaLnBrk="1" fontAlgn="base" hangingPunct="1">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accent1"/>
        </a:buClr>
        <a:buSzPct val="75000"/>
        <a:buFont typeface="Wingdings" pitchFamily="2" charset="2"/>
        <a:buChar char="n"/>
        <a:defRPr kumimoji="1"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kumimoji="1"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1"/>
        </a:buClr>
        <a:buSzPct val="75000"/>
        <a:buFont typeface="Wingdings" pitchFamily="2" charset="2"/>
        <a:buChar char="n"/>
        <a:defRPr kumimoji="1" sz="2400">
          <a:solidFill>
            <a:schemeClr val="tx1"/>
          </a:solidFill>
          <a:effectLst>
            <a:outerShdw blurRad="38100" dist="38100" dir="2700000" algn="tl">
              <a:srgbClr val="000000"/>
            </a:outerShdw>
          </a:effectLst>
          <a:latin typeface="+mn-lt"/>
        </a:defRPr>
      </a:lvl3pPr>
      <a:lvl4pPr marL="1562100" indent="-228600" algn="l" rtl="0" fontAlgn="base">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4pPr>
      <a:lvl5pPr marL="1981200" indent="-228600" algn="l" rtl="0" fontAlgn="base">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5pPr>
      <a:lvl6pPr marL="2438400" indent="-228600" algn="l" rtl="0" eaLnBrk="1" fontAlgn="base" hangingPunct="1">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6pPr>
      <a:lvl7pPr marL="2895600" indent="-228600" algn="l" rtl="0" eaLnBrk="1" fontAlgn="base" hangingPunct="1">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7pPr>
      <a:lvl8pPr marL="3352800" indent="-228600" algn="l" rtl="0" eaLnBrk="1" fontAlgn="base" hangingPunct="1">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8pPr>
      <a:lvl9pPr marL="3810000" indent="-228600" algn="l" rtl="0" eaLnBrk="1" fontAlgn="base" hangingPunct="1">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lum/>
          </a:blip>
          <a:srcRect/>
          <a:stretch>
            <a:fillRect l="-2000" r="-2000"/>
          </a:stretch>
        </a:blipFill>
        <a:effectLst/>
      </p:bgPr>
    </p:bg>
    <p:spTree>
      <p:nvGrpSpPr>
        <p:cNvPr id="1" name=""/>
        <p:cNvGrpSpPr/>
        <p:nvPr/>
      </p:nvGrpSpPr>
      <p:grpSpPr>
        <a:xfrm>
          <a:off x="0" y="0"/>
          <a:ext cx="0" cy="0"/>
          <a:chOff x="0" y="0"/>
          <a:chExt cx="0" cy="0"/>
        </a:xfrm>
      </p:grpSpPr>
      <p:sp>
        <p:nvSpPr>
          <p:cNvPr id="367618" name="Rectangle 2"/>
          <p:cNvSpPr>
            <a:spLocks noGrp="1" noChangeArrowheads="1"/>
          </p:cNvSpPr>
          <p:nvPr>
            <p:ph type="title"/>
          </p:nvPr>
        </p:nvSpPr>
        <p:spPr bwMode="auto">
          <a:xfrm>
            <a:off x="685800" y="152400"/>
            <a:ext cx="79248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Başlık stilini düzenlemek için tıklatın</a:t>
            </a:r>
          </a:p>
        </p:txBody>
      </p:sp>
      <p:sp>
        <p:nvSpPr>
          <p:cNvPr id="367619" name="Rectangle 3"/>
          <p:cNvSpPr>
            <a:spLocks noGrp="1" noChangeArrowheads="1"/>
          </p:cNvSpPr>
          <p:nvPr>
            <p:ph type="body" idx="1"/>
          </p:nvPr>
        </p:nvSpPr>
        <p:spPr bwMode="auto">
          <a:xfrm>
            <a:off x="685800" y="1447800"/>
            <a:ext cx="79248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367620" name="Rectangle 4"/>
          <p:cNvSpPr>
            <a:spLocks noGrp="1" noChangeArrowheads="1"/>
          </p:cNvSpPr>
          <p:nvPr>
            <p:ph type="dt" sz="half" idx="2"/>
          </p:nvPr>
        </p:nvSpPr>
        <p:spPr bwMode="auto">
          <a:xfrm>
            <a:off x="685800" y="6172200"/>
            <a:ext cx="1549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fontAlgn="auto">
              <a:spcBef>
                <a:spcPct val="50000"/>
              </a:spcBef>
              <a:spcAft>
                <a:spcPts val="0"/>
              </a:spcAft>
              <a:defRPr sz="1400" smtClean="0">
                <a:latin typeface="+mn-lt"/>
                <a:cs typeface="+mn-cs"/>
              </a:defRPr>
            </a:lvl1pPr>
          </a:lstStyle>
          <a:p>
            <a:pPr>
              <a:defRPr/>
            </a:pPr>
            <a:fld id="{384CA669-853F-4A9E-84D1-059B06EEB504}" type="datetimeFigureOut">
              <a:rPr lang="tr-TR">
                <a:solidFill>
                  <a:srgbClr val="FFFFFF"/>
                </a:solidFill>
              </a:rPr>
              <a:pPr>
                <a:defRPr/>
              </a:pPr>
              <a:t>30.10.2017</a:t>
            </a:fld>
            <a:endParaRPr lang="tr-TR">
              <a:solidFill>
                <a:srgbClr val="FFFFFF"/>
              </a:solidFill>
            </a:endParaRPr>
          </a:p>
        </p:txBody>
      </p:sp>
      <p:sp>
        <p:nvSpPr>
          <p:cNvPr id="367621" name="Rectangle 5"/>
          <p:cNvSpPr>
            <a:spLocks noGrp="1" noChangeArrowheads="1"/>
          </p:cNvSpPr>
          <p:nvPr>
            <p:ph type="ftr" sz="quarter" idx="3"/>
          </p:nvPr>
        </p:nvSpPr>
        <p:spPr bwMode="auto">
          <a:xfrm>
            <a:off x="2438400" y="6172200"/>
            <a:ext cx="4089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fontAlgn="auto">
              <a:spcBef>
                <a:spcPct val="50000"/>
              </a:spcBef>
              <a:spcAft>
                <a:spcPts val="0"/>
              </a:spcAft>
              <a:defRPr sz="1400">
                <a:latin typeface="+mn-lt"/>
                <a:cs typeface="+mn-cs"/>
              </a:defRPr>
            </a:lvl1pPr>
          </a:lstStyle>
          <a:p>
            <a:pPr>
              <a:defRPr/>
            </a:pPr>
            <a:endParaRPr lang="tr-TR">
              <a:solidFill>
                <a:srgbClr val="FFFFFF"/>
              </a:solidFill>
            </a:endParaRPr>
          </a:p>
        </p:txBody>
      </p:sp>
      <p:sp>
        <p:nvSpPr>
          <p:cNvPr id="367622" name="Rectangle 6"/>
          <p:cNvSpPr>
            <a:spLocks noGrp="1" noChangeArrowheads="1"/>
          </p:cNvSpPr>
          <p:nvPr>
            <p:ph type="sldNum" sz="quarter" idx="4"/>
          </p:nvPr>
        </p:nvSpPr>
        <p:spPr bwMode="auto">
          <a:xfrm>
            <a:off x="6705600" y="61722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fontAlgn="auto">
              <a:spcBef>
                <a:spcPct val="50000"/>
              </a:spcBef>
              <a:spcAft>
                <a:spcPts val="0"/>
              </a:spcAft>
              <a:defRPr sz="1400" smtClean="0">
                <a:latin typeface="+mn-lt"/>
                <a:cs typeface="+mn-cs"/>
              </a:defRPr>
            </a:lvl1pPr>
          </a:lstStyle>
          <a:p>
            <a:pPr>
              <a:defRPr/>
            </a:pPr>
            <a:fld id="{0A304696-549E-41EC-B575-723FDD6B53D9}"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xmlns="" val="63309690"/>
      </p:ext>
    </p:extLst>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Lst>
  <p:txStyles>
    <p:titleStyle>
      <a:lvl1pPr algn="ctr" rtl="0" fontAlgn="base">
        <a:spcBef>
          <a:spcPct val="0"/>
        </a:spcBef>
        <a:spcAft>
          <a:spcPct val="0"/>
        </a:spcAft>
        <a:defRPr kumimoji="1"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5pPr>
      <a:lvl6pPr marL="457200" algn="ctr" rtl="0" eaLnBrk="1" fontAlgn="base" hangingPunct="1">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6pPr>
      <a:lvl7pPr marL="914400" algn="ctr" rtl="0" eaLnBrk="1" fontAlgn="base" hangingPunct="1">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7pPr>
      <a:lvl8pPr marL="1371600" algn="ctr" rtl="0" eaLnBrk="1" fontAlgn="base" hangingPunct="1">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8pPr>
      <a:lvl9pPr marL="1828800" algn="ctr" rtl="0" eaLnBrk="1" fontAlgn="base" hangingPunct="1">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accent1"/>
        </a:buClr>
        <a:buSzPct val="75000"/>
        <a:buFont typeface="Wingdings" pitchFamily="2" charset="2"/>
        <a:buChar char="n"/>
        <a:defRPr kumimoji="1"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kumimoji="1"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1"/>
        </a:buClr>
        <a:buSzPct val="75000"/>
        <a:buFont typeface="Wingdings" pitchFamily="2" charset="2"/>
        <a:buChar char="n"/>
        <a:defRPr kumimoji="1" sz="2400">
          <a:solidFill>
            <a:schemeClr val="tx1"/>
          </a:solidFill>
          <a:effectLst>
            <a:outerShdw blurRad="38100" dist="38100" dir="2700000" algn="tl">
              <a:srgbClr val="000000"/>
            </a:outerShdw>
          </a:effectLst>
          <a:latin typeface="+mn-lt"/>
        </a:defRPr>
      </a:lvl3pPr>
      <a:lvl4pPr marL="1562100" indent="-228600" algn="l" rtl="0" fontAlgn="base">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4pPr>
      <a:lvl5pPr marL="1981200" indent="-228600" algn="l" rtl="0" fontAlgn="base">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5pPr>
      <a:lvl6pPr marL="2438400" indent="-228600" algn="l" rtl="0" eaLnBrk="1" fontAlgn="base" hangingPunct="1">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6pPr>
      <a:lvl7pPr marL="2895600" indent="-228600" algn="l" rtl="0" eaLnBrk="1" fontAlgn="base" hangingPunct="1">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7pPr>
      <a:lvl8pPr marL="3352800" indent="-228600" algn="l" rtl="0" eaLnBrk="1" fontAlgn="base" hangingPunct="1">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8pPr>
      <a:lvl9pPr marL="3810000" indent="-228600" algn="l" rtl="0" eaLnBrk="1" fontAlgn="base" hangingPunct="1">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90.jpeg"/></Relationships>
</file>

<file path=ppt/slides/_rels/slide113.xml.rels><?xml version="1.0" encoding="UTF-8" standalone="yes"?>
<Relationships xmlns="http://schemas.openxmlformats.org/package/2006/relationships"><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8.jpeg"/></Relationships>
</file>

<file path=ppt/slides/_rels/slide11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76.xml"/><Relationship Id="rId1" Type="http://schemas.openxmlformats.org/officeDocument/2006/relationships/slideLayout" Target="../slideLayouts/slideLayout12.xml"/><Relationship Id="rId4" Type="http://schemas.openxmlformats.org/officeDocument/2006/relationships/image" Target="../media/image108.jpeg"/></Relationships>
</file>

<file path=ppt/slides/_rels/slide124.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110.jpe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78.xml"/><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slideLayout" Target="../slideLayouts/slideLayout12.xml"/><Relationship Id="rId1" Type="http://schemas.openxmlformats.org/officeDocument/2006/relationships/video" Target="file:///C:\Users\IY\Desktop\Orta_Kulak_Hast\stapedektomi.mpg" TargetMode="Externa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jpeg"/><Relationship Id="rId7" Type="http://schemas.openxmlformats.org/officeDocument/2006/relationships/image" Target="../media/image118.jpeg"/><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image" Target="../media/image117.jpeg"/><Relationship Id="rId5" Type="http://schemas.openxmlformats.org/officeDocument/2006/relationships/image" Target="../media/image116.jpeg"/><Relationship Id="rId4" Type="http://schemas.openxmlformats.org/officeDocument/2006/relationships/image" Target="../media/image115.jpeg"/></Relationships>
</file>

<file path=ppt/slides/_rels/slide13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ideo" Target="file:///C:\Users\IY\Desktop\Orta_Kulak_Hast\ME_physiology.m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28.xml"/><Relationship Id="rId4" Type="http://schemas.openxmlformats.org/officeDocument/2006/relationships/image" Target="../media/image29.jpeg"/></Relationships>
</file>

<file path=ppt/slides/_rels/slide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2.jpeg"/></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4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jpeg"/><Relationship Id="rId7" Type="http://schemas.openxmlformats.org/officeDocument/2006/relationships/hyperlink" Target="http://iv.iiarjournals.org/content/23/1/191/F3.large.jpg"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upload.wikimedia.org/wikipedia/commons/c/c5/Gray139.png" TargetMode="Externa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3.xml"/><Relationship Id="rId1" Type="http://schemas.openxmlformats.org/officeDocument/2006/relationships/slideLayout" Target="../slideLayouts/slideLayout41.xml"/><Relationship Id="rId5" Type="http://schemas.openxmlformats.org/officeDocument/2006/relationships/image" Target="../media/image56.jpeg"/><Relationship Id="rId4" Type="http://schemas.openxmlformats.org/officeDocument/2006/relationships/image" Target="../media/image55.jpeg"/></Relationships>
</file>

<file path=ppt/slides/_rels/slide7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4.xml"/><Relationship Id="rId1" Type="http://schemas.openxmlformats.org/officeDocument/2006/relationships/slideLayout" Target="../slideLayouts/slideLayout41.xml"/><Relationship Id="rId6" Type="http://schemas.openxmlformats.org/officeDocument/2006/relationships/image" Target="../media/image60.jpeg"/><Relationship Id="rId5" Type="http://schemas.openxmlformats.org/officeDocument/2006/relationships/image" Target="../media/image59.png"/><Relationship Id="rId4" Type="http://schemas.openxmlformats.org/officeDocument/2006/relationships/image" Target="../media/image58.jpe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8.jpeg"/><Relationship Id="rId4" Type="http://schemas.openxmlformats.org/officeDocument/2006/relationships/image" Target="../media/image7.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8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65.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2.xml"/><Relationship Id="rId1" Type="http://schemas.openxmlformats.org/officeDocument/2006/relationships/video" Target="file:///C:\Users\IY\Desktop\Orta_Kulak_Hast\Mastoidectomy.mpg" TargetMode="External"/><Relationship Id="rId6" Type="http://schemas.openxmlformats.org/officeDocument/2006/relationships/image" Target="../media/image70.png"/><Relationship Id="rId5" Type="http://schemas.openxmlformats.org/officeDocument/2006/relationships/image" Target="../media/image69.jpeg"/><Relationship Id="rId4" Type="http://schemas.openxmlformats.org/officeDocument/2006/relationships/image" Target="../media/image68.jpeg"/></Relationships>
</file>

<file path=ppt/slides/_rels/slide9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slideLayout" Target="../slideLayouts/slideLayout12.xml"/><Relationship Id="rId7" Type="http://schemas.openxmlformats.org/officeDocument/2006/relationships/image" Target="../media/image74.png"/><Relationship Id="rId2" Type="http://schemas.openxmlformats.org/officeDocument/2006/relationships/video" Target="file:///C:\Users\IY\Desktop\Orta_Kulak_Hast\TORP.mpg" TargetMode="External"/><Relationship Id="rId1" Type="http://schemas.openxmlformats.org/officeDocument/2006/relationships/video" Target="file:///C:\Users\IY\Desktop\Orta_Kulak_Hast\PORP.mpg" TargetMode="Externa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notesSlide" Target="../notesSlides/notesSlide46.xml"/></Relationships>
</file>

<file path=ppt/slides/_rels/slide9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9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b="1" dirty="0" smtClean="0">
                <a:effectLst>
                  <a:outerShdw blurRad="38100" dist="38100" dir="2700000" algn="tl">
                    <a:srgbClr val="000000">
                      <a:alpha val="43137"/>
                    </a:srgbClr>
                  </a:outerShdw>
                </a:effectLst>
              </a:rPr>
              <a:t>ORTA KULAK HASTALIKLARI</a:t>
            </a:r>
            <a:endParaRPr lang="en-US"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tr-TR" b="1" dirty="0" smtClean="0">
                <a:solidFill>
                  <a:schemeClr val="tx1"/>
                </a:solidFill>
              </a:rPr>
              <a:t>PROF. DR. CEM MEÇO, FEBORL-HNS</a:t>
            </a:r>
            <a:endParaRPr lang="en-US" b="1" dirty="0">
              <a:solidFill>
                <a:schemeClr val="tx1"/>
              </a:solidFill>
            </a:endParaRPr>
          </a:p>
        </p:txBody>
      </p:sp>
    </p:spTree>
    <p:extLst>
      <p:ext uri="{BB962C8B-B14F-4D97-AF65-F5344CB8AC3E}">
        <p14:creationId xmlns:p14="http://schemas.microsoft.com/office/powerpoint/2010/main" xmlns="" val="25257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Orta Kulak Boşluğunun Duvarları</a:t>
            </a:r>
            <a:endParaRPr lang="en-US" dirty="0"/>
          </a:p>
        </p:txBody>
      </p:sp>
      <p:sp>
        <p:nvSpPr>
          <p:cNvPr id="3" name="Content Placeholder 2"/>
          <p:cNvSpPr>
            <a:spLocks noGrp="1"/>
          </p:cNvSpPr>
          <p:nvPr>
            <p:ph idx="1"/>
          </p:nvPr>
        </p:nvSpPr>
        <p:spPr>
          <a:xfrm>
            <a:off x="457200" y="1295400"/>
            <a:ext cx="8229600" cy="4953000"/>
          </a:xfrm>
        </p:spPr>
        <p:txBody>
          <a:bodyPr>
            <a:noAutofit/>
          </a:bodyPr>
          <a:lstStyle/>
          <a:p>
            <a:pPr>
              <a:spcBef>
                <a:spcPct val="0"/>
              </a:spcBef>
            </a:pPr>
            <a:r>
              <a:rPr lang="tr-TR" sz="2000" b="1" dirty="0" smtClean="0"/>
              <a:t>Kulak Zarı – Membrana Timpani </a:t>
            </a:r>
            <a:r>
              <a:rPr lang="tr-TR" sz="2000" b="1" i="1" dirty="0" smtClean="0"/>
              <a:t>(DEVAM) </a:t>
            </a:r>
            <a:endParaRPr lang="tr-TR" sz="2000" i="1" dirty="0" smtClean="0"/>
          </a:p>
          <a:p>
            <a:pPr marL="457200" lvl="1" indent="0">
              <a:spcBef>
                <a:spcPct val="0"/>
              </a:spcBef>
              <a:buNone/>
            </a:pPr>
            <a:endParaRPr lang="tr-TR" sz="1600" dirty="0" smtClean="0"/>
          </a:p>
          <a:p>
            <a:pPr lvl="1">
              <a:spcBef>
                <a:spcPct val="0"/>
              </a:spcBef>
            </a:pPr>
            <a:r>
              <a:rPr lang="tr-TR" sz="1600" dirty="0" smtClean="0"/>
              <a:t>Kulak zarındaki patolojileri lokalize edebilmek amacı ile zar topografik olarak 4 ana kadrana ayrılarak incelenir. Manibrium malleinin üzerinde çekilen bir çizgi ile, umbo hizasında buna dik açı ile çizilen ikinci çizgi birleştirildiğinde kulak zarı; ön-alt, ön-üst, arka-alt, arka-üst kadranlara ayrılmaktadır.</a:t>
            </a:r>
          </a:p>
          <a:p>
            <a:pPr lvl="1">
              <a:spcBef>
                <a:spcPct val="0"/>
              </a:spcBef>
            </a:pPr>
            <a:r>
              <a:rPr lang="tr-TR" sz="1600" dirty="0" smtClean="0"/>
              <a:t>Yapı olarak kulak zarı 3 ayrı tabakadan oluşmaktadır. En dışta, DKY cildi, içte orta kulak mukozası ve ortada fibröz tabaka vardır. Fibröz tabaka sadece pars tensa kısmında bulunur ve zarın gerginliğini sağlar. Sirküler ve radyal liflerden oluşmuştur. Pars flaksida bölgesinde fibröz tabaka bulunmamaktadır. Bu nedenle kolaylıkla retraksiyon gelişir ve dış kulak yassı epiteli, orta kulağa invagine olabilir; bu şekilde kolesteatomlar gelişir.</a:t>
            </a:r>
          </a:p>
          <a:p>
            <a:pPr lvl="1">
              <a:spcBef>
                <a:spcPct val="0"/>
              </a:spcBef>
            </a:pPr>
            <a:r>
              <a:rPr lang="tr-TR" sz="1600" b="1" i="1" dirty="0" smtClean="0"/>
              <a:t>İnnervasyon:</a:t>
            </a:r>
            <a:r>
              <a:rPr lang="tr-TR" sz="1600" dirty="0" smtClean="0"/>
              <a:t> Dış yüzün innervasyonunu V, VII ve X sinirler sağlar. İç yüz ise IX kafa çifti aracılığı ile innerve olur.</a:t>
            </a:r>
          </a:p>
          <a:p>
            <a:pPr lvl="1">
              <a:spcBef>
                <a:spcPct val="0"/>
              </a:spcBef>
            </a:pPr>
            <a:r>
              <a:rPr lang="tr-TR" sz="1600" b="1" i="1" dirty="0" smtClean="0"/>
              <a:t>Arterler:</a:t>
            </a:r>
            <a:r>
              <a:rPr lang="tr-TR" sz="1600" dirty="0" smtClean="0"/>
              <a:t> A.stilomastoidea, a.timpanika ile beslenir. Venler içte pterigoid pleksusa, dışta v.jugularis eksterna’ya dökülür.</a:t>
            </a:r>
          </a:p>
        </p:txBody>
      </p:sp>
    </p:spTree>
    <p:extLst>
      <p:ext uri="{BB962C8B-B14F-4D97-AF65-F5344CB8AC3E}">
        <p14:creationId xmlns:p14="http://schemas.microsoft.com/office/powerpoint/2010/main" xmlns="" val="153561992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hidden="1"/>
          <p:cNvSpPr>
            <a:spLocks noGrp="1" noChangeArrowheads="1"/>
          </p:cNvSpPr>
          <p:nvPr>
            <p:ph type="title"/>
          </p:nvPr>
        </p:nvSpPr>
        <p:spPr/>
        <p:txBody>
          <a:bodyPr/>
          <a:lstStyle/>
          <a:p>
            <a:endParaRPr lang="en-US" altLang="en-US"/>
          </a:p>
        </p:txBody>
      </p:sp>
      <p:sp>
        <p:nvSpPr>
          <p:cNvPr id="18435" name="Rectangle 3" descr="Boe4"/>
          <p:cNvSpPr>
            <a:spLocks noGrp="1" noChangeAspect="1" noChangeArrowheads="1"/>
          </p:cNvSpPr>
          <p:nvPr isPhoto="1"/>
        </p:nvSpPr>
        <p:spPr bwMode="auto">
          <a:xfrm>
            <a:off x="2790825" y="0"/>
            <a:ext cx="5237163" cy="6858000"/>
          </a:xfrm>
          <a:prstGeom prst="rect">
            <a:avLst/>
          </a:prstGeom>
          <a:blipFill dpi="0" rotWithShape="1">
            <a:blip r:embed="rId3" cstate="print"/>
            <a:srcRect/>
            <a:stretch>
              <a:fillRect b="-23"/>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8436" name="Text Box 4"/>
          <p:cNvSpPr txBox="1">
            <a:spLocks noChangeArrowheads="1"/>
          </p:cNvSpPr>
          <p:nvPr/>
        </p:nvSpPr>
        <p:spPr bwMode="auto">
          <a:xfrm>
            <a:off x="468313" y="260350"/>
            <a:ext cx="1763712" cy="466725"/>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de-DE" altLang="en-US" sz="2400" dirty="0" smtClean="0"/>
              <a:t>Mastoidit</a:t>
            </a:r>
            <a:endParaRPr lang="de-DE" altLang="en-US" sz="2400" dirty="0"/>
          </a:p>
        </p:txBody>
      </p:sp>
      <p:sp>
        <p:nvSpPr>
          <p:cNvPr id="18437" name="Text Box 5"/>
          <p:cNvSpPr txBox="1">
            <a:spLocks noChangeArrowheads="1"/>
          </p:cNvSpPr>
          <p:nvPr/>
        </p:nvSpPr>
        <p:spPr bwMode="auto">
          <a:xfrm>
            <a:off x="107950" y="1412875"/>
            <a:ext cx="2519363" cy="831850"/>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de-DE" altLang="en-US" sz="2400" dirty="0" smtClean="0"/>
              <a:t>Subperiostal</a:t>
            </a:r>
            <a:endParaRPr lang="de-DE" altLang="en-US" sz="2400" dirty="0"/>
          </a:p>
          <a:p>
            <a:pPr algn="ctr"/>
            <a:r>
              <a:rPr lang="de-DE" altLang="en-US" sz="2400" dirty="0" smtClean="0"/>
              <a:t>Abs</a:t>
            </a:r>
            <a:r>
              <a:rPr lang="tr-TR" altLang="en-US" sz="2400" dirty="0" smtClean="0"/>
              <a:t>e</a:t>
            </a:r>
            <a:endParaRPr lang="de-DE" altLang="en-US" sz="2400" dirty="0"/>
          </a:p>
        </p:txBody>
      </p:sp>
      <p:sp>
        <p:nvSpPr>
          <p:cNvPr id="18438" name="Text Box 6"/>
          <p:cNvSpPr txBox="1">
            <a:spLocks noChangeArrowheads="1"/>
          </p:cNvSpPr>
          <p:nvPr/>
        </p:nvSpPr>
        <p:spPr bwMode="auto">
          <a:xfrm>
            <a:off x="250825" y="4652963"/>
            <a:ext cx="2305050" cy="707886"/>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tr-TR" altLang="en-US" sz="2000" dirty="0" smtClean="0"/>
              <a:t>Mastoidit komplikasyonları</a:t>
            </a:r>
            <a:endParaRPr lang="de-DE" altLang="en-US" sz="2000" dirty="0"/>
          </a:p>
        </p:txBody>
      </p:sp>
      <p:sp>
        <p:nvSpPr>
          <p:cNvPr id="18439" name="Text Box 7"/>
          <p:cNvSpPr txBox="1">
            <a:spLocks noChangeArrowheads="1"/>
          </p:cNvSpPr>
          <p:nvPr/>
        </p:nvSpPr>
        <p:spPr bwMode="auto">
          <a:xfrm>
            <a:off x="107950" y="3013075"/>
            <a:ext cx="2519363" cy="831850"/>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tr-TR" altLang="en-US" sz="2400" dirty="0"/>
              <a:t>B</a:t>
            </a:r>
            <a:r>
              <a:rPr lang="de-DE" altLang="en-US" sz="2400" dirty="0" smtClean="0"/>
              <a:t>T-</a:t>
            </a:r>
            <a:endParaRPr lang="de-DE" altLang="en-US" sz="2400" dirty="0"/>
          </a:p>
          <a:p>
            <a:pPr algn="ctr"/>
            <a:r>
              <a:rPr lang="tr-TR" altLang="en-US" sz="2400" dirty="0" smtClean="0"/>
              <a:t>Kapalı</a:t>
            </a:r>
            <a:endParaRPr lang="de-DE" altLang="en-US" sz="2400" dirty="0"/>
          </a:p>
        </p:txBody>
      </p:sp>
      <p:sp>
        <p:nvSpPr>
          <p:cNvPr id="18440" name="Freeform 8"/>
          <p:cNvSpPr>
            <a:spLocks/>
          </p:cNvSpPr>
          <p:nvPr/>
        </p:nvSpPr>
        <p:spPr bwMode="auto">
          <a:xfrm>
            <a:off x="2627313" y="3068638"/>
            <a:ext cx="4105275" cy="431800"/>
          </a:xfrm>
          <a:custGeom>
            <a:avLst/>
            <a:gdLst>
              <a:gd name="T0" fmla="*/ 0 w 2586"/>
              <a:gd name="T1" fmla="*/ 272 h 272"/>
              <a:gd name="T2" fmla="*/ 2586 w 2586"/>
              <a:gd name="T3" fmla="*/ 272 h 272"/>
              <a:gd name="T4" fmla="*/ 2586 w 2586"/>
              <a:gd name="T5" fmla="*/ 0 h 272"/>
            </a:gdLst>
            <a:ahLst/>
            <a:cxnLst>
              <a:cxn ang="0">
                <a:pos x="T0" y="T1"/>
              </a:cxn>
              <a:cxn ang="0">
                <a:pos x="T2" y="T3"/>
              </a:cxn>
              <a:cxn ang="0">
                <a:pos x="T4" y="T5"/>
              </a:cxn>
            </a:cxnLst>
            <a:rect l="0" t="0" r="r" b="b"/>
            <a:pathLst>
              <a:path w="2586" h="272">
                <a:moveTo>
                  <a:pt x="0" y="272"/>
                </a:moveTo>
                <a:lnTo>
                  <a:pt x="2586" y="272"/>
                </a:lnTo>
                <a:lnTo>
                  <a:pt x="2586" y="0"/>
                </a:lnTo>
              </a:path>
            </a:pathLst>
          </a:custGeom>
          <a:noFill/>
          <a:ln w="28575" cmpd="sng">
            <a:solidFill>
              <a:schemeClr val="tx1"/>
            </a:solidFill>
            <a:round/>
            <a:headEnd type="none" w="med" len="med"/>
            <a:tailEnd type="arrow"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8441" name="Text Box 9"/>
          <p:cNvSpPr txBox="1">
            <a:spLocks noChangeArrowheads="1"/>
          </p:cNvSpPr>
          <p:nvPr/>
        </p:nvSpPr>
        <p:spPr bwMode="auto">
          <a:xfrm>
            <a:off x="8108950" y="6491288"/>
            <a:ext cx="1035050" cy="366712"/>
          </a:xfrm>
          <a:prstGeom prst="rect">
            <a:avLst/>
          </a:prstGeom>
          <a:solidFill>
            <a:srgbClr val="F4FAA4"/>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a:t>Abb.4.7.</a:t>
            </a:r>
          </a:p>
        </p:txBody>
      </p:sp>
    </p:spTree>
    <p:extLst>
      <p:ext uri="{BB962C8B-B14F-4D97-AF65-F5344CB8AC3E}">
        <p14:creationId xmlns:p14="http://schemas.microsoft.com/office/powerpoint/2010/main" xmlns="" val="73160789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hidden="1"/>
          <p:cNvSpPr>
            <a:spLocks noGrp="1" noChangeArrowheads="1"/>
          </p:cNvSpPr>
          <p:nvPr>
            <p:ph type="title"/>
          </p:nvPr>
        </p:nvSpPr>
        <p:spPr/>
        <p:txBody>
          <a:bodyPr/>
          <a:lstStyle/>
          <a:p>
            <a:endParaRPr lang="en-US" altLang="en-US"/>
          </a:p>
        </p:txBody>
      </p:sp>
      <p:sp>
        <p:nvSpPr>
          <p:cNvPr id="101379" name="Rectangle 3" descr="Ohr-Probst 11"/>
          <p:cNvSpPr>
            <a:spLocks noGrp="1" noChangeAspect="1" noChangeArrowheads="1"/>
          </p:cNvSpPr>
          <p:nvPr isPhoto="1"/>
        </p:nvSpPr>
        <p:spPr bwMode="auto">
          <a:xfrm>
            <a:off x="1273175" y="0"/>
            <a:ext cx="6597650" cy="6858000"/>
          </a:xfrm>
          <a:prstGeom prst="rect">
            <a:avLst/>
          </a:prstGeom>
          <a:blipFill dpi="0" rotWithShape="1">
            <a:blip r:embed="rId3" cstate="print"/>
            <a:srcRect/>
            <a:stretch>
              <a:fillRect r="-6"/>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326622170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hidden="1"/>
          <p:cNvSpPr>
            <a:spLocks noGrp="1" noChangeArrowheads="1"/>
          </p:cNvSpPr>
          <p:nvPr>
            <p:ph type="title"/>
          </p:nvPr>
        </p:nvSpPr>
        <p:spPr/>
        <p:txBody>
          <a:bodyPr/>
          <a:lstStyle/>
          <a:p>
            <a:endParaRPr lang="en-US" altLang="en-US"/>
          </a:p>
        </p:txBody>
      </p:sp>
      <p:sp>
        <p:nvSpPr>
          <p:cNvPr id="99331" name="Rectangle 3" descr="9"/>
          <p:cNvSpPr>
            <a:spLocks noGrp="1" noChangeAspect="1" noChangeArrowheads="1"/>
          </p:cNvSpPr>
          <p:nvPr isPhoto="1"/>
        </p:nvSpPr>
        <p:spPr bwMode="auto">
          <a:xfrm>
            <a:off x="0" y="739775"/>
            <a:ext cx="9144000" cy="5378450"/>
          </a:xfrm>
          <a:prstGeom prst="rect">
            <a:avLst/>
          </a:prstGeom>
          <a:blipFill dpi="0" rotWithShape="1">
            <a:blip r:embed="rId3" cstate="print"/>
            <a:srcRect/>
            <a:stretch>
              <a:fillRect r="-40"/>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49862179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4"/>
          <p:cNvSpPr>
            <a:spLocks noChangeArrowheads="1"/>
          </p:cNvSpPr>
          <p:nvPr/>
        </p:nvSpPr>
        <p:spPr bwMode="auto">
          <a:xfrm>
            <a:off x="0" y="692150"/>
            <a:ext cx="9144000" cy="5035550"/>
          </a:xfrm>
          <a:prstGeom prst="rect">
            <a:avLst/>
          </a:prstGeom>
          <a:solidFill>
            <a:srgbClr val="E6F17B"/>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buFontTx/>
              <a:buChar char="•"/>
            </a:pPr>
            <a:r>
              <a:rPr lang="de-DE" altLang="en-US" sz="3600" dirty="0" smtClean="0"/>
              <a:t>Mastoidit – Subperiostal</a:t>
            </a:r>
            <a:r>
              <a:rPr lang="tr-TR" altLang="en-US" sz="3600" dirty="0" smtClean="0"/>
              <a:t> </a:t>
            </a:r>
            <a:r>
              <a:rPr lang="de-DE" altLang="en-US" sz="3600" dirty="0" smtClean="0"/>
              <a:t>abs</a:t>
            </a:r>
            <a:r>
              <a:rPr lang="tr-TR" altLang="en-US" sz="3600" dirty="0" smtClean="0"/>
              <a:t>e</a:t>
            </a:r>
            <a:endParaRPr lang="de-DE" altLang="en-US" sz="3600" dirty="0"/>
          </a:p>
          <a:p>
            <a:pPr>
              <a:buFontTx/>
              <a:buChar char="•"/>
            </a:pPr>
            <a:r>
              <a:rPr lang="de-DE" altLang="en-US" sz="3600" dirty="0" smtClean="0"/>
              <a:t>Bezold-Abs</a:t>
            </a:r>
            <a:r>
              <a:rPr lang="tr-TR" altLang="en-US" sz="3600" dirty="0" smtClean="0"/>
              <a:t>esi</a:t>
            </a:r>
            <a:endParaRPr lang="de-DE" altLang="en-US" sz="3600" dirty="0"/>
          </a:p>
          <a:p>
            <a:pPr>
              <a:buFontTx/>
              <a:buChar char="•"/>
            </a:pPr>
            <a:r>
              <a:rPr lang="de-DE" altLang="en-US" sz="3600" dirty="0" smtClean="0"/>
              <a:t>Zygomastizit</a:t>
            </a:r>
            <a:endParaRPr lang="de-DE" altLang="en-US" sz="3600" dirty="0"/>
          </a:p>
          <a:p>
            <a:pPr>
              <a:buFontTx/>
              <a:buChar char="•"/>
            </a:pPr>
            <a:r>
              <a:rPr lang="de-DE" altLang="en-US" sz="3600" dirty="0" smtClean="0"/>
              <a:t>Petroapizit</a:t>
            </a:r>
            <a:endParaRPr lang="de-DE" altLang="en-US" sz="3600" dirty="0"/>
          </a:p>
          <a:p>
            <a:pPr>
              <a:buFontTx/>
              <a:buChar char="•"/>
            </a:pPr>
            <a:r>
              <a:rPr lang="de-DE" altLang="en-US" sz="3600" dirty="0" smtClean="0"/>
              <a:t>Sinusthrombo</a:t>
            </a:r>
            <a:r>
              <a:rPr lang="tr-TR" altLang="en-US" sz="3600" dirty="0" smtClean="0"/>
              <a:t>zu</a:t>
            </a:r>
            <a:r>
              <a:rPr lang="de-DE" altLang="en-US" sz="3600" dirty="0" smtClean="0"/>
              <a:t> </a:t>
            </a:r>
            <a:r>
              <a:rPr lang="de-DE" altLang="en-US" sz="3600" dirty="0"/>
              <a:t>- </a:t>
            </a:r>
            <a:r>
              <a:rPr lang="de-DE" altLang="en-US" sz="3600" dirty="0" smtClean="0"/>
              <a:t>septi</a:t>
            </a:r>
            <a:r>
              <a:rPr lang="tr-TR" altLang="en-US" sz="3600" dirty="0" smtClean="0"/>
              <a:t>k</a:t>
            </a:r>
            <a:endParaRPr lang="de-DE" altLang="en-US" sz="3600" dirty="0"/>
          </a:p>
          <a:p>
            <a:pPr>
              <a:buFontTx/>
              <a:buChar char="•"/>
            </a:pPr>
            <a:r>
              <a:rPr lang="de-DE" altLang="en-US" sz="3600" dirty="0" smtClean="0"/>
              <a:t>Fa</a:t>
            </a:r>
            <a:r>
              <a:rPr lang="tr-TR" altLang="en-US" sz="3600" dirty="0" smtClean="0"/>
              <a:t>s</a:t>
            </a:r>
            <a:r>
              <a:rPr lang="de-DE" altLang="en-US" sz="3600" dirty="0" smtClean="0"/>
              <a:t>ial</a:t>
            </a:r>
            <a:r>
              <a:rPr lang="tr-TR" altLang="en-US" sz="3600" dirty="0" smtClean="0"/>
              <a:t> </a:t>
            </a:r>
            <a:r>
              <a:rPr lang="de-DE" altLang="en-US" sz="3600" dirty="0" smtClean="0"/>
              <a:t>par</a:t>
            </a:r>
            <a:r>
              <a:rPr lang="tr-TR" altLang="en-US" sz="3600" dirty="0" smtClean="0"/>
              <a:t>alizi</a:t>
            </a:r>
            <a:endParaRPr lang="de-DE" altLang="en-US" sz="3600" dirty="0"/>
          </a:p>
          <a:p>
            <a:pPr>
              <a:buFontTx/>
              <a:buChar char="•"/>
            </a:pPr>
            <a:r>
              <a:rPr lang="de-DE" altLang="en-US" sz="3600" dirty="0" smtClean="0"/>
              <a:t>Labyrintit </a:t>
            </a:r>
            <a:r>
              <a:rPr lang="tr-TR" altLang="en-US" sz="3600" dirty="0" smtClean="0"/>
              <a:t>(SNIK ve Vertigo)</a:t>
            </a:r>
            <a:endParaRPr lang="de-DE" altLang="en-US" sz="3600" dirty="0"/>
          </a:p>
          <a:p>
            <a:pPr>
              <a:buFontTx/>
              <a:buChar char="•"/>
            </a:pPr>
            <a:r>
              <a:rPr lang="de-DE" altLang="en-US" sz="3600" dirty="0" smtClean="0"/>
              <a:t>Men</a:t>
            </a:r>
            <a:r>
              <a:rPr lang="tr-TR" altLang="en-US" sz="3600" dirty="0" smtClean="0"/>
              <a:t>e</a:t>
            </a:r>
            <a:r>
              <a:rPr lang="de-DE" altLang="en-US" sz="3600" dirty="0" smtClean="0"/>
              <a:t>n</a:t>
            </a:r>
            <a:r>
              <a:rPr lang="tr-TR" altLang="en-US" sz="3600" dirty="0" smtClean="0"/>
              <a:t>j</a:t>
            </a:r>
            <a:r>
              <a:rPr lang="de-DE" altLang="en-US" sz="3600" dirty="0" smtClean="0"/>
              <a:t>it</a:t>
            </a:r>
            <a:endParaRPr lang="de-DE" altLang="en-US" sz="3600" dirty="0"/>
          </a:p>
          <a:p>
            <a:pPr>
              <a:buFontTx/>
              <a:buChar char="•"/>
            </a:pPr>
            <a:r>
              <a:rPr lang="tr-TR" altLang="en-US" sz="3600" dirty="0" smtClean="0"/>
              <a:t>Beyin Apsesi</a:t>
            </a:r>
            <a:endParaRPr lang="de-DE" altLang="en-US" sz="3600" dirty="0"/>
          </a:p>
        </p:txBody>
      </p:sp>
      <p:sp>
        <p:nvSpPr>
          <p:cNvPr id="72709" name="Text Box 5"/>
          <p:cNvSpPr txBox="1">
            <a:spLocks noChangeArrowheads="1"/>
          </p:cNvSpPr>
          <p:nvPr/>
        </p:nvSpPr>
        <p:spPr bwMode="auto">
          <a:xfrm>
            <a:off x="2627313" y="-100013"/>
            <a:ext cx="3732368" cy="7078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sz="4000" dirty="0" smtClean="0"/>
              <a:t>Kompli</a:t>
            </a:r>
            <a:r>
              <a:rPr lang="tr-TR" altLang="en-US" sz="4000" dirty="0" smtClean="0"/>
              <a:t>kasyonlar</a:t>
            </a:r>
            <a:r>
              <a:rPr lang="de-DE" altLang="en-US" sz="4000" dirty="0" smtClean="0"/>
              <a:t>:</a:t>
            </a:r>
            <a:endParaRPr lang="de-DE" altLang="en-US" sz="4000" dirty="0"/>
          </a:p>
        </p:txBody>
      </p:sp>
      <p:sp>
        <p:nvSpPr>
          <p:cNvPr id="72710" name="Text Box 6"/>
          <p:cNvSpPr txBox="1">
            <a:spLocks noChangeArrowheads="1"/>
          </p:cNvSpPr>
          <p:nvPr/>
        </p:nvSpPr>
        <p:spPr bwMode="auto">
          <a:xfrm>
            <a:off x="1619250" y="6042025"/>
            <a:ext cx="4641784" cy="52322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sz="2800" dirty="0" smtClean="0"/>
              <a:t>T</a:t>
            </a:r>
            <a:r>
              <a:rPr lang="tr-TR" altLang="en-US" sz="2800" dirty="0" smtClean="0"/>
              <a:t>edavi</a:t>
            </a:r>
            <a:r>
              <a:rPr lang="de-DE" altLang="en-US" sz="2800" dirty="0" smtClean="0"/>
              <a:t>: Antibiotik</a:t>
            </a:r>
            <a:r>
              <a:rPr lang="tr-TR" altLang="en-US" sz="2800" dirty="0" smtClean="0"/>
              <a:t>ler ve Cerrahi</a:t>
            </a:r>
            <a:endParaRPr lang="de-DE" altLang="en-US" sz="2800" dirty="0"/>
          </a:p>
        </p:txBody>
      </p:sp>
    </p:spTree>
    <p:extLst>
      <p:ext uri="{BB962C8B-B14F-4D97-AF65-F5344CB8AC3E}">
        <p14:creationId xmlns:p14="http://schemas.microsoft.com/office/powerpoint/2010/main" xmlns="" val="1148657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2710"/>
                                        </p:tgtEl>
                                        <p:attrNameLst>
                                          <p:attrName>style.visibility</p:attrName>
                                        </p:attrNameLst>
                                      </p:cBhvr>
                                      <p:to>
                                        <p:strVal val="visible"/>
                                      </p:to>
                                    </p:set>
                                    <p:animEffect transition="in" filter="blinds(horizontal)">
                                      <p:cBhvr>
                                        <p:cTn id="7" dur="500"/>
                                        <p:tgtEl>
                                          <p:spTgt spid="727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0"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323850" y="139700"/>
            <a:ext cx="8569325" cy="6370975"/>
          </a:xfrm>
          <a:prstGeom prst="rect">
            <a:avLst/>
          </a:prstGeom>
          <a:solidFill>
            <a:srgbClr val="E6F17B"/>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a:buFontTx/>
              <a:buAutoNum type="arabicPeriod"/>
            </a:pPr>
            <a:r>
              <a:rPr lang="tr-TR" altLang="en-US" sz="2400" dirty="0" smtClean="0"/>
              <a:t>İltihab</a:t>
            </a:r>
            <a:r>
              <a:rPr lang="de-DE" altLang="en-US" sz="2400" dirty="0" smtClean="0"/>
              <a:t> </a:t>
            </a:r>
            <a:r>
              <a:rPr lang="de-DE" altLang="en-US" sz="2400" dirty="0"/>
              <a:t>= </a:t>
            </a:r>
            <a:r>
              <a:rPr lang="de-DE" altLang="en-US" sz="2400" dirty="0" smtClean="0"/>
              <a:t>Labyrinthit</a:t>
            </a:r>
            <a:endParaRPr lang="de-DE" altLang="en-US" sz="2400" dirty="0"/>
          </a:p>
          <a:p>
            <a:pPr lvl="1">
              <a:buFontTx/>
              <a:buAutoNum type="arabicPeriod"/>
            </a:pPr>
            <a:r>
              <a:rPr lang="de-DE" altLang="en-US" sz="2400" dirty="0" smtClean="0"/>
              <a:t>Diff</a:t>
            </a:r>
            <a:r>
              <a:rPr lang="tr-TR" altLang="en-US" sz="2400" dirty="0" smtClean="0"/>
              <a:t>üz</a:t>
            </a:r>
            <a:r>
              <a:rPr lang="de-DE" altLang="en-US" sz="2400" dirty="0" smtClean="0"/>
              <a:t>-</a:t>
            </a:r>
            <a:r>
              <a:rPr lang="tr-TR" altLang="en-US" sz="2400" dirty="0" smtClean="0"/>
              <a:t>her tarafta </a:t>
            </a:r>
            <a:r>
              <a:rPr lang="de-DE" altLang="en-US" sz="2400" dirty="0" smtClean="0"/>
              <a:t>(Labyrinthfist</a:t>
            </a:r>
            <a:r>
              <a:rPr lang="tr-TR" altLang="en-US" sz="2400" dirty="0" smtClean="0"/>
              <a:t>ülü</a:t>
            </a:r>
            <a:r>
              <a:rPr lang="de-DE" altLang="en-US" sz="2400" dirty="0" smtClean="0"/>
              <a:t>)</a:t>
            </a:r>
            <a:endParaRPr lang="de-DE" altLang="en-US" sz="2400" dirty="0"/>
          </a:p>
          <a:p>
            <a:pPr lvl="1">
              <a:buFontTx/>
              <a:buAutoNum type="arabicPeriod"/>
            </a:pPr>
            <a:r>
              <a:rPr lang="de-DE" altLang="en-US" sz="2400" dirty="0"/>
              <a:t>Serös: </a:t>
            </a:r>
            <a:r>
              <a:rPr lang="de-DE" altLang="en-US" sz="2400" dirty="0" smtClean="0"/>
              <a:t>S</a:t>
            </a:r>
            <a:r>
              <a:rPr lang="tr-TR" altLang="en-US" sz="2400" dirty="0" smtClean="0"/>
              <a:t>e</a:t>
            </a:r>
            <a:r>
              <a:rPr lang="de-DE" altLang="en-US" sz="2400" dirty="0" smtClean="0"/>
              <a:t>mptom</a:t>
            </a:r>
            <a:r>
              <a:rPr lang="tr-TR" altLang="en-US" sz="2400" dirty="0" smtClean="0"/>
              <a:t>lar </a:t>
            </a:r>
            <a:r>
              <a:rPr lang="de-DE" altLang="en-US" sz="2400" dirty="0" smtClean="0">
                <a:sym typeface="Wingdings" pitchFamily="2" charset="2"/>
              </a:rPr>
              <a:t>(</a:t>
            </a:r>
            <a:r>
              <a:rPr lang="tr-TR" altLang="en-US" sz="2400" dirty="0" smtClean="0">
                <a:sym typeface="Wingdings" pitchFamily="2" charset="2"/>
              </a:rPr>
              <a:t>geriye dönüşlüdür</a:t>
            </a:r>
            <a:r>
              <a:rPr lang="de-DE" altLang="en-US" sz="2400" dirty="0" smtClean="0">
                <a:sym typeface="Wingdings" pitchFamily="2" charset="2"/>
              </a:rPr>
              <a:t>!)</a:t>
            </a:r>
            <a:r>
              <a:rPr lang="de-DE" altLang="en-US" sz="2400" dirty="0" smtClean="0"/>
              <a:t> </a:t>
            </a:r>
            <a:endParaRPr lang="de-DE" altLang="en-US" sz="2400" dirty="0"/>
          </a:p>
          <a:p>
            <a:pPr lvl="2">
              <a:buFontTx/>
              <a:buAutoNum type="arabicPeriod"/>
            </a:pPr>
            <a:r>
              <a:rPr lang="tr-TR" altLang="en-US" sz="2400" dirty="0" smtClean="0"/>
              <a:t>Vertigo ve Kusma</a:t>
            </a:r>
            <a:endParaRPr lang="de-DE" altLang="en-US" sz="2400" dirty="0"/>
          </a:p>
          <a:p>
            <a:pPr lvl="2">
              <a:buFontTx/>
              <a:buAutoNum type="arabicPeriod"/>
            </a:pPr>
            <a:r>
              <a:rPr lang="de-DE" altLang="en-US" sz="2400" dirty="0"/>
              <a:t>Nystagmus: </a:t>
            </a:r>
            <a:r>
              <a:rPr lang="tr-TR" altLang="en-US" sz="2400" dirty="0" smtClean="0"/>
              <a:t>Hasta tarafa doğru uyarılma nistagmusu</a:t>
            </a:r>
            <a:endParaRPr lang="de-DE" altLang="en-US" sz="2400" dirty="0"/>
          </a:p>
          <a:p>
            <a:pPr lvl="2">
              <a:buFontTx/>
              <a:buAutoNum type="arabicPeriod"/>
            </a:pPr>
            <a:r>
              <a:rPr lang="tr-TR" altLang="en-US" sz="2400" dirty="0" smtClean="0"/>
              <a:t>İTİK</a:t>
            </a:r>
            <a:endParaRPr lang="de-DE" altLang="en-US" sz="2400" dirty="0"/>
          </a:p>
          <a:p>
            <a:pPr lvl="1">
              <a:buFontTx/>
              <a:buAutoNum type="arabicPeriod"/>
            </a:pPr>
            <a:r>
              <a:rPr lang="tr-TR" altLang="en-US" sz="2400" dirty="0" smtClean="0"/>
              <a:t>Pürülan</a:t>
            </a:r>
            <a:r>
              <a:rPr lang="de-DE" altLang="en-US" sz="2400" dirty="0" smtClean="0"/>
              <a:t> S</a:t>
            </a:r>
            <a:r>
              <a:rPr lang="tr-TR" altLang="en-US" sz="2400" dirty="0" smtClean="0"/>
              <a:t>e</a:t>
            </a:r>
            <a:r>
              <a:rPr lang="de-DE" altLang="en-US" sz="2400" dirty="0" smtClean="0"/>
              <a:t>mptom</a:t>
            </a:r>
            <a:r>
              <a:rPr lang="tr-TR" altLang="en-US" sz="2400" dirty="0" smtClean="0"/>
              <a:t>lar</a:t>
            </a:r>
            <a:r>
              <a:rPr lang="de-DE" altLang="en-US" sz="2400" dirty="0" smtClean="0"/>
              <a:t> (</a:t>
            </a:r>
            <a:r>
              <a:rPr lang="tr-TR" altLang="en-US" sz="2400" dirty="0" smtClean="0"/>
              <a:t>Geriye dönüşsüzdür</a:t>
            </a:r>
            <a:r>
              <a:rPr lang="de-DE" altLang="en-US" sz="2400" dirty="0" smtClean="0"/>
              <a:t>)</a:t>
            </a:r>
            <a:endParaRPr lang="de-DE" altLang="en-US" sz="2400" dirty="0"/>
          </a:p>
          <a:p>
            <a:pPr lvl="2">
              <a:buFontTx/>
              <a:buAutoNum type="arabicPeriod"/>
            </a:pPr>
            <a:r>
              <a:rPr lang="tr-TR" altLang="en-US" sz="2400" dirty="0" smtClean="0"/>
              <a:t>Ağır Vertigo ve Kusma</a:t>
            </a:r>
            <a:endParaRPr lang="de-DE" altLang="en-US" sz="2400" dirty="0"/>
          </a:p>
          <a:p>
            <a:pPr lvl="2">
              <a:buFontTx/>
              <a:buAutoNum type="arabicPeriod"/>
            </a:pPr>
            <a:r>
              <a:rPr lang="de-DE" altLang="en-US" sz="2400" dirty="0"/>
              <a:t>Nystagmus: </a:t>
            </a:r>
            <a:r>
              <a:rPr lang="tr-TR" altLang="en-US" sz="2400" dirty="0" smtClean="0"/>
              <a:t>Sağlıklı tarafa doğru kayıp nistağmusu </a:t>
            </a:r>
            <a:endParaRPr lang="de-DE" altLang="en-US" sz="2400" dirty="0"/>
          </a:p>
          <a:p>
            <a:pPr lvl="2">
              <a:buFontTx/>
              <a:buAutoNum type="arabicPeriod"/>
            </a:pPr>
            <a:r>
              <a:rPr lang="tr-TR" altLang="en-US" sz="2400" dirty="0" smtClean="0"/>
              <a:t>Total SNİK</a:t>
            </a:r>
            <a:r>
              <a:rPr lang="de-DE" altLang="en-US" sz="2400" dirty="0" smtClean="0"/>
              <a:t>: </a:t>
            </a:r>
            <a:r>
              <a:rPr lang="tr-TR" altLang="en-US" sz="2400" dirty="0" smtClean="0"/>
              <a:t>sıklıkla koklea kemikleşir (ossifikasyon)</a:t>
            </a:r>
            <a:endParaRPr lang="de-DE" altLang="en-US" sz="2400" dirty="0"/>
          </a:p>
          <a:p>
            <a:pPr lvl="1">
              <a:buFontTx/>
              <a:buAutoNum type="arabicPeriod" startAt="4"/>
            </a:pPr>
            <a:r>
              <a:rPr lang="de-DE" altLang="en-US" sz="2400" dirty="0" smtClean="0"/>
              <a:t>Tympano</a:t>
            </a:r>
            <a:r>
              <a:rPr lang="tr-TR" altLang="en-US" sz="2400" dirty="0" smtClean="0"/>
              <a:t>j</a:t>
            </a:r>
            <a:r>
              <a:rPr lang="de-DE" altLang="en-US" sz="2400" dirty="0" smtClean="0"/>
              <a:t>en</a:t>
            </a:r>
            <a:endParaRPr lang="de-DE" altLang="en-US" sz="2400" dirty="0"/>
          </a:p>
          <a:p>
            <a:pPr lvl="1">
              <a:buFontTx/>
              <a:buAutoNum type="arabicPeriod" startAt="4"/>
            </a:pPr>
            <a:r>
              <a:rPr lang="de-DE" altLang="en-US" sz="2400" dirty="0" smtClean="0"/>
              <a:t>Meningo</a:t>
            </a:r>
            <a:r>
              <a:rPr lang="tr-TR" altLang="en-US" sz="2400" dirty="0" smtClean="0"/>
              <a:t>j</a:t>
            </a:r>
            <a:r>
              <a:rPr lang="de-DE" altLang="en-US" sz="2400" dirty="0" smtClean="0"/>
              <a:t>en</a:t>
            </a:r>
            <a:r>
              <a:rPr lang="de-DE" altLang="en-US" sz="2400" dirty="0"/>
              <a:t>: Pneumokokken, Meningokokken</a:t>
            </a:r>
          </a:p>
          <a:p>
            <a:pPr lvl="1">
              <a:buFontTx/>
              <a:buAutoNum type="arabicPeriod" startAt="4"/>
            </a:pPr>
            <a:r>
              <a:rPr lang="tr-TR" altLang="en-US" sz="2400" dirty="0" smtClean="0"/>
              <a:t>Enfeksiyon hastalıkları</a:t>
            </a:r>
            <a:r>
              <a:rPr lang="de-DE" altLang="en-US" sz="2400" dirty="0" smtClean="0"/>
              <a:t>: </a:t>
            </a:r>
            <a:endParaRPr lang="de-DE" altLang="en-US" sz="2400" dirty="0"/>
          </a:p>
          <a:p>
            <a:pPr lvl="2">
              <a:buFontTx/>
              <a:buAutoNum type="arabicPeriod"/>
            </a:pPr>
            <a:r>
              <a:rPr lang="tr-TR" altLang="en-US" sz="2400" dirty="0" smtClean="0"/>
              <a:t>Doğumsal Sifiliz</a:t>
            </a:r>
            <a:r>
              <a:rPr lang="de-DE" altLang="en-US" sz="2400" dirty="0" smtClean="0"/>
              <a:t>: HUTCHINSON-Tria</a:t>
            </a:r>
            <a:r>
              <a:rPr lang="tr-TR" altLang="en-US" sz="2400" dirty="0" smtClean="0"/>
              <a:t>dı</a:t>
            </a:r>
            <a:r>
              <a:rPr lang="de-DE" altLang="en-US" sz="2400" dirty="0" smtClean="0"/>
              <a:t>:</a:t>
            </a:r>
            <a:endParaRPr lang="de-DE" altLang="en-US" sz="2400" dirty="0"/>
          </a:p>
          <a:p>
            <a:pPr lvl="4">
              <a:buFontTx/>
              <a:buAutoNum type="arabicPeriod"/>
            </a:pPr>
            <a:r>
              <a:rPr lang="de-DE" altLang="en-US" sz="2400" dirty="0" smtClean="0"/>
              <a:t>Progressi</a:t>
            </a:r>
            <a:r>
              <a:rPr lang="tr-TR" altLang="en-US" sz="2400" dirty="0" smtClean="0"/>
              <a:t>f</a:t>
            </a:r>
            <a:r>
              <a:rPr lang="de-DE" altLang="en-US" sz="2400" dirty="0" smtClean="0"/>
              <a:t> </a:t>
            </a:r>
            <a:r>
              <a:rPr lang="de-DE" altLang="en-US" sz="2400" dirty="0"/>
              <a:t>Sensoneurale </a:t>
            </a:r>
            <a:r>
              <a:rPr lang="tr-TR" altLang="en-US" sz="2400" dirty="0" smtClean="0"/>
              <a:t>İK</a:t>
            </a:r>
            <a:endParaRPr lang="de-DE" altLang="en-US" sz="2400" dirty="0"/>
          </a:p>
          <a:p>
            <a:pPr lvl="4">
              <a:buFontTx/>
              <a:buAutoNum type="arabicPeriod"/>
            </a:pPr>
            <a:r>
              <a:rPr lang="de-DE" altLang="en-US" sz="2400" dirty="0"/>
              <a:t>Keratitis Parenchymatosa</a:t>
            </a:r>
          </a:p>
          <a:p>
            <a:pPr lvl="4">
              <a:buFontTx/>
              <a:buAutoNum type="arabicPeriod"/>
            </a:pPr>
            <a:r>
              <a:rPr lang="tr-TR" altLang="en-US" sz="2400" dirty="0" smtClean="0"/>
              <a:t>Kesici dişlerde Erime defekti</a:t>
            </a:r>
            <a:endParaRPr lang="de-DE" altLang="en-US" sz="2400" dirty="0"/>
          </a:p>
        </p:txBody>
      </p:sp>
    </p:spTree>
    <p:extLst>
      <p:ext uri="{BB962C8B-B14F-4D97-AF65-F5344CB8AC3E}">
        <p14:creationId xmlns:p14="http://schemas.microsoft.com/office/powerpoint/2010/main" xmlns="" val="36076135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idx="4294967295"/>
          </p:nvPr>
        </p:nvSpPr>
        <p:spPr/>
        <p:txBody>
          <a:bodyPr/>
          <a:lstStyle/>
          <a:p>
            <a:r>
              <a:rPr lang="de-DE" altLang="en-US" sz="4000" dirty="0" smtClean="0"/>
              <a:t>Sinusthrombo</a:t>
            </a:r>
            <a:r>
              <a:rPr lang="tr-TR" altLang="en-US" sz="4000" dirty="0" smtClean="0"/>
              <a:t>zu</a:t>
            </a:r>
            <a:r>
              <a:rPr lang="de-DE" altLang="en-US" sz="4000" dirty="0" smtClean="0"/>
              <a:t>, oto</a:t>
            </a:r>
            <a:r>
              <a:rPr lang="tr-TR" altLang="en-US" sz="4000" dirty="0" smtClean="0"/>
              <a:t>j</a:t>
            </a:r>
            <a:r>
              <a:rPr lang="de-DE" altLang="en-US" sz="4000" dirty="0" smtClean="0"/>
              <a:t>en </a:t>
            </a:r>
            <a:r>
              <a:rPr lang="de-DE" altLang="en-US" sz="4000" dirty="0"/>
              <a:t>Sepsis</a:t>
            </a:r>
          </a:p>
        </p:txBody>
      </p:sp>
      <p:sp>
        <p:nvSpPr>
          <p:cNvPr id="87043" name="Rectangle 3"/>
          <p:cNvSpPr>
            <a:spLocks noGrp="1" noChangeArrowheads="1"/>
          </p:cNvSpPr>
          <p:nvPr>
            <p:ph type="body" idx="4294967295"/>
          </p:nvPr>
        </p:nvSpPr>
        <p:spPr>
          <a:solidFill>
            <a:srgbClr val="E6F17B"/>
          </a:solidFill>
          <a:ln>
            <a:solidFill>
              <a:schemeClr val="tx1"/>
            </a:solidFill>
            <a:miter lim="800000"/>
            <a:headEnd/>
            <a:tailEnd/>
          </a:ln>
        </p:spPr>
        <p:txBody>
          <a:bodyPr/>
          <a:lstStyle/>
          <a:p>
            <a:pPr>
              <a:lnSpc>
                <a:spcPct val="90000"/>
              </a:lnSpc>
            </a:pPr>
            <a:r>
              <a:rPr lang="de-DE" altLang="en-US" sz="2800" dirty="0" smtClean="0"/>
              <a:t>S</a:t>
            </a:r>
            <a:r>
              <a:rPr lang="tr-TR" altLang="en-US" sz="2800" dirty="0" smtClean="0"/>
              <a:t>e</a:t>
            </a:r>
            <a:r>
              <a:rPr lang="de-DE" altLang="en-US" sz="2800" dirty="0" smtClean="0"/>
              <a:t>mptom</a:t>
            </a:r>
            <a:r>
              <a:rPr lang="tr-TR" altLang="en-US" sz="2800" dirty="0" smtClean="0"/>
              <a:t>lar</a:t>
            </a:r>
            <a:endParaRPr lang="de-DE" altLang="en-US" sz="2800" dirty="0"/>
          </a:p>
          <a:p>
            <a:pPr lvl="1">
              <a:lnSpc>
                <a:spcPct val="90000"/>
              </a:lnSpc>
            </a:pPr>
            <a:r>
              <a:rPr lang="de-DE" altLang="en-US" sz="2400" dirty="0" smtClean="0"/>
              <a:t>Septi</a:t>
            </a:r>
            <a:r>
              <a:rPr lang="tr-TR" altLang="en-US" sz="2400" dirty="0" smtClean="0"/>
              <a:t>k Ateş</a:t>
            </a:r>
            <a:endParaRPr lang="de-DE" altLang="en-US" sz="2400" dirty="0"/>
          </a:p>
          <a:p>
            <a:pPr lvl="1">
              <a:lnSpc>
                <a:spcPct val="90000"/>
              </a:lnSpc>
            </a:pPr>
            <a:r>
              <a:rPr lang="tr-TR" altLang="en-US" sz="2400" dirty="0" smtClean="0"/>
              <a:t>Titreme</a:t>
            </a:r>
            <a:endParaRPr lang="de-DE" altLang="en-US" sz="2400" dirty="0"/>
          </a:p>
          <a:p>
            <a:pPr lvl="1">
              <a:lnSpc>
                <a:spcPct val="90000"/>
              </a:lnSpc>
            </a:pPr>
            <a:r>
              <a:rPr lang="tr-TR" altLang="en-US" sz="2400" dirty="0" smtClean="0"/>
              <a:t>Kötü Genel Durum</a:t>
            </a:r>
            <a:r>
              <a:rPr lang="de-DE" altLang="en-US" sz="2400" dirty="0" smtClean="0"/>
              <a:t>, </a:t>
            </a:r>
            <a:r>
              <a:rPr lang="tr-TR" altLang="en-US" sz="2400" dirty="0" smtClean="0"/>
              <a:t>Yüksek Sedim</a:t>
            </a:r>
            <a:r>
              <a:rPr lang="de-DE" altLang="en-US" sz="2400" dirty="0" smtClean="0"/>
              <a:t>, L</a:t>
            </a:r>
            <a:r>
              <a:rPr lang="tr-TR" altLang="en-US" sz="2400" dirty="0" smtClean="0"/>
              <a:t>ö</a:t>
            </a:r>
            <a:r>
              <a:rPr lang="de-DE" altLang="en-US" sz="2400" dirty="0" smtClean="0"/>
              <a:t>ko</a:t>
            </a:r>
            <a:r>
              <a:rPr lang="tr-TR" altLang="en-US" sz="2400" dirty="0" smtClean="0"/>
              <a:t>sitoz</a:t>
            </a:r>
            <a:endParaRPr lang="de-DE" altLang="en-US" sz="2400" dirty="0"/>
          </a:p>
          <a:p>
            <a:pPr lvl="1">
              <a:lnSpc>
                <a:spcPct val="90000"/>
              </a:lnSpc>
            </a:pPr>
            <a:r>
              <a:rPr lang="tr-TR" altLang="en-US" sz="2400" dirty="0" smtClean="0"/>
              <a:t>Akciğer, Kalp, Böbrek Beyine iltihabi metastaz</a:t>
            </a:r>
            <a:endParaRPr lang="de-DE" altLang="en-US" sz="2400" dirty="0"/>
          </a:p>
          <a:p>
            <a:pPr lvl="1">
              <a:lnSpc>
                <a:spcPct val="90000"/>
              </a:lnSpc>
            </a:pPr>
            <a:r>
              <a:rPr lang="tr-TR" altLang="en-US" sz="2400" dirty="0" smtClean="0"/>
              <a:t>Bası ağrısı</a:t>
            </a:r>
            <a:r>
              <a:rPr lang="de-DE" altLang="en-US" sz="2400" dirty="0" smtClean="0"/>
              <a:t>: </a:t>
            </a:r>
            <a:r>
              <a:rPr lang="de-DE" altLang="en-US" sz="2400" dirty="0"/>
              <a:t>Mastoid, </a:t>
            </a:r>
            <a:r>
              <a:rPr lang="tr-TR" altLang="en-US" sz="2400" dirty="0" smtClean="0"/>
              <a:t>Mastoid üstü </a:t>
            </a:r>
            <a:r>
              <a:rPr lang="de-DE" altLang="en-US" sz="2400" dirty="0" smtClean="0"/>
              <a:t>Venöse Emissar</a:t>
            </a:r>
            <a:r>
              <a:rPr lang="tr-TR" altLang="en-US" sz="2400" dirty="0" smtClean="0"/>
              <a:t>lar</a:t>
            </a:r>
            <a:r>
              <a:rPr lang="de-DE" altLang="en-US" sz="2400" dirty="0" smtClean="0"/>
              <a:t> </a:t>
            </a:r>
            <a:r>
              <a:rPr lang="de-DE" altLang="en-US" sz="2400" dirty="0"/>
              <a:t>(GRIESINGER Zeichen), </a:t>
            </a:r>
            <a:r>
              <a:rPr lang="tr-TR" altLang="en-US" sz="2400" dirty="0" smtClean="0"/>
              <a:t>Boyun venleri</a:t>
            </a:r>
            <a:endParaRPr lang="de-DE" altLang="en-US" sz="2400" dirty="0"/>
          </a:p>
          <a:p>
            <a:pPr>
              <a:lnSpc>
                <a:spcPct val="90000"/>
              </a:lnSpc>
            </a:pPr>
            <a:r>
              <a:rPr lang="tr-TR" altLang="en-US" sz="2800" dirty="0"/>
              <a:t>B</a:t>
            </a:r>
            <a:r>
              <a:rPr lang="de-DE" altLang="en-US" sz="2800" dirty="0" smtClean="0"/>
              <a:t>T</a:t>
            </a:r>
            <a:r>
              <a:rPr lang="de-DE" altLang="en-US" sz="2800" dirty="0"/>
              <a:t>, MRT, Lumbalpunktion, </a:t>
            </a:r>
            <a:r>
              <a:rPr lang="tr-TR" altLang="en-US" sz="2800" dirty="0" smtClean="0"/>
              <a:t>Kan kültürü</a:t>
            </a:r>
            <a:endParaRPr lang="de-DE" altLang="en-US" sz="2800" dirty="0"/>
          </a:p>
          <a:p>
            <a:pPr>
              <a:lnSpc>
                <a:spcPct val="90000"/>
              </a:lnSpc>
            </a:pPr>
            <a:r>
              <a:rPr lang="de-DE" altLang="en-US" sz="2800" dirty="0" smtClean="0"/>
              <a:t>T</a:t>
            </a:r>
            <a:r>
              <a:rPr lang="tr-TR" altLang="en-US" sz="2800" dirty="0" smtClean="0"/>
              <a:t>edavi</a:t>
            </a:r>
            <a:r>
              <a:rPr lang="de-DE" altLang="en-US" sz="2800" dirty="0" smtClean="0"/>
              <a:t>: Antibiotik, Operati</a:t>
            </a:r>
            <a:r>
              <a:rPr lang="tr-TR" altLang="en-US" sz="2800" dirty="0" smtClean="0"/>
              <a:t>f</a:t>
            </a:r>
            <a:endParaRPr lang="de-DE" altLang="en-US" sz="2800" dirty="0"/>
          </a:p>
        </p:txBody>
      </p:sp>
    </p:spTree>
    <p:extLst>
      <p:ext uri="{BB962C8B-B14F-4D97-AF65-F5344CB8AC3E}">
        <p14:creationId xmlns:p14="http://schemas.microsoft.com/office/powerpoint/2010/main" xmlns="" val="416113755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de-DE" altLang="en-US" dirty="0" smtClean="0"/>
              <a:t>Epidural</a:t>
            </a:r>
            <a:r>
              <a:rPr lang="tr-TR" altLang="en-US" dirty="0" smtClean="0"/>
              <a:t> Apse</a:t>
            </a:r>
            <a:endParaRPr lang="de-DE" altLang="en-US" dirty="0"/>
          </a:p>
        </p:txBody>
      </p:sp>
      <p:sp>
        <p:nvSpPr>
          <p:cNvPr id="84995" name="Rectangle 3"/>
          <p:cNvSpPr>
            <a:spLocks noGrp="1" noChangeArrowheads="1"/>
          </p:cNvSpPr>
          <p:nvPr>
            <p:ph type="body" idx="1"/>
          </p:nvPr>
        </p:nvSpPr>
        <p:spPr>
          <a:solidFill>
            <a:srgbClr val="E6F17B"/>
          </a:solidFill>
          <a:ln>
            <a:solidFill>
              <a:schemeClr val="tx1"/>
            </a:solidFill>
            <a:miter lim="800000"/>
            <a:headEnd/>
            <a:tailEnd/>
          </a:ln>
        </p:spPr>
        <p:txBody>
          <a:bodyPr/>
          <a:lstStyle/>
          <a:p>
            <a:pPr>
              <a:lnSpc>
                <a:spcPct val="90000"/>
              </a:lnSpc>
            </a:pPr>
            <a:r>
              <a:rPr lang="tr-TR" altLang="en-US" dirty="0" smtClean="0"/>
              <a:t>Temporal kemik ve dura arasında Apseleşme </a:t>
            </a:r>
            <a:r>
              <a:rPr lang="de-DE" altLang="en-US" dirty="0" smtClean="0"/>
              <a:t> </a:t>
            </a:r>
            <a:r>
              <a:rPr lang="tr-TR" altLang="en-US" dirty="0" smtClean="0"/>
              <a:t>ör. </a:t>
            </a:r>
            <a:r>
              <a:rPr lang="de-DE" altLang="en-US" dirty="0" smtClean="0"/>
              <a:t>Tegmen</a:t>
            </a:r>
            <a:r>
              <a:rPr lang="de-DE" altLang="en-US" dirty="0"/>
              <a:t>, </a:t>
            </a:r>
            <a:r>
              <a:rPr lang="tr-TR" altLang="en-US" dirty="0" smtClean="0"/>
              <a:t>Petröz apex</a:t>
            </a:r>
            <a:r>
              <a:rPr lang="de-DE" altLang="en-US" dirty="0" smtClean="0"/>
              <a:t> </a:t>
            </a:r>
            <a:r>
              <a:rPr lang="de-DE" altLang="en-US" dirty="0"/>
              <a:t>(GRADENIGO-Syndrom)</a:t>
            </a:r>
          </a:p>
          <a:p>
            <a:pPr>
              <a:lnSpc>
                <a:spcPct val="90000"/>
              </a:lnSpc>
            </a:pPr>
            <a:r>
              <a:rPr lang="de-DE" altLang="en-US" dirty="0" smtClean="0"/>
              <a:t>S</a:t>
            </a:r>
            <a:r>
              <a:rPr lang="tr-TR" altLang="en-US" dirty="0" smtClean="0"/>
              <a:t>e</a:t>
            </a:r>
            <a:r>
              <a:rPr lang="de-DE" altLang="en-US" dirty="0" smtClean="0"/>
              <a:t>mptom</a:t>
            </a:r>
            <a:r>
              <a:rPr lang="tr-TR" altLang="en-US" dirty="0" smtClean="0"/>
              <a:t>lar az karakteristiktir</a:t>
            </a:r>
            <a:endParaRPr lang="de-DE" altLang="en-US" dirty="0"/>
          </a:p>
          <a:p>
            <a:pPr lvl="1">
              <a:lnSpc>
                <a:spcPct val="90000"/>
              </a:lnSpc>
            </a:pPr>
            <a:r>
              <a:rPr lang="tr-TR" altLang="en-US" dirty="0" smtClean="0"/>
              <a:t>Başağrısı</a:t>
            </a:r>
            <a:endParaRPr lang="de-DE" altLang="en-US" dirty="0"/>
          </a:p>
          <a:p>
            <a:pPr lvl="1">
              <a:lnSpc>
                <a:spcPct val="90000"/>
              </a:lnSpc>
            </a:pPr>
            <a:r>
              <a:rPr lang="tr-TR" altLang="en-US" dirty="0" smtClean="0"/>
              <a:t>Kusma</a:t>
            </a:r>
            <a:endParaRPr lang="de-DE" altLang="en-US" dirty="0"/>
          </a:p>
          <a:p>
            <a:pPr lvl="1">
              <a:lnSpc>
                <a:spcPct val="90000"/>
              </a:lnSpc>
            </a:pPr>
            <a:r>
              <a:rPr lang="de-DE" altLang="en-US" dirty="0" smtClean="0"/>
              <a:t>Subfebril</a:t>
            </a:r>
            <a:r>
              <a:rPr lang="tr-TR" altLang="en-US" dirty="0" smtClean="0"/>
              <a:t> Ateş</a:t>
            </a:r>
            <a:endParaRPr lang="de-DE" altLang="en-US" dirty="0"/>
          </a:p>
          <a:p>
            <a:pPr>
              <a:lnSpc>
                <a:spcPct val="90000"/>
              </a:lnSpc>
            </a:pPr>
            <a:r>
              <a:rPr lang="de-DE" altLang="en-US" dirty="0" smtClean="0"/>
              <a:t>T</a:t>
            </a:r>
            <a:r>
              <a:rPr lang="tr-TR" altLang="en-US" dirty="0" smtClean="0"/>
              <a:t>edavi</a:t>
            </a:r>
            <a:r>
              <a:rPr lang="de-DE" altLang="en-US" dirty="0" smtClean="0"/>
              <a:t>: </a:t>
            </a:r>
            <a:r>
              <a:rPr lang="de-DE" altLang="en-US" dirty="0"/>
              <a:t>Operation, Antibiotika</a:t>
            </a:r>
          </a:p>
        </p:txBody>
      </p:sp>
    </p:spTree>
    <p:extLst>
      <p:ext uri="{BB962C8B-B14F-4D97-AF65-F5344CB8AC3E}">
        <p14:creationId xmlns:p14="http://schemas.microsoft.com/office/powerpoint/2010/main" xmlns="" val="107050792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de-DE" altLang="en-US" dirty="0" smtClean="0"/>
              <a:t>Oto</a:t>
            </a:r>
            <a:r>
              <a:rPr lang="tr-TR" altLang="en-US" dirty="0" smtClean="0"/>
              <a:t>j</a:t>
            </a:r>
            <a:r>
              <a:rPr lang="de-DE" altLang="en-US" dirty="0" smtClean="0"/>
              <a:t>en </a:t>
            </a:r>
            <a:r>
              <a:rPr lang="de-DE" altLang="en-US" dirty="0"/>
              <a:t>Meningitis</a:t>
            </a:r>
          </a:p>
        </p:txBody>
      </p:sp>
      <p:sp>
        <p:nvSpPr>
          <p:cNvPr id="89091" name="Rectangle 3"/>
          <p:cNvSpPr>
            <a:spLocks noGrp="1" noChangeArrowheads="1"/>
          </p:cNvSpPr>
          <p:nvPr>
            <p:ph type="body" idx="1"/>
          </p:nvPr>
        </p:nvSpPr>
        <p:spPr>
          <a:solidFill>
            <a:srgbClr val="E6F17B"/>
          </a:solidFill>
          <a:ln>
            <a:solidFill>
              <a:schemeClr val="tx1"/>
            </a:solidFill>
            <a:miter lim="800000"/>
            <a:headEnd/>
            <a:tailEnd/>
          </a:ln>
        </p:spPr>
        <p:txBody>
          <a:bodyPr/>
          <a:lstStyle/>
          <a:p>
            <a:pPr>
              <a:lnSpc>
                <a:spcPct val="80000"/>
              </a:lnSpc>
            </a:pPr>
            <a:r>
              <a:rPr lang="de-DE" altLang="en-US" sz="2800" dirty="0" smtClean="0"/>
              <a:t>S</a:t>
            </a:r>
            <a:r>
              <a:rPr lang="tr-TR" altLang="en-US" sz="2800" dirty="0" smtClean="0"/>
              <a:t>e</a:t>
            </a:r>
            <a:r>
              <a:rPr lang="de-DE" altLang="en-US" sz="2800" dirty="0" smtClean="0"/>
              <a:t>mptom</a:t>
            </a:r>
            <a:r>
              <a:rPr lang="tr-TR" altLang="en-US" sz="2800" dirty="0" smtClean="0"/>
              <a:t>lar</a:t>
            </a:r>
            <a:endParaRPr lang="de-DE" altLang="en-US" sz="2800" dirty="0"/>
          </a:p>
          <a:p>
            <a:pPr lvl="1">
              <a:lnSpc>
                <a:spcPct val="80000"/>
              </a:lnSpc>
            </a:pPr>
            <a:r>
              <a:rPr lang="tr-TR" altLang="en-US" sz="2400" dirty="0" smtClean="0"/>
              <a:t>Ense Sertliği</a:t>
            </a:r>
            <a:endParaRPr lang="de-DE" altLang="en-US" sz="2400" dirty="0"/>
          </a:p>
          <a:p>
            <a:pPr lvl="1">
              <a:lnSpc>
                <a:spcPct val="80000"/>
              </a:lnSpc>
            </a:pPr>
            <a:r>
              <a:rPr lang="tr-TR" altLang="en-US" sz="2400" dirty="0" smtClean="0"/>
              <a:t>Başaürısı</a:t>
            </a:r>
            <a:endParaRPr lang="de-DE" altLang="en-US" sz="2400" dirty="0"/>
          </a:p>
          <a:p>
            <a:pPr lvl="1">
              <a:lnSpc>
                <a:spcPct val="80000"/>
              </a:lnSpc>
            </a:pPr>
            <a:r>
              <a:rPr lang="tr-TR" altLang="en-US" sz="2400" dirty="0" smtClean="0"/>
              <a:t>Işıktan rahatsızlık</a:t>
            </a:r>
            <a:r>
              <a:rPr lang="de-DE" altLang="en-US" sz="2400" dirty="0" smtClean="0"/>
              <a:t>, </a:t>
            </a:r>
            <a:r>
              <a:rPr lang="tr-TR" altLang="en-US" sz="2400" dirty="0" smtClean="0"/>
              <a:t>Huzursuzluk</a:t>
            </a:r>
            <a:r>
              <a:rPr lang="de-DE" altLang="en-US" sz="2400" dirty="0" smtClean="0"/>
              <a:t>, </a:t>
            </a:r>
            <a:r>
              <a:rPr lang="tr-TR" altLang="en-US" sz="2400" dirty="0" smtClean="0"/>
              <a:t>Kusma</a:t>
            </a:r>
            <a:endParaRPr lang="de-DE" altLang="en-US" sz="2400" dirty="0"/>
          </a:p>
          <a:p>
            <a:pPr lvl="1">
              <a:lnSpc>
                <a:spcPct val="80000"/>
              </a:lnSpc>
            </a:pPr>
            <a:r>
              <a:rPr lang="tr-TR" altLang="en-US" sz="2400" dirty="0" smtClean="0"/>
              <a:t>Delirme</a:t>
            </a:r>
            <a:r>
              <a:rPr lang="de-DE" altLang="en-US" sz="2400" dirty="0" smtClean="0"/>
              <a:t>, </a:t>
            </a:r>
            <a:r>
              <a:rPr lang="tr-TR" altLang="en-US" sz="2400" dirty="0" smtClean="0"/>
              <a:t>veya</a:t>
            </a:r>
            <a:r>
              <a:rPr lang="de-DE" altLang="en-US" sz="2400" dirty="0" smtClean="0"/>
              <a:t> </a:t>
            </a:r>
            <a:r>
              <a:rPr lang="tr-TR" altLang="en-US" sz="2400" dirty="0" smtClean="0"/>
              <a:t>Bilinçsizlik</a:t>
            </a:r>
            <a:endParaRPr lang="de-DE" altLang="en-US" sz="2400" dirty="0"/>
          </a:p>
          <a:p>
            <a:pPr lvl="1">
              <a:lnSpc>
                <a:spcPct val="80000"/>
              </a:lnSpc>
            </a:pPr>
            <a:r>
              <a:rPr lang="tr-TR" altLang="en-US" sz="2400" dirty="0" smtClean="0"/>
              <a:t>Ateş</a:t>
            </a:r>
            <a:endParaRPr lang="de-DE" altLang="en-US" sz="2400" dirty="0"/>
          </a:p>
          <a:p>
            <a:pPr lvl="1">
              <a:lnSpc>
                <a:spcPct val="80000"/>
              </a:lnSpc>
            </a:pPr>
            <a:r>
              <a:rPr lang="de-DE" altLang="en-US" sz="2400" dirty="0"/>
              <a:t>KERNIG</a:t>
            </a:r>
            <a:r>
              <a:rPr lang="de-DE" altLang="en-US" sz="2400" dirty="0" smtClean="0"/>
              <a:t>:</a:t>
            </a:r>
            <a:r>
              <a:rPr lang="tr-TR" altLang="en-US" sz="2400" dirty="0" smtClean="0"/>
              <a:t> Dizler düzleştirilemez</a:t>
            </a:r>
            <a:endParaRPr lang="de-DE" altLang="en-US" sz="2400" dirty="0"/>
          </a:p>
          <a:p>
            <a:pPr lvl="1">
              <a:lnSpc>
                <a:spcPct val="80000"/>
              </a:lnSpc>
            </a:pPr>
            <a:r>
              <a:rPr lang="de-DE" altLang="en-US" sz="2400" dirty="0"/>
              <a:t>LASÈGUE </a:t>
            </a:r>
            <a:r>
              <a:rPr lang="tr-TR" altLang="en-US" sz="2400" dirty="0" smtClean="0"/>
              <a:t>Uzatılan bacaklar havaya kaldırılamaz</a:t>
            </a:r>
            <a:endParaRPr lang="de-DE" altLang="en-US" sz="2400" dirty="0"/>
          </a:p>
          <a:p>
            <a:pPr lvl="1">
              <a:lnSpc>
                <a:spcPct val="80000"/>
              </a:lnSpc>
            </a:pPr>
            <a:r>
              <a:rPr lang="de-DE" altLang="en-US" sz="2400" dirty="0"/>
              <a:t>BRUDZINSKI </a:t>
            </a:r>
            <a:r>
              <a:rPr lang="tr-TR" altLang="en-US" sz="2400" dirty="0" smtClean="0"/>
              <a:t>Başın pasıf öne eğilmesi ile diz ve dirsekler eğilir</a:t>
            </a:r>
            <a:endParaRPr lang="de-DE" altLang="en-US" sz="2400" dirty="0"/>
          </a:p>
          <a:p>
            <a:pPr>
              <a:lnSpc>
                <a:spcPct val="80000"/>
              </a:lnSpc>
            </a:pPr>
            <a:r>
              <a:rPr lang="de-DE" altLang="en-US" sz="2800" dirty="0"/>
              <a:t>Lumbalpunktion, </a:t>
            </a:r>
            <a:r>
              <a:rPr lang="de-DE" altLang="en-US" sz="2800" dirty="0" smtClean="0"/>
              <a:t>Antibiotik</a:t>
            </a:r>
            <a:r>
              <a:rPr lang="tr-TR" altLang="en-US" sz="2800" dirty="0" smtClean="0"/>
              <a:t>ler</a:t>
            </a:r>
            <a:r>
              <a:rPr lang="de-DE" altLang="en-US" sz="2800" dirty="0" smtClean="0"/>
              <a:t>, </a:t>
            </a:r>
            <a:r>
              <a:rPr lang="de-DE" altLang="en-US" sz="2800" dirty="0"/>
              <a:t>Operation</a:t>
            </a:r>
          </a:p>
        </p:txBody>
      </p:sp>
    </p:spTree>
    <p:extLst>
      <p:ext uri="{BB962C8B-B14F-4D97-AF65-F5344CB8AC3E}">
        <p14:creationId xmlns:p14="http://schemas.microsoft.com/office/powerpoint/2010/main" xmlns="" val="308728040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7200" y="-100013"/>
            <a:ext cx="8229600" cy="935038"/>
          </a:xfrm>
        </p:spPr>
        <p:txBody>
          <a:bodyPr/>
          <a:lstStyle/>
          <a:p>
            <a:r>
              <a:rPr lang="de-DE" altLang="en-US" dirty="0" smtClean="0"/>
              <a:t>Oto</a:t>
            </a:r>
            <a:r>
              <a:rPr lang="tr-TR" altLang="en-US" dirty="0" smtClean="0"/>
              <a:t>j</a:t>
            </a:r>
            <a:r>
              <a:rPr lang="de-DE" altLang="en-US" dirty="0" smtClean="0"/>
              <a:t>ene</a:t>
            </a:r>
            <a:r>
              <a:rPr lang="tr-TR" altLang="en-US" dirty="0" smtClean="0"/>
              <a:t> Beyin Apsesi</a:t>
            </a:r>
            <a:endParaRPr lang="de-DE" altLang="en-US" dirty="0"/>
          </a:p>
        </p:txBody>
      </p:sp>
      <p:sp>
        <p:nvSpPr>
          <p:cNvPr id="91139" name="Rectangle 3"/>
          <p:cNvSpPr>
            <a:spLocks noGrp="1" noChangeArrowheads="1"/>
          </p:cNvSpPr>
          <p:nvPr>
            <p:ph type="body" idx="1"/>
          </p:nvPr>
        </p:nvSpPr>
        <p:spPr>
          <a:xfrm>
            <a:off x="395288" y="908050"/>
            <a:ext cx="8229600" cy="5761038"/>
          </a:xfrm>
          <a:solidFill>
            <a:srgbClr val="E6F17B"/>
          </a:solidFill>
          <a:ln>
            <a:solidFill>
              <a:schemeClr val="tx1"/>
            </a:solidFill>
            <a:miter lim="800000"/>
            <a:headEnd/>
            <a:tailEnd/>
          </a:ln>
        </p:spPr>
        <p:txBody>
          <a:bodyPr/>
          <a:lstStyle/>
          <a:p>
            <a:r>
              <a:rPr lang="de-DE" altLang="en-US" sz="2800" dirty="0" smtClean="0"/>
              <a:t>S</a:t>
            </a:r>
            <a:r>
              <a:rPr lang="tr-TR" altLang="en-US" sz="2800" dirty="0" smtClean="0"/>
              <a:t>e</a:t>
            </a:r>
            <a:r>
              <a:rPr lang="de-DE" altLang="en-US" sz="2800" dirty="0" smtClean="0"/>
              <a:t>mptom</a:t>
            </a:r>
            <a:r>
              <a:rPr lang="tr-TR" altLang="en-US" sz="2800" dirty="0" smtClean="0"/>
              <a:t>lar</a:t>
            </a:r>
            <a:endParaRPr lang="de-DE" altLang="en-US" sz="2800" dirty="0"/>
          </a:p>
          <a:p>
            <a:pPr lvl="1"/>
            <a:r>
              <a:rPr lang="tr-TR" altLang="en-US" sz="2400" dirty="0" smtClean="0"/>
              <a:t>İlk evre: Hastalık hissi az iken ani Kusma</a:t>
            </a:r>
            <a:endParaRPr lang="de-DE" altLang="en-US" sz="2400" dirty="0"/>
          </a:p>
          <a:p>
            <a:pPr lvl="1"/>
            <a:r>
              <a:rPr lang="tr-TR" altLang="en-US" sz="2400" dirty="0" smtClean="0"/>
              <a:t>Latent evre</a:t>
            </a:r>
            <a:r>
              <a:rPr lang="de-DE" altLang="en-US" sz="2400" dirty="0" smtClean="0"/>
              <a:t>: </a:t>
            </a:r>
            <a:r>
              <a:rPr lang="tr-TR" altLang="en-US" sz="2400" dirty="0" smtClean="0"/>
              <a:t>Baş ağrısı</a:t>
            </a:r>
            <a:r>
              <a:rPr lang="de-DE" altLang="en-US" sz="2400" dirty="0" smtClean="0"/>
              <a:t>, </a:t>
            </a:r>
            <a:r>
              <a:rPr lang="de-DE" altLang="en-US" sz="2400" dirty="0"/>
              <a:t>Mattigkeit, </a:t>
            </a:r>
            <a:r>
              <a:rPr lang="tr-TR" altLang="en-US" sz="2400" dirty="0" smtClean="0"/>
              <a:t>bazen </a:t>
            </a:r>
            <a:r>
              <a:rPr lang="de-DE" altLang="en-US" sz="2400" dirty="0" smtClean="0"/>
              <a:t>Meningismus</a:t>
            </a:r>
            <a:endParaRPr lang="de-DE" altLang="en-US" sz="2400" dirty="0"/>
          </a:p>
          <a:p>
            <a:pPr lvl="1"/>
            <a:r>
              <a:rPr lang="tr-TR" altLang="en-US" sz="2400" dirty="0" smtClean="0"/>
              <a:t>Manifest evre</a:t>
            </a:r>
            <a:r>
              <a:rPr lang="de-DE" altLang="en-US" sz="2400" dirty="0" smtClean="0"/>
              <a:t>: </a:t>
            </a:r>
            <a:r>
              <a:rPr lang="tr-TR" altLang="en-US" sz="2400" dirty="0" smtClean="0"/>
              <a:t>Bilinç kaybı ve kitle etkisi</a:t>
            </a:r>
            <a:endParaRPr lang="de-DE" altLang="en-US" sz="2400" dirty="0"/>
          </a:p>
          <a:p>
            <a:pPr lvl="2"/>
            <a:r>
              <a:rPr lang="tr-TR" altLang="en-US" sz="2000" dirty="0" smtClean="0"/>
              <a:t>Sol taraftaki lezyonlarda Sağ ellilerde </a:t>
            </a:r>
            <a:r>
              <a:rPr lang="de-DE" altLang="en-US" sz="2000" dirty="0" smtClean="0"/>
              <a:t>Amnesti</a:t>
            </a:r>
            <a:r>
              <a:rPr lang="tr-TR" altLang="en-US" sz="2000" dirty="0" smtClean="0"/>
              <a:t>k</a:t>
            </a:r>
            <a:r>
              <a:rPr lang="de-DE" altLang="en-US" sz="2000" dirty="0" smtClean="0"/>
              <a:t> Aphasie</a:t>
            </a:r>
            <a:endParaRPr lang="de-DE" altLang="en-US" sz="2000" dirty="0"/>
          </a:p>
          <a:p>
            <a:pPr lvl="2"/>
            <a:r>
              <a:rPr lang="de-DE" altLang="en-US" sz="2000" dirty="0" smtClean="0"/>
              <a:t>Sens</a:t>
            </a:r>
            <a:r>
              <a:rPr lang="tr-TR" altLang="en-US" sz="2000" dirty="0" smtClean="0"/>
              <a:t>örik</a:t>
            </a:r>
            <a:r>
              <a:rPr lang="de-DE" altLang="en-US" sz="2000" dirty="0" smtClean="0"/>
              <a:t> </a:t>
            </a:r>
            <a:r>
              <a:rPr lang="de-DE" altLang="en-US" sz="2000" dirty="0"/>
              <a:t>Aphasie: </a:t>
            </a:r>
            <a:r>
              <a:rPr lang="de-DE" altLang="en-US" sz="2000" dirty="0" smtClean="0"/>
              <a:t>WERNICKE</a:t>
            </a:r>
            <a:r>
              <a:rPr lang="tr-TR" altLang="en-US" sz="2000" dirty="0" smtClean="0"/>
              <a:t> merkezindeki lezyonlar ile Konuşmayı algılama bozukluğu </a:t>
            </a:r>
            <a:endParaRPr lang="de-DE" altLang="en-US" sz="2000" dirty="0"/>
          </a:p>
          <a:p>
            <a:pPr lvl="2"/>
            <a:r>
              <a:rPr lang="tr-TR" altLang="en-US" sz="2000" dirty="0" smtClean="0"/>
              <a:t>Kafabasıncı bulguları</a:t>
            </a:r>
            <a:r>
              <a:rPr lang="de-DE" altLang="en-US" sz="2000" dirty="0" smtClean="0"/>
              <a:t>: </a:t>
            </a:r>
            <a:r>
              <a:rPr lang="tr-TR" altLang="en-US" sz="2000" dirty="0" smtClean="0"/>
              <a:t>Papille ödem</a:t>
            </a:r>
            <a:r>
              <a:rPr lang="de-DE" altLang="en-US" sz="2000" dirty="0" smtClean="0"/>
              <a:t>, </a:t>
            </a:r>
            <a:r>
              <a:rPr lang="de-DE" altLang="en-US" sz="2000" dirty="0"/>
              <a:t>Druckpuls, </a:t>
            </a:r>
            <a:r>
              <a:rPr lang="de-DE" altLang="en-US" sz="2000" dirty="0" smtClean="0"/>
              <a:t>kontralateral </a:t>
            </a:r>
            <a:r>
              <a:rPr lang="tr-TR" altLang="en-US" sz="2000" dirty="0" smtClean="0"/>
              <a:t>inmeler</a:t>
            </a:r>
            <a:endParaRPr lang="de-DE" altLang="en-US" sz="2000" dirty="0"/>
          </a:p>
          <a:p>
            <a:pPr lvl="1"/>
            <a:r>
              <a:rPr lang="tr-TR" altLang="en-US" sz="2400" dirty="0"/>
              <a:t>B</a:t>
            </a:r>
            <a:r>
              <a:rPr lang="de-DE" altLang="en-US" sz="2400" dirty="0" smtClean="0"/>
              <a:t>T,MRT</a:t>
            </a:r>
            <a:r>
              <a:rPr lang="de-DE" altLang="en-US" sz="2400" dirty="0"/>
              <a:t>,</a:t>
            </a:r>
          </a:p>
          <a:p>
            <a:pPr lvl="1"/>
            <a:r>
              <a:rPr lang="de-DE" altLang="en-US" sz="2400" dirty="0"/>
              <a:t>Operation, Antibiotika </a:t>
            </a:r>
          </a:p>
        </p:txBody>
      </p:sp>
    </p:spTree>
    <p:extLst>
      <p:ext uri="{BB962C8B-B14F-4D97-AF65-F5344CB8AC3E}">
        <p14:creationId xmlns:p14="http://schemas.microsoft.com/office/powerpoint/2010/main" xmlns="" val="217987972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hidden="1"/>
          <p:cNvSpPr>
            <a:spLocks noGrp="1" noChangeArrowheads="1"/>
          </p:cNvSpPr>
          <p:nvPr>
            <p:ph type="title"/>
          </p:nvPr>
        </p:nvSpPr>
        <p:spPr/>
        <p:txBody>
          <a:bodyPr/>
          <a:lstStyle/>
          <a:p>
            <a:endParaRPr lang="en-US" altLang="en-US"/>
          </a:p>
        </p:txBody>
      </p:sp>
      <p:sp>
        <p:nvSpPr>
          <p:cNvPr id="121859" name="Rectangle 3" descr="Tympanoplastik 7"/>
          <p:cNvSpPr>
            <a:spLocks noGrp="1" noChangeAspect="1" noChangeArrowheads="1"/>
          </p:cNvSpPr>
          <p:nvPr isPhoto="1"/>
        </p:nvSpPr>
        <p:spPr bwMode="auto">
          <a:xfrm>
            <a:off x="852488" y="0"/>
            <a:ext cx="7439025" cy="6858000"/>
          </a:xfrm>
          <a:prstGeom prst="rect">
            <a:avLst/>
          </a:prstGeom>
          <a:blipFill dpi="0" rotWithShape="1">
            <a:blip r:embed="rId3" cstate="print"/>
            <a:srcRect/>
            <a:stretch>
              <a:fillRect b="-41"/>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13645323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Orta Kulak Boşluğunun Duvarları</a:t>
            </a:r>
            <a:endParaRPr lang="en-US" dirty="0"/>
          </a:p>
        </p:txBody>
      </p:sp>
      <p:sp>
        <p:nvSpPr>
          <p:cNvPr id="3" name="Content Placeholder 2"/>
          <p:cNvSpPr>
            <a:spLocks noGrp="1"/>
          </p:cNvSpPr>
          <p:nvPr>
            <p:ph idx="1"/>
          </p:nvPr>
        </p:nvSpPr>
        <p:spPr>
          <a:xfrm>
            <a:off x="457200" y="1295400"/>
            <a:ext cx="8229600" cy="4953000"/>
          </a:xfrm>
        </p:spPr>
        <p:txBody>
          <a:bodyPr>
            <a:noAutofit/>
          </a:bodyPr>
          <a:lstStyle/>
          <a:p>
            <a:pPr>
              <a:spcBef>
                <a:spcPct val="0"/>
              </a:spcBef>
            </a:pPr>
            <a:endParaRPr lang="tr-TR" sz="1100" dirty="0" smtClean="0"/>
          </a:p>
          <a:p>
            <a:pPr>
              <a:spcBef>
                <a:spcPct val="0"/>
              </a:spcBef>
            </a:pPr>
            <a:r>
              <a:rPr lang="tr-TR" sz="2000" b="1" dirty="0" smtClean="0"/>
              <a:t>Alt duvar</a:t>
            </a:r>
            <a:r>
              <a:rPr lang="tr-TR" sz="2000" dirty="0" smtClean="0"/>
              <a:t>: Orta kulağın hipotimpanum bölümünün tabanını oluşturur. Burada hipotimpanum ince kortikal bir kemik tabaka ile </a:t>
            </a:r>
            <a:r>
              <a:rPr lang="tr-TR" sz="2000" i="1" dirty="0" smtClean="0"/>
              <a:t>bulbus vena jugulare</a:t>
            </a:r>
            <a:r>
              <a:rPr lang="tr-TR" sz="2000" dirty="0" smtClean="0"/>
              <a:t>’den ayrılmaktadır. Bu ince kemik; konjenital olarak açık olabildiği gibi hipotimpanum içinde değişik yükseklikte de olabilir. Alt duvarın ön kısmı derin lokalizasyonda, a. karotis interna ile komşudur. Alt duvardan n. timpanikus (</a:t>
            </a:r>
            <a:r>
              <a:rPr lang="tr-TR" sz="2000" i="1" dirty="0" smtClean="0"/>
              <a:t>Jacobson siniri</a:t>
            </a:r>
            <a:r>
              <a:rPr lang="tr-TR" sz="2000" dirty="0" smtClean="0"/>
              <a:t>), orta kulağa girmektedir.</a:t>
            </a:r>
          </a:p>
          <a:p>
            <a:pPr>
              <a:spcBef>
                <a:spcPct val="0"/>
              </a:spcBef>
            </a:pPr>
            <a:endParaRPr lang="tr-TR" sz="2000" b="1" dirty="0" smtClean="0"/>
          </a:p>
          <a:p>
            <a:pPr>
              <a:spcBef>
                <a:spcPct val="0"/>
              </a:spcBef>
            </a:pPr>
            <a:r>
              <a:rPr lang="tr-TR" sz="2000" b="1" dirty="0" smtClean="0"/>
              <a:t>Ön duvar</a:t>
            </a:r>
            <a:r>
              <a:rPr lang="tr-TR" sz="2000" dirty="0" smtClean="0"/>
              <a:t>: Ön duvarda bulunan iki önemli yapı, Östaki borusunun orifisi ve semikanalis m.tensor timpani’dir.</a:t>
            </a:r>
          </a:p>
          <a:p>
            <a:pPr>
              <a:spcBef>
                <a:spcPct val="0"/>
              </a:spcBef>
            </a:pPr>
            <a:endParaRPr lang="tr-TR" sz="2000" b="1" dirty="0" smtClean="0"/>
          </a:p>
          <a:p>
            <a:pPr>
              <a:spcBef>
                <a:spcPct val="0"/>
              </a:spcBef>
            </a:pPr>
            <a:r>
              <a:rPr lang="tr-TR" sz="2000" b="1" dirty="0" smtClean="0"/>
              <a:t>Üst duvar</a:t>
            </a:r>
            <a:r>
              <a:rPr lang="tr-TR" sz="2000" dirty="0" smtClean="0"/>
              <a:t>: Üst duvar veya </a:t>
            </a:r>
            <a:r>
              <a:rPr lang="tr-TR" sz="2000" i="1" dirty="0" smtClean="0"/>
              <a:t>tegmen timpani</a:t>
            </a:r>
            <a:r>
              <a:rPr lang="tr-TR" sz="2000" dirty="0" smtClean="0"/>
              <a:t> orta kulak boşluğunu, orta kafa çukurundan ayırmaktadır. Buradaki ince kortikal kemik konjenital olarak yer yer bulunmayabilir. Bu durumda açıkta olan dura, orta kulak enfeksiyonları için geçiş yolu oluşturabilir. Orta kulağın epitimpanum adı verilen üst bölümde malleusun başı ile inkus eklem yapmaktadır (inkudo-malleolar eklem). Kemikçikler çeşitli bağlar aracılığı ile epitimpanumda asılı olarak dururlar.</a:t>
            </a:r>
          </a:p>
          <a:p>
            <a:pPr>
              <a:spcBef>
                <a:spcPct val="0"/>
              </a:spcBef>
            </a:pPr>
            <a:endParaRPr lang="tr-TR" sz="2000" b="1" dirty="0" smtClean="0"/>
          </a:p>
        </p:txBody>
      </p:sp>
    </p:spTree>
    <p:extLst>
      <p:ext uri="{BB962C8B-B14F-4D97-AF65-F5344CB8AC3E}">
        <p14:creationId xmlns:p14="http://schemas.microsoft.com/office/powerpoint/2010/main" xmlns="" val="57778938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hidden="1"/>
          <p:cNvSpPr>
            <a:spLocks noGrp="1" noChangeArrowheads="1"/>
          </p:cNvSpPr>
          <p:nvPr>
            <p:ph type="title"/>
          </p:nvPr>
        </p:nvSpPr>
        <p:spPr/>
        <p:txBody>
          <a:bodyPr/>
          <a:lstStyle/>
          <a:p>
            <a:endParaRPr lang="en-US" altLang="en-US"/>
          </a:p>
        </p:txBody>
      </p:sp>
      <p:sp>
        <p:nvSpPr>
          <p:cNvPr id="123907" name="Rectangle 3" descr="Tympanoplastik 8"/>
          <p:cNvSpPr>
            <a:spLocks noGrp="1" noChangeAspect="1" noChangeArrowheads="1"/>
          </p:cNvSpPr>
          <p:nvPr isPhoto="1"/>
        </p:nvSpPr>
        <p:spPr bwMode="auto">
          <a:xfrm>
            <a:off x="593725" y="0"/>
            <a:ext cx="7956550" cy="6858000"/>
          </a:xfrm>
          <a:prstGeom prst="rect">
            <a:avLst/>
          </a:prstGeom>
          <a:blipFill dpi="0" rotWithShape="1">
            <a:blip r:embed="rId3" cstate="print"/>
            <a:srcRect/>
            <a:stretch>
              <a:fillRect r="-49"/>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109902317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hidden="1"/>
          <p:cNvSpPr>
            <a:spLocks noGrp="1" noChangeArrowheads="1"/>
          </p:cNvSpPr>
          <p:nvPr>
            <p:ph type="title"/>
          </p:nvPr>
        </p:nvSpPr>
        <p:spPr/>
        <p:txBody>
          <a:bodyPr/>
          <a:lstStyle/>
          <a:p>
            <a:endParaRPr lang="en-US" altLang="en-US"/>
          </a:p>
        </p:txBody>
      </p:sp>
      <p:sp>
        <p:nvSpPr>
          <p:cNvPr id="22531" name="Rectangle 3" descr="Boe4"/>
          <p:cNvSpPr>
            <a:spLocks noGrp="1" noChangeAspect="1" noChangeArrowheads="1"/>
          </p:cNvSpPr>
          <p:nvPr isPhoto="1"/>
        </p:nvSpPr>
        <p:spPr bwMode="auto">
          <a:xfrm>
            <a:off x="682625" y="0"/>
            <a:ext cx="7778750" cy="6858000"/>
          </a:xfrm>
          <a:prstGeom prst="rect">
            <a:avLst/>
          </a:prstGeom>
          <a:blipFill dpi="0" rotWithShape="1">
            <a:blip r:embed="rId3" cstate="print"/>
            <a:srcRect/>
            <a:stretch>
              <a:fillRect b="-4"/>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2532" name="Text Box 4"/>
          <p:cNvSpPr txBox="1">
            <a:spLocks noChangeArrowheads="1"/>
          </p:cNvSpPr>
          <p:nvPr/>
        </p:nvSpPr>
        <p:spPr bwMode="auto">
          <a:xfrm>
            <a:off x="5795963" y="5157788"/>
            <a:ext cx="3348037" cy="830997"/>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tr-TR" altLang="en-US" sz="2400" dirty="0" smtClean="0"/>
              <a:t>Kolesteatom </a:t>
            </a:r>
          </a:p>
          <a:p>
            <a:pPr algn="ctr"/>
            <a:r>
              <a:rPr lang="tr-TR" altLang="en-US" sz="2400" dirty="0" smtClean="0"/>
              <a:t>Komplikasyonları</a:t>
            </a:r>
            <a:endParaRPr lang="de-DE" altLang="en-US" sz="2400" dirty="0"/>
          </a:p>
        </p:txBody>
      </p:sp>
      <p:sp>
        <p:nvSpPr>
          <p:cNvPr id="22533" name="Text Box 5"/>
          <p:cNvSpPr txBox="1">
            <a:spLocks noChangeArrowheads="1"/>
          </p:cNvSpPr>
          <p:nvPr/>
        </p:nvSpPr>
        <p:spPr bwMode="auto">
          <a:xfrm>
            <a:off x="8108950" y="6491288"/>
            <a:ext cx="1035050" cy="366712"/>
          </a:xfrm>
          <a:prstGeom prst="rect">
            <a:avLst/>
          </a:prstGeom>
          <a:solidFill>
            <a:srgbClr val="F4FAA4"/>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a:t>Abb.4.9.</a:t>
            </a:r>
          </a:p>
        </p:txBody>
      </p:sp>
    </p:spTree>
    <p:extLst>
      <p:ext uri="{BB962C8B-B14F-4D97-AF65-F5344CB8AC3E}">
        <p14:creationId xmlns:p14="http://schemas.microsoft.com/office/powerpoint/2010/main" xmlns="" val="411065609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4000" b="1" dirty="0" smtClean="0"/>
              <a:t>Kronik Otitis Media Özel Formları</a:t>
            </a:r>
            <a:endParaRPr lang="tr-TR" sz="4000" b="1" dirty="0"/>
          </a:p>
        </p:txBody>
      </p:sp>
      <p:pic>
        <p:nvPicPr>
          <p:cNvPr id="60419" name="Picture 5" descr="C:\Users\IY\Desktop\Orta_Kulak_Hast\image\ts1.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348038" y="2446338"/>
            <a:ext cx="2519362" cy="2520950"/>
          </a:xfrm>
          <a:prstGeom prst="rect">
            <a:avLst/>
          </a:prstGeom>
          <a:noFill/>
          <a:ln w="9525">
            <a:noFill/>
            <a:miter lim="800000"/>
            <a:headEnd/>
            <a:tailEnd/>
          </a:ln>
        </p:spPr>
      </p:pic>
      <p:pic>
        <p:nvPicPr>
          <p:cNvPr id="60420" name="Picture 8" descr="C:\Users\IY\Desktop\Orta_Kulak_Hast\image\TS4.JPG"/>
          <p:cNvPicPr>
            <a:picLocks noChangeAspect="1" noChangeArrowheads="1"/>
          </p:cNvPicPr>
          <p:nvPr/>
        </p:nvPicPr>
        <p:blipFill>
          <a:blip r:embed="rId4" cstate="print">
            <a:clrChange>
              <a:clrFrom>
                <a:srgbClr val="000000"/>
              </a:clrFrom>
              <a:clrTo>
                <a:srgbClr val="000000">
                  <a:alpha val="0"/>
                </a:srgbClr>
              </a:clrTo>
            </a:clrChange>
          </a:blip>
          <a:srcRect/>
          <a:stretch>
            <a:fillRect/>
          </a:stretch>
        </p:blipFill>
        <p:spPr bwMode="auto">
          <a:xfrm>
            <a:off x="323850" y="2446338"/>
            <a:ext cx="2530475" cy="2520950"/>
          </a:xfrm>
          <a:prstGeom prst="rect">
            <a:avLst/>
          </a:prstGeom>
          <a:noFill/>
          <a:ln w="9525">
            <a:noFill/>
            <a:miter lim="800000"/>
            <a:headEnd/>
            <a:tailEnd/>
          </a:ln>
        </p:spPr>
      </p:pic>
      <p:pic>
        <p:nvPicPr>
          <p:cNvPr id="60421" name="Picture 9" descr="C:\Users\IY\Desktop\Orta_Kulak_Hast\image\ts5.JPG"/>
          <p:cNvPicPr>
            <a:picLocks noChangeAspect="1" noChangeArrowheads="1"/>
          </p:cNvPicPr>
          <p:nvPr/>
        </p:nvPicPr>
        <p:blipFill>
          <a:blip r:embed="rId5" cstate="print">
            <a:clrChange>
              <a:clrFrom>
                <a:srgbClr val="000000"/>
              </a:clrFrom>
              <a:clrTo>
                <a:srgbClr val="000000">
                  <a:alpha val="0"/>
                </a:srgbClr>
              </a:clrTo>
            </a:clrChange>
          </a:blip>
          <a:srcRect/>
          <a:stretch>
            <a:fillRect/>
          </a:stretch>
        </p:blipFill>
        <p:spPr bwMode="auto">
          <a:xfrm>
            <a:off x="6372225" y="2446338"/>
            <a:ext cx="2519363" cy="2520950"/>
          </a:xfrm>
          <a:prstGeom prst="rect">
            <a:avLst/>
          </a:prstGeom>
          <a:noFill/>
          <a:ln w="9525">
            <a:noFill/>
            <a:miter lim="800000"/>
            <a:headEnd/>
            <a:tailEnd/>
          </a:ln>
        </p:spPr>
      </p:pic>
      <p:sp>
        <p:nvSpPr>
          <p:cNvPr id="11" name="10 Metin kutusu"/>
          <p:cNvSpPr txBox="1"/>
          <p:nvPr/>
        </p:nvSpPr>
        <p:spPr>
          <a:xfrm>
            <a:off x="2951728" y="1295400"/>
            <a:ext cx="3211969" cy="646331"/>
          </a:xfrm>
          <a:prstGeom prst="rect">
            <a:avLst/>
          </a:prstGeom>
          <a:noFill/>
        </p:spPr>
        <p:txBody>
          <a:bodyPr wrap="none">
            <a:spAutoFit/>
          </a:bodyPr>
          <a:lstStyle/>
          <a:p>
            <a:pPr algn="ctr" fontAlgn="auto">
              <a:spcBef>
                <a:spcPts val="0"/>
              </a:spcBef>
              <a:spcAft>
                <a:spcPts val="0"/>
              </a:spcAft>
              <a:defRPr/>
            </a:pPr>
            <a:r>
              <a:rPr lang="tr-TR" sz="3600" b="1" dirty="0">
                <a:effectLst>
                  <a:outerShdw blurRad="38100" dist="38100" dir="2700000" algn="tl">
                    <a:srgbClr val="000000">
                      <a:alpha val="43137"/>
                    </a:srgbClr>
                  </a:outerShdw>
                </a:effectLst>
                <a:latin typeface="+mn-lt"/>
                <a:cs typeface="+mn-cs"/>
              </a:rPr>
              <a:t>Timpanoskleroz</a:t>
            </a:r>
          </a:p>
        </p:txBody>
      </p:sp>
      <p:sp>
        <p:nvSpPr>
          <p:cNvPr id="3" name="TextBox 2"/>
          <p:cNvSpPr txBox="1"/>
          <p:nvPr/>
        </p:nvSpPr>
        <p:spPr>
          <a:xfrm>
            <a:off x="388144" y="5181600"/>
            <a:ext cx="8439149" cy="1323439"/>
          </a:xfrm>
          <a:prstGeom prst="rect">
            <a:avLst/>
          </a:prstGeom>
          <a:noFill/>
        </p:spPr>
        <p:txBody>
          <a:bodyPr wrap="square" rtlCol="0">
            <a:spAutoFit/>
          </a:bodyPr>
          <a:lstStyle/>
          <a:p>
            <a:pPr>
              <a:spcBef>
                <a:spcPct val="0"/>
              </a:spcBef>
            </a:pPr>
            <a:r>
              <a:rPr lang="tr-TR" sz="2000" b="1" dirty="0" smtClean="0"/>
              <a:t>Timpanoskleroz:</a:t>
            </a:r>
            <a:r>
              <a:rPr lang="tr-TR" sz="2000" dirty="0" smtClean="0"/>
              <a:t> Tekrarlayan geçirilmiş enfeksiyonlar sonucu orta kulak boşluklarında, kulak zarında ve özellikle kemik zincirinde hiyalin plaklar birikmesiyle karakterize ilerleyici hiyalinizasyonudur, kulak zarının salim olmasına karşın iletim tipi işitme kaybı oluşur.</a:t>
            </a:r>
          </a:p>
        </p:txBody>
      </p:sp>
    </p:spTree>
    <p:extLst>
      <p:ext uri="{BB962C8B-B14F-4D97-AF65-F5344CB8AC3E}">
        <p14:creationId xmlns:p14="http://schemas.microsoft.com/office/powerpoint/2010/main" xmlns="" val="15973183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4000" b="1" dirty="0" smtClean="0"/>
              <a:t>Kronik Otitis Media Özel Formları</a:t>
            </a:r>
            <a:endParaRPr lang="tr-TR" sz="4000" b="1" dirty="0"/>
          </a:p>
        </p:txBody>
      </p:sp>
      <p:sp>
        <p:nvSpPr>
          <p:cNvPr id="4" name="3 Metin kutusu"/>
          <p:cNvSpPr txBox="1"/>
          <p:nvPr/>
        </p:nvSpPr>
        <p:spPr>
          <a:xfrm>
            <a:off x="2535238" y="1484313"/>
            <a:ext cx="4044950" cy="646112"/>
          </a:xfrm>
          <a:prstGeom prst="rect">
            <a:avLst/>
          </a:prstGeom>
          <a:noFill/>
        </p:spPr>
        <p:txBody>
          <a:bodyPr wrap="none">
            <a:spAutoFit/>
          </a:bodyPr>
          <a:lstStyle/>
          <a:p>
            <a:pPr algn="ctr" fontAlgn="auto">
              <a:spcBef>
                <a:spcPts val="0"/>
              </a:spcBef>
              <a:spcAft>
                <a:spcPts val="0"/>
              </a:spcAft>
              <a:defRPr/>
            </a:pPr>
            <a:r>
              <a:rPr lang="tr-TR" sz="3600" b="1" dirty="0">
                <a:effectLst>
                  <a:outerShdw blurRad="38100" dist="38100" dir="2700000" algn="tl">
                    <a:srgbClr val="000000">
                      <a:alpha val="43137"/>
                    </a:srgbClr>
                  </a:outerShdw>
                </a:effectLst>
                <a:latin typeface="+mn-lt"/>
                <a:cs typeface="+mn-cs"/>
              </a:rPr>
              <a:t>Adeziv Otitis Media</a:t>
            </a:r>
          </a:p>
        </p:txBody>
      </p:sp>
      <p:pic>
        <p:nvPicPr>
          <p:cNvPr id="61444" name="Resim 38" descr="http://kbb.uludag.edu.tr/image/ders/basut/adezivotit.jpg"/>
          <p:cNvPicPr>
            <a:picLocks noChangeAspect="1" noChangeArrowheads="1"/>
          </p:cNvPicPr>
          <p:nvPr/>
        </p:nvPicPr>
        <p:blipFill>
          <a:blip r:embed="rId3" cstate="print"/>
          <a:srcRect/>
          <a:stretch>
            <a:fillRect/>
          </a:stretch>
        </p:blipFill>
        <p:spPr bwMode="auto">
          <a:xfrm>
            <a:off x="468313" y="2420938"/>
            <a:ext cx="3816350" cy="4140200"/>
          </a:xfrm>
          <a:prstGeom prst="rect">
            <a:avLst/>
          </a:prstGeom>
          <a:noFill/>
          <a:ln w="9525">
            <a:noFill/>
            <a:miter lim="800000"/>
            <a:headEnd/>
            <a:tailEnd/>
          </a:ln>
        </p:spPr>
      </p:pic>
      <p:pic>
        <p:nvPicPr>
          <p:cNvPr id="61445" name="Resim 39" descr="http://kbb.uludag.edu.tr/image/ders/basut/adezivotit-evre1.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572000" y="2420938"/>
            <a:ext cx="1990725" cy="1979612"/>
          </a:xfrm>
          <a:prstGeom prst="rect">
            <a:avLst/>
          </a:prstGeom>
          <a:noFill/>
          <a:ln w="9525">
            <a:noFill/>
            <a:miter lim="800000"/>
            <a:headEnd/>
            <a:tailEnd/>
          </a:ln>
        </p:spPr>
      </p:pic>
      <p:pic>
        <p:nvPicPr>
          <p:cNvPr id="61446" name="Resim 41" descr="http://kbb.uludag.edu.tr/image/ders/basut/adezivotit-evre3.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572000" y="4545013"/>
            <a:ext cx="1970088" cy="1979612"/>
          </a:xfrm>
          <a:prstGeom prst="rect">
            <a:avLst/>
          </a:prstGeom>
          <a:noFill/>
          <a:ln w="9525">
            <a:noFill/>
            <a:miter lim="800000"/>
            <a:headEnd/>
            <a:tailEnd/>
          </a:ln>
        </p:spPr>
      </p:pic>
      <p:pic>
        <p:nvPicPr>
          <p:cNvPr id="61447" name="Resim 42" descr="http://kbb.uludag.edu.tr/image/ders/basut/adezivotit-evre4.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686550" y="4545013"/>
            <a:ext cx="1989138" cy="1979612"/>
          </a:xfrm>
          <a:prstGeom prst="rect">
            <a:avLst/>
          </a:prstGeom>
          <a:noFill/>
          <a:ln w="9525">
            <a:noFill/>
            <a:miter lim="800000"/>
            <a:headEnd/>
            <a:tailEnd/>
          </a:ln>
        </p:spPr>
      </p:pic>
      <p:pic>
        <p:nvPicPr>
          <p:cNvPr id="61448" name="Picture 8" descr="C:\Users\IY\Desktop\Orta_Kulak_Hast\image\adez4.JPG"/>
          <p:cNvPicPr>
            <a:picLocks noChangeAspect="1" noChangeArrowheads="1"/>
          </p:cNvPicPr>
          <p:nvPr/>
        </p:nvPicPr>
        <p:blipFill>
          <a:blip r:embed="rId7" cstate="print">
            <a:clrChange>
              <a:clrFrom>
                <a:srgbClr val="000000"/>
              </a:clrFrom>
              <a:clrTo>
                <a:srgbClr val="000000">
                  <a:alpha val="0"/>
                </a:srgbClr>
              </a:clrTo>
            </a:clrChange>
          </a:blip>
          <a:srcRect/>
          <a:stretch>
            <a:fillRect/>
          </a:stretch>
        </p:blipFill>
        <p:spPr bwMode="auto">
          <a:xfrm>
            <a:off x="6696075" y="2420938"/>
            <a:ext cx="1979613" cy="1979612"/>
          </a:xfrm>
          <a:prstGeom prst="rect">
            <a:avLst/>
          </a:prstGeom>
          <a:noFill/>
          <a:ln w="9525">
            <a:noFill/>
            <a:miter lim="800000"/>
            <a:headEnd/>
            <a:tailEnd/>
          </a:ln>
        </p:spPr>
      </p:pic>
    </p:spTree>
    <p:extLst>
      <p:ext uri="{BB962C8B-B14F-4D97-AF65-F5344CB8AC3E}">
        <p14:creationId xmlns:p14="http://schemas.microsoft.com/office/powerpoint/2010/main" xmlns="" val="104745303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Travmatik Hastalıklar</a:t>
            </a:r>
            <a:endParaRPr lang="tr-TR" b="1" dirty="0"/>
          </a:p>
        </p:txBody>
      </p:sp>
      <p:sp>
        <p:nvSpPr>
          <p:cNvPr id="3" name="2 İçerik Yer Tutucusu"/>
          <p:cNvSpPr>
            <a:spLocks noGrp="1"/>
          </p:cNvSpPr>
          <p:nvPr>
            <p:ph idx="1"/>
          </p:nvPr>
        </p:nvSpPr>
        <p:spPr>
          <a:xfrm>
            <a:off x="539750" y="2276475"/>
            <a:ext cx="8424863" cy="3744913"/>
          </a:xfrm>
        </p:spPr>
        <p:txBody>
          <a:bodyPr/>
          <a:lstStyle/>
          <a:p>
            <a:pPr>
              <a:lnSpc>
                <a:spcPct val="150000"/>
              </a:lnSpc>
              <a:defRPr/>
            </a:pPr>
            <a:r>
              <a:rPr lang="tr-TR" sz="2800" kern="1200" smtClean="0"/>
              <a:t>Travmatik kulak zarı perforasyonu</a:t>
            </a:r>
          </a:p>
          <a:p>
            <a:pPr>
              <a:lnSpc>
                <a:spcPct val="150000"/>
              </a:lnSpc>
              <a:defRPr/>
            </a:pPr>
            <a:r>
              <a:rPr lang="tr-TR" sz="2800" kern="1200" smtClean="0"/>
              <a:t>Laterobazal fraktürler (Temporal kemik kırıkları)</a:t>
            </a:r>
          </a:p>
          <a:p>
            <a:pPr lvl="1">
              <a:lnSpc>
                <a:spcPct val="150000"/>
              </a:lnSpc>
              <a:defRPr/>
            </a:pPr>
            <a:r>
              <a:rPr lang="tr-TR" sz="2400" kern="1200" smtClean="0"/>
              <a:t>Longitudinal</a:t>
            </a:r>
          </a:p>
          <a:p>
            <a:pPr lvl="1">
              <a:lnSpc>
                <a:spcPct val="150000"/>
              </a:lnSpc>
              <a:defRPr/>
            </a:pPr>
            <a:r>
              <a:rPr lang="tr-TR" sz="2400" kern="1200" smtClean="0"/>
              <a:t>Transvers</a:t>
            </a:r>
          </a:p>
          <a:p>
            <a:pPr>
              <a:lnSpc>
                <a:spcPct val="150000"/>
              </a:lnSpc>
              <a:defRPr/>
            </a:pPr>
            <a:r>
              <a:rPr lang="tr-TR" sz="2800" kern="1200" smtClean="0"/>
              <a:t>Barotravma</a:t>
            </a:r>
          </a:p>
          <a:p>
            <a:pPr>
              <a:lnSpc>
                <a:spcPct val="150000"/>
              </a:lnSpc>
              <a:defRPr/>
            </a:pPr>
            <a:endParaRPr lang="tr-TR" sz="2800" kern="1200" smtClean="0"/>
          </a:p>
          <a:p>
            <a:pPr>
              <a:lnSpc>
                <a:spcPct val="150000"/>
              </a:lnSpc>
              <a:buFont typeface="Wingdings" pitchFamily="2" charset="2"/>
              <a:buNone/>
              <a:defRPr/>
            </a:pPr>
            <a:endParaRPr lang="tr-TR" sz="2800"/>
          </a:p>
        </p:txBody>
      </p:sp>
    </p:spTree>
    <p:extLst>
      <p:ext uri="{BB962C8B-B14F-4D97-AF65-F5344CB8AC3E}">
        <p14:creationId xmlns:p14="http://schemas.microsoft.com/office/powerpoint/2010/main" xmlns="" val="45219028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4000" smtClean="0"/>
              <a:t>Travmatik Hastalıklar</a:t>
            </a:r>
            <a:endParaRPr lang="tr-TR" sz="4000"/>
          </a:p>
        </p:txBody>
      </p:sp>
      <p:pic>
        <p:nvPicPr>
          <p:cNvPr id="63491" name="Picture 3" descr="C:\Users\IY\Desktop\Orta_Kulak_Hast\image\trav3.JPG"/>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3132138" y="2708275"/>
            <a:ext cx="2879725" cy="2881313"/>
          </a:xfrm>
          <a:prstGeom prst="rect">
            <a:avLst/>
          </a:prstGeom>
          <a:noFill/>
          <a:ln w="9525">
            <a:noFill/>
            <a:miter lim="800000"/>
            <a:headEnd/>
            <a:tailEnd/>
          </a:ln>
        </p:spPr>
      </p:pic>
      <p:pic>
        <p:nvPicPr>
          <p:cNvPr id="63492" name="Picture 4" descr="C:\Users\IY\Desktop\Orta_Kulak_Hast\image\trav1.JPG"/>
          <p:cNvPicPr>
            <a:picLocks noChangeAspect="1" noChangeArrowheads="1"/>
          </p:cNvPicPr>
          <p:nvPr/>
        </p:nvPicPr>
        <p:blipFill>
          <a:blip r:embed="rId4" cstate="print">
            <a:clrChange>
              <a:clrFrom>
                <a:srgbClr val="000000"/>
              </a:clrFrom>
              <a:clrTo>
                <a:srgbClr val="000000">
                  <a:alpha val="0"/>
                </a:srgbClr>
              </a:clrTo>
            </a:clrChange>
          </a:blip>
          <a:srcRect/>
          <a:stretch>
            <a:fillRect/>
          </a:stretch>
        </p:blipFill>
        <p:spPr bwMode="auto">
          <a:xfrm>
            <a:off x="6156325" y="2708275"/>
            <a:ext cx="2879725" cy="2881313"/>
          </a:xfrm>
          <a:prstGeom prst="rect">
            <a:avLst/>
          </a:prstGeom>
          <a:noFill/>
          <a:ln w="9525">
            <a:noFill/>
            <a:miter lim="800000"/>
            <a:headEnd/>
            <a:tailEnd/>
          </a:ln>
        </p:spPr>
      </p:pic>
      <p:pic>
        <p:nvPicPr>
          <p:cNvPr id="63493" name="Picture 5" descr="C:\Users\IY\Desktop\Orta_Kulak_Hast\image\trav2.JPG"/>
          <p:cNvPicPr>
            <a:picLocks noChangeAspect="1" noChangeArrowheads="1"/>
          </p:cNvPicPr>
          <p:nvPr/>
        </p:nvPicPr>
        <p:blipFill>
          <a:blip r:embed="rId5" cstate="print">
            <a:clrChange>
              <a:clrFrom>
                <a:srgbClr val="000000"/>
              </a:clrFrom>
              <a:clrTo>
                <a:srgbClr val="000000">
                  <a:alpha val="0"/>
                </a:srgbClr>
              </a:clrTo>
            </a:clrChange>
          </a:blip>
          <a:srcRect/>
          <a:stretch>
            <a:fillRect/>
          </a:stretch>
        </p:blipFill>
        <p:spPr bwMode="auto">
          <a:xfrm>
            <a:off x="107950" y="2708275"/>
            <a:ext cx="2879725" cy="2881313"/>
          </a:xfrm>
          <a:prstGeom prst="rect">
            <a:avLst/>
          </a:prstGeom>
          <a:noFill/>
          <a:ln w="9525">
            <a:noFill/>
            <a:miter lim="800000"/>
            <a:headEnd/>
            <a:tailEnd/>
          </a:ln>
        </p:spPr>
      </p:pic>
    </p:spTree>
    <p:extLst>
      <p:ext uri="{BB962C8B-B14F-4D97-AF65-F5344CB8AC3E}">
        <p14:creationId xmlns:p14="http://schemas.microsoft.com/office/powerpoint/2010/main" xmlns="" val="799141447"/>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hidden="1"/>
          <p:cNvSpPr>
            <a:spLocks noGrp="1" noChangeArrowheads="1"/>
          </p:cNvSpPr>
          <p:nvPr>
            <p:ph type="title"/>
          </p:nvPr>
        </p:nvSpPr>
        <p:spPr/>
        <p:txBody>
          <a:bodyPr/>
          <a:lstStyle/>
          <a:p>
            <a:endParaRPr lang="en-US" altLang="en-US"/>
          </a:p>
        </p:txBody>
      </p:sp>
      <p:sp>
        <p:nvSpPr>
          <p:cNvPr id="64515" name="Rectangle 3" descr="Tympanoplastik14"/>
          <p:cNvSpPr>
            <a:spLocks noGrp="1" noChangeAspect="1" noChangeArrowheads="1"/>
          </p:cNvSpPr>
          <p:nvPr isPhoto="1"/>
        </p:nvSpPr>
        <p:spPr bwMode="auto">
          <a:xfrm>
            <a:off x="0" y="1171575"/>
            <a:ext cx="9144000" cy="4513263"/>
          </a:xfrm>
          <a:prstGeom prst="rect">
            <a:avLst/>
          </a:prstGeom>
          <a:blipFill dpi="0" rotWithShape="1">
            <a:blip r:embed="rId3" cstate="print"/>
            <a:srcRect/>
            <a:stretch>
              <a:fillRect r="-20"/>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64516" name="Text Box 4"/>
          <p:cNvSpPr txBox="1">
            <a:spLocks noChangeArrowheads="1"/>
          </p:cNvSpPr>
          <p:nvPr/>
        </p:nvSpPr>
        <p:spPr bwMode="auto">
          <a:xfrm>
            <a:off x="755650" y="398463"/>
            <a:ext cx="6860724" cy="400110"/>
          </a:xfrm>
          <a:prstGeom prst="rect">
            <a:avLst/>
          </a:prstGeom>
          <a:solidFill>
            <a:srgbClr val="E6F17B"/>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tr-TR" altLang="en-US" sz="2000" dirty="0" smtClean="0"/>
              <a:t>Travmatik Timpanik Membran perforasyonunun Cerrahi Onarımı</a:t>
            </a:r>
            <a:r>
              <a:rPr lang="de-DE" altLang="en-US" sz="2000" dirty="0" smtClean="0"/>
              <a:t> </a:t>
            </a:r>
            <a:endParaRPr lang="de-DE" altLang="en-US" sz="2000" dirty="0"/>
          </a:p>
        </p:txBody>
      </p:sp>
      <p:sp>
        <p:nvSpPr>
          <p:cNvPr id="64517" name="Text Box 5"/>
          <p:cNvSpPr txBox="1">
            <a:spLocks noChangeArrowheads="1"/>
          </p:cNvSpPr>
          <p:nvPr/>
        </p:nvSpPr>
        <p:spPr bwMode="auto">
          <a:xfrm>
            <a:off x="1763713" y="5824538"/>
            <a:ext cx="5431743" cy="923330"/>
          </a:xfrm>
          <a:prstGeom prst="rect">
            <a:avLst/>
          </a:prstGeom>
          <a:solidFill>
            <a:srgbClr val="E6F17B"/>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buFontTx/>
              <a:buChar char="•"/>
            </a:pPr>
            <a:r>
              <a:rPr lang="tr-TR" altLang="en-US" dirty="0" smtClean="0"/>
              <a:t>Perforasyon kenarlarının dezepitelize edilip kaldırılması</a:t>
            </a:r>
            <a:endParaRPr lang="de-DE" altLang="en-US" dirty="0"/>
          </a:p>
          <a:p>
            <a:pPr>
              <a:buFontTx/>
              <a:buChar char="•"/>
            </a:pPr>
            <a:r>
              <a:rPr lang="de-DE" altLang="en-US" dirty="0" smtClean="0"/>
              <a:t>Silikonfol</a:t>
            </a:r>
            <a:r>
              <a:rPr lang="tr-TR" altLang="en-US" dirty="0" smtClean="0"/>
              <a:t>y</a:t>
            </a:r>
            <a:r>
              <a:rPr lang="de-DE" altLang="en-US" dirty="0" smtClean="0"/>
              <a:t>e</a:t>
            </a:r>
            <a:r>
              <a:rPr lang="tr-TR" altLang="en-US" dirty="0" smtClean="0"/>
              <a:t> ile örtülmesi</a:t>
            </a:r>
            <a:endParaRPr lang="de-DE" altLang="en-US" dirty="0"/>
          </a:p>
          <a:p>
            <a:pPr>
              <a:buFontTx/>
              <a:buChar char="•"/>
            </a:pPr>
            <a:r>
              <a:rPr lang="de-DE" altLang="en-US" dirty="0" smtClean="0"/>
              <a:t>Gel</a:t>
            </a:r>
            <a:r>
              <a:rPr lang="tr-TR" altLang="en-US" dirty="0" smtClean="0"/>
              <a:t>foam ile alttan desteklenmesi</a:t>
            </a:r>
            <a:endParaRPr lang="de-DE" altLang="en-US" dirty="0"/>
          </a:p>
        </p:txBody>
      </p:sp>
    </p:spTree>
    <p:extLst>
      <p:ext uri="{BB962C8B-B14F-4D97-AF65-F5344CB8AC3E}">
        <p14:creationId xmlns:p14="http://schemas.microsoft.com/office/powerpoint/2010/main" xmlns="" val="192033882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hidden="1"/>
          <p:cNvSpPr>
            <a:spLocks noGrp="1" noChangeArrowheads="1"/>
          </p:cNvSpPr>
          <p:nvPr>
            <p:ph type="title"/>
          </p:nvPr>
        </p:nvSpPr>
        <p:spPr/>
        <p:txBody>
          <a:bodyPr/>
          <a:lstStyle/>
          <a:p>
            <a:endParaRPr lang="en-US" altLang="en-US"/>
          </a:p>
        </p:txBody>
      </p:sp>
      <p:sp>
        <p:nvSpPr>
          <p:cNvPr id="8195" name="Rectangle 3" descr="Boe4"/>
          <p:cNvSpPr>
            <a:spLocks noGrp="1" noChangeAspect="1" noChangeArrowheads="1"/>
          </p:cNvSpPr>
          <p:nvPr isPhoto="1"/>
        </p:nvSpPr>
        <p:spPr bwMode="auto">
          <a:xfrm>
            <a:off x="695325" y="0"/>
            <a:ext cx="8340725" cy="6858000"/>
          </a:xfrm>
          <a:prstGeom prst="rect">
            <a:avLst/>
          </a:prstGeom>
          <a:blipFill dpi="0" rotWithShape="1">
            <a:blip r:embed="rId3" cstate="print"/>
            <a:srcRect/>
            <a:stretch>
              <a:fillRect b="-31"/>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ltLang="en-US"/>
          </a:p>
        </p:txBody>
      </p:sp>
      <p:sp>
        <p:nvSpPr>
          <p:cNvPr id="8196" name="Text Box 4"/>
          <p:cNvSpPr txBox="1">
            <a:spLocks noChangeArrowheads="1"/>
          </p:cNvSpPr>
          <p:nvPr/>
        </p:nvSpPr>
        <p:spPr bwMode="auto">
          <a:xfrm>
            <a:off x="5724525" y="0"/>
            <a:ext cx="3419475" cy="954107"/>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tr-TR" altLang="en-US" sz="2800" dirty="0" smtClean="0"/>
              <a:t>Temporal Kemik  Fraktürleri</a:t>
            </a:r>
            <a:endParaRPr lang="de-DE" altLang="en-US" sz="2800" dirty="0"/>
          </a:p>
        </p:txBody>
      </p:sp>
      <p:sp>
        <p:nvSpPr>
          <p:cNvPr id="8197" name="Text Box 5"/>
          <p:cNvSpPr txBox="1">
            <a:spLocks noChangeArrowheads="1"/>
          </p:cNvSpPr>
          <p:nvPr/>
        </p:nvSpPr>
        <p:spPr bwMode="auto">
          <a:xfrm>
            <a:off x="0" y="6491288"/>
            <a:ext cx="1035050" cy="366712"/>
          </a:xfrm>
          <a:prstGeom prst="rect">
            <a:avLst/>
          </a:prstGeom>
          <a:solidFill>
            <a:srgbClr val="F4FAA4"/>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a:t>Abb.4.1.</a:t>
            </a:r>
          </a:p>
        </p:txBody>
      </p:sp>
      <p:sp>
        <p:nvSpPr>
          <p:cNvPr id="8200" name="Text Box 8"/>
          <p:cNvSpPr txBox="1">
            <a:spLocks noChangeArrowheads="1"/>
          </p:cNvSpPr>
          <p:nvPr/>
        </p:nvSpPr>
        <p:spPr bwMode="auto">
          <a:xfrm>
            <a:off x="0" y="2422525"/>
            <a:ext cx="4120487" cy="3046988"/>
          </a:xfrm>
          <a:prstGeom prst="rect">
            <a:avLst/>
          </a:prstGeom>
          <a:solidFill>
            <a:srgbClr val="E6F17B"/>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tr-TR" altLang="en-US" sz="2400" dirty="0" smtClean="0"/>
              <a:t>Sonuçler</a:t>
            </a:r>
            <a:r>
              <a:rPr lang="de-DE" altLang="en-US" sz="2400" dirty="0" smtClean="0"/>
              <a:t>:</a:t>
            </a:r>
            <a:endParaRPr lang="de-DE" altLang="en-US" sz="2400" dirty="0"/>
          </a:p>
          <a:p>
            <a:r>
              <a:rPr lang="tr-TR" altLang="en-US" sz="2400" dirty="0" smtClean="0"/>
              <a:t>DKY den kanama</a:t>
            </a:r>
            <a:endParaRPr lang="de-DE" altLang="en-US" sz="2400" dirty="0"/>
          </a:p>
          <a:p>
            <a:r>
              <a:rPr lang="tr-TR" altLang="en-US" sz="2400" dirty="0" smtClean="0"/>
              <a:t>İTİK</a:t>
            </a:r>
            <a:endParaRPr lang="de-DE" altLang="en-US" sz="2400" dirty="0"/>
          </a:p>
          <a:p>
            <a:r>
              <a:rPr lang="de-DE" altLang="en-US" sz="2400" dirty="0" smtClean="0"/>
              <a:t>H</a:t>
            </a:r>
            <a:r>
              <a:rPr lang="tr-TR" altLang="en-US" sz="2400" dirty="0" smtClean="0"/>
              <a:t>e</a:t>
            </a:r>
            <a:r>
              <a:rPr lang="de-DE" altLang="en-US" sz="2400" dirty="0" smtClean="0"/>
              <a:t>matot</a:t>
            </a:r>
            <a:r>
              <a:rPr lang="tr-TR" altLang="en-US" sz="2400" dirty="0" smtClean="0"/>
              <a:t>i</a:t>
            </a:r>
            <a:r>
              <a:rPr lang="de-DE" altLang="en-US" sz="2400" dirty="0" smtClean="0"/>
              <a:t>mpan</a:t>
            </a:r>
            <a:r>
              <a:rPr lang="tr-TR" altLang="en-US" sz="2400" dirty="0" smtClean="0"/>
              <a:t>i</a:t>
            </a:r>
            <a:endParaRPr lang="de-DE" altLang="en-US" sz="2400" dirty="0"/>
          </a:p>
          <a:p>
            <a:r>
              <a:rPr lang="tr-TR" altLang="en-US" sz="2400" dirty="0" smtClean="0"/>
              <a:t>SNİK</a:t>
            </a:r>
            <a:endParaRPr lang="de-DE" altLang="en-US" sz="2400" dirty="0"/>
          </a:p>
          <a:p>
            <a:r>
              <a:rPr lang="de-DE" altLang="en-US" sz="2400" dirty="0" smtClean="0"/>
              <a:t>Vestib</a:t>
            </a:r>
            <a:r>
              <a:rPr lang="tr-TR" altLang="en-US" sz="2400" dirty="0" smtClean="0"/>
              <a:t>üler Durma</a:t>
            </a:r>
            <a:r>
              <a:rPr lang="de-DE" altLang="en-US" sz="2400" dirty="0" smtClean="0"/>
              <a:t>: </a:t>
            </a:r>
            <a:r>
              <a:rPr lang="tr-TR" altLang="en-US" sz="2400" dirty="0" smtClean="0"/>
              <a:t>Baş Dönmesi</a:t>
            </a:r>
            <a:endParaRPr lang="de-DE" altLang="en-US" sz="2400" dirty="0"/>
          </a:p>
          <a:p>
            <a:r>
              <a:rPr lang="de-DE" altLang="en-US" sz="2400" dirty="0" smtClean="0"/>
              <a:t>N.Fazialis</a:t>
            </a:r>
            <a:r>
              <a:rPr lang="tr-TR" altLang="en-US" sz="2400" dirty="0" smtClean="0"/>
              <a:t> yaralanması</a:t>
            </a:r>
            <a:r>
              <a:rPr lang="de-DE" altLang="en-US" sz="2400" dirty="0" smtClean="0"/>
              <a:t>:</a:t>
            </a:r>
            <a:endParaRPr lang="de-DE" altLang="en-US" sz="2400" dirty="0"/>
          </a:p>
          <a:p>
            <a:r>
              <a:rPr lang="tr-TR" altLang="en-US" sz="2400" dirty="0" smtClean="0"/>
              <a:t>Fasiyal Paralizi</a:t>
            </a:r>
            <a:endParaRPr lang="de-DE" altLang="en-US" sz="2400" dirty="0"/>
          </a:p>
        </p:txBody>
      </p:sp>
    </p:spTree>
    <p:extLst>
      <p:ext uri="{BB962C8B-B14F-4D97-AF65-F5344CB8AC3E}">
        <p14:creationId xmlns:p14="http://schemas.microsoft.com/office/powerpoint/2010/main" xmlns="" val="33131785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hidden="1"/>
          <p:cNvSpPr>
            <a:spLocks noGrp="1" noChangeArrowheads="1"/>
          </p:cNvSpPr>
          <p:nvPr>
            <p:ph type="title"/>
          </p:nvPr>
        </p:nvSpPr>
        <p:spPr/>
        <p:txBody>
          <a:bodyPr/>
          <a:lstStyle/>
          <a:p>
            <a:endParaRPr lang="en-US" altLang="en-US"/>
          </a:p>
        </p:txBody>
      </p:sp>
      <p:sp>
        <p:nvSpPr>
          <p:cNvPr id="49155" name="Rectangle 3" descr="Ohr-Probst 15"/>
          <p:cNvSpPr>
            <a:spLocks noGrp="1" noChangeAspect="1" noChangeArrowheads="1"/>
          </p:cNvSpPr>
          <p:nvPr isPhoto="1"/>
        </p:nvSpPr>
        <p:spPr bwMode="auto">
          <a:xfrm>
            <a:off x="534988" y="0"/>
            <a:ext cx="8072437" cy="6858000"/>
          </a:xfrm>
          <a:prstGeom prst="rect">
            <a:avLst/>
          </a:prstGeom>
          <a:blipFill dpi="0" rotWithShape="1">
            <a:blip r:embed="rId3" cstate="print"/>
            <a:srcRect/>
            <a:stretch>
              <a:fillRect r="-25"/>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428323170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hidden="1"/>
          <p:cNvSpPr>
            <a:spLocks noGrp="1" noChangeArrowheads="1"/>
          </p:cNvSpPr>
          <p:nvPr>
            <p:ph type="title"/>
          </p:nvPr>
        </p:nvSpPr>
        <p:spPr/>
        <p:txBody>
          <a:bodyPr/>
          <a:lstStyle/>
          <a:p>
            <a:endParaRPr lang="en-US" altLang="en-US"/>
          </a:p>
        </p:txBody>
      </p:sp>
      <p:sp>
        <p:nvSpPr>
          <p:cNvPr id="10243" name="Rectangle 3" descr="Boe4"/>
          <p:cNvSpPr>
            <a:spLocks noGrp="1" noChangeAspect="1" noChangeArrowheads="1"/>
          </p:cNvSpPr>
          <p:nvPr isPhoto="1"/>
        </p:nvSpPr>
        <p:spPr bwMode="auto">
          <a:xfrm>
            <a:off x="0" y="1122363"/>
            <a:ext cx="9144000" cy="4611687"/>
          </a:xfrm>
          <a:prstGeom prst="rect">
            <a:avLst/>
          </a:prstGeom>
          <a:blipFill dpi="0" rotWithShape="1">
            <a:blip r:embed="rId3" cstate="print"/>
            <a:srcRect/>
            <a:stretch>
              <a:fillRect r="-24"/>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0244" name="Text Box 4"/>
          <p:cNvSpPr txBox="1">
            <a:spLocks noChangeArrowheads="1"/>
          </p:cNvSpPr>
          <p:nvPr/>
        </p:nvSpPr>
        <p:spPr bwMode="auto">
          <a:xfrm>
            <a:off x="8108950" y="6491288"/>
            <a:ext cx="1035050" cy="366712"/>
          </a:xfrm>
          <a:prstGeom prst="rect">
            <a:avLst/>
          </a:prstGeom>
          <a:solidFill>
            <a:srgbClr val="F4FAA4"/>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a:t>Abb.4.2.</a:t>
            </a:r>
          </a:p>
        </p:txBody>
      </p:sp>
    </p:spTree>
    <p:extLst>
      <p:ext uri="{BB962C8B-B14F-4D97-AF65-F5344CB8AC3E}">
        <p14:creationId xmlns:p14="http://schemas.microsoft.com/office/powerpoint/2010/main" xmlns="" val="9183228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Orta Kulak Boşluğunun Duvarları</a:t>
            </a:r>
            <a:endParaRPr lang="en-US" dirty="0"/>
          </a:p>
        </p:txBody>
      </p:sp>
      <p:sp>
        <p:nvSpPr>
          <p:cNvPr id="3" name="Content Placeholder 2"/>
          <p:cNvSpPr>
            <a:spLocks noGrp="1"/>
          </p:cNvSpPr>
          <p:nvPr>
            <p:ph idx="1"/>
          </p:nvPr>
        </p:nvSpPr>
        <p:spPr>
          <a:xfrm>
            <a:off x="457200" y="1295400"/>
            <a:ext cx="8229600" cy="4953000"/>
          </a:xfrm>
        </p:spPr>
        <p:txBody>
          <a:bodyPr>
            <a:noAutofit/>
          </a:bodyPr>
          <a:lstStyle/>
          <a:p>
            <a:pPr>
              <a:spcBef>
                <a:spcPct val="0"/>
              </a:spcBef>
            </a:pPr>
            <a:endParaRPr lang="tr-TR" sz="1100" dirty="0" smtClean="0"/>
          </a:p>
          <a:p>
            <a:pPr>
              <a:spcBef>
                <a:spcPct val="0"/>
              </a:spcBef>
            </a:pPr>
            <a:r>
              <a:rPr lang="tr-TR" sz="2000" b="1" dirty="0" smtClean="0"/>
              <a:t>İç duvar</a:t>
            </a:r>
            <a:r>
              <a:rPr lang="tr-TR" sz="2000" dirty="0" smtClean="0"/>
              <a:t>: Orta kulağın en önemli bölümüdür. İç kulak ile komşudur. </a:t>
            </a:r>
          </a:p>
          <a:p>
            <a:pPr lvl="1">
              <a:spcBef>
                <a:spcPct val="0"/>
              </a:spcBef>
            </a:pPr>
            <a:r>
              <a:rPr lang="tr-TR" sz="1600" dirty="0" smtClean="0"/>
              <a:t>Ortada ilk göze çarpan </a:t>
            </a:r>
            <a:r>
              <a:rPr lang="tr-TR" sz="1600" i="1" dirty="0" smtClean="0"/>
              <a:t>promontorium</a:t>
            </a:r>
            <a:r>
              <a:rPr lang="tr-TR" sz="1600" dirty="0" smtClean="0"/>
              <a:t> adı verilen kabarıklıktır. Promontorium; iç kulakta bulunan kokleanın bazal kıvrımına uymaktadır. Promontorium üzerinde n.timpanikus (IX. sinirin dalı), karotid pleksustan çıkan superior inferior karotiko-timpanik sempatik lifler ile pleksus timpanikus’u oluşturur. Buradan çıkan lifler n.petrosus superfisialis minor (VII. sinirin dalı) ile birleşerek otik gangliona giderler.</a:t>
            </a:r>
          </a:p>
          <a:p>
            <a:pPr lvl="1">
              <a:spcBef>
                <a:spcPct val="0"/>
              </a:spcBef>
            </a:pPr>
            <a:r>
              <a:rPr lang="tr-TR" sz="1600" dirty="0" smtClean="0"/>
              <a:t>Promontoriumun arka-alt ve arka-üst bölümünde iki adet pencere vardır; bunlar orta kulağın iç kulak ile bağlantısını sağlarlar. Bunlara </a:t>
            </a:r>
            <a:r>
              <a:rPr lang="tr-TR" sz="1600" i="1" dirty="0" smtClean="0"/>
              <a:t>yuvarlak pencere</a:t>
            </a:r>
            <a:r>
              <a:rPr lang="tr-TR" sz="1600" dirty="0" smtClean="0"/>
              <a:t> (fenestra rotunda) ve </a:t>
            </a:r>
            <a:r>
              <a:rPr lang="tr-TR" sz="1600" i="1" dirty="0" smtClean="0"/>
              <a:t>oval pencere</a:t>
            </a:r>
            <a:r>
              <a:rPr lang="tr-TR" sz="1600" dirty="0" smtClean="0"/>
              <a:t> (fenestra ovale) adı verilir. Oval pencerenin üzerinde, stapesin tabanı oturmaktadır. Stapes tabanı, çevresinde bulunan fibröz bir halka (ligamentum annulare) aracılığı ile oval pencere üzerinde oturmaktadır. Yuvarlak pencere ise ince bir membran ile kaplıdır (</a:t>
            </a:r>
            <a:r>
              <a:rPr lang="tr-TR" sz="1600" i="1" dirty="0" smtClean="0"/>
              <a:t>membrana timpanika sekundaria</a:t>
            </a:r>
            <a:r>
              <a:rPr lang="tr-TR" sz="1600" dirty="0" smtClean="0"/>
              <a:t>).</a:t>
            </a:r>
          </a:p>
          <a:p>
            <a:pPr lvl="1">
              <a:spcBef>
                <a:spcPct val="0"/>
              </a:spcBef>
            </a:pPr>
            <a:r>
              <a:rPr lang="tr-TR" sz="1600" dirty="0" smtClean="0"/>
              <a:t>Oval pencerenin üst kısmında iki adet kemik çıkıntı bulunur; prominensia kanalis fasiyalis ve kanalis semisirkularis lateralis. Prominensia kanalis fasiyalis; fallop kemik kanalın orta kulakta timpanik segment boyunca yapmış olduğu kabarıklıktır. Bunun üzerindeki kemik lamel çok incedir. Bazen konjenital açıklıklar gösterebilir. Orta kulak cerrahisinde ve hastalıkların yayılımında önemlidir.</a:t>
            </a:r>
          </a:p>
        </p:txBody>
      </p:sp>
    </p:spTree>
    <p:extLst>
      <p:ext uri="{BB962C8B-B14F-4D97-AF65-F5344CB8AC3E}">
        <p14:creationId xmlns:p14="http://schemas.microsoft.com/office/powerpoint/2010/main" xmlns="" val="423504876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hidden="1"/>
          <p:cNvSpPr>
            <a:spLocks noGrp="1" noChangeArrowheads="1"/>
          </p:cNvSpPr>
          <p:nvPr>
            <p:ph type="title"/>
          </p:nvPr>
        </p:nvSpPr>
        <p:spPr/>
        <p:txBody>
          <a:bodyPr/>
          <a:lstStyle/>
          <a:p>
            <a:endParaRPr lang="en-US" altLang="en-US"/>
          </a:p>
        </p:txBody>
      </p:sp>
      <p:sp>
        <p:nvSpPr>
          <p:cNvPr id="12291" name="Rectangle 3" descr="Boe4"/>
          <p:cNvSpPr>
            <a:spLocks noGrp="1" noChangeAspect="1" noChangeArrowheads="1"/>
          </p:cNvSpPr>
          <p:nvPr isPhoto="1"/>
        </p:nvSpPr>
        <p:spPr bwMode="auto">
          <a:xfrm>
            <a:off x="301625" y="0"/>
            <a:ext cx="8540750" cy="6858000"/>
          </a:xfrm>
          <a:prstGeom prst="rect">
            <a:avLst/>
          </a:prstGeom>
          <a:blipFill dpi="0" rotWithShape="1">
            <a:blip r:embed="rId3" cstate="print"/>
            <a:srcRect/>
            <a:stretch>
              <a:fillRect b="-2"/>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2292" name="Text Box 4"/>
          <p:cNvSpPr txBox="1">
            <a:spLocks noChangeArrowheads="1"/>
          </p:cNvSpPr>
          <p:nvPr/>
        </p:nvSpPr>
        <p:spPr bwMode="auto">
          <a:xfrm>
            <a:off x="8108950" y="6491288"/>
            <a:ext cx="1035050" cy="366712"/>
          </a:xfrm>
          <a:prstGeom prst="rect">
            <a:avLst/>
          </a:prstGeom>
          <a:solidFill>
            <a:srgbClr val="F4FAA4"/>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a:t>Abb.4.4.</a:t>
            </a:r>
          </a:p>
        </p:txBody>
      </p:sp>
    </p:spTree>
    <p:extLst>
      <p:ext uri="{BB962C8B-B14F-4D97-AF65-F5344CB8AC3E}">
        <p14:creationId xmlns:p14="http://schemas.microsoft.com/office/powerpoint/2010/main" xmlns="" val="418818181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hidden="1"/>
          <p:cNvSpPr>
            <a:spLocks noGrp="1" noChangeArrowheads="1"/>
          </p:cNvSpPr>
          <p:nvPr>
            <p:ph type="title"/>
          </p:nvPr>
        </p:nvSpPr>
        <p:spPr/>
        <p:txBody>
          <a:bodyPr/>
          <a:lstStyle/>
          <a:p>
            <a:endParaRPr lang="en-US" altLang="en-US"/>
          </a:p>
        </p:txBody>
      </p:sp>
      <p:sp>
        <p:nvSpPr>
          <p:cNvPr id="97283" name="Rectangle 3" descr="Ohr-Probst 14"/>
          <p:cNvSpPr>
            <a:spLocks noGrp="1" noChangeAspect="1" noChangeArrowheads="1"/>
          </p:cNvSpPr>
          <p:nvPr isPhoto="1"/>
        </p:nvSpPr>
        <p:spPr bwMode="auto">
          <a:xfrm>
            <a:off x="547688" y="0"/>
            <a:ext cx="8048625" cy="6858000"/>
          </a:xfrm>
          <a:prstGeom prst="rect">
            <a:avLst/>
          </a:prstGeom>
          <a:blipFill dpi="0" rotWithShape="1">
            <a:blip r:embed="rId3" cstate="print"/>
            <a:srcRect/>
            <a:stretch>
              <a:fillRect r="-16"/>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320815365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hidden="1"/>
          <p:cNvSpPr>
            <a:spLocks noGrp="1" noChangeArrowheads="1"/>
          </p:cNvSpPr>
          <p:nvPr>
            <p:ph type="title"/>
          </p:nvPr>
        </p:nvSpPr>
        <p:spPr/>
        <p:txBody>
          <a:bodyPr/>
          <a:lstStyle/>
          <a:p>
            <a:endParaRPr lang="en-US" altLang="en-US"/>
          </a:p>
        </p:txBody>
      </p:sp>
      <p:sp>
        <p:nvSpPr>
          <p:cNvPr id="125955" name="Rectangle 3" descr="Fazialisparese"/>
          <p:cNvSpPr>
            <a:spLocks noGrp="1" noChangeAspect="1" noChangeArrowheads="1"/>
          </p:cNvSpPr>
          <p:nvPr isPhoto="1"/>
        </p:nvSpPr>
        <p:spPr bwMode="auto">
          <a:xfrm>
            <a:off x="0" y="811213"/>
            <a:ext cx="9144000" cy="5235575"/>
          </a:xfrm>
          <a:prstGeom prst="rect">
            <a:avLst/>
          </a:prstGeom>
          <a:blipFill dpi="0" rotWithShape="1">
            <a:blip r:embed="rId3" cstate="print"/>
            <a:srcRect/>
            <a:stretch>
              <a:fillRect r="-6"/>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982742224"/>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69" descr="Temp_Frakt_bt"/>
          <p:cNvPicPr>
            <a:picLocks noChangeAspect="1" noChangeArrowheads="1"/>
          </p:cNvPicPr>
          <p:nvPr/>
        </p:nvPicPr>
        <p:blipFill>
          <a:blip r:embed="rId3" cstate="print"/>
          <a:srcRect/>
          <a:stretch>
            <a:fillRect/>
          </a:stretch>
        </p:blipFill>
        <p:spPr bwMode="auto">
          <a:xfrm>
            <a:off x="107950" y="1233488"/>
            <a:ext cx="4427538" cy="4427537"/>
          </a:xfrm>
          <a:prstGeom prst="rect">
            <a:avLst/>
          </a:prstGeom>
          <a:noFill/>
          <a:ln w="9525">
            <a:noFill/>
            <a:miter lim="800000"/>
            <a:headEnd/>
            <a:tailEnd/>
          </a:ln>
        </p:spPr>
      </p:pic>
      <p:pic>
        <p:nvPicPr>
          <p:cNvPr id="64515" name="Picture 12" descr="D:\DSCN6530.jpg"/>
          <p:cNvPicPr>
            <a:picLocks noChangeAspect="1" noChangeArrowheads="1"/>
          </p:cNvPicPr>
          <p:nvPr/>
        </p:nvPicPr>
        <p:blipFill>
          <a:blip r:embed="rId4" cstate="print"/>
          <a:srcRect/>
          <a:stretch>
            <a:fillRect/>
          </a:stretch>
        </p:blipFill>
        <p:spPr bwMode="auto">
          <a:xfrm>
            <a:off x="4643438" y="1268413"/>
            <a:ext cx="4370387" cy="4370387"/>
          </a:xfrm>
          <a:prstGeom prst="rect">
            <a:avLst/>
          </a:prstGeom>
          <a:noFill/>
          <a:ln w="9525">
            <a:noFill/>
            <a:miter lim="800000"/>
            <a:headEnd/>
            <a:tailEnd/>
          </a:ln>
        </p:spPr>
      </p:pic>
    </p:spTree>
    <p:extLst>
      <p:ext uri="{BB962C8B-B14F-4D97-AF65-F5344CB8AC3E}">
        <p14:creationId xmlns:p14="http://schemas.microsoft.com/office/powerpoint/2010/main" xmlns="" val="2783896848"/>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Otoskleroz</a:t>
            </a:r>
            <a:endParaRPr lang="tr-TR" b="1" dirty="0"/>
          </a:p>
        </p:txBody>
      </p:sp>
      <p:sp>
        <p:nvSpPr>
          <p:cNvPr id="3" name="2 İçerik Yer Tutucusu"/>
          <p:cNvSpPr>
            <a:spLocks noGrp="1"/>
          </p:cNvSpPr>
          <p:nvPr>
            <p:ph idx="1"/>
          </p:nvPr>
        </p:nvSpPr>
        <p:spPr>
          <a:xfrm>
            <a:off x="179388" y="1665288"/>
            <a:ext cx="7924800" cy="4572000"/>
          </a:xfrm>
        </p:spPr>
        <p:txBody>
          <a:bodyPr/>
          <a:lstStyle/>
          <a:p>
            <a:pPr>
              <a:defRPr/>
            </a:pPr>
            <a:r>
              <a:rPr lang="tr-TR" sz="2400" smtClean="0"/>
              <a:t>Post-mortem insidans: % 2.5-10</a:t>
            </a:r>
          </a:p>
          <a:p>
            <a:pPr>
              <a:defRPr/>
            </a:pPr>
            <a:r>
              <a:rPr lang="tr-TR" sz="2400" smtClean="0"/>
              <a:t>K:E = 2:1</a:t>
            </a:r>
          </a:p>
          <a:p>
            <a:pPr>
              <a:defRPr/>
            </a:pPr>
            <a:r>
              <a:rPr lang="tr-TR" sz="2400" smtClean="0"/>
              <a:t>Semptomlar</a:t>
            </a:r>
          </a:p>
          <a:p>
            <a:pPr lvl="1">
              <a:defRPr/>
            </a:pPr>
            <a:r>
              <a:rPr lang="tr-TR" sz="2000" smtClean="0"/>
              <a:t>İşitme kaybı</a:t>
            </a:r>
          </a:p>
          <a:p>
            <a:pPr lvl="1">
              <a:defRPr/>
            </a:pPr>
            <a:r>
              <a:rPr lang="tr-TR" sz="2000" smtClean="0"/>
              <a:t>Tinnitus</a:t>
            </a:r>
          </a:p>
          <a:p>
            <a:pPr>
              <a:defRPr/>
            </a:pPr>
            <a:r>
              <a:rPr lang="tr-TR" sz="2400" smtClean="0"/>
              <a:t>Tanı</a:t>
            </a:r>
          </a:p>
          <a:p>
            <a:pPr lvl="1">
              <a:defRPr/>
            </a:pPr>
            <a:r>
              <a:rPr lang="tr-TR" sz="2000" smtClean="0"/>
              <a:t>Saf ses odyometri: İletim tipi işitme kaybı</a:t>
            </a:r>
          </a:p>
          <a:p>
            <a:pPr lvl="1">
              <a:defRPr/>
            </a:pPr>
            <a:r>
              <a:rPr lang="tr-TR" sz="2000" smtClean="0"/>
              <a:t>İmpedans odyometri: Stapes refleksi değişiklikleri</a:t>
            </a:r>
          </a:p>
          <a:p>
            <a:pPr>
              <a:defRPr/>
            </a:pPr>
            <a:r>
              <a:rPr lang="tr-TR" sz="2400" smtClean="0"/>
              <a:t>Tedavi</a:t>
            </a:r>
          </a:p>
          <a:p>
            <a:pPr lvl="1">
              <a:defRPr/>
            </a:pPr>
            <a:r>
              <a:rPr lang="tr-TR" sz="2000" smtClean="0"/>
              <a:t>Cerrahi: stapedektomi</a:t>
            </a:r>
          </a:p>
          <a:p>
            <a:pPr lvl="1">
              <a:defRPr/>
            </a:pPr>
            <a:r>
              <a:rPr lang="tr-TR" sz="2000" smtClean="0"/>
              <a:t>NaF</a:t>
            </a:r>
            <a:endParaRPr lang="tr-TR" sz="2000"/>
          </a:p>
        </p:txBody>
      </p:sp>
      <p:pic>
        <p:nvPicPr>
          <p:cNvPr id="65540" name="Resim 12" descr="http://kbb.uludag.edu.tr/image/ders/basut/otoskleroz.jpg"/>
          <p:cNvPicPr>
            <a:picLocks noChangeAspect="1" noChangeArrowheads="1"/>
          </p:cNvPicPr>
          <p:nvPr/>
        </p:nvPicPr>
        <p:blipFill>
          <a:blip r:embed="rId3" cstate="print"/>
          <a:srcRect/>
          <a:stretch>
            <a:fillRect/>
          </a:stretch>
        </p:blipFill>
        <p:spPr bwMode="auto">
          <a:xfrm>
            <a:off x="6732588" y="2332038"/>
            <a:ext cx="2124075" cy="2392362"/>
          </a:xfrm>
          <a:prstGeom prst="rect">
            <a:avLst/>
          </a:prstGeom>
          <a:noFill/>
          <a:ln w="9525">
            <a:noFill/>
            <a:miter lim="800000"/>
            <a:headEnd/>
            <a:tailEnd/>
          </a:ln>
        </p:spPr>
      </p:pic>
      <p:pic>
        <p:nvPicPr>
          <p:cNvPr id="65541" name="Picture 4" descr="http://irfanyorulmaz.com/image/otoskleroz.jpg"/>
          <p:cNvPicPr>
            <a:picLocks noChangeAspect="1" noChangeArrowheads="1"/>
          </p:cNvPicPr>
          <p:nvPr/>
        </p:nvPicPr>
        <p:blipFill>
          <a:blip r:embed="rId4" cstate="print"/>
          <a:srcRect/>
          <a:stretch>
            <a:fillRect/>
          </a:stretch>
        </p:blipFill>
        <p:spPr bwMode="auto">
          <a:xfrm>
            <a:off x="6726238" y="4913313"/>
            <a:ext cx="2124075" cy="1639887"/>
          </a:xfrm>
          <a:prstGeom prst="rect">
            <a:avLst/>
          </a:prstGeom>
          <a:noFill/>
          <a:ln w="9525">
            <a:noFill/>
            <a:miter lim="800000"/>
            <a:headEnd/>
            <a:tailEnd/>
          </a:ln>
        </p:spPr>
      </p:pic>
    </p:spTree>
    <p:extLst>
      <p:ext uri="{BB962C8B-B14F-4D97-AF65-F5344CB8AC3E}">
        <p14:creationId xmlns:p14="http://schemas.microsoft.com/office/powerpoint/2010/main" xmlns="" val="49911308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tr-TR" b="1" dirty="0" smtClean="0"/>
              <a:t>Otoskleroz</a:t>
            </a:r>
            <a:endParaRPr lang="en-US" b="1" dirty="0"/>
          </a:p>
        </p:txBody>
      </p:sp>
      <p:sp>
        <p:nvSpPr>
          <p:cNvPr id="3" name="Content Placeholder 2"/>
          <p:cNvSpPr>
            <a:spLocks noGrp="1"/>
          </p:cNvSpPr>
          <p:nvPr>
            <p:ph idx="1"/>
          </p:nvPr>
        </p:nvSpPr>
        <p:spPr>
          <a:xfrm>
            <a:off x="457200" y="990600"/>
            <a:ext cx="8382000" cy="5562600"/>
          </a:xfrm>
        </p:spPr>
        <p:txBody>
          <a:bodyPr>
            <a:noAutofit/>
          </a:bodyPr>
          <a:lstStyle/>
          <a:p>
            <a:pPr>
              <a:defRPr/>
            </a:pPr>
            <a:r>
              <a:rPr lang="tr-TR" sz="1600" dirty="0" smtClean="0"/>
              <a:t>Otoskleroz </a:t>
            </a:r>
            <a:r>
              <a:rPr lang="tr-TR" sz="1600" dirty="0"/>
              <a:t>labirentin otik kapsülüne ait bir idiyopatik kemik hastalığıdır. Olgun kortikal kemik yapısında spongioz kemiğe dönüşümle sonuçlanan osteolitik bir lezyonla başlar (spongiotik faz), bunun onarımı için başlayan osteoblastik aktivite sonucunda oluşan ossifikasyon odakları (sklerotik faz) ve ortaya çıkan enzimler semptomlardan sorumludur. Lezyon yeri çoğunlukla oval pencere bölgesindedir, bu nedenle stapes taban plağında fiksasyon meydana gelir. Patolojinin boyutuna, histolojik aktivitesine ve etkilediği bölgenin yerine göre işitme ve denge fonksiyonları etkilenir. </a:t>
            </a:r>
          </a:p>
          <a:p>
            <a:pPr>
              <a:defRPr/>
            </a:pPr>
            <a:endParaRPr lang="tr-TR" sz="1600" b="1" dirty="0" smtClean="0"/>
          </a:p>
          <a:p>
            <a:pPr marL="0" indent="0">
              <a:buNone/>
              <a:defRPr/>
            </a:pPr>
            <a:r>
              <a:rPr lang="tr-TR" sz="1600" b="1" dirty="0" smtClean="0"/>
              <a:t>Histolojik </a:t>
            </a:r>
            <a:r>
              <a:rPr lang="tr-TR" sz="1600" b="1" dirty="0"/>
              <a:t>Otoskleroz</a:t>
            </a:r>
            <a:endParaRPr lang="tr-TR" sz="1600" dirty="0"/>
          </a:p>
          <a:p>
            <a:pPr>
              <a:defRPr/>
            </a:pPr>
            <a:r>
              <a:rPr lang="tr-TR" sz="1600" dirty="0"/>
              <a:t>Otik kapsüldeki otosklerotik kemiğin stapedial fiksasyon veya koklear hasar yaratmadığı subklinik veya asemptomatik otoskleroz formudur. Ancak postmortem incelemelerde tanınabilir.</a:t>
            </a:r>
          </a:p>
          <a:p>
            <a:pPr>
              <a:defRPr/>
            </a:pPr>
            <a:endParaRPr lang="tr-TR" sz="1600" b="1" dirty="0"/>
          </a:p>
          <a:p>
            <a:pPr marL="0" indent="0">
              <a:buNone/>
              <a:defRPr/>
            </a:pPr>
            <a:r>
              <a:rPr lang="tr-TR" sz="1600" b="1" dirty="0"/>
              <a:t>Klinik Otoskleroz</a:t>
            </a:r>
            <a:endParaRPr lang="tr-TR" sz="1600" dirty="0"/>
          </a:p>
          <a:p>
            <a:pPr>
              <a:defRPr/>
            </a:pPr>
            <a:r>
              <a:rPr lang="tr-TR" sz="1600" b="1" dirty="0"/>
              <a:t>Stapedial Otoskleroz</a:t>
            </a:r>
            <a:r>
              <a:rPr lang="tr-TR" sz="1600" dirty="0"/>
              <a:t>: Bu tanım otosklerotik odağın stapes tabanı, annuler ligaman veya oval pencere girişini etkilemesini anlatır; stapes oval pencerede fiksedir. İletim tipi işitme kaybı vardır.</a:t>
            </a:r>
          </a:p>
          <a:p>
            <a:pPr>
              <a:defRPr/>
            </a:pPr>
            <a:r>
              <a:rPr lang="tr-TR" sz="1600" b="1" dirty="0"/>
              <a:t>Koklear Otoskleroz</a:t>
            </a:r>
            <a:r>
              <a:rPr lang="tr-TR" sz="1600" dirty="0"/>
              <a:t>: Stapes fiksasyonu olmaksızın labirent kapsülünün ve koklear endosteumun tutulmasını anlatır. Bu olgularda sadece sensorinöral işitme kaybı bulunur. </a:t>
            </a:r>
          </a:p>
          <a:p>
            <a:pPr>
              <a:defRPr/>
            </a:pPr>
            <a:r>
              <a:rPr lang="tr-TR" sz="1600" b="1" dirty="0"/>
              <a:t>Juvenil Otoskleroz</a:t>
            </a:r>
            <a:r>
              <a:rPr lang="tr-TR" sz="1600" dirty="0"/>
              <a:t>: Otosklerozun gelişme çağındaki çocuklarda görülen formuna verilen isimdir.</a:t>
            </a:r>
          </a:p>
          <a:p>
            <a:pPr>
              <a:defRPr/>
            </a:pPr>
            <a:endParaRPr lang="tr-TR" sz="1600" b="1" dirty="0"/>
          </a:p>
        </p:txBody>
      </p:sp>
    </p:spTree>
    <p:extLst>
      <p:ext uri="{BB962C8B-B14F-4D97-AF65-F5344CB8AC3E}">
        <p14:creationId xmlns:p14="http://schemas.microsoft.com/office/powerpoint/2010/main" xmlns="" val="133747284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tr-TR" b="1" dirty="0" smtClean="0"/>
              <a:t>Otoskleroz</a:t>
            </a:r>
            <a:endParaRPr lang="en-US" b="1" dirty="0"/>
          </a:p>
        </p:txBody>
      </p:sp>
      <p:sp>
        <p:nvSpPr>
          <p:cNvPr id="3" name="Content Placeholder 2"/>
          <p:cNvSpPr>
            <a:spLocks noGrp="1"/>
          </p:cNvSpPr>
          <p:nvPr>
            <p:ph idx="1"/>
          </p:nvPr>
        </p:nvSpPr>
        <p:spPr>
          <a:xfrm>
            <a:off x="457200" y="990600"/>
            <a:ext cx="8382000" cy="5135563"/>
          </a:xfrm>
        </p:spPr>
        <p:txBody>
          <a:bodyPr>
            <a:noAutofit/>
          </a:bodyPr>
          <a:lstStyle/>
          <a:p>
            <a:pPr marL="0" indent="0">
              <a:buNone/>
              <a:defRPr/>
            </a:pPr>
            <a:r>
              <a:rPr lang="tr-TR" sz="1600" b="1" dirty="0" smtClean="0"/>
              <a:t>Epidemiyoloji</a:t>
            </a:r>
            <a:endParaRPr lang="tr-TR" sz="1600" dirty="0"/>
          </a:p>
          <a:p>
            <a:pPr>
              <a:defRPr/>
            </a:pPr>
            <a:r>
              <a:rPr lang="tr-TR" sz="1600" dirty="0"/>
              <a:t>Hastalığın insidansında ırk önemli bir faktördür. Beyazlara ait temporal kemiklerde otoskleroz saptanma oranları yaklaşık olarak %2.5 ile %10 arasında verilmektedir. Siyah ırk temporal kemiklerinde bu oran %1 olup, Kızılderililerde ise neredeyse hiç rastlanmamaktadır.</a:t>
            </a:r>
          </a:p>
          <a:p>
            <a:pPr>
              <a:defRPr/>
            </a:pPr>
            <a:r>
              <a:rPr lang="tr-TR" sz="1600" dirty="0"/>
              <a:t>Cinsiyet bir başka önemli faktördür. Otosklerozlu hastalarda kadın erkek oranı 1,6/1 ile 2/1 olarak bildirilmiştir. Kadınlarda erkeklere göre daha sık görülmesi hormonal faktörler ve kadınların kızamık virüs enfeksiyonlarına karşı daha duyarlı olmalarıyla açıklanmaya çalışılmaktadır.</a:t>
            </a:r>
          </a:p>
          <a:p>
            <a:pPr>
              <a:defRPr/>
            </a:pPr>
            <a:endParaRPr lang="tr-TR" sz="1600" b="1" dirty="0"/>
          </a:p>
          <a:p>
            <a:pPr marL="0" indent="0">
              <a:buNone/>
              <a:defRPr/>
            </a:pPr>
            <a:r>
              <a:rPr lang="tr-TR" sz="1600" b="1" dirty="0"/>
              <a:t>Etyopatogenez</a:t>
            </a:r>
            <a:endParaRPr lang="tr-TR" sz="1600" dirty="0"/>
          </a:p>
          <a:p>
            <a:pPr>
              <a:defRPr/>
            </a:pPr>
            <a:r>
              <a:rPr lang="tr-TR" sz="1600" dirty="0"/>
              <a:t>Otosklerozun patogenezi, histopatolojisi ve histokimyası hakkında yapılan çok sayıda çalışmaya rağmen hastalığın nedeni tam olarak ortaya konulamamıştır. Travmatik, vasküler, gelişimsel, immünolojik, viral, kalıtımsal, hormonal, otoimmünite gibi birçok faktör ile otoskleroz patogenezi açıklanmaya çalışılmıştır. Otoskleroz sadece insanlarda oluşur ve bu nedenle uygun deneysel çalışmalar yapılamamaktadır; dolayısıyla patogenezle ilgili teorilerin bir kısmının deneysel destekleri ya zayıftır, ya da hiç yoktur.</a:t>
            </a:r>
          </a:p>
          <a:p>
            <a:pPr>
              <a:defRPr/>
            </a:pPr>
            <a:endParaRPr lang="tr-TR" sz="1600" b="1" dirty="0"/>
          </a:p>
        </p:txBody>
      </p:sp>
    </p:spTree>
    <p:extLst>
      <p:ext uri="{BB962C8B-B14F-4D97-AF65-F5344CB8AC3E}">
        <p14:creationId xmlns:p14="http://schemas.microsoft.com/office/powerpoint/2010/main" xmlns="" val="254048270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tr-TR" b="1" dirty="0" smtClean="0"/>
              <a:t>Otoskleroz</a:t>
            </a:r>
            <a:endParaRPr lang="en-US" b="1" dirty="0"/>
          </a:p>
        </p:txBody>
      </p:sp>
      <p:sp>
        <p:nvSpPr>
          <p:cNvPr id="3" name="Content Placeholder 2"/>
          <p:cNvSpPr>
            <a:spLocks noGrp="1"/>
          </p:cNvSpPr>
          <p:nvPr>
            <p:ph idx="1"/>
          </p:nvPr>
        </p:nvSpPr>
        <p:spPr>
          <a:xfrm>
            <a:off x="457200" y="990600"/>
            <a:ext cx="8382000" cy="5135563"/>
          </a:xfrm>
        </p:spPr>
        <p:txBody>
          <a:bodyPr>
            <a:noAutofit/>
          </a:bodyPr>
          <a:lstStyle/>
          <a:p>
            <a:pPr marL="0" indent="0">
              <a:buNone/>
              <a:defRPr/>
            </a:pPr>
            <a:r>
              <a:rPr lang="tr-TR" sz="1600" b="1" dirty="0" smtClean="0"/>
              <a:t>Klinik</a:t>
            </a:r>
            <a:endParaRPr lang="tr-TR" sz="1600" dirty="0"/>
          </a:p>
          <a:p>
            <a:pPr>
              <a:defRPr/>
            </a:pPr>
            <a:r>
              <a:rPr lang="tr-TR" sz="1600" dirty="0"/>
              <a:t>Otosklerozda öykü, fizik muayene ve tetkiklerle tanıya gidilmektedir. Otosklerozun kesin tanısı ameliyat sırasında konulabilmektedir.</a:t>
            </a:r>
          </a:p>
          <a:p>
            <a:pPr>
              <a:defRPr/>
            </a:pPr>
            <a:r>
              <a:rPr lang="tr-TR" sz="1600" b="1" i="1" dirty="0"/>
              <a:t>İşitme Kaybı:</a:t>
            </a:r>
            <a:r>
              <a:rPr lang="tr-TR" sz="1600" dirty="0"/>
              <a:t> İşitme kaybı otosklerozda majör semptomdur. Otosklerotik odak annüler ligamanı ve stapes tabanını tutunca sıklıkla bilateral olan ancak çoğunlukla simetrik olmayan progressif iletim tipi işitme kaybı ortaya çıkar.</a:t>
            </a:r>
          </a:p>
          <a:p>
            <a:pPr>
              <a:defRPr/>
            </a:pPr>
            <a:r>
              <a:rPr lang="tr-TR" sz="1600" dirty="0"/>
              <a:t>Tipik olarak otosklerozdaki işitme kaybı sinsi ve ağrısız olup yavaş progresyon gösterir.</a:t>
            </a:r>
          </a:p>
          <a:p>
            <a:pPr>
              <a:defRPr/>
            </a:pPr>
            <a:r>
              <a:rPr lang="tr-TR" sz="1600" dirty="0"/>
              <a:t>Hastaların %20 ila %78’i araba, otobüs veya trenle yolculuk yaparken veya gürültülü ortamda çalışırken konuşma seslerini daha iyi duyduklarını ifade ederler; buna </a:t>
            </a:r>
            <a:r>
              <a:rPr lang="tr-TR" sz="1600" i="1" dirty="0"/>
              <a:t>Willis parakuzisi</a:t>
            </a:r>
            <a:r>
              <a:rPr lang="tr-TR" sz="1600" dirty="0"/>
              <a:t> denir, bilateral olgularda belirgindir.</a:t>
            </a:r>
          </a:p>
          <a:p>
            <a:pPr>
              <a:defRPr/>
            </a:pPr>
            <a:r>
              <a:rPr lang="tr-TR" sz="1600" b="1" i="1" dirty="0"/>
              <a:t>Tinnitus:</a:t>
            </a:r>
            <a:r>
              <a:rPr lang="tr-TR" sz="1600" dirty="0"/>
              <a:t> Hastaların 2/3’ünde bir veya her iki kulakta değişik şiddetlerde çınlama, motor sesi, su sesi vb tanımlanan sübjektif tinnitus vardır.</a:t>
            </a:r>
          </a:p>
          <a:p>
            <a:pPr>
              <a:defRPr/>
            </a:pPr>
            <a:r>
              <a:rPr lang="tr-TR" sz="1600" b="1" i="1" dirty="0"/>
              <a:t>Baş dönmesi:</a:t>
            </a:r>
            <a:r>
              <a:rPr lang="tr-TR" sz="1600" dirty="0"/>
              <a:t> Nadirdir, ancak otosklerozlu hastalarda baş dönmesi yakınması normal popülasyondan daha sıktır.</a:t>
            </a:r>
          </a:p>
          <a:p>
            <a:pPr>
              <a:defRPr/>
            </a:pPr>
            <a:endParaRPr lang="tr-TR" sz="1600" b="1" dirty="0"/>
          </a:p>
        </p:txBody>
      </p:sp>
    </p:spTree>
    <p:extLst>
      <p:ext uri="{BB962C8B-B14F-4D97-AF65-F5344CB8AC3E}">
        <p14:creationId xmlns:p14="http://schemas.microsoft.com/office/powerpoint/2010/main" xmlns="" val="27810550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tr-TR" b="1" dirty="0" smtClean="0"/>
              <a:t>Otoskleroz</a:t>
            </a:r>
            <a:endParaRPr lang="en-US" b="1" dirty="0"/>
          </a:p>
        </p:txBody>
      </p:sp>
      <p:sp>
        <p:nvSpPr>
          <p:cNvPr id="3" name="Content Placeholder 2"/>
          <p:cNvSpPr>
            <a:spLocks noGrp="1"/>
          </p:cNvSpPr>
          <p:nvPr>
            <p:ph idx="1"/>
          </p:nvPr>
        </p:nvSpPr>
        <p:spPr>
          <a:xfrm>
            <a:off x="457200" y="990600"/>
            <a:ext cx="8382000" cy="5638800"/>
          </a:xfrm>
        </p:spPr>
        <p:txBody>
          <a:bodyPr>
            <a:noAutofit/>
          </a:bodyPr>
          <a:lstStyle/>
          <a:p>
            <a:pPr marL="0" indent="0">
              <a:buNone/>
              <a:defRPr/>
            </a:pPr>
            <a:r>
              <a:rPr lang="tr-TR" sz="1600" b="1" dirty="0" smtClean="0"/>
              <a:t>Fizik </a:t>
            </a:r>
            <a:r>
              <a:rPr lang="tr-TR" sz="1600" b="1" dirty="0"/>
              <a:t>Muayene</a:t>
            </a:r>
            <a:endParaRPr lang="tr-TR" sz="1600" dirty="0"/>
          </a:p>
          <a:p>
            <a:pPr>
              <a:defRPr/>
            </a:pPr>
            <a:r>
              <a:rPr lang="tr-TR" sz="1600" dirty="0"/>
              <a:t>Otoskleroz tanısı için en önemli ipucu, yakınmaları açıklayabilecek fizik muayene bulgusunun olmayışıdır. Otoskopide kulak zarı işitme kaybına neden olabilecek bir patoloji göstermez, normal görünümdedir.</a:t>
            </a:r>
          </a:p>
          <a:p>
            <a:pPr>
              <a:defRPr/>
            </a:pPr>
            <a:r>
              <a:rPr lang="tr-TR" sz="1600" dirty="0"/>
              <a:t>Rinne testinde negatif Rinne yanıtı elde edilir. Weber testinde iletim tipi kayıp olan kulak tarafına lateralizasyon saptanacaktır.</a:t>
            </a:r>
          </a:p>
          <a:p>
            <a:pPr marL="0" indent="0">
              <a:buNone/>
              <a:defRPr/>
            </a:pPr>
            <a:r>
              <a:rPr lang="tr-TR" sz="1600" dirty="0"/>
              <a:t>İ</a:t>
            </a:r>
            <a:r>
              <a:rPr lang="tr-TR" sz="1600" b="1" dirty="0"/>
              <a:t>şitmenin Değerlendirilmesi</a:t>
            </a:r>
            <a:endParaRPr lang="tr-TR" sz="1600" dirty="0"/>
          </a:p>
          <a:p>
            <a:pPr>
              <a:defRPr/>
            </a:pPr>
            <a:r>
              <a:rPr lang="tr-TR" sz="1600" dirty="0"/>
              <a:t>Otosklerozda işitme kaybının miktarı çok geniş bir spektrumdadır. Hastaların değerlendirilmesinde, standart odyometrik testler en önemli tanı yöntemleridir. Temel yöntemler saf ses ve konuşma odyometrisidir.</a:t>
            </a:r>
          </a:p>
          <a:p>
            <a:pPr>
              <a:defRPr/>
            </a:pPr>
            <a:r>
              <a:rPr lang="tr-TR" sz="1600" dirty="0"/>
              <a:t>Uygun bir öyküsü olan ve normal kulak zarlı ve iletim tipi işitme kaybı olan hastalarda otoskleroz düşünülmelidir.</a:t>
            </a:r>
          </a:p>
          <a:p>
            <a:pPr>
              <a:defRPr/>
            </a:pPr>
            <a:r>
              <a:rPr lang="tr-TR" sz="1600" b="1" dirty="0"/>
              <a:t>Akustik İmmitans Testi</a:t>
            </a:r>
            <a:endParaRPr lang="tr-TR" sz="1600" dirty="0"/>
          </a:p>
          <a:p>
            <a:pPr>
              <a:defRPr/>
            </a:pPr>
            <a:r>
              <a:rPr lang="tr-TR" sz="1600" dirty="0"/>
              <a:t>Stapes tabanı ileri derecede fikseyse, etkilenmiş olan kulakta hiç refleks alınmaz. Otoskleroz tanısı için patogonomik olan difazik yanıta “</a:t>
            </a:r>
            <a:r>
              <a:rPr lang="tr-TR" sz="1600" i="1" dirty="0"/>
              <a:t>on-off</a:t>
            </a:r>
            <a:r>
              <a:rPr lang="tr-TR" sz="1600" dirty="0"/>
              <a:t>” etkisi de denilmektedir ve genellikle hastalığın erken dönemlerinde görülür.</a:t>
            </a:r>
          </a:p>
          <a:p>
            <a:pPr>
              <a:defRPr/>
            </a:pPr>
            <a:r>
              <a:rPr lang="tr-TR" sz="1600" b="1" dirty="0" smtClean="0"/>
              <a:t>Ayırıcı Tanı</a:t>
            </a:r>
            <a:r>
              <a:rPr lang="tr-TR" sz="1600" dirty="0" smtClean="0"/>
              <a:t>: Otosklerozun </a:t>
            </a:r>
            <a:r>
              <a:rPr lang="tr-TR" sz="1600" dirty="0"/>
              <a:t>temel klinik özellikleri iletim veya mikst tipte işitme kaybı ve bu işitme kaybını açıklamayacak kadar normal bir kulak zarının bulunmasıdır. Bu temel özellikleri taşıyan doğumsal veya timpanoskleroza sekonder stapes fiksasyonu, osteogenezis imperfekta ve Paget hastalığı, malleus ve inkusun epitimpanik fiksasyonu ve kemikçik zincir bütünlüğünün bozulması gibi patolojileri otoskleroz ayırıcı tanısında düşünmek gerekir</a:t>
            </a:r>
            <a:r>
              <a:rPr lang="tr-TR" sz="1600" dirty="0" smtClean="0"/>
              <a:t>.</a:t>
            </a:r>
            <a:endParaRPr lang="tr-TR" sz="1600" dirty="0"/>
          </a:p>
        </p:txBody>
      </p:sp>
    </p:spTree>
    <p:extLst>
      <p:ext uri="{BB962C8B-B14F-4D97-AF65-F5344CB8AC3E}">
        <p14:creationId xmlns:p14="http://schemas.microsoft.com/office/powerpoint/2010/main" xmlns="" val="185378086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tr-TR" b="1" dirty="0" smtClean="0"/>
              <a:t>Otoskleroz</a:t>
            </a:r>
            <a:endParaRPr lang="en-US" b="1" dirty="0"/>
          </a:p>
        </p:txBody>
      </p:sp>
      <p:sp>
        <p:nvSpPr>
          <p:cNvPr id="3" name="Content Placeholder 2"/>
          <p:cNvSpPr>
            <a:spLocks noGrp="1"/>
          </p:cNvSpPr>
          <p:nvPr>
            <p:ph idx="1"/>
          </p:nvPr>
        </p:nvSpPr>
        <p:spPr>
          <a:xfrm>
            <a:off x="457200" y="990600"/>
            <a:ext cx="8382000" cy="5638800"/>
          </a:xfrm>
        </p:spPr>
        <p:txBody>
          <a:bodyPr>
            <a:noAutofit/>
          </a:bodyPr>
          <a:lstStyle/>
          <a:p>
            <a:pPr>
              <a:defRPr/>
            </a:pPr>
            <a:endParaRPr lang="tr-TR" sz="1800" b="1" dirty="0"/>
          </a:p>
          <a:p>
            <a:pPr marL="0" indent="0">
              <a:buNone/>
              <a:defRPr/>
            </a:pPr>
            <a:r>
              <a:rPr lang="tr-TR" sz="1800" b="1" dirty="0"/>
              <a:t>Tedavi</a:t>
            </a:r>
            <a:endParaRPr lang="tr-TR" sz="1800" dirty="0"/>
          </a:p>
          <a:p>
            <a:pPr>
              <a:defRPr/>
            </a:pPr>
            <a:r>
              <a:rPr lang="tr-TR" sz="1800" dirty="0"/>
              <a:t>Otoskleroz cerrahi olarak tedavi edilebilen bir hastalıktır. Cerrahide,  fikse olmuş stapesin suprastrüktürü çıkarılarak yerine bir protez yerleştirilir (stapedektomi/stapedotomi).  Herhangi bir nedenle bu tedavinin uygulanamaması söz konusu olursa işitme kaybı için işitme cihazıyla rehabilitasyon uygulanabilir. Sensorinöral işitme kaybının ağırlıklı olduğu olgularda NaF tedavisi uygulanabilir.</a:t>
            </a:r>
          </a:p>
          <a:p>
            <a:pPr>
              <a:defRPr/>
            </a:pPr>
            <a:r>
              <a:rPr lang="tr-TR" sz="1800" b="1" i="1" dirty="0"/>
              <a:t>Operasyon riskleri:</a:t>
            </a:r>
            <a:r>
              <a:rPr lang="tr-TR" sz="1800" dirty="0"/>
              <a:t> Sağırlık (insidans %0.1-1, bu nedenle işiten tek kulakta relatif kontrendikasyondur), protezin yetersiz yerleştirilmesi sonucu başarısızlık veya protezin sonradan yer değiştirmesi sonucu işitmenin yeniden kötüleşmesi, tat duyusu bozuklukları (chorda tympani), baş dönmesi ve fasiyal sinir lezyonu (kemik kanal defektleri veya atipik sinir trasesi durumunda), kalıcı  kulak zarı perforasyonlarında yara iyileşmesi bozuklukları.</a:t>
            </a:r>
          </a:p>
          <a:p>
            <a:endParaRPr lang="en-US" sz="1800" dirty="0"/>
          </a:p>
        </p:txBody>
      </p:sp>
    </p:spTree>
    <p:extLst>
      <p:ext uri="{BB962C8B-B14F-4D97-AF65-F5344CB8AC3E}">
        <p14:creationId xmlns:p14="http://schemas.microsoft.com/office/powerpoint/2010/main" xmlns="" val="3634934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Orta Kulak Boşluğunun Duvarları</a:t>
            </a:r>
            <a:endParaRPr lang="en-US" dirty="0"/>
          </a:p>
        </p:txBody>
      </p:sp>
      <p:sp>
        <p:nvSpPr>
          <p:cNvPr id="3" name="Content Placeholder 2"/>
          <p:cNvSpPr>
            <a:spLocks noGrp="1"/>
          </p:cNvSpPr>
          <p:nvPr>
            <p:ph idx="1"/>
          </p:nvPr>
        </p:nvSpPr>
        <p:spPr>
          <a:xfrm>
            <a:off x="457200" y="1295400"/>
            <a:ext cx="8229600" cy="5334000"/>
          </a:xfrm>
        </p:spPr>
        <p:txBody>
          <a:bodyPr>
            <a:noAutofit/>
          </a:bodyPr>
          <a:lstStyle/>
          <a:p>
            <a:pPr>
              <a:spcBef>
                <a:spcPct val="0"/>
              </a:spcBef>
            </a:pPr>
            <a:r>
              <a:rPr lang="tr-TR" sz="2000" b="1" dirty="0" smtClean="0"/>
              <a:t>İç duvar</a:t>
            </a:r>
            <a:r>
              <a:rPr lang="tr-TR" sz="2000" dirty="0" smtClean="0"/>
              <a:t>: </a:t>
            </a:r>
            <a:r>
              <a:rPr lang="tr-TR" sz="2000" i="1" dirty="0" smtClean="0"/>
              <a:t>(DEVAM)</a:t>
            </a:r>
          </a:p>
          <a:p>
            <a:pPr lvl="1">
              <a:spcBef>
                <a:spcPct val="0"/>
              </a:spcBef>
            </a:pPr>
            <a:r>
              <a:rPr lang="tr-TR" sz="1600" dirty="0" smtClean="0"/>
              <a:t>Prominensia kanalis semisirkularis lateralis ise lateral semisirküler kanalın yapmış olduğu kabarıklıktır. Cerrahi girişimlerde önemli bir anatomik noktadır.</a:t>
            </a:r>
          </a:p>
          <a:p>
            <a:pPr lvl="1">
              <a:spcBef>
                <a:spcPct val="0"/>
              </a:spcBef>
            </a:pPr>
            <a:r>
              <a:rPr lang="tr-TR" sz="1600" dirty="0" smtClean="0"/>
              <a:t>Orta kulak iç duvarında, bu kabarıklıklarının dışında iki adet sivri kemik çıkıntı vardır.</a:t>
            </a:r>
          </a:p>
          <a:p>
            <a:pPr lvl="1">
              <a:spcBef>
                <a:spcPct val="0"/>
              </a:spcBef>
            </a:pPr>
            <a:r>
              <a:rPr lang="tr-TR" sz="1600" dirty="0" smtClean="0"/>
              <a:t>a) Promontoriumun yukarı kısmında, </a:t>
            </a:r>
            <a:r>
              <a:rPr lang="tr-TR" sz="1600" b="1" dirty="0" smtClean="0"/>
              <a:t>prosessus kokleariformis</a:t>
            </a:r>
            <a:r>
              <a:rPr lang="tr-TR" sz="1600" dirty="0" smtClean="0"/>
              <a:t>: Buraya m.tensor timpani yapışmaktadır.</a:t>
            </a:r>
          </a:p>
          <a:p>
            <a:pPr lvl="1">
              <a:spcBef>
                <a:spcPct val="0"/>
              </a:spcBef>
            </a:pPr>
            <a:r>
              <a:rPr lang="tr-TR" sz="1600" dirty="0" smtClean="0"/>
              <a:t>b) Promontoriumun ve oval pencerenin arkasında, </a:t>
            </a:r>
            <a:r>
              <a:rPr lang="tr-TR" sz="1600" b="1" dirty="0" smtClean="0"/>
              <a:t>eminensia piramidarum </a:t>
            </a:r>
            <a:r>
              <a:rPr lang="tr-TR" sz="1600" dirty="0" smtClean="0"/>
              <a:t>vardır. Bu çıkıntının içinde m.stapedius bulunur; tendonu dışarıdadır ve stapes kemikçiğinin arka bacağının üst kısmına yapışır.</a:t>
            </a:r>
          </a:p>
          <a:p>
            <a:pPr lvl="1">
              <a:spcBef>
                <a:spcPct val="0"/>
              </a:spcBef>
            </a:pPr>
            <a:r>
              <a:rPr lang="tr-TR" sz="1600" dirty="0" smtClean="0"/>
              <a:t>Orta kulak boşluğunda; iç duvarda, cerrahi yönden ulaşılması güç olan ve kolesteatoma yayılımında önem kazanan iki çukurluk vardır. </a:t>
            </a:r>
          </a:p>
          <a:p>
            <a:pPr lvl="1">
              <a:spcBef>
                <a:spcPct val="0"/>
              </a:spcBef>
            </a:pPr>
            <a:r>
              <a:rPr lang="tr-TR" sz="1600" b="1" i="1" dirty="0" smtClean="0"/>
              <a:t>Sinüs timpani</a:t>
            </a:r>
            <a:r>
              <a:rPr lang="tr-TR" sz="1600" dirty="0" smtClean="0"/>
              <a:t>; Eminensia piramidarum’un alt kısmında, oval ve yuvarlak pencerelerin arkasındadır. Fasiyal kanalın altına doğru uzanır.</a:t>
            </a:r>
          </a:p>
          <a:p>
            <a:pPr lvl="1">
              <a:spcBef>
                <a:spcPct val="0"/>
              </a:spcBef>
            </a:pPr>
            <a:r>
              <a:rPr lang="tr-TR" sz="1600" b="1" i="1" dirty="0" smtClean="0"/>
              <a:t>Fasiyal reses</a:t>
            </a:r>
            <a:r>
              <a:rPr lang="tr-TR" sz="1600" b="1" dirty="0" smtClean="0"/>
              <a:t> </a:t>
            </a:r>
            <a:r>
              <a:rPr lang="tr-TR" sz="1600" dirty="0" smtClean="0"/>
              <a:t>ise; dış kenarı DKY, arka ve üst kısmı fossa inkudis tarafından sınırlanan fasiyal kanalın vertikal segmentinin üzerinde yer alan bir diğer girintidir.</a:t>
            </a:r>
          </a:p>
          <a:p>
            <a:pPr>
              <a:spcBef>
                <a:spcPct val="0"/>
              </a:spcBef>
            </a:pPr>
            <a:r>
              <a:rPr lang="tr-TR" sz="2000" b="1" dirty="0" smtClean="0"/>
              <a:t>Arka duvar</a:t>
            </a:r>
            <a:r>
              <a:rPr lang="tr-TR" sz="2000" dirty="0" smtClean="0"/>
              <a:t>: Arka duvarda bulunan aditus ad antrum aracılığı ile antrum, buradan da mastoid sellüllere geçilir. Aditusun hemen altında, inkusun kısa kolunun oturduğu fossa inkudis vardır. Arka duvar fasiyal resess ve DKY ile devam eder. Burada; iç kısımda, fasiyal sinirin vertikal segmentinin komşuluğu önemlidir.</a:t>
            </a:r>
          </a:p>
          <a:p>
            <a:pPr>
              <a:spcBef>
                <a:spcPct val="0"/>
              </a:spcBef>
            </a:pPr>
            <a:endParaRPr lang="tr-TR" sz="2000" dirty="0" smtClean="0"/>
          </a:p>
        </p:txBody>
      </p:sp>
    </p:spTree>
    <p:extLst>
      <p:ext uri="{BB962C8B-B14F-4D97-AF65-F5344CB8AC3E}">
        <p14:creationId xmlns:p14="http://schemas.microsoft.com/office/powerpoint/2010/main" xmlns="" val="24024087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hidden="1"/>
          <p:cNvSpPr>
            <a:spLocks noGrp="1" noChangeArrowheads="1"/>
          </p:cNvSpPr>
          <p:nvPr>
            <p:ph type="title"/>
          </p:nvPr>
        </p:nvSpPr>
        <p:spPr/>
        <p:txBody>
          <a:bodyPr/>
          <a:lstStyle/>
          <a:p>
            <a:endParaRPr lang="en-US" altLang="en-US"/>
          </a:p>
        </p:txBody>
      </p:sp>
      <p:sp>
        <p:nvSpPr>
          <p:cNvPr id="32771" name="Rectangle 3" descr="Boe4"/>
          <p:cNvSpPr>
            <a:spLocks noGrp="1" noChangeAspect="1" noChangeArrowheads="1"/>
          </p:cNvSpPr>
          <p:nvPr isPhoto="1"/>
        </p:nvSpPr>
        <p:spPr bwMode="auto">
          <a:xfrm>
            <a:off x="0" y="908050"/>
            <a:ext cx="9144000" cy="4103688"/>
          </a:xfrm>
          <a:prstGeom prst="rect">
            <a:avLst/>
          </a:prstGeom>
          <a:blipFill dpi="0" rotWithShape="1">
            <a:blip r:embed="rId3" cstate="print"/>
            <a:srcRect/>
            <a:stretch>
              <a:fillRect r="-15"/>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2772" name="Text Box 4"/>
          <p:cNvSpPr txBox="1">
            <a:spLocks noChangeArrowheads="1"/>
          </p:cNvSpPr>
          <p:nvPr/>
        </p:nvSpPr>
        <p:spPr bwMode="auto">
          <a:xfrm>
            <a:off x="1582738" y="115888"/>
            <a:ext cx="6013450" cy="588962"/>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de-DE" altLang="en-US" sz="3200"/>
              <a:t>Otosklerose</a:t>
            </a:r>
          </a:p>
        </p:txBody>
      </p:sp>
      <p:sp>
        <p:nvSpPr>
          <p:cNvPr id="32773" name="Text Box 5"/>
          <p:cNvSpPr txBox="1">
            <a:spLocks noChangeArrowheads="1"/>
          </p:cNvSpPr>
          <p:nvPr/>
        </p:nvSpPr>
        <p:spPr bwMode="auto">
          <a:xfrm>
            <a:off x="-36513" y="5013325"/>
            <a:ext cx="3816351" cy="650875"/>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de-DE" altLang="en-US"/>
              <a:t>a) Otoskleroseseherd im ovalen Fenster mit Fixierung des Stapes</a:t>
            </a:r>
          </a:p>
        </p:txBody>
      </p:sp>
      <p:sp>
        <p:nvSpPr>
          <p:cNvPr id="32774" name="Text Box 6"/>
          <p:cNvSpPr txBox="1">
            <a:spLocks noChangeArrowheads="1"/>
          </p:cNvSpPr>
          <p:nvPr/>
        </p:nvSpPr>
        <p:spPr bwMode="auto">
          <a:xfrm>
            <a:off x="5184775" y="5013325"/>
            <a:ext cx="3924300" cy="925513"/>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r"/>
            <a:r>
              <a:rPr lang="de-DE" altLang="en-US"/>
              <a:t>b) Tonaudiogramm mit CARHART-Senke (Pfeil) bei Schallleitungs-schwerhörigkeit</a:t>
            </a:r>
          </a:p>
        </p:txBody>
      </p:sp>
      <p:sp>
        <p:nvSpPr>
          <p:cNvPr id="32775" name="AutoShape 7"/>
          <p:cNvSpPr>
            <a:spLocks noChangeArrowheads="1"/>
          </p:cNvSpPr>
          <p:nvPr/>
        </p:nvSpPr>
        <p:spPr bwMode="auto">
          <a:xfrm>
            <a:off x="7667625" y="2276475"/>
            <a:ext cx="217488" cy="504825"/>
          </a:xfrm>
          <a:prstGeom prst="downArrow">
            <a:avLst>
              <a:gd name="adj1" fmla="val 50000"/>
              <a:gd name="adj2" fmla="val 58029"/>
            </a:avLst>
          </a:prstGeom>
          <a:solidFill>
            <a:srgbClr val="F5BFA9"/>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32776" name="Text Box 8"/>
          <p:cNvSpPr txBox="1">
            <a:spLocks noChangeArrowheads="1"/>
          </p:cNvSpPr>
          <p:nvPr/>
        </p:nvSpPr>
        <p:spPr bwMode="auto">
          <a:xfrm>
            <a:off x="7981950" y="0"/>
            <a:ext cx="1162050" cy="366713"/>
          </a:xfrm>
          <a:prstGeom prst="rect">
            <a:avLst/>
          </a:prstGeom>
          <a:solidFill>
            <a:srgbClr val="F4FAA4"/>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a:t>Abb.4.14.</a:t>
            </a:r>
          </a:p>
        </p:txBody>
      </p:sp>
      <p:sp>
        <p:nvSpPr>
          <p:cNvPr id="32777" name="Text Box 9"/>
          <p:cNvSpPr txBox="1">
            <a:spLocks noChangeArrowheads="1"/>
          </p:cNvSpPr>
          <p:nvPr/>
        </p:nvSpPr>
        <p:spPr bwMode="auto">
          <a:xfrm>
            <a:off x="34925" y="6292850"/>
            <a:ext cx="9007475" cy="376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a:t>Erkrankung der knöchernen Labyrinthkapsel mit Knochenumbau unbekannte Ursachen</a:t>
            </a:r>
          </a:p>
        </p:txBody>
      </p:sp>
      <p:sp>
        <p:nvSpPr>
          <p:cNvPr id="32778" name="Line 10"/>
          <p:cNvSpPr>
            <a:spLocks noChangeShapeType="1"/>
          </p:cNvSpPr>
          <p:nvPr/>
        </p:nvSpPr>
        <p:spPr bwMode="auto">
          <a:xfrm flipH="1">
            <a:off x="1619250" y="2133600"/>
            <a:ext cx="576263" cy="2879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3236682984"/>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hidden="1"/>
          <p:cNvSpPr>
            <a:spLocks noGrp="1" noChangeArrowheads="1"/>
          </p:cNvSpPr>
          <p:nvPr>
            <p:ph type="title"/>
          </p:nvPr>
        </p:nvSpPr>
        <p:spPr/>
        <p:txBody>
          <a:bodyPr/>
          <a:lstStyle/>
          <a:p>
            <a:endParaRPr lang="en-US" altLang="en-US"/>
          </a:p>
        </p:txBody>
      </p:sp>
      <p:sp>
        <p:nvSpPr>
          <p:cNvPr id="34819" name="Rectangle 3" descr="Boe4"/>
          <p:cNvSpPr>
            <a:spLocks noGrp="1" noChangeAspect="1" noChangeArrowheads="1"/>
          </p:cNvSpPr>
          <p:nvPr isPhoto="1"/>
        </p:nvSpPr>
        <p:spPr bwMode="auto">
          <a:xfrm>
            <a:off x="0" y="1052513"/>
            <a:ext cx="9144000" cy="4013200"/>
          </a:xfrm>
          <a:prstGeom prst="rect">
            <a:avLst/>
          </a:prstGeom>
          <a:blipFill dpi="0" rotWithShape="1">
            <a:blip r:embed="rId3" cstate="print"/>
            <a:srcRect/>
            <a:stretch>
              <a:fillRect r="-31"/>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4820" name="Text Box 4"/>
          <p:cNvSpPr txBox="1">
            <a:spLocks noChangeArrowheads="1"/>
          </p:cNvSpPr>
          <p:nvPr/>
        </p:nvSpPr>
        <p:spPr bwMode="auto">
          <a:xfrm>
            <a:off x="1582738" y="247650"/>
            <a:ext cx="6013450" cy="588963"/>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de-DE" altLang="en-US" sz="3200"/>
              <a:t>Stapesoperation</a:t>
            </a:r>
          </a:p>
        </p:txBody>
      </p:sp>
      <p:sp>
        <p:nvSpPr>
          <p:cNvPr id="34821" name="Text Box 5"/>
          <p:cNvSpPr txBox="1">
            <a:spLocks noChangeArrowheads="1"/>
          </p:cNvSpPr>
          <p:nvPr/>
        </p:nvSpPr>
        <p:spPr bwMode="auto">
          <a:xfrm>
            <a:off x="179388" y="5157788"/>
            <a:ext cx="2879725" cy="527050"/>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algn="ctr">
              <a:buFontTx/>
              <a:buAutoNum type="alphaLcParenR"/>
            </a:pPr>
            <a:r>
              <a:rPr lang="de-DE" altLang="en-US" sz="1400"/>
              <a:t>Otoskleroeseherd im runden Fenster - Mobilisation</a:t>
            </a:r>
          </a:p>
        </p:txBody>
      </p:sp>
      <p:sp>
        <p:nvSpPr>
          <p:cNvPr id="34822" name="Text Box 6"/>
          <p:cNvSpPr txBox="1">
            <a:spLocks noChangeArrowheads="1"/>
          </p:cNvSpPr>
          <p:nvPr/>
        </p:nvSpPr>
        <p:spPr bwMode="auto">
          <a:xfrm>
            <a:off x="3779838" y="5275263"/>
            <a:ext cx="2016125" cy="314325"/>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algn="ctr"/>
            <a:r>
              <a:rPr lang="de-DE" altLang="en-US" sz="1400"/>
              <a:t>b) Stapedektomie</a:t>
            </a:r>
          </a:p>
        </p:txBody>
      </p:sp>
      <p:sp>
        <p:nvSpPr>
          <p:cNvPr id="34823" name="Text Box 7"/>
          <p:cNvSpPr txBox="1">
            <a:spLocks noChangeArrowheads="1"/>
          </p:cNvSpPr>
          <p:nvPr/>
        </p:nvSpPr>
        <p:spPr bwMode="auto">
          <a:xfrm>
            <a:off x="6588125" y="5302250"/>
            <a:ext cx="2016125" cy="314325"/>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algn="ctr"/>
            <a:r>
              <a:rPr lang="de-DE" altLang="en-US" sz="1400"/>
              <a:t>b) Stapedotomie</a:t>
            </a:r>
          </a:p>
        </p:txBody>
      </p:sp>
      <p:sp>
        <p:nvSpPr>
          <p:cNvPr id="34824" name="Text Box 8"/>
          <p:cNvSpPr txBox="1">
            <a:spLocks noChangeArrowheads="1"/>
          </p:cNvSpPr>
          <p:nvPr/>
        </p:nvSpPr>
        <p:spPr bwMode="auto">
          <a:xfrm>
            <a:off x="7956550" y="6491288"/>
            <a:ext cx="1162050" cy="366712"/>
          </a:xfrm>
          <a:prstGeom prst="rect">
            <a:avLst/>
          </a:prstGeom>
          <a:solidFill>
            <a:srgbClr val="F4FAA4"/>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a:t>Abb.4.15.</a:t>
            </a:r>
          </a:p>
        </p:txBody>
      </p:sp>
      <p:sp>
        <p:nvSpPr>
          <p:cNvPr id="34825" name="Text Box 9"/>
          <p:cNvSpPr txBox="1">
            <a:spLocks noChangeArrowheads="1"/>
          </p:cNvSpPr>
          <p:nvPr/>
        </p:nvSpPr>
        <p:spPr bwMode="auto">
          <a:xfrm>
            <a:off x="2619375" y="5949950"/>
            <a:ext cx="3905250" cy="579438"/>
          </a:xfrm>
          <a:prstGeom prst="rect">
            <a:avLst/>
          </a:prstGeom>
          <a:solidFill>
            <a:schemeClr val="accent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sz="3200"/>
              <a:t>Alternativ: Hörgeräte</a:t>
            </a:r>
          </a:p>
        </p:txBody>
      </p:sp>
    </p:spTree>
    <p:extLst>
      <p:ext uri="{BB962C8B-B14F-4D97-AF65-F5344CB8AC3E}">
        <p14:creationId xmlns:p14="http://schemas.microsoft.com/office/powerpoint/2010/main" xmlns="" val="3678108758"/>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tapedektomi.mpg">
            <a:hlinkClick r:id="" action="ppaction://media"/>
          </p:cNvPr>
          <p:cNvPicPr>
            <a:picLocks noRot="1" noChangeAspect="1"/>
          </p:cNvPicPr>
          <p:nvPr>
            <a:videoFile r:link="rId1"/>
          </p:nvPr>
        </p:nvPicPr>
        <p:blipFill>
          <a:blip r:embed="rId3" cstate="print"/>
          <a:srcRect/>
          <a:stretch>
            <a:fillRect/>
          </a:stretch>
        </p:blipFill>
        <p:spPr bwMode="auto">
          <a:xfrm>
            <a:off x="2339975" y="1998663"/>
            <a:ext cx="4400550" cy="3598862"/>
          </a:xfrm>
          <a:prstGeom prst="rect">
            <a:avLst/>
          </a:prstGeom>
          <a:noFill/>
          <a:ln w="9525">
            <a:noFill/>
            <a:miter lim="800000"/>
            <a:headEnd/>
            <a:tailEnd/>
          </a:ln>
        </p:spPr>
      </p:pic>
      <p:sp>
        <p:nvSpPr>
          <p:cNvPr id="4" name="3 Dikdörtgen"/>
          <p:cNvSpPr/>
          <p:nvPr/>
        </p:nvSpPr>
        <p:spPr>
          <a:xfrm>
            <a:off x="3203575" y="1196975"/>
            <a:ext cx="2660650" cy="584200"/>
          </a:xfrm>
          <a:prstGeom prst="rect">
            <a:avLst/>
          </a:prstGeom>
        </p:spPr>
        <p:txBody>
          <a:bodyPr wrap="none">
            <a:spAutoFit/>
          </a:bodyPr>
          <a:lstStyle/>
          <a:p>
            <a:pPr algn="ctr" fontAlgn="auto">
              <a:spcBef>
                <a:spcPts val="0"/>
              </a:spcBef>
              <a:spcAft>
                <a:spcPts val="0"/>
              </a:spcAft>
              <a:defRPr/>
            </a:pPr>
            <a:r>
              <a:rPr lang="tr-TR" sz="3200">
                <a:effectLst>
                  <a:outerShdw blurRad="38100" dist="38100" dir="2700000" algn="tl">
                    <a:srgbClr val="000000">
                      <a:alpha val="43137"/>
                    </a:srgbClr>
                  </a:outerShdw>
                </a:effectLst>
                <a:latin typeface="+mn-lt"/>
                <a:cs typeface="+mn-cs"/>
              </a:rPr>
              <a:t>Stapedektomi</a:t>
            </a:r>
          </a:p>
        </p:txBody>
      </p:sp>
    </p:spTree>
    <p:extLst>
      <p:ext uri="{BB962C8B-B14F-4D97-AF65-F5344CB8AC3E}">
        <p14:creationId xmlns:p14="http://schemas.microsoft.com/office/powerpoint/2010/main" xmlns="" val="113096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Tümörler</a:t>
            </a:r>
            <a:endParaRPr lang="tr-TR" b="1" dirty="0"/>
          </a:p>
        </p:txBody>
      </p:sp>
      <p:sp>
        <p:nvSpPr>
          <p:cNvPr id="3" name="2 İçerik Yer Tutucusu"/>
          <p:cNvSpPr>
            <a:spLocks noGrp="1"/>
          </p:cNvSpPr>
          <p:nvPr>
            <p:ph idx="1"/>
          </p:nvPr>
        </p:nvSpPr>
        <p:spPr>
          <a:xfrm>
            <a:off x="179388" y="1592263"/>
            <a:ext cx="8893175" cy="5005387"/>
          </a:xfrm>
        </p:spPr>
        <p:txBody>
          <a:bodyPr>
            <a:normAutofit lnSpcReduction="10000"/>
          </a:bodyPr>
          <a:lstStyle/>
          <a:p>
            <a:pPr>
              <a:defRPr/>
            </a:pPr>
            <a:r>
              <a:rPr lang="tr-TR" sz="2000" b="1" kern="1200" smtClean="0"/>
              <a:t>Benign</a:t>
            </a:r>
            <a:endParaRPr lang="tr-TR" sz="2000" kern="1200" smtClean="0"/>
          </a:p>
          <a:p>
            <a:pPr lvl="1">
              <a:defRPr/>
            </a:pPr>
            <a:r>
              <a:rPr lang="tr-TR" sz="1800" kern="1200" smtClean="0"/>
              <a:t>Glomus jugulare</a:t>
            </a:r>
          </a:p>
          <a:p>
            <a:pPr lvl="1">
              <a:defRPr/>
            </a:pPr>
            <a:r>
              <a:rPr lang="tr-TR" sz="1800" kern="1200" smtClean="0"/>
              <a:t>Hemanjiyom</a:t>
            </a:r>
          </a:p>
          <a:p>
            <a:pPr lvl="1">
              <a:defRPr/>
            </a:pPr>
            <a:r>
              <a:rPr lang="tr-TR" sz="1800" kern="1200" smtClean="0"/>
              <a:t>Adenom</a:t>
            </a:r>
          </a:p>
          <a:p>
            <a:pPr lvl="1">
              <a:defRPr/>
            </a:pPr>
            <a:r>
              <a:rPr lang="tr-TR" sz="1800" kern="1200" smtClean="0"/>
              <a:t>Fibroosseöz lezyonlar</a:t>
            </a:r>
          </a:p>
          <a:p>
            <a:pPr>
              <a:defRPr/>
            </a:pPr>
            <a:r>
              <a:rPr lang="tr-TR" sz="2000" b="1" kern="1200" smtClean="0"/>
              <a:t>Malign</a:t>
            </a:r>
            <a:endParaRPr lang="tr-TR" sz="2000" kern="1200" smtClean="0"/>
          </a:p>
          <a:p>
            <a:pPr lvl="1">
              <a:defRPr/>
            </a:pPr>
            <a:r>
              <a:rPr lang="tr-TR" sz="1800" kern="1200" smtClean="0"/>
              <a:t>Skuamöz hücreli karsinom</a:t>
            </a:r>
          </a:p>
          <a:p>
            <a:pPr lvl="1">
              <a:defRPr/>
            </a:pPr>
            <a:r>
              <a:rPr lang="tr-TR" sz="1800" kern="1200" smtClean="0"/>
              <a:t>Verrüköz karsinom</a:t>
            </a:r>
          </a:p>
          <a:p>
            <a:pPr lvl="1">
              <a:defRPr/>
            </a:pPr>
            <a:r>
              <a:rPr lang="tr-TR" sz="1800" kern="1200" smtClean="0"/>
              <a:t>Sarkomlar (rabdomiyosarkom, fibrosarkom, osteojenik sarkom, liposarkom)</a:t>
            </a:r>
          </a:p>
          <a:p>
            <a:pPr>
              <a:defRPr/>
            </a:pPr>
            <a:r>
              <a:rPr lang="tr-TR" sz="2000" b="1" kern="1200" smtClean="0"/>
              <a:t>Metastatik</a:t>
            </a:r>
            <a:endParaRPr lang="tr-TR" sz="2000" kern="1200" smtClean="0"/>
          </a:p>
          <a:p>
            <a:pPr lvl="1">
              <a:defRPr/>
            </a:pPr>
            <a:r>
              <a:rPr lang="tr-TR" sz="1800" kern="1200" smtClean="0"/>
              <a:t>Meme Ca</a:t>
            </a:r>
          </a:p>
          <a:p>
            <a:pPr lvl="1">
              <a:defRPr/>
            </a:pPr>
            <a:r>
              <a:rPr lang="tr-TR" sz="1800" kern="1200" smtClean="0"/>
              <a:t>Nazofarinks Ca</a:t>
            </a:r>
          </a:p>
          <a:p>
            <a:pPr lvl="1">
              <a:defRPr/>
            </a:pPr>
            <a:r>
              <a:rPr lang="tr-TR" sz="1800" kern="1200" smtClean="0"/>
              <a:t>Hipernefroma</a:t>
            </a:r>
          </a:p>
          <a:p>
            <a:pPr lvl="1">
              <a:defRPr/>
            </a:pPr>
            <a:r>
              <a:rPr lang="tr-TR" sz="1800" kern="1200" smtClean="0"/>
              <a:t>Prostat Ca</a:t>
            </a:r>
          </a:p>
          <a:p>
            <a:pPr lvl="1">
              <a:defRPr/>
            </a:pPr>
            <a:r>
              <a:rPr lang="tr-TR" sz="1800" kern="1200" smtClean="0"/>
              <a:t>Lenfoma, lösemi</a:t>
            </a:r>
          </a:p>
          <a:p>
            <a:pPr>
              <a:defRPr/>
            </a:pPr>
            <a:endParaRPr lang="tr-TR" sz="2000"/>
          </a:p>
        </p:txBody>
      </p:sp>
    </p:spTree>
    <p:extLst>
      <p:ext uri="{BB962C8B-B14F-4D97-AF65-F5344CB8AC3E}">
        <p14:creationId xmlns:p14="http://schemas.microsoft.com/office/powerpoint/2010/main" xmlns="" val="393181987"/>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800" b="1" dirty="0" smtClean="0"/>
              <a:t>Glomus tümörleri</a:t>
            </a:r>
            <a:endParaRPr lang="tr-TR" sz="4800" b="1" dirty="0"/>
          </a:p>
        </p:txBody>
      </p:sp>
      <p:pic>
        <p:nvPicPr>
          <p:cNvPr id="68611" name="Picture 3" descr="C:\Users\IY\Desktop\Orta_Kulak_Hast\image\glomus2.JPG"/>
          <p:cNvPicPr>
            <a:picLocks noChangeAspect="1" noChangeArrowheads="1"/>
          </p:cNvPicPr>
          <p:nvPr/>
        </p:nvPicPr>
        <p:blipFill>
          <a:blip r:embed="rId3" cstate="print"/>
          <a:srcRect/>
          <a:stretch>
            <a:fillRect/>
          </a:stretch>
        </p:blipFill>
        <p:spPr bwMode="auto">
          <a:xfrm>
            <a:off x="539750" y="4221163"/>
            <a:ext cx="2519363" cy="2519362"/>
          </a:xfrm>
          <a:prstGeom prst="rect">
            <a:avLst/>
          </a:prstGeom>
          <a:noFill/>
          <a:ln w="9525">
            <a:noFill/>
            <a:miter lim="800000"/>
            <a:headEnd/>
            <a:tailEnd/>
          </a:ln>
        </p:spPr>
      </p:pic>
      <p:pic>
        <p:nvPicPr>
          <p:cNvPr id="68612" name="Picture 4" descr="C:\Users\IY\Desktop\Orta_Kulak_Hast\image\glomus1.JPG"/>
          <p:cNvPicPr>
            <a:picLocks noChangeAspect="1" noChangeArrowheads="1"/>
          </p:cNvPicPr>
          <p:nvPr/>
        </p:nvPicPr>
        <p:blipFill>
          <a:blip r:embed="rId4" cstate="print"/>
          <a:srcRect/>
          <a:stretch>
            <a:fillRect/>
          </a:stretch>
        </p:blipFill>
        <p:spPr bwMode="auto">
          <a:xfrm>
            <a:off x="539750" y="1557338"/>
            <a:ext cx="2519363" cy="2519362"/>
          </a:xfrm>
          <a:prstGeom prst="rect">
            <a:avLst/>
          </a:prstGeom>
          <a:noFill/>
          <a:ln w="9525">
            <a:noFill/>
            <a:miter lim="800000"/>
            <a:headEnd/>
            <a:tailEnd/>
          </a:ln>
        </p:spPr>
      </p:pic>
      <p:pic>
        <p:nvPicPr>
          <p:cNvPr id="68613" name="Picture 2" descr="http://t3.gstatic.com/images?q=tbn:ANd9GcTgofw0DarSUBbdyq3TNnQHyz2FpwK4rRdTKwH4wX6Z-eYeLaMP4A"/>
          <p:cNvPicPr>
            <a:picLocks noChangeAspect="1" noChangeArrowheads="1"/>
          </p:cNvPicPr>
          <p:nvPr/>
        </p:nvPicPr>
        <p:blipFill>
          <a:blip r:embed="rId5" cstate="print"/>
          <a:srcRect/>
          <a:stretch>
            <a:fillRect/>
          </a:stretch>
        </p:blipFill>
        <p:spPr bwMode="auto">
          <a:xfrm>
            <a:off x="3203575" y="1557338"/>
            <a:ext cx="2473325" cy="2519362"/>
          </a:xfrm>
          <a:prstGeom prst="rect">
            <a:avLst/>
          </a:prstGeom>
          <a:noFill/>
          <a:ln w="9525">
            <a:noFill/>
            <a:miter lim="800000"/>
            <a:headEnd/>
            <a:tailEnd/>
          </a:ln>
        </p:spPr>
      </p:pic>
      <p:pic>
        <p:nvPicPr>
          <p:cNvPr id="68614" name="Picture 8" descr="http://t3.gstatic.com/images?q=tbn:ANd9GcQQH0M6tS105ZoBdTzdI31x1ck1OwCDUk33xAA706-TMCBQRlol"/>
          <p:cNvPicPr>
            <a:picLocks noChangeArrowheads="1"/>
          </p:cNvPicPr>
          <p:nvPr/>
        </p:nvPicPr>
        <p:blipFill>
          <a:blip r:embed="rId6" cstate="print"/>
          <a:srcRect b="20071"/>
          <a:stretch>
            <a:fillRect/>
          </a:stretch>
        </p:blipFill>
        <p:spPr bwMode="auto">
          <a:xfrm>
            <a:off x="5795963" y="4221163"/>
            <a:ext cx="2830512" cy="2519362"/>
          </a:xfrm>
          <a:prstGeom prst="rect">
            <a:avLst/>
          </a:prstGeom>
          <a:noFill/>
          <a:ln w="9525">
            <a:noFill/>
            <a:miter lim="800000"/>
            <a:headEnd/>
            <a:tailEnd/>
          </a:ln>
        </p:spPr>
      </p:pic>
      <p:pic>
        <p:nvPicPr>
          <p:cNvPr id="68615" name="Picture 11" descr="C:\Users\IY\Desktop\Orta_Kulak_Hast\image\glomus4.JPG"/>
          <p:cNvPicPr>
            <a:picLocks noChangeAspect="1" noChangeArrowheads="1"/>
          </p:cNvPicPr>
          <p:nvPr/>
        </p:nvPicPr>
        <p:blipFill>
          <a:blip r:embed="rId7" cstate="print"/>
          <a:srcRect/>
          <a:stretch>
            <a:fillRect/>
          </a:stretch>
        </p:blipFill>
        <p:spPr bwMode="auto">
          <a:xfrm>
            <a:off x="5795963" y="1557338"/>
            <a:ext cx="2822575" cy="2519362"/>
          </a:xfrm>
          <a:prstGeom prst="rect">
            <a:avLst/>
          </a:prstGeom>
          <a:noFill/>
          <a:ln w="9525">
            <a:noFill/>
            <a:miter lim="800000"/>
            <a:headEnd/>
            <a:tailEnd/>
          </a:ln>
        </p:spPr>
      </p:pic>
      <p:pic>
        <p:nvPicPr>
          <p:cNvPr id="68616" name="Picture 13" descr="http://radiographics.rsna.org/content/29/7/1877/F24.small.gif"/>
          <p:cNvPicPr>
            <a:picLocks noChangeArrowheads="1"/>
          </p:cNvPicPr>
          <p:nvPr/>
        </p:nvPicPr>
        <p:blipFill>
          <a:blip r:embed="rId8" cstate="print"/>
          <a:srcRect l="30240" t="18996" b="12624"/>
          <a:stretch>
            <a:fillRect/>
          </a:stretch>
        </p:blipFill>
        <p:spPr bwMode="auto">
          <a:xfrm>
            <a:off x="3178175" y="4221163"/>
            <a:ext cx="2473325" cy="2520950"/>
          </a:xfrm>
          <a:prstGeom prst="rect">
            <a:avLst/>
          </a:prstGeom>
          <a:noFill/>
          <a:ln w="9525">
            <a:noFill/>
            <a:miter lim="800000"/>
            <a:headEnd/>
            <a:tailEnd/>
          </a:ln>
        </p:spPr>
      </p:pic>
    </p:spTree>
    <p:extLst>
      <p:ext uri="{BB962C8B-B14F-4D97-AF65-F5344CB8AC3E}">
        <p14:creationId xmlns:p14="http://schemas.microsoft.com/office/powerpoint/2010/main" xmlns="" val="2004091243"/>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hidden="1"/>
          <p:cNvSpPr>
            <a:spLocks noGrp="1" noChangeArrowheads="1"/>
          </p:cNvSpPr>
          <p:nvPr>
            <p:ph type="title"/>
          </p:nvPr>
        </p:nvSpPr>
        <p:spPr/>
        <p:txBody>
          <a:bodyPr/>
          <a:lstStyle/>
          <a:p>
            <a:endParaRPr lang="en-US" altLang="en-US"/>
          </a:p>
        </p:txBody>
      </p:sp>
      <p:sp>
        <p:nvSpPr>
          <p:cNvPr id="30723" name="Rectangle 3" descr="Boe4"/>
          <p:cNvSpPr>
            <a:spLocks noGrp="1" noChangeAspect="1" noChangeArrowheads="1"/>
          </p:cNvSpPr>
          <p:nvPr isPhoto="1"/>
        </p:nvSpPr>
        <p:spPr bwMode="auto">
          <a:xfrm>
            <a:off x="271463" y="0"/>
            <a:ext cx="8599487" cy="6858000"/>
          </a:xfrm>
          <a:prstGeom prst="rect">
            <a:avLst/>
          </a:prstGeom>
          <a:blipFill dpi="0" rotWithShape="1">
            <a:blip r:embed="rId3" cstate="print"/>
            <a:srcRect/>
            <a:stretch>
              <a:fillRect r="-3"/>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30724" name="Text Box 4"/>
          <p:cNvSpPr txBox="1">
            <a:spLocks noChangeArrowheads="1"/>
          </p:cNvSpPr>
          <p:nvPr/>
        </p:nvSpPr>
        <p:spPr bwMode="auto">
          <a:xfrm>
            <a:off x="6478588" y="0"/>
            <a:ext cx="2665412" cy="466725"/>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de-DE" altLang="en-US" sz="2400" dirty="0" smtClean="0"/>
              <a:t>Glomus</a:t>
            </a:r>
            <a:r>
              <a:rPr lang="tr-TR" altLang="en-US" sz="2400" dirty="0" smtClean="0"/>
              <a:t> Tü</a:t>
            </a:r>
            <a:r>
              <a:rPr lang="de-DE" altLang="en-US" sz="2400" dirty="0" smtClean="0"/>
              <a:t>m</a:t>
            </a:r>
            <a:r>
              <a:rPr lang="tr-TR" altLang="en-US" sz="2400" dirty="0" smtClean="0"/>
              <a:t>ö</a:t>
            </a:r>
            <a:r>
              <a:rPr lang="de-DE" altLang="en-US" sz="2400" dirty="0" smtClean="0"/>
              <a:t>r</a:t>
            </a:r>
            <a:r>
              <a:rPr lang="tr-TR" altLang="en-US" sz="2400" dirty="0" smtClean="0"/>
              <a:t>ü</a:t>
            </a:r>
            <a:endParaRPr lang="de-DE" altLang="en-US" sz="2400" dirty="0"/>
          </a:p>
        </p:txBody>
      </p:sp>
      <p:sp>
        <p:nvSpPr>
          <p:cNvPr id="30726" name="Text Box 6"/>
          <p:cNvSpPr txBox="1">
            <a:spLocks noChangeArrowheads="1"/>
          </p:cNvSpPr>
          <p:nvPr/>
        </p:nvSpPr>
        <p:spPr bwMode="auto">
          <a:xfrm>
            <a:off x="3635375" y="3738563"/>
            <a:ext cx="5364163" cy="2492990"/>
          </a:xfrm>
          <a:prstGeom prst="rect">
            <a:avLst/>
          </a:prstGeom>
          <a:solidFill>
            <a:srgbClr val="E6F17B"/>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tr-TR" altLang="en-US" sz="2400" dirty="0" smtClean="0"/>
              <a:t>Damardan zengin Tümör</a:t>
            </a:r>
            <a:r>
              <a:rPr lang="de-DE" altLang="en-US" sz="2400" dirty="0" smtClean="0"/>
              <a:t>, </a:t>
            </a:r>
            <a:endParaRPr lang="tr-TR" altLang="en-US" sz="2400" dirty="0" smtClean="0"/>
          </a:p>
          <a:p>
            <a:pPr>
              <a:spcBef>
                <a:spcPct val="50000"/>
              </a:spcBef>
            </a:pPr>
            <a:r>
              <a:rPr lang="de-DE" altLang="en-US" sz="2400" dirty="0" smtClean="0"/>
              <a:t>Glomus </a:t>
            </a:r>
            <a:r>
              <a:rPr lang="de-DE" altLang="en-US" sz="2400" dirty="0"/>
              <a:t>Jugulare </a:t>
            </a:r>
            <a:r>
              <a:rPr lang="tr-TR" altLang="en-US" sz="2400" dirty="0" smtClean="0"/>
              <a:t>veya</a:t>
            </a:r>
            <a:r>
              <a:rPr lang="de-DE" altLang="en-US" sz="2400" dirty="0" smtClean="0"/>
              <a:t> Tympanicum</a:t>
            </a:r>
            <a:r>
              <a:rPr lang="tr-TR" altLang="en-US" sz="2400" dirty="0" smtClean="0"/>
              <a:t> un Kemoreseptörlerinden köken alır</a:t>
            </a:r>
            <a:endParaRPr lang="de-DE" altLang="en-US" sz="2400" dirty="0"/>
          </a:p>
          <a:p>
            <a:pPr>
              <a:spcBef>
                <a:spcPct val="50000"/>
              </a:spcBef>
            </a:pPr>
            <a:r>
              <a:rPr lang="tr-TR" altLang="en-US" sz="2400" dirty="0" smtClean="0"/>
              <a:t>TM kırmızıdır ve pulsasyon gösterir</a:t>
            </a:r>
            <a:endParaRPr lang="de-DE" altLang="en-US" sz="2400" dirty="0"/>
          </a:p>
          <a:p>
            <a:pPr>
              <a:spcBef>
                <a:spcPct val="50000"/>
              </a:spcBef>
            </a:pPr>
            <a:r>
              <a:rPr lang="de-DE" altLang="en-US" sz="2400" dirty="0" smtClean="0"/>
              <a:t>T</a:t>
            </a:r>
            <a:r>
              <a:rPr lang="tr-TR" altLang="en-US" sz="2400" dirty="0" smtClean="0"/>
              <a:t>edavi</a:t>
            </a:r>
            <a:r>
              <a:rPr lang="de-DE" altLang="en-US" sz="2400" dirty="0" smtClean="0"/>
              <a:t>: </a:t>
            </a:r>
            <a:r>
              <a:rPr lang="de-DE" altLang="en-US" sz="2400" dirty="0"/>
              <a:t>Operation</a:t>
            </a:r>
          </a:p>
        </p:txBody>
      </p:sp>
    </p:spTree>
    <p:extLst>
      <p:ext uri="{BB962C8B-B14F-4D97-AF65-F5344CB8AC3E}">
        <p14:creationId xmlns:p14="http://schemas.microsoft.com/office/powerpoint/2010/main" xmlns="" val="476219429"/>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305800" cy="5410200"/>
          </a:xfrm>
        </p:spPr>
        <p:txBody>
          <a:bodyPr>
            <a:noAutofit/>
          </a:bodyPr>
          <a:lstStyle/>
          <a:p>
            <a:pPr>
              <a:lnSpc>
                <a:spcPct val="80000"/>
              </a:lnSpc>
              <a:spcBef>
                <a:spcPct val="0"/>
              </a:spcBef>
            </a:pPr>
            <a:r>
              <a:rPr lang="tr-TR" sz="2000" dirty="0" smtClean="0"/>
              <a:t>Glomus jugulare veya diğer adıyla non-kromafin paragangliom (Vena jugularis bulbusu, plexus timpanicus ve n.petrosus minor bölgesindeki nonkromaffin hücrelerin (kemoreseptörler) tümörü), orta kulakta en sık rastlanan benign tümördür. Benign yapıda olmasına karşın agresif seyrederek nörolojik bozuklukları neden olabilen bu tümör bilateral görülebilmekte ve endokrin değişikliklere yol açabilmektedir. Erkeklere göre kadınlarda 5-6 kat fazla görülebilmektedir. Bu tümörlerde kalıtımsal geçiş de söz konusudur. Glomus jugulare daha çok orta kulakta Jacobson ve Arnold sinirlerinin yakınında, juguler bulbus adventisyasından kaynaklanır.</a:t>
            </a:r>
          </a:p>
          <a:p>
            <a:pPr>
              <a:lnSpc>
                <a:spcPct val="80000"/>
              </a:lnSpc>
              <a:spcBef>
                <a:spcPct val="0"/>
              </a:spcBef>
            </a:pPr>
            <a:endParaRPr lang="tr-TR" sz="2000" dirty="0" smtClean="0"/>
          </a:p>
          <a:p>
            <a:pPr>
              <a:lnSpc>
                <a:spcPct val="80000"/>
              </a:lnSpc>
              <a:spcBef>
                <a:spcPct val="0"/>
              </a:spcBef>
            </a:pPr>
            <a:r>
              <a:rPr lang="tr-TR" sz="2000" b="1" dirty="0" smtClean="0"/>
              <a:t>Klinik:</a:t>
            </a:r>
            <a:r>
              <a:rPr lang="tr-TR" sz="2000" dirty="0" smtClean="0"/>
              <a:t> Orta kulak içinde küçük boyutlu bir tümör nabızla senkron pulsatil tinnitusa yol açarken, orta kulağı kaplayan bir tümör iletim tipi işitme kaybına neden olur. Fasiyal paralizi %40 oranında görülür. Geç dönemde diğer kaudal kafa çiftleri felçleri de (IX, X, XII) görülebilir. Fizik muayenede, erken dönemde otoskopide kulak zarı arkasında özellikle posterior-inferior kadranda mavi-kırmızı renkli bir şişlik şeklinde görülür. Pnömatik otoskopi yaparak basınç artırıldığında kitlenin beyazlaşması karakteristiktir (</a:t>
            </a:r>
            <a:r>
              <a:rPr lang="tr-TR" sz="2000" i="1" dirty="0" smtClean="0"/>
              <a:t>Brown işareti</a:t>
            </a:r>
            <a:r>
              <a:rPr lang="tr-TR" sz="2000" dirty="0" smtClean="0"/>
              <a:t>). MR (iyi yumuşak doku rezolüsyonu sağlandığından tümör yayılımı tam olarak belirlenebilir); gerekli durumlarda kemik tutulumunu değerlendirmek için yüksek rezolüsyonlu BT-DSA (damarla ilişki).</a:t>
            </a:r>
          </a:p>
        </p:txBody>
      </p:sp>
      <p:sp>
        <p:nvSpPr>
          <p:cNvPr id="5" name="1 Başlık"/>
          <p:cNvSpPr>
            <a:spLocks noGrp="1"/>
          </p:cNvSpPr>
          <p:nvPr>
            <p:ph type="title"/>
          </p:nvPr>
        </p:nvSpPr>
        <p:spPr>
          <a:xfrm>
            <a:off x="457200" y="274638"/>
            <a:ext cx="8229600" cy="792162"/>
          </a:xfrm>
        </p:spPr>
        <p:txBody>
          <a:bodyPr>
            <a:normAutofit/>
          </a:bodyPr>
          <a:lstStyle/>
          <a:p>
            <a:pPr>
              <a:defRPr/>
            </a:pPr>
            <a:r>
              <a:rPr lang="tr-TR" b="1" dirty="0"/>
              <a:t>Glomus Timpanikum ve </a:t>
            </a:r>
            <a:r>
              <a:rPr lang="tr-TR" b="1" dirty="0" smtClean="0"/>
              <a:t>Jugulare</a:t>
            </a:r>
            <a:endParaRPr lang="tr-TR" b="1" dirty="0"/>
          </a:p>
        </p:txBody>
      </p:sp>
    </p:spTree>
    <p:extLst>
      <p:ext uri="{BB962C8B-B14F-4D97-AF65-F5344CB8AC3E}">
        <p14:creationId xmlns:p14="http://schemas.microsoft.com/office/powerpoint/2010/main" xmlns="" val="115940502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305800" cy="5105400"/>
          </a:xfrm>
        </p:spPr>
        <p:txBody>
          <a:bodyPr>
            <a:noAutofit/>
          </a:bodyPr>
          <a:lstStyle/>
          <a:p>
            <a:pPr>
              <a:lnSpc>
                <a:spcPct val="80000"/>
              </a:lnSpc>
              <a:spcBef>
                <a:spcPct val="0"/>
              </a:spcBef>
            </a:pPr>
            <a:r>
              <a:rPr lang="tr-TR" sz="2000" b="1" dirty="0" smtClean="0"/>
              <a:t>Tedavi:</a:t>
            </a:r>
            <a:r>
              <a:rPr lang="tr-TR" sz="2000" dirty="0" smtClean="0"/>
              <a:t> Glomus tümörlerinin tedavisi, tümörün büyüklüğüne ve sınıfına, hastanın yaşına ve genel durumuna bağlıdır. Genç, cerrahiye uygun hastalarda ve küçük tümörlerde: İlgili damarın radyologlarca embolizasyonundan sonra (artmış kanama riski) operatif olarak çıkartılır. Yaşlı, operasyon riski yüksek hastalarda ve yayılmış tümörlerde: Primer radyoterapi (Amaç: Tümör büyümesini yavaşlatmak, kanama riskini azaltmak).</a:t>
            </a:r>
          </a:p>
          <a:p>
            <a:pPr>
              <a:lnSpc>
                <a:spcPct val="80000"/>
              </a:lnSpc>
              <a:spcBef>
                <a:spcPct val="0"/>
              </a:spcBef>
            </a:pPr>
            <a:endParaRPr lang="tr-TR" sz="2000" b="1" dirty="0" smtClean="0"/>
          </a:p>
          <a:p>
            <a:pPr>
              <a:lnSpc>
                <a:spcPct val="80000"/>
              </a:lnSpc>
              <a:spcBef>
                <a:spcPct val="0"/>
              </a:spcBef>
            </a:pPr>
            <a:endParaRPr lang="tr-TR" sz="2000" dirty="0"/>
          </a:p>
        </p:txBody>
      </p:sp>
      <p:sp>
        <p:nvSpPr>
          <p:cNvPr id="5" name="1 Başlık"/>
          <p:cNvSpPr>
            <a:spLocks noGrp="1"/>
          </p:cNvSpPr>
          <p:nvPr>
            <p:ph type="title"/>
          </p:nvPr>
        </p:nvSpPr>
        <p:spPr>
          <a:xfrm>
            <a:off x="457200" y="274638"/>
            <a:ext cx="8229600" cy="792162"/>
          </a:xfrm>
        </p:spPr>
        <p:txBody>
          <a:bodyPr>
            <a:normAutofit/>
          </a:bodyPr>
          <a:lstStyle/>
          <a:p>
            <a:pPr>
              <a:defRPr/>
            </a:pPr>
            <a:r>
              <a:rPr lang="tr-TR" b="1" dirty="0"/>
              <a:t>Glomus Timpanikum ve </a:t>
            </a:r>
            <a:r>
              <a:rPr lang="tr-TR" b="1" dirty="0" smtClean="0"/>
              <a:t>Jugulare</a:t>
            </a:r>
            <a:endParaRPr lang="tr-TR" b="1" dirty="0"/>
          </a:p>
        </p:txBody>
      </p:sp>
    </p:spTree>
    <p:extLst>
      <p:ext uri="{BB962C8B-B14F-4D97-AF65-F5344CB8AC3E}">
        <p14:creationId xmlns:p14="http://schemas.microsoft.com/office/powerpoint/2010/main" xmlns="" val="5712750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305800" cy="5105400"/>
          </a:xfrm>
        </p:spPr>
        <p:txBody>
          <a:bodyPr>
            <a:noAutofit/>
          </a:bodyPr>
          <a:lstStyle/>
          <a:p>
            <a:pPr marL="0" indent="0">
              <a:lnSpc>
                <a:spcPct val="80000"/>
              </a:lnSpc>
              <a:spcBef>
                <a:spcPct val="0"/>
              </a:spcBef>
              <a:buNone/>
            </a:pPr>
            <a:r>
              <a:rPr lang="tr-TR" sz="2800" b="1" dirty="0" smtClean="0"/>
              <a:t>Klinik</a:t>
            </a:r>
            <a:r>
              <a:rPr lang="tr-TR" sz="2800" dirty="0" smtClean="0"/>
              <a:t> </a:t>
            </a:r>
          </a:p>
          <a:p>
            <a:pPr>
              <a:lnSpc>
                <a:spcPct val="80000"/>
              </a:lnSpc>
              <a:spcBef>
                <a:spcPct val="0"/>
              </a:spcBef>
              <a:buFontTx/>
              <a:buChar char="•"/>
            </a:pPr>
            <a:r>
              <a:rPr lang="tr-TR" sz="2800" dirty="0" smtClean="0"/>
              <a:t>Kokulu, kanlı otore</a:t>
            </a:r>
          </a:p>
          <a:p>
            <a:pPr>
              <a:lnSpc>
                <a:spcPct val="80000"/>
              </a:lnSpc>
              <a:spcBef>
                <a:spcPct val="0"/>
              </a:spcBef>
              <a:buFontTx/>
              <a:buChar char="•"/>
            </a:pPr>
            <a:r>
              <a:rPr lang="tr-TR" sz="2800" dirty="0" smtClean="0"/>
              <a:t>İlerleyici işitme kaybı</a:t>
            </a:r>
          </a:p>
          <a:p>
            <a:pPr>
              <a:lnSpc>
                <a:spcPct val="80000"/>
              </a:lnSpc>
              <a:spcBef>
                <a:spcPct val="0"/>
              </a:spcBef>
              <a:buFontTx/>
              <a:buChar char="•"/>
            </a:pPr>
            <a:r>
              <a:rPr lang="tr-TR" sz="2800" dirty="0" smtClean="0"/>
              <a:t>Kulak bölgesinde nöraljik ağrı</a:t>
            </a:r>
          </a:p>
          <a:p>
            <a:pPr>
              <a:lnSpc>
                <a:spcPct val="80000"/>
              </a:lnSpc>
              <a:spcBef>
                <a:spcPct val="0"/>
              </a:spcBef>
              <a:buFontTx/>
              <a:buChar char="•"/>
            </a:pPr>
            <a:r>
              <a:rPr lang="tr-TR" sz="2800" dirty="0" smtClean="0"/>
              <a:t>Sıklıkla fasiyal paralizi, vestibüler bozukluklar</a:t>
            </a:r>
          </a:p>
          <a:p>
            <a:pPr marL="0" indent="0">
              <a:lnSpc>
                <a:spcPct val="80000"/>
              </a:lnSpc>
              <a:spcBef>
                <a:spcPct val="0"/>
              </a:spcBef>
              <a:buNone/>
            </a:pPr>
            <a:endParaRPr lang="tr-TR" sz="2800" dirty="0" smtClean="0"/>
          </a:p>
          <a:p>
            <a:pPr marL="0" indent="0">
              <a:lnSpc>
                <a:spcPct val="80000"/>
              </a:lnSpc>
              <a:spcBef>
                <a:spcPct val="0"/>
              </a:spcBef>
              <a:buNone/>
            </a:pPr>
            <a:r>
              <a:rPr lang="tr-TR" sz="2800" b="1" dirty="0" smtClean="0"/>
              <a:t>Tedavi yaklaşımı:</a:t>
            </a:r>
            <a:r>
              <a:rPr lang="tr-TR" sz="2800" dirty="0" smtClean="0"/>
              <a:t> Histolojinin biyopsi ile kesinleştirilmesi ve tümör sınırlarının yüksek rezolüsyonlu BT veya MR ile belirlenmesinden sonra kural olarak kombine cerrahi ve radyoterapi uygulanır.</a:t>
            </a:r>
            <a:endParaRPr lang="tr-TR" sz="2800" dirty="0"/>
          </a:p>
        </p:txBody>
      </p:sp>
      <p:sp>
        <p:nvSpPr>
          <p:cNvPr id="5" name="1 Başlık"/>
          <p:cNvSpPr>
            <a:spLocks noGrp="1"/>
          </p:cNvSpPr>
          <p:nvPr>
            <p:ph type="title"/>
          </p:nvPr>
        </p:nvSpPr>
        <p:spPr>
          <a:xfrm>
            <a:off x="457200" y="274638"/>
            <a:ext cx="8229600" cy="792162"/>
          </a:xfrm>
        </p:spPr>
        <p:txBody>
          <a:bodyPr>
            <a:normAutofit/>
          </a:bodyPr>
          <a:lstStyle/>
          <a:p>
            <a:pPr>
              <a:defRPr/>
            </a:pPr>
            <a:r>
              <a:rPr lang="tr-TR" b="1" dirty="0" smtClean="0"/>
              <a:t>Malign Tümörler</a:t>
            </a:r>
            <a:endParaRPr lang="tr-TR" b="1" dirty="0"/>
          </a:p>
        </p:txBody>
      </p:sp>
    </p:spTree>
    <p:extLst>
      <p:ext uri="{BB962C8B-B14F-4D97-AF65-F5344CB8AC3E}">
        <p14:creationId xmlns:p14="http://schemas.microsoft.com/office/powerpoint/2010/main" xmlns="" val="161283962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5031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Resim 7" descr="http://kbb.uludag.edu.tr/image/ders/basut/stapes.jpg"/>
          <p:cNvPicPr>
            <a:picLocks noChangeAspect="1" noChangeArrowheads="1"/>
          </p:cNvPicPr>
          <p:nvPr/>
        </p:nvPicPr>
        <p:blipFill>
          <a:blip r:embed="rId3" cstate="print"/>
          <a:srcRect/>
          <a:stretch>
            <a:fillRect/>
          </a:stretch>
        </p:blipFill>
        <p:spPr bwMode="auto">
          <a:xfrm>
            <a:off x="6084888" y="1141413"/>
            <a:ext cx="2698750" cy="1654175"/>
          </a:xfrm>
          <a:prstGeom prst="rect">
            <a:avLst/>
          </a:prstGeom>
          <a:noFill/>
          <a:ln w="9525">
            <a:noFill/>
            <a:miter lim="800000"/>
            <a:headEnd/>
            <a:tailEnd/>
          </a:ln>
        </p:spPr>
      </p:pic>
      <p:pic>
        <p:nvPicPr>
          <p:cNvPr id="20483" name="Picture 4" descr="C:\Users\IY\Desktop\Orta_Kulak_Hast\image\malleus.JPG"/>
          <p:cNvPicPr>
            <a:picLocks noChangeAspect="1" noChangeArrowheads="1"/>
          </p:cNvPicPr>
          <p:nvPr/>
        </p:nvPicPr>
        <p:blipFill>
          <a:blip r:embed="rId4" cstate="print"/>
          <a:srcRect/>
          <a:stretch>
            <a:fillRect/>
          </a:stretch>
        </p:blipFill>
        <p:spPr bwMode="auto">
          <a:xfrm>
            <a:off x="225425" y="0"/>
            <a:ext cx="2503488" cy="3227388"/>
          </a:xfrm>
          <a:prstGeom prst="rect">
            <a:avLst/>
          </a:prstGeom>
          <a:noFill/>
          <a:ln w="9525">
            <a:noFill/>
            <a:miter lim="800000"/>
            <a:headEnd/>
            <a:tailEnd/>
          </a:ln>
        </p:spPr>
      </p:pic>
      <p:pic>
        <p:nvPicPr>
          <p:cNvPr id="20484" name="Picture 5" descr="C:\Users\IY\Desktop\Orta_Kulak_Hast\image\incus.JPG"/>
          <p:cNvPicPr>
            <a:picLocks noChangeAspect="1" noChangeArrowheads="1"/>
          </p:cNvPicPr>
          <p:nvPr/>
        </p:nvPicPr>
        <p:blipFill>
          <a:blip r:embed="rId5" cstate="print"/>
          <a:srcRect/>
          <a:stretch>
            <a:fillRect/>
          </a:stretch>
        </p:blipFill>
        <p:spPr bwMode="auto">
          <a:xfrm>
            <a:off x="3365500" y="404813"/>
            <a:ext cx="2554288" cy="2717800"/>
          </a:xfrm>
          <a:prstGeom prst="rect">
            <a:avLst/>
          </a:prstGeom>
          <a:noFill/>
          <a:ln w="9525">
            <a:noFill/>
            <a:miter lim="800000"/>
            <a:headEnd/>
            <a:tailEnd/>
          </a:ln>
        </p:spPr>
      </p:pic>
      <p:pic>
        <p:nvPicPr>
          <p:cNvPr id="20485" name="Picture 6" descr="C:\Users\IY\Desktop\Orta_Kulak_Hast\image\3144ce116f1360bf71b43ab4db7ed0.jpg"/>
          <p:cNvPicPr>
            <a:picLocks noChangeAspect="1" noChangeArrowheads="1"/>
          </p:cNvPicPr>
          <p:nvPr/>
        </p:nvPicPr>
        <p:blipFill>
          <a:blip r:embed="rId6" cstate="print"/>
          <a:srcRect/>
          <a:stretch>
            <a:fillRect/>
          </a:stretch>
        </p:blipFill>
        <p:spPr bwMode="auto">
          <a:xfrm>
            <a:off x="2916238" y="3429000"/>
            <a:ext cx="3135312" cy="2879725"/>
          </a:xfrm>
          <a:prstGeom prst="rect">
            <a:avLst/>
          </a:prstGeom>
          <a:noFill/>
          <a:ln w="9525">
            <a:noFill/>
            <a:miter lim="800000"/>
            <a:headEnd/>
            <a:tailEnd/>
          </a:ln>
        </p:spPr>
      </p:pic>
    </p:spTree>
    <p:extLst>
      <p:ext uri="{BB962C8B-B14F-4D97-AF65-F5344CB8AC3E}">
        <p14:creationId xmlns:p14="http://schemas.microsoft.com/office/powerpoint/2010/main" xmlns="" val="25265132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Orta Kulak Boşluğu İçindeki Yapılar</a:t>
            </a:r>
            <a:endParaRPr lang="en-US" dirty="0"/>
          </a:p>
        </p:txBody>
      </p:sp>
      <p:sp>
        <p:nvSpPr>
          <p:cNvPr id="3" name="Content Placeholder 2"/>
          <p:cNvSpPr>
            <a:spLocks noGrp="1"/>
          </p:cNvSpPr>
          <p:nvPr>
            <p:ph idx="1"/>
          </p:nvPr>
        </p:nvSpPr>
        <p:spPr>
          <a:xfrm>
            <a:off x="457200" y="1143000"/>
            <a:ext cx="8229600" cy="5410200"/>
          </a:xfrm>
        </p:spPr>
        <p:txBody>
          <a:bodyPr>
            <a:noAutofit/>
          </a:bodyPr>
          <a:lstStyle/>
          <a:p>
            <a:pPr>
              <a:spcBef>
                <a:spcPct val="0"/>
              </a:spcBef>
            </a:pPr>
            <a:r>
              <a:rPr lang="tr-TR" sz="2000" b="1" dirty="0" smtClean="0"/>
              <a:t>Orta Kulak Kemikçikleri</a:t>
            </a:r>
            <a:endParaRPr lang="tr-TR" sz="2000" dirty="0" smtClean="0"/>
          </a:p>
          <a:p>
            <a:pPr>
              <a:spcBef>
                <a:spcPct val="0"/>
              </a:spcBef>
            </a:pPr>
            <a:r>
              <a:rPr lang="tr-TR" sz="1800" dirty="0" smtClean="0"/>
              <a:t>Orta kulakta, kulak zarı ile iç kulak arasında anatomik bütünlüğü sağlayan 3 adet hareketli kemikçik vardır. En dışta yer alan ve en büyük olan malleus (çekiç), ortada bulunan inkus (örs) ile en içte bulunan en küçük olan stapes’tir (üzengi).</a:t>
            </a:r>
          </a:p>
          <a:p>
            <a:pPr>
              <a:spcBef>
                <a:spcPct val="0"/>
              </a:spcBef>
            </a:pPr>
            <a:r>
              <a:rPr lang="tr-TR" sz="1800" b="1" dirty="0" smtClean="0"/>
              <a:t>Malleus</a:t>
            </a:r>
            <a:r>
              <a:rPr lang="tr-TR" sz="1800" dirty="0" smtClean="0"/>
              <a:t>: 8-9 mm uzunluğundadır; 2 önemli parçası vardır. manibrium mallei ve kapitulum mallei. Arada kollum parçası bulunur; buraya m. tensor tampani kasının tendonu yapışır. Kapitulum parçası, epitimpanumda inkusun korpus parçası ile eklem yapar, buna </a:t>
            </a:r>
            <a:r>
              <a:rPr lang="tr-TR" sz="1800" i="1" dirty="0" smtClean="0"/>
              <a:t>inkudo-malleolar eklem</a:t>
            </a:r>
            <a:r>
              <a:rPr lang="tr-TR" sz="1800" dirty="0" smtClean="0"/>
              <a:t> adı verilir.</a:t>
            </a:r>
          </a:p>
          <a:p>
            <a:pPr>
              <a:spcBef>
                <a:spcPct val="0"/>
              </a:spcBef>
            </a:pPr>
            <a:r>
              <a:rPr lang="tr-TR" sz="1800" b="1" dirty="0" smtClean="0"/>
              <a:t>İnkus</a:t>
            </a:r>
            <a:r>
              <a:rPr lang="tr-TR" sz="1800" b="1" i="1" dirty="0" smtClean="0"/>
              <a:t>:</a:t>
            </a:r>
            <a:r>
              <a:rPr lang="tr-TR" sz="1800" dirty="0" smtClean="0"/>
              <a:t> Bir gövde (korpus) ve iki koldan oluşur; krus longus (uzun kol) ve krus brevis (kısa kol). Korpus parçası, kapitulum mallei ile eklem yapar. Krus brevis, fossa inkudise oturmuştur. Krus longus ise stapes başı ile eklem yapar (</a:t>
            </a:r>
            <a:r>
              <a:rPr lang="tr-TR" sz="1800" i="1" dirty="0" smtClean="0"/>
              <a:t>inkudo-stapedial eklem</a:t>
            </a:r>
            <a:r>
              <a:rPr lang="tr-TR" sz="1800" dirty="0" smtClean="0"/>
              <a:t>). Krus longusta, stapes başı ile eklem yapan kısma prosessus lentikularis adı verilir. </a:t>
            </a:r>
          </a:p>
          <a:p>
            <a:pPr>
              <a:spcBef>
                <a:spcPct val="0"/>
              </a:spcBef>
            </a:pPr>
            <a:r>
              <a:rPr lang="tr-TR" sz="1800" b="1" dirty="0" smtClean="0"/>
              <a:t>Stapes</a:t>
            </a:r>
            <a:r>
              <a:rPr lang="tr-TR" sz="1800" b="1" i="1" dirty="0" smtClean="0"/>
              <a:t>:</a:t>
            </a:r>
            <a:r>
              <a:rPr lang="tr-TR" sz="1800" dirty="0" smtClean="0"/>
              <a:t> Stapes 3-3.5 mm uzunluğundadır. Bir baş kısmı, iki bacak (krus anterior ve krus posterior) ile taban (footplate) kısmından oluşmuştur. Taban, ligamentum annulare aracılığı ile oval pencereye tutunmuştur.</a:t>
            </a:r>
          </a:p>
          <a:p>
            <a:pPr>
              <a:spcBef>
                <a:spcPct val="0"/>
              </a:spcBef>
            </a:pPr>
            <a:r>
              <a:rPr lang="tr-TR" sz="1800" dirty="0" smtClean="0"/>
              <a:t>Bu şekilde; kemikçikler kulak zarı ile iç kulak arasında anatomik bütünlüğü, iletimi sağlamaktadır. Orta kulak kemikçiklerini timpanik kaviteye bağlayan 4 adet bağ ve 2 kas vardır. Bağlar: Malleusun, ön, dış ve üst bağları ile inkusun arka bağı.</a:t>
            </a:r>
          </a:p>
        </p:txBody>
      </p:sp>
    </p:spTree>
    <p:extLst>
      <p:ext uri="{BB962C8B-B14F-4D97-AF65-F5344CB8AC3E}">
        <p14:creationId xmlns:p14="http://schemas.microsoft.com/office/powerpoint/2010/main" xmlns="" val="3430796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Orta Kulak Boşluğu İçindeki Yapılar</a:t>
            </a:r>
            <a:endParaRPr lang="en-US" dirty="0"/>
          </a:p>
        </p:txBody>
      </p:sp>
      <p:sp>
        <p:nvSpPr>
          <p:cNvPr id="3" name="Content Placeholder 2"/>
          <p:cNvSpPr>
            <a:spLocks noGrp="1"/>
          </p:cNvSpPr>
          <p:nvPr>
            <p:ph idx="1"/>
          </p:nvPr>
        </p:nvSpPr>
        <p:spPr>
          <a:xfrm>
            <a:off x="457200" y="1143000"/>
            <a:ext cx="8229600" cy="5105400"/>
          </a:xfrm>
        </p:spPr>
        <p:txBody>
          <a:bodyPr>
            <a:noAutofit/>
          </a:bodyPr>
          <a:lstStyle/>
          <a:p>
            <a:pPr>
              <a:spcBef>
                <a:spcPct val="0"/>
              </a:spcBef>
            </a:pPr>
            <a:r>
              <a:rPr lang="tr-TR" sz="2000" b="1" dirty="0" smtClean="0"/>
              <a:t>Orta Kulaktaki Kaslar</a:t>
            </a:r>
          </a:p>
          <a:p>
            <a:pPr>
              <a:spcBef>
                <a:spcPct val="0"/>
              </a:spcBef>
            </a:pPr>
            <a:endParaRPr lang="tr-TR" sz="1800" dirty="0" smtClean="0"/>
          </a:p>
          <a:p>
            <a:pPr>
              <a:spcBef>
                <a:spcPct val="0"/>
              </a:spcBef>
            </a:pPr>
            <a:r>
              <a:rPr lang="tr-TR" sz="1800" b="1" dirty="0" smtClean="0"/>
              <a:t>M. tensor timpani:</a:t>
            </a:r>
            <a:r>
              <a:rPr lang="tr-TR" sz="1800" dirty="0" smtClean="0"/>
              <a:t> Manibrium malleinin üzerinde, kollum kısmına yapışır; içe doğru seyreder. Prosessus kokleariformis’e ulaşır. Buradan dik açı yaparak öne doğru seyreder ve Östaki borusunun üzerinde, semikanalis m.tensor timpani adlı kanala girer. Kanalı geçtikten sonra sfenoid kemiğin büyük kanadına yapışır. Ortalama 22 mm uzunluğundadır.</a:t>
            </a:r>
          </a:p>
          <a:p>
            <a:pPr>
              <a:spcBef>
                <a:spcPct val="0"/>
              </a:spcBef>
            </a:pPr>
            <a:r>
              <a:rPr lang="tr-TR" sz="1800" dirty="0" smtClean="0"/>
              <a:t>Görevi: Manibriumu içe ve arkaya çekerek kulak zarını tespit etmektir. V. sinir tarafından innerve olur.</a:t>
            </a:r>
          </a:p>
          <a:p>
            <a:pPr>
              <a:spcBef>
                <a:spcPct val="0"/>
              </a:spcBef>
            </a:pPr>
            <a:endParaRPr lang="tr-TR" sz="1800" dirty="0" smtClean="0"/>
          </a:p>
          <a:p>
            <a:pPr>
              <a:spcBef>
                <a:spcPct val="0"/>
              </a:spcBef>
            </a:pPr>
            <a:r>
              <a:rPr lang="tr-TR" sz="1800" b="1" dirty="0" smtClean="0"/>
              <a:t>M. stapedius:</a:t>
            </a:r>
            <a:r>
              <a:rPr lang="tr-TR" sz="1800" dirty="0" smtClean="0"/>
              <a:t> Eminensia piramidarum’un içinde bulunur. Tendon buradan çıkar ve stapese yapışır. Fasiyal sinirin n.stapedius dalı tarafından innerve olur. </a:t>
            </a:r>
          </a:p>
          <a:p>
            <a:pPr>
              <a:spcBef>
                <a:spcPct val="0"/>
              </a:spcBef>
            </a:pPr>
            <a:r>
              <a:rPr lang="tr-TR" sz="1800" dirty="0" smtClean="0"/>
              <a:t>Görevi: Stapesi arkaya çekerek, tabanı tespit etmektedir. Bu şekilde yüksek şiddetteki seslerin iç kulağa iletimini önlemiş olur ve iç kulağı korur.</a:t>
            </a:r>
            <a:endParaRPr lang="tr-TR" sz="1400" b="1" dirty="0" smtClean="0"/>
          </a:p>
          <a:p>
            <a:pPr>
              <a:spcBef>
                <a:spcPct val="0"/>
              </a:spcBef>
            </a:pPr>
            <a:endParaRPr lang="tr-TR" sz="1800" b="1" dirty="0" smtClean="0"/>
          </a:p>
        </p:txBody>
      </p:sp>
    </p:spTree>
    <p:extLst>
      <p:ext uri="{BB962C8B-B14F-4D97-AF65-F5344CB8AC3E}">
        <p14:creationId xmlns:p14="http://schemas.microsoft.com/office/powerpoint/2010/main" xmlns="" val="3648181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Orta Kulak Boşluğu İçindeki Yapılar</a:t>
            </a:r>
            <a:endParaRPr lang="en-US" dirty="0"/>
          </a:p>
        </p:txBody>
      </p:sp>
      <p:sp>
        <p:nvSpPr>
          <p:cNvPr id="3" name="Content Placeholder 2"/>
          <p:cNvSpPr>
            <a:spLocks noGrp="1"/>
          </p:cNvSpPr>
          <p:nvPr>
            <p:ph idx="1"/>
          </p:nvPr>
        </p:nvSpPr>
        <p:spPr>
          <a:xfrm>
            <a:off x="457200" y="1143000"/>
            <a:ext cx="8534400" cy="5105400"/>
          </a:xfrm>
        </p:spPr>
        <p:txBody>
          <a:bodyPr>
            <a:noAutofit/>
          </a:bodyPr>
          <a:lstStyle/>
          <a:p>
            <a:pPr>
              <a:spcBef>
                <a:spcPct val="0"/>
              </a:spcBef>
            </a:pPr>
            <a:r>
              <a:rPr lang="tr-TR" sz="2000" b="1" dirty="0" smtClean="0"/>
              <a:t>Östaki Borusu – Tuba Eustachi  </a:t>
            </a:r>
            <a:endParaRPr lang="tr-TR" sz="2000" dirty="0" smtClean="0"/>
          </a:p>
          <a:p>
            <a:pPr>
              <a:spcBef>
                <a:spcPct val="0"/>
              </a:spcBef>
            </a:pPr>
            <a:r>
              <a:rPr lang="tr-TR" sz="1800" dirty="0" smtClean="0"/>
              <a:t>Östaki borusu, orta kulak ile nazofarinks arasında uzanır. Doğumda 17-18 mm iken, erişkinlerde ortalama 35 mm uzunluğunda olup, kemik ve kıkırdak olmak üzere iki bölümden yapılmıştır. Her iki bölümde koni şeklinde olup, bu koniler dar uçları ile birleşmişlerdir. </a:t>
            </a:r>
            <a:r>
              <a:rPr lang="tr-TR" sz="1800" b="1" i="1" dirty="0" smtClean="0"/>
              <a:t>İstmus</a:t>
            </a:r>
            <a:r>
              <a:rPr lang="tr-TR" sz="1800" b="1" dirty="0" smtClean="0"/>
              <a:t> </a:t>
            </a:r>
            <a:r>
              <a:rPr lang="tr-TR" sz="1800" dirty="0" smtClean="0"/>
              <a:t>adını alan bu kısım tüpün en dar yerini oluşturur (1x2 mm). Östaki borusunun, orta kulakla devam eden lateral üçte bir bölümü kemik yapıdadır. Medial üçte iki kısmı ise nazofarinkse açılır ve kartilajinöz yapıdadır. Kıkırdak kanalın, nazofarinks yan duvarlarında, mukoza altında oluşturduğu çıkıntılar </a:t>
            </a:r>
            <a:r>
              <a:rPr lang="tr-TR" sz="1800" b="1" i="1" dirty="0" smtClean="0"/>
              <a:t>torus tubarius</a:t>
            </a:r>
            <a:r>
              <a:rPr lang="tr-TR" sz="1800" b="1" dirty="0" smtClean="0"/>
              <a:t> </a:t>
            </a:r>
            <a:r>
              <a:rPr lang="tr-TR" sz="1800" dirty="0" smtClean="0"/>
              <a:t>adını alır. </a:t>
            </a:r>
          </a:p>
          <a:p>
            <a:pPr>
              <a:spcBef>
                <a:spcPct val="0"/>
              </a:spcBef>
            </a:pPr>
            <a:r>
              <a:rPr lang="tr-TR" sz="1800" dirty="0" smtClean="0"/>
              <a:t>Doğumda Östaki borusu horizontal seyirli iken, büyüme ile birlikte 45°lik açı ile yetişkin pozisyonuna gelir.</a:t>
            </a:r>
          </a:p>
          <a:p>
            <a:pPr>
              <a:spcBef>
                <a:spcPct val="0"/>
              </a:spcBef>
            </a:pPr>
            <a:r>
              <a:rPr lang="tr-TR" sz="1800" dirty="0" smtClean="0"/>
              <a:t>Östaki borusu normalde kapalıdır. </a:t>
            </a:r>
            <a:r>
              <a:rPr lang="tr-TR" sz="1800" b="1" dirty="0" smtClean="0"/>
              <a:t>M.tensor ve m.levator veli palatini </a:t>
            </a:r>
            <a:r>
              <a:rPr lang="tr-TR" sz="1800" dirty="0" smtClean="0"/>
              <a:t>kaslarının yutkunma ve esneme sırasındaki kasılmalarıyla açılır. Açılma süresi saniyenin onda biri kadardır. Yeterli hava akımını oluşturmak için erişkinde 200-300 mmH</a:t>
            </a:r>
            <a:r>
              <a:rPr lang="tr-TR" sz="1800" baseline="-25000" dirty="0" smtClean="0"/>
              <a:t>2</a:t>
            </a:r>
            <a:r>
              <a:rPr lang="tr-TR" sz="1800" dirty="0" smtClean="0"/>
              <a:t>O basınç farkına ihtiyaç vardır. Orta kulaktan hava çıkışı pasif bir olaydır ve orta kulağa hava girişine göre daha kolaydır. Valsalva manevrası 20-40 mmHg lık basınç oluşturur. </a:t>
            </a:r>
            <a:endParaRPr lang="tr-TR" sz="1800" b="1" i="1" dirty="0" smtClean="0"/>
          </a:p>
          <a:p>
            <a:pPr marL="0" indent="0">
              <a:spcBef>
                <a:spcPct val="0"/>
              </a:spcBef>
              <a:buNone/>
            </a:pPr>
            <a:endParaRPr lang="tr-TR" sz="2400" dirty="0" smtClean="0"/>
          </a:p>
        </p:txBody>
      </p:sp>
    </p:spTree>
    <p:extLst>
      <p:ext uri="{BB962C8B-B14F-4D97-AF65-F5344CB8AC3E}">
        <p14:creationId xmlns:p14="http://schemas.microsoft.com/office/powerpoint/2010/main" xmlns="" val="3386844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hidden="1"/>
          <p:cNvSpPr>
            <a:spLocks noGrp="1" noChangeArrowheads="1"/>
          </p:cNvSpPr>
          <p:nvPr>
            <p:ph type="title"/>
          </p:nvPr>
        </p:nvSpPr>
        <p:spPr/>
        <p:txBody>
          <a:bodyPr/>
          <a:lstStyle/>
          <a:p>
            <a:endParaRPr lang="en-US" altLang="en-US"/>
          </a:p>
        </p:txBody>
      </p:sp>
      <p:sp>
        <p:nvSpPr>
          <p:cNvPr id="115715" name="Rectangle 3" descr="MST07"/>
          <p:cNvSpPr>
            <a:spLocks noGrp="1" noChangeAspect="1" noChangeArrowheads="1"/>
          </p:cNvSpPr>
          <p:nvPr isPhoto="1"/>
        </p:nvSpPr>
        <p:spPr bwMode="auto">
          <a:xfrm>
            <a:off x="1081088" y="0"/>
            <a:ext cx="6981825" cy="6858000"/>
          </a:xfrm>
          <a:prstGeom prst="rect">
            <a:avLst/>
          </a:prstGeom>
          <a:blipFill dpi="0" rotWithShape="1">
            <a:blip r:embed="rId3" cstate="print"/>
            <a:srcRect/>
            <a:stretch>
              <a:fillRect/>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3036768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hidden="1"/>
          <p:cNvSpPr>
            <a:spLocks noGrp="1" noChangeArrowheads="1"/>
          </p:cNvSpPr>
          <p:nvPr>
            <p:ph type="title"/>
          </p:nvPr>
        </p:nvSpPr>
        <p:spPr/>
        <p:txBody>
          <a:bodyPr/>
          <a:lstStyle/>
          <a:p>
            <a:endParaRPr lang="en-US" altLang="en-US"/>
          </a:p>
        </p:txBody>
      </p:sp>
      <p:sp>
        <p:nvSpPr>
          <p:cNvPr id="113667" name="Rectangle 3" descr="MST8"/>
          <p:cNvSpPr>
            <a:spLocks noGrp="1" noChangeAspect="1" noChangeArrowheads="1"/>
          </p:cNvSpPr>
          <p:nvPr isPhoto="1"/>
        </p:nvSpPr>
        <p:spPr bwMode="auto">
          <a:xfrm>
            <a:off x="898525" y="0"/>
            <a:ext cx="7345363" cy="6858000"/>
          </a:xfrm>
          <a:prstGeom prst="rect">
            <a:avLst/>
          </a:prstGeom>
          <a:blipFill dpi="0" rotWithShape="1">
            <a:blip r:embed="rId3" cstate="print"/>
            <a:srcRect/>
            <a:stretch>
              <a:fillRect r="-5"/>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968850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900113" y="765175"/>
            <a:ext cx="7632700" cy="5472113"/>
          </a:xfrm>
          <a:prstGeom prst="rect">
            <a:avLst/>
          </a:prstGeom>
        </p:spPr>
        <p:txBody>
          <a:bodyPr/>
          <a:lstStyle/>
          <a:p>
            <a:pPr marL="542925" indent="-542925">
              <a:spcBef>
                <a:spcPct val="20000"/>
              </a:spcBef>
              <a:buClr>
                <a:schemeClr val="accent1"/>
              </a:buClr>
              <a:buSzPct val="75000"/>
              <a:buFont typeface="Wingdings" pitchFamily="2" charset="2"/>
              <a:buChar char="n"/>
              <a:defRPr/>
            </a:pPr>
            <a:r>
              <a:rPr kumimoji="1" lang="tr-TR" sz="4800" kern="0" dirty="0">
                <a:effectLst>
                  <a:outerShdw blurRad="38100" dist="38100" dir="2700000" algn="tl">
                    <a:srgbClr val="000000"/>
                  </a:outerShdw>
                </a:effectLst>
                <a:latin typeface="+mn-lt"/>
                <a:cs typeface="+mn-cs"/>
              </a:rPr>
              <a:t>Anatomi</a:t>
            </a:r>
          </a:p>
          <a:p>
            <a:pPr marL="542925" indent="-542925">
              <a:spcBef>
                <a:spcPct val="20000"/>
              </a:spcBef>
              <a:buClr>
                <a:schemeClr val="accent1"/>
              </a:buClr>
              <a:buSzPct val="75000"/>
              <a:buFont typeface="Wingdings" pitchFamily="2" charset="2"/>
              <a:buChar char="n"/>
              <a:defRPr/>
            </a:pPr>
            <a:r>
              <a:rPr kumimoji="1" lang="tr-TR" sz="4800" kern="0" dirty="0">
                <a:effectLst>
                  <a:outerShdw blurRad="38100" dist="38100" dir="2700000" algn="tl">
                    <a:srgbClr val="000000"/>
                  </a:outerShdw>
                </a:effectLst>
                <a:latin typeface="+mn-lt"/>
                <a:cs typeface="+mn-cs"/>
              </a:rPr>
              <a:t>Fizyoloji</a:t>
            </a:r>
          </a:p>
          <a:p>
            <a:pPr marL="542925" indent="-542925">
              <a:spcBef>
                <a:spcPct val="20000"/>
              </a:spcBef>
              <a:buClr>
                <a:schemeClr val="accent1"/>
              </a:buClr>
              <a:buSzPct val="75000"/>
              <a:buFont typeface="Wingdings" pitchFamily="2" charset="2"/>
              <a:buChar char="n"/>
              <a:defRPr/>
            </a:pPr>
            <a:r>
              <a:rPr kumimoji="1" lang="tr-TR" sz="4800" kern="0" dirty="0">
                <a:effectLst>
                  <a:outerShdw blurRad="38100" dist="38100" dir="2700000" algn="tl">
                    <a:srgbClr val="000000"/>
                  </a:outerShdw>
                </a:effectLst>
                <a:latin typeface="+mn-lt"/>
                <a:cs typeface="+mn-cs"/>
              </a:rPr>
              <a:t>Semptomlar</a:t>
            </a:r>
          </a:p>
          <a:p>
            <a:pPr marL="542925" indent="-542925">
              <a:spcBef>
                <a:spcPct val="20000"/>
              </a:spcBef>
              <a:buClr>
                <a:schemeClr val="accent1"/>
              </a:buClr>
              <a:buSzPct val="75000"/>
              <a:buFont typeface="Wingdings" pitchFamily="2" charset="2"/>
              <a:buChar char="n"/>
              <a:defRPr/>
            </a:pPr>
            <a:r>
              <a:rPr kumimoji="1" lang="tr-TR" sz="4800" kern="0" dirty="0">
                <a:effectLst>
                  <a:outerShdw blurRad="38100" dist="38100" dir="2700000" algn="tl">
                    <a:srgbClr val="000000"/>
                  </a:outerShdw>
                </a:effectLst>
                <a:latin typeface="+mn-lt"/>
                <a:cs typeface="+mn-cs"/>
              </a:rPr>
              <a:t>Fizik muayene</a:t>
            </a:r>
          </a:p>
          <a:p>
            <a:pPr marL="542925" indent="-542925">
              <a:spcBef>
                <a:spcPct val="20000"/>
              </a:spcBef>
              <a:buClr>
                <a:schemeClr val="accent1"/>
              </a:buClr>
              <a:buSzPct val="75000"/>
              <a:buFont typeface="Wingdings" pitchFamily="2" charset="2"/>
              <a:buChar char="n"/>
              <a:defRPr/>
            </a:pPr>
            <a:r>
              <a:rPr kumimoji="1" lang="tr-TR" sz="4800" kern="0" dirty="0">
                <a:effectLst>
                  <a:outerShdw blurRad="38100" dist="38100" dir="2700000" algn="tl">
                    <a:srgbClr val="000000"/>
                  </a:outerShdw>
                </a:effectLst>
                <a:latin typeface="+mn-lt"/>
                <a:cs typeface="+mn-cs"/>
              </a:rPr>
              <a:t>Laboratuar incelemeleri</a:t>
            </a:r>
          </a:p>
          <a:p>
            <a:pPr marL="542925" indent="-542925">
              <a:spcBef>
                <a:spcPct val="20000"/>
              </a:spcBef>
              <a:buClr>
                <a:schemeClr val="accent1"/>
              </a:buClr>
              <a:buSzPct val="75000"/>
              <a:buFont typeface="Wingdings" pitchFamily="2" charset="2"/>
              <a:buChar char="n"/>
              <a:defRPr/>
            </a:pPr>
            <a:r>
              <a:rPr kumimoji="1" lang="tr-TR" sz="4800" kern="0" dirty="0">
                <a:effectLst>
                  <a:outerShdw blurRad="38100" dist="38100" dir="2700000" algn="tl">
                    <a:srgbClr val="000000"/>
                  </a:outerShdw>
                </a:effectLst>
                <a:latin typeface="+mn-lt"/>
                <a:cs typeface="+mn-cs"/>
              </a:rPr>
              <a:t>Hastalıklar</a:t>
            </a:r>
          </a:p>
        </p:txBody>
      </p:sp>
    </p:spTree>
    <p:extLst>
      <p:ext uri="{BB962C8B-B14F-4D97-AF65-F5344CB8AC3E}">
        <p14:creationId xmlns:p14="http://schemas.microsoft.com/office/powerpoint/2010/main" xmlns="" val="2966642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Orta Kulak Boşluğu İçindeki Yapılar</a:t>
            </a:r>
            <a:endParaRPr lang="en-US" dirty="0"/>
          </a:p>
        </p:txBody>
      </p:sp>
      <p:sp>
        <p:nvSpPr>
          <p:cNvPr id="3" name="Content Placeholder 2"/>
          <p:cNvSpPr>
            <a:spLocks noGrp="1"/>
          </p:cNvSpPr>
          <p:nvPr>
            <p:ph idx="1"/>
          </p:nvPr>
        </p:nvSpPr>
        <p:spPr>
          <a:xfrm>
            <a:off x="457200" y="1295400"/>
            <a:ext cx="8534400" cy="4953000"/>
          </a:xfrm>
        </p:spPr>
        <p:txBody>
          <a:bodyPr>
            <a:noAutofit/>
          </a:bodyPr>
          <a:lstStyle/>
          <a:p>
            <a:pPr>
              <a:spcBef>
                <a:spcPct val="0"/>
              </a:spcBef>
            </a:pPr>
            <a:r>
              <a:rPr lang="tr-TR" sz="2000" b="1" i="1" dirty="0" smtClean="0"/>
              <a:t>İnnervasyonu:</a:t>
            </a:r>
            <a:r>
              <a:rPr lang="tr-TR" sz="2000" dirty="0" smtClean="0"/>
              <a:t> Önde V. sinir, arkada ise IX. sinir sağlar. Kasların motor innervasyonu V. sinir aracığı ile olmaktadır.</a:t>
            </a:r>
          </a:p>
          <a:p>
            <a:pPr>
              <a:spcBef>
                <a:spcPct val="0"/>
              </a:spcBef>
            </a:pPr>
            <a:endParaRPr lang="tr-TR" sz="2000" dirty="0" smtClean="0"/>
          </a:p>
          <a:p>
            <a:pPr>
              <a:spcBef>
                <a:spcPct val="0"/>
              </a:spcBef>
            </a:pPr>
            <a:r>
              <a:rPr lang="tr-TR" sz="2000" b="1" i="1" dirty="0" smtClean="0"/>
              <a:t>Arterleri:</a:t>
            </a:r>
            <a:r>
              <a:rPr lang="tr-TR" sz="2000" dirty="0" smtClean="0"/>
              <a:t> A.maksillaris interna, a.faringea assendan ve a.palatina assendan ile beslenir. Venler pleksus pterigoideusa dökülür. Lenfatik drenajın bir bölümü retrofaringeal, diğer bölümü de juguler lenf ganglionlarında son bulur.</a:t>
            </a:r>
            <a:endParaRPr lang="tr-TR" dirty="0" smtClean="0"/>
          </a:p>
          <a:p>
            <a:pPr>
              <a:spcBef>
                <a:spcPct val="0"/>
              </a:spcBef>
            </a:pPr>
            <a:endParaRPr lang="tr-TR" sz="2800" dirty="0" smtClean="0"/>
          </a:p>
        </p:txBody>
      </p:sp>
    </p:spTree>
    <p:extLst>
      <p:ext uri="{BB962C8B-B14F-4D97-AF65-F5344CB8AC3E}">
        <p14:creationId xmlns:p14="http://schemas.microsoft.com/office/powerpoint/2010/main" xmlns="" val="329015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Orta Kulak Boşluğu Fizyolojisi</a:t>
            </a:r>
            <a:endParaRPr lang="en-US" dirty="0"/>
          </a:p>
        </p:txBody>
      </p:sp>
      <p:sp>
        <p:nvSpPr>
          <p:cNvPr id="4" name="3 Metin kutusu"/>
          <p:cNvSpPr txBox="1"/>
          <p:nvPr/>
        </p:nvSpPr>
        <p:spPr>
          <a:xfrm>
            <a:off x="6657975" y="2636838"/>
            <a:ext cx="2264979" cy="3046988"/>
          </a:xfrm>
          <a:prstGeom prst="rect">
            <a:avLst/>
          </a:prstGeom>
          <a:noFill/>
        </p:spPr>
        <p:txBody>
          <a:bodyPr wrap="none">
            <a:spAutoFit/>
          </a:bodyPr>
          <a:lstStyle/>
          <a:p>
            <a:pPr>
              <a:defRPr/>
            </a:pPr>
            <a:r>
              <a:rPr lang="tr-TR" sz="1600" dirty="0">
                <a:effectLst>
                  <a:outerShdw blurRad="38100" dist="38100" dir="2700000" algn="tl">
                    <a:srgbClr val="000000">
                      <a:alpha val="43137"/>
                    </a:srgbClr>
                  </a:outerShdw>
                </a:effectLst>
                <a:cs typeface="Arial" charset="0"/>
              </a:rPr>
              <a:t>Kaldıraç etkisi</a:t>
            </a:r>
          </a:p>
          <a:p>
            <a:pPr>
              <a:defRPr/>
            </a:pPr>
            <a:r>
              <a:rPr lang="tr-TR" sz="1600" dirty="0">
                <a:effectLst>
                  <a:outerShdw blurRad="38100" dist="38100" dir="2700000" algn="tl">
                    <a:srgbClr val="000000">
                      <a:alpha val="43137"/>
                    </a:srgbClr>
                  </a:outerShdw>
                </a:effectLst>
                <a:cs typeface="Arial" charset="0"/>
              </a:rPr>
              <a:t>x1.3</a:t>
            </a:r>
          </a:p>
          <a:p>
            <a:pPr>
              <a:defRPr/>
            </a:pPr>
            <a:r>
              <a:rPr lang="tr-TR" sz="1600" dirty="0">
                <a:effectLst>
                  <a:outerShdw blurRad="38100" dist="38100" dir="2700000" algn="tl">
                    <a:srgbClr val="000000">
                      <a:alpha val="43137"/>
                    </a:srgbClr>
                  </a:outerShdw>
                </a:effectLst>
                <a:cs typeface="Arial" charset="0"/>
              </a:rPr>
              <a:t>2.5 dB</a:t>
            </a:r>
          </a:p>
          <a:p>
            <a:pPr>
              <a:defRPr/>
            </a:pPr>
            <a:endParaRPr lang="tr-TR" sz="1600" dirty="0">
              <a:effectLst>
                <a:outerShdw blurRad="38100" dist="38100" dir="2700000" algn="tl">
                  <a:srgbClr val="000000">
                    <a:alpha val="43137"/>
                  </a:srgbClr>
                </a:outerShdw>
              </a:effectLst>
              <a:cs typeface="Arial" charset="0"/>
            </a:endParaRPr>
          </a:p>
          <a:p>
            <a:pPr>
              <a:defRPr/>
            </a:pPr>
            <a:r>
              <a:rPr lang="tr-TR" sz="1600" dirty="0">
                <a:effectLst>
                  <a:outerShdw blurRad="38100" dist="38100" dir="2700000" algn="tl">
                    <a:srgbClr val="000000">
                      <a:alpha val="43137"/>
                    </a:srgbClr>
                  </a:outerShdw>
                </a:effectLst>
                <a:cs typeface="Arial" charset="0"/>
              </a:rPr>
              <a:t>Kulak zarı / Stapes tabanı</a:t>
            </a:r>
          </a:p>
          <a:p>
            <a:pPr>
              <a:defRPr/>
            </a:pPr>
            <a:r>
              <a:rPr lang="tr-TR" sz="1600" dirty="0">
                <a:effectLst>
                  <a:outerShdw blurRad="38100" dist="38100" dir="2700000" algn="tl">
                    <a:srgbClr val="000000">
                      <a:alpha val="43137"/>
                    </a:srgbClr>
                  </a:outerShdw>
                </a:effectLst>
                <a:cs typeface="Arial" charset="0"/>
              </a:rPr>
              <a:t>55 mm</a:t>
            </a:r>
            <a:r>
              <a:rPr lang="tr-TR" sz="1600" baseline="30000" dirty="0">
                <a:effectLst>
                  <a:outerShdw blurRad="38100" dist="38100" dir="2700000" algn="tl">
                    <a:srgbClr val="000000">
                      <a:alpha val="43137"/>
                    </a:srgbClr>
                  </a:outerShdw>
                </a:effectLst>
                <a:cs typeface="Arial" charset="0"/>
              </a:rPr>
              <a:t>2</a:t>
            </a:r>
            <a:r>
              <a:rPr lang="tr-TR" sz="1600" dirty="0">
                <a:effectLst>
                  <a:outerShdw blurRad="38100" dist="38100" dir="2700000" algn="tl">
                    <a:srgbClr val="000000">
                      <a:alpha val="43137"/>
                    </a:srgbClr>
                  </a:outerShdw>
                </a:effectLst>
                <a:cs typeface="Arial" charset="0"/>
              </a:rPr>
              <a:t> / 3.2 mm</a:t>
            </a:r>
            <a:r>
              <a:rPr lang="tr-TR" sz="1600" baseline="30000" dirty="0">
                <a:effectLst>
                  <a:outerShdw blurRad="38100" dist="38100" dir="2700000" algn="tl">
                    <a:srgbClr val="000000">
                      <a:alpha val="43137"/>
                    </a:srgbClr>
                  </a:outerShdw>
                </a:effectLst>
                <a:cs typeface="Arial" charset="0"/>
              </a:rPr>
              <a:t>2</a:t>
            </a:r>
          </a:p>
          <a:p>
            <a:pPr>
              <a:defRPr/>
            </a:pPr>
            <a:r>
              <a:rPr lang="tr-TR" sz="1600" dirty="0">
                <a:effectLst>
                  <a:outerShdw blurRad="38100" dist="38100" dir="2700000" algn="tl">
                    <a:srgbClr val="000000">
                      <a:alpha val="43137"/>
                    </a:srgbClr>
                  </a:outerShdw>
                </a:effectLst>
                <a:cs typeface="Arial" charset="0"/>
              </a:rPr>
              <a:t>x17</a:t>
            </a:r>
          </a:p>
          <a:p>
            <a:pPr>
              <a:defRPr/>
            </a:pPr>
            <a:r>
              <a:rPr lang="tr-TR" sz="1600" dirty="0">
                <a:effectLst>
                  <a:outerShdw blurRad="38100" dist="38100" dir="2700000" algn="tl">
                    <a:srgbClr val="000000">
                      <a:alpha val="43137"/>
                    </a:srgbClr>
                  </a:outerShdw>
                </a:effectLst>
                <a:cs typeface="Arial" charset="0"/>
              </a:rPr>
              <a:t>25 dB</a:t>
            </a:r>
          </a:p>
          <a:p>
            <a:pPr>
              <a:defRPr/>
            </a:pPr>
            <a:endParaRPr lang="tr-TR" sz="1600" dirty="0">
              <a:effectLst>
                <a:outerShdw blurRad="38100" dist="38100" dir="2700000" algn="tl">
                  <a:srgbClr val="000000">
                    <a:alpha val="43137"/>
                  </a:srgbClr>
                </a:outerShdw>
              </a:effectLst>
              <a:cs typeface="Arial" charset="0"/>
            </a:endParaRPr>
          </a:p>
          <a:p>
            <a:pPr>
              <a:defRPr/>
            </a:pPr>
            <a:r>
              <a:rPr lang="tr-TR" sz="1600" dirty="0">
                <a:effectLst>
                  <a:outerShdw blurRad="38100" dist="38100" dir="2700000" algn="tl">
                    <a:srgbClr val="000000">
                      <a:alpha val="43137"/>
                    </a:srgbClr>
                  </a:outerShdw>
                </a:effectLst>
                <a:cs typeface="Arial" charset="0"/>
              </a:rPr>
              <a:t>TOPLAM</a:t>
            </a:r>
          </a:p>
          <a:p>
            <a:pPr>
              <a:defRPr/>
            </a:pPr>
            <a:r>
              <a:rPr lang="tr-TR" sz="1600" dirty="0">
                <a:effectLst>
                  <a:outerShdw blurRad="38100" dist="38100" dir="2700000" algn="tl">
                    <a:srgbClr val="000000">
                      <a:alpha val="43137"/>
                    </a:srgbClr>
                  </a:outerShdw>
                </a:effectLst>
                <a:cs typeface="Arial" charset="0"/>
              </a:rPr>
              <a:t>x22</a:t>
            </a:r>
          </a:p>
          <a:p>
            <a:pPr>
              <a:defRPr/>
            </a:pPr>
            <a:r>
              <a:rPr lang="tr-TR" sz="1600" dirty="0">
                <a:effectLst>
                  <a:outerShdw blurRad="38100" dist="38100" dir="2700000" algn="tl">
                    <a:srgbClr val="000000">
                      <a:alpha val="43137"/>
                    </a:srgbClr>
                  </a:outerShdw>
                </a:effectLst>
                <a:cs typeface="Arial" charset="0"/>
              </a:rPr>
              <a:t>27.5 dB</a:t>
            </a:r>
          </a:p>
        </p:txBody>
      </p:sp>
      <p:pic>
        <p:nvPicPr>
          <p:cNvPr id="5" name="ME_physiology.mpg">
            <a:hlinkClick r:id="" action="ppaction://media"/>
          </p:cNvPr>
          <p:cNvPicPr>
            <a:picLocks noRot="1" noChangeAspect="1"/>
          </p:cNvPicPr>
          <p:nvPr>
            <a:videoFile r:link="rId1"/>
          </p:nvPr>
        </p:nvPicPr>
        <p:blipFill>
          <a:blip r:embed="rId3" cstate="print"/>
          <a:srcRect/>
          <a:stretch>
            <a:fillRect/>
          </a:stretch>
        </p:blipFill>
        <p:spPr bwMode="auto">
          <a:xfrm>
            <a:off x="1187450" y="1989138"/>
            <a:ext cx="5184775" cy="4241800"/>
          </a:xfrm>
          <a:prstGeom prst="rect">
            <a:avLst/>
          </a:prstGeom>
          <a:noFill/>
          <a:ln w="9525">
            <a:noFill/>
            <a:miter lim="800000"/>
            <a:headEnd/>
            <a:tailEnd/>
          </a:ln>
        </p:spPr>
      </p:pic>
    </p:spTree>
    <p:extLst>
      <p:ext uri="{BB962C8B-B14F-4D97-AF65-F5344CB8AC3E}">
        <p14:creationId xmlns:p14="http://schemas.microsoft.com/office/powerpoint/2010/main" xmlns="" val="12962148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hidden="1"/>
          <p:cNvSpPr>
            <a:spLocks noGrp="1" noChangeArrowheads="1"/>
          </p:cNvSpPr>
          <p:nvPr>
            <p:ph type="title"/>
          </p:nvPr>
        </p:nvSpPr>
        <p:spPr/>
        <p:txBody>
          <a:bodyPr/>
          <a:lstStyle/>
          <a:p>
            <a:endParaRPr lang="en-US" altLang="en-US"/>
          </a:p>
        </p:txBody>
      </p:sp>
      <p:sp>
        <p:nvSpPr>
          <p:cNvPr id="151555" name="Rectangle 3" descr="Prometheus-Kopf 151a"/>
          <p:cNvSpPr>
            <a:spLocks noGrp="1" noChangeAspect="1" noChangeArrowheads="1"/>
          </p:cNvSpPr>
          <p:nvPr isPhoto="1"/>
        </p:nvSpPr>
        <p:spPr bwMode="auto">
          <a:xfrm>
            <a:off x="1030288" y="0"/>
            <a:ext cx="7083425" cy="6858000"/>
          </a:xfrm>
          <a:prstGeom prst="rect">
            <a:avLst/>
          </a:prstGeom>
          <a:blipFill dpi="0" rotWithShape="1">
            <a:blip r:embed="rId3" cstate="print"/>
            <a:srcRect/>
            <a:stretch>
              <a:fillRect b="-4"/>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1881810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Orta Kulak Boşluğu Fizyolojisi</a:t>
            </a:r>
            <a:endParaRPr lang="en-US" dirty="0"/>
          </a:p>
        </p:txBody>
      </p:sp>
      <p:sp>
        <p:nvSpPr>
          <p:cNvPr id="3" name="Content Placeholder 2"/>
          <p:cNvSpPr>
            <a:spLocks noGrp="1"/>
          </p:cNvSpPr>
          <p:nvPr>
            <p:ph idx="1"/>
          </p:nvPr>
        </p:nvSpPr>
        <p:spPr>
          <a:xfrm>
            <a:off x="457200" y="1447800"/>
            <a:ext cx="8229600" cy="4800600"/>
          </a:xfrm>
        </p:spPr>
        <p:txBody>
          <a:bodyPr>
            <a:noAutofit/>
          </a:bodyPr>
          <a:lstStyle/>
          <a:p>
            <a:pPr>
              <a:defRPr/>
            </a:pPr>
            <a:r>
              <a:rPr lang="tr-TR" sz="2000" dirty="0" smtClean="0"/>
              <a:t>İşitmenin </a:t>
            </a:r>
            <a:r>
              <a:rPr lang="tr-TR" sz="2000" dirty="0"/>
              <a:t>olabilmesi için, öncelikle sesin olması gerekir, sesin oluşabilmesi için de enerji kaynağı olmalıdır (akustik enerji). Sesin iletilebilmesi için elastik titreşen bir ortam bulunması gerekir (su, hava). Havada 1 cm</a:t>
            </a:r>
            <a:r>
              <a:rPr lang="tr-TR" sz="2000" baseline="30000" dirty="0"/>
              <a:t>3</a:t>
            </a:r>
            <a:r>
              <a:rPr lang="tr-TR" sz="2000" dirty="0"/>
              <a:t>de 62 milyar partikül vardır. Bunlar normalde stabil halde bulunurlar. Ses dalgaları hava partiküllerinin stabilitesini bozar ve bunların titreşimi ile ses dalgaları iletirler. Ses iç kulağa iki tür iletim şekli ile ulaşır.</a:t>
            </a:r>
          </a:p>
          <a:p>
            <a:pPr>
              <a:defRPr/>
            </a:pPr>
            <a:r>
              <a:rPr lang="tr-TR" sz="2000" dirty="0"/>
              <a:t>- Hava yolu ile iletim</a:t>
            </a:r>
          </a:p>
          <a:p>
            <a:pPr>
              <a:defRPr/>
            </a:pPr>
            <a:r>
              <a:rPr lang="tr-TR" sz="2000" dirty="0"/>
              <a:t>- Kemik yolu ile iletim</a:t>
            </a:r>
          </a:p>
          <a:p>
            <a:pPr>
              <a:defRPr/>
            </a:pPr>
            <a:endParaRPr lang="tr-TR" sz="2000" dirty="0"/>
          </a:p>
          <a:p>
            <a:pPr>
              <a:defRPr/>
            </a:pPr>
            <a:r>
              <a:rPr lang="tr-TR" sz="2000" dirty="0"/>
              <a:t>Hava yolunda ses; DKY, kulak zarı, kemikçikler, oval pencere aracılığı ile iç kulağa ulaşır. Kemik yolunda ise kafatasını oluşturan kemiklerin titreşimi ile sesin iletimi söz konusudur. Kafatası optimum 1024 Hz frekansta titreşir. Bu frekans; iç kulağın sensörinöral hücrelerinin en fazla hassas olduğu spektrumun içindedir.</a:t>
            </a:r>
          </a:p>
          <a:p>
            <a:pPr marL="0" indent="0">
              <a:buNone/>
              <a:defRPr/>
            </a:pPr>
            <a:endParaRPr lang="tr-TR" sz="2000" b="1" dirty="0"/>
          </a:p>
          <a:p>
            <a:pPr>
              <a:spcBef>
                <a:spcPct val="0"/>
              </a:spcBef>
            </a:pPr>
            <a:endParaRPr lang="tr-TR" sz="2000" dirty="0" smtClean="0"/>
          </a:p>
        </p:txBody>
      </p:sp>
    </p:spTree>
    <p:extLst>
      <p:ext uri="{BB962C8B-B14F-4D97-AF65-F5344CB8AC3E}">
        <p14:creationId xmlns:p14="http://schemas.microsoft.com/office/powerpoint/2010/main" xmlns="" val="2480826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İŞİTME</a:t>
            </a:r>
            <a:endParaRPr lang="en-US" b="1" dirty="0"/>
          </a:p>
        </p:txBody>
      </p:sp>
      <p:sp>
        <p:nvSpPr>
          <p:cNvPr id="3" name="Content Placeholder 2"/>
          <p:cNvSpPr>
            <a:spLocks noGrp="1"/>
          </p:cNvSpPr>
          <p:nvPr>
            <p:ph idx="1"/>
          </p:nvPr>
        </p:nvSpPr>
        <p:spPr/>
        <p:txBody>
          <a:bodyPr>
            <a:normAutofit/>
          </a:bodyPr>
          <a:lstStyle/>
          <a:p>
            <a:pPr>
              <a:defRPr/>
            </a:pPr>
            <a:r>
              <a:rPr lang="tr-TR" b="1" dirty="0"/>
              <a:t>Sesin persepsiyonu (alınması) ve işitmenin algılanması birkaç fazda gelişir.</a:t>
            </a:r>
          </a:p>
          <a:p>
            <a:pPr marL="628637" lvl="1" indent="-228587">
              <a:buFont typeface="+mj-lt"/>
              <a:buAutoNum type="arabicPeriod"/>
              <a:defRPr/>
            </a:pPr>
            <a:r>
              <a:rPr lang="tr-TR" sz="2400" dirty="0" smtClean="0"/>
              <a:t> Atmosferde </a:t>
            </a:r>
            <a:r>
              <a:rPr lang="tr-TR" sz="2400" dirty="0"/>
              <a:t>oluşan ses dalgalarının korti organına kadar iletilmesi akustik enerji ile sağlanan mekanik bir olaydır.</a:t>
            </a:r>
          </a:p>
          <a:p>
            <a:pPr marL="628637" lvl="1" indent="-228587">
              <a:buFont typeface="+mj-lt"/>
              <a:buAutoNum type="arabicPeriod"/>
              <a:defRPr/>
            </a:pPr>
            <a:r>
              <a:rPr lang="tr-TR" sz="2400" dirty="0" smtClean="0"/>
              <a:t> Korti </a:t>
            </a:r>
            <a:r>
              <a:rPr lang="tr-TR" sz="2400" dirty="0"/>
              <a:t>organına ulaşan akustik enerji, nöroepitelial hücrelerde elektrik potansiyelleri şekline dönüşür.</a:t>
            </a:r>
          </a:p>
          <a:p>
            <a:pPr marL="628637" lvl="1" indent="-228587">
              <a:buFont typeface="+mj-lt"/>
              <a:buAutoNum type="arabicPeriod"/>
              <a:defRPr/>
            </a:pPr>
            <a:r>
              <a:rPr lang="tr-TR" sz="2400" dirty="0" smtClean="0"/>
              <a:t> Sinir </a:t>
            </a:r>
            <a:r>
              <a:rPr lang="tr-TR" sz="2400" dirty="0"/>
              <a:t>lifleri bu elektrik potansiyellerini daha yukarı merkezlere iletirler.</a:t>
            </a:r>
          </a:p>
          <a:p>
            <a:pPr marL="628637" lvl="1" indent="-228587">
              <a:buFont typeface="+mj-lt"/>
              <a:buAutoNum type="arabicPeriod"/>
              <a:defRPr/>
            </a:pPr>
            <a:r>
              <a:rPr lang="tr-TR" sz="2400" dirty="0" smtClean="0"/>
              <a:t> Koklear </a:t>
            </a:r>
            <a:r>
              <a:rPr lang="tr-TR" sz="2400" dirty="0"/>
              <a:t>çekirdeklerden, temporal lobdaki işitme merkezine gelen uyarılar birleştirilir ve analiz edilir.</a:t>
            </a:r>
          </a:p>
          <a:p>
            <a:endParaRPr lang="en-US" sz="4400" dirty="0"/>
          </a:p>
        </p:txBody>
      </p:sp>
    </p:spTree>
    <p:extLst>
      <p:ext uri="{BB962C8B-B14F-4D97-AF65-F5344CB8AC3E}">
        <p14:creationId xmlns:p14="http://schemas.microsoft.com/office/powerpoint/2010/main" xmlns="" val="751991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tr-TR" b="1" dirty="0" smtClean="0"/>
              <a:t>Orta Kulağın Rolü</a:t>
            </a:r>
            <a:endParaRPr lang="en-US" dirty="0"/>
          </a:p>
        </p:txBody>
      </p:sp>
      <p:sp>
        <p:nvSpPr>
          <p:cNvPr id="3" name="Content Placeholder 2"/>
          <p:cNvSpPr>
            <a:spLocks noGrp="1"/>
          </p:cNvSpPr>
          <p:nvPr>
            <p:ph idx="1"/>
          </p:nvPr>
        </p:nvSpPr>
        <p:spPr>
          <a:xfrm>
            <a:off x="457200" y="990600"/>
            <a:ext cx="8458200" cy="5715000"/>
          </a:xfrm>
        </p:spPr>
        <p:txBody>
          <a:bodyPr>
            <a:noAutofit/>
          </a:bodyPr>
          <a:lstStyle/>
          <a:p>
            <a:pPr>
              <a:defRPr/>
            </a:pPr>
            <a:r>
              <a:rPr lang="tr-TR" sz="2000" b="1" dirty="0" smtClean="0"/>
              <a:t>Orta </a:t>
            </a:r>
            <a:r>
              <a:rPr lang="tr-TR" sz="2000" b="1" dirty="0"/>
              <a:t>kulağın fizyolojik olarak iki ana görevi vardır;</a:t>
            </a:r>
          </a:p>
          <a:p>
            <a:pPr marL="628637" lvl="1" indent="-228587">
              <a:buFont typeface="+mj-lt"/>
              <a:buAutoNum type="arabicPeriod"/>
              <a:defRPr/>
            </a:pPr>
            <a:r>
              <a:rPr lang="tr-TR" sz="1600" b="1" dirty="0"/>
              <a:t>Ses titreşimlerinin iç kulağa iletilmesi</a:t>
            </a:r>
          </a:p>
          <a:p>
            <a:pPr marL="628637" lvl="1" indent="-228587">
              <a:buFont typeface="+mj-lt"/>
              <a:buAutoNum type="arabicPeriod"/>
              <a:defRPr/>
            </a:pPr>
            <a:r>
              <a:rPr lang="tr-TR" sz="1600" b="1" dirty="0"/>
              <a:t>Şiddetli ses titreşimlerinden iç kulağın korunması</a:t>
            </a:r>
          </a:p>
          <a:p>
            <a:pPr>
              <a:defRPr/>
            </a:pPr>
            <a:r>
              <a:rPr lang="tr-TR" sz="2000" dirty="0" smtClean="0"/>
              <a:t>Orta </a:t>
            </a:r>
            <a:r>
              <a:rPr lang="tr-TR" sz="2000" dirty="0"/>
              <a:t>kulak </a:t>
            </a:r>
            <a:r>
              <a:rPr lang="tr-TR" sz="2000" dirty="0" smtClean="0"/>
              <a:t>işitmenin birinci fazında </a:t>
            </a:r>
            <a:r>
              <a:rPr lang="tr-TR" sz="2000" dirty="0"/>
              <a:t>görev almaktadır</a:t>
            </a:r>
            <a:r>
              <a:rPr lang="tr-TR" sz="2000" dirty="0" smtClean="0"/>
              <a:t>.  </a:t>
            </a:r>
            <a:r>
              <a:rPr lang="tr-TR" sz="2000" dirty="0"/>
              <a:t>Kendisine gelen </a:t>
            </a:r>
            <a:r>
              <a:rPr lang="tr-TR" sz="2000" dirty="0" smtClean="0"/>
              <a:t>ses titreşimlerini </a:t>
            </a:r>
            <a:r>
              <a:rPr lang="tr-TR" sz="2000" dirty="0"/>
              <a:t>içi kulağa, yani perilenfe aktarmaktadır. Ses dalgaları akustik rezistansı düşük olan atmosferden (r=42), akustik rezistansı çok yüksek olan (r=160.000) perilenfe geçinceye kadar 30 dB enerji kaybına uğramaktadır. Orta kulak ve kemikçiklerin fonksiyonu, akustik enerjinin gaz ortamdan sıvı  ortama geçerken uğradığı bu kaybı telafi etmektir.</a:t>
            </a:r>
          </a:p>
          <a:p>
            <a:pPr>
              <a:defRPr/>
            </a:pPr>
            <a:r>
              <a:rPr lang="tr-TR" sz="2000" dirty="0" smtClean="0"/>
              <a:t>Kemikçikler</a:t>
            </a:r>
            <a:r>
              <a:rPr lang="tr-TR" sz="2000" dirty="0"/>
              <a:t>, ses iletimi sırasında manivela gibi hareket ederler ve sesi 1.3 kat yükseltirler.  Bu, ses şiddetinde 2.5 dB artış sağlar. Orta kulağın asıl sesi yükseltici etkisi, kulak zarı ile stapes arasındaki alan farkından doğmaktadır. Kulak zarının alanı 64 mm</a:t>
            </a:r>
            <a:r>
              <a:rPr lang="tr-TR" sz="2000" baseline="30000" dirty="0"/>
              <a:t>2</a:t>
            </a:r>
            <a:r>
              <a:rPr lang="tr-TR" sz="2000" dirty="0"/>
              <a:t>’dir, titreşen kısmın alanı ise 55 mm</a:t>
            </a:r>
            <a:r>
              <a:rPr lang="tr-TR" sz="2000" baseline="30000" dirty="0"/>
              <a:t>2</a:t>
            </a:r>
            <a:r>
              <a:rPr lang="tr-TR" sz="2000" dirty="0"/>
              <a:t>’dir. Stapes tabanı alanı 3.2-3.5 mm</a:t>
            </a:r>
            <a:r>
              <a:rPr lang="tr-TR" sz="2000" baseline="30000" dirty="0"/>
              <a:t>2</a:t>
            </a:r>
            <a:r>
              <a:rPr lang="tr-TR" sz="2000" dirty="0"/>
              <a:t>’dir. Aralarındaki oran 55:3.2=17’dir. Yani akustik enerji, kulak zarından oval penceye iletilirken, yüzey farkından dolayı 17 kat yükselerek geçer. Bu, ses şiddetinde yaklaşık 25 dB artış sağlar. Kemikçiklerin manivela etkisi de hesaba katıldığında 22 kat, yani toplam 27.5 dB’lik bir kazanç elde edilir.</a:t>
            </a:r>
          </a:p>
          <a:p>
            <a:pPr>
              <a:defRPr/>
            </a:pPr>
            <a:endParaRPr lang="tr-TR" sz="2000" b="1" dirty="0"/>
          </a:p>
          <a:p>
            <a:pPr>
              <a:spcBef>
                <a:spcPct val="0"/>
              </a:spcBef>
            </a:pPr>
            <a:endParaRPr lang="tr-TR" sz="2000" dirty="0" smtClean="0"/>
          </a:p>
        </p:txBody>
      </p:sp>
    </p:spTree>
    <p:extLst>
      <p:ext uri="{BB962C8B-B14F-4D97-AF65-F5344CB8AC3E}">
        <p14:creationId xmlns:p14="http://schemas.microsoft.com/office/powerpoint/2010/main" xmlns="" val="1029596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Semptomlar</a:t>
            </a:r>
            <a:endParaRPr lang="tr-TR" b="1" dirty="0"/>
          </a:p>
        </p:txBody>
      </p:sp>
      <p:sp>
        <p:nvSpPr>
          <p:cNvPr id="3" name="2 İçerik Yer Tutucusu"/>
          <p:cNvSpPr>
            <a:spLocks noGrp="1"/>
          </p:cNvSpPr>
          <p:nvPr>
            <p:ph idx="1"/>
          </p:nvPr>
        </p:nvSpPr>
        <p:spPr>
          <a:xfrm>
            <a:off x="685800" y="1524000"/>
            <a:ext cx="7924800" cy="5073650"/>
          </a:xfrm>
        </p:spPr>
        <p:txBody>
          <a:bodyPr/>
          <a:lstStyle/>
          <a:p>
            <a:pPr>
              <a:buFont typeface="Wingdings" pitchFamily="2" charset="2"/>
              <a:buChar char="§"/>
              <a:defRPr/>
            </a:pPr>
            <a:r>
              <a:rPr lang="tr-TR" kern="1200" dirty="0" smtClean="0"/>
              <a:t>İşitme kaybı</a:t>
            </a:r>
          </a:p>
          <a:p>
            <a:pPr>
              <a:buFont typeface="Wingdings" pitchFamily="2" charset="2"/>
              <a:buChar char="§"/>
              <a:defRPr/>
            </a:pPr>
            <a:r>
              <a:rPr lang="tr-TR" kern="1200" dirty="0" smtClean="0"/>
              <a:t>Kulak ağrısı (otodini / otalji)</a:t>
            </a:r>
          </a:p>
          <a:p>
            <a:pPr>
              <a:buFont typeface="Wingdings" pitchFamily="2" charset="2"/>
              <a:buChar char="§"/>
              <a:defRPr/>
            </a:pPr>
            <a:r>
              <a:rPr lang="tr-TR" kern="1200" dirty="0" smtClean="0"/>
              <a:t>Kulak akıntısı (otore)</a:t>
            </a:r>
          </a:p>
          <a:p>
            <a:pPr>
              <a:buFont typeface="Wingdings" pitchFamily="2" charset="2"/>
              <a:buChar char="§"/>
              <a:defRPr/>
            </a:pPr>
            <a:r>
              <a:rPr lang="tr-TR" kern="1200" dirty="0" smtClean="0"/>
              <a:t>Kulakta kaşıntı</a:t>
            </a:r>
          </a:p>
          <a:p>
            <a:pPr>
              <a:buFont typeface="Wingdings" pitchFamily="2" charset="2"/>
              <a:buChar char="§"/>
              <a:defRPr/>
            </a:pPr>
            <a:r>
              <a:rPr lang="tr-TR" kern="1200" dirty="0" smtClean="0"/>
              <a:t>Baş dönmesi (vertigo) ve dengesizlik hissi (dizziness)</a:t>
            </a:r>
          </a:p>
          <a:p>
            <a:pPr>
              <a:buFont typeface="Wingdings" pitchFamily="2" charset="2"/>
              <a:buChar char="§"/>
              <a:defRPr/>
            </a:pPr>
            <a:r>
              <a:rPr lang="tr-TR" kern="1200" dirty="0" smtClean="0"/>
              <a:t>Kulak çınlaması (tinnitus)</a:t>
            </a:r>
          </a:p>
        </p:txBody>
      </p:sp>
    </p:spTree>
    <p:extLst>
      <p:ext uri="{BB962C8B-B14F-4D97-AF65-F5344CB8AC3E}">
        <p14:creationId xmlns:p14="http://schemas.microsoft.com/office/powerpoint/2010/main" xmlns="" val="36423301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tr-TR" b="1" dirty="0" smtClean="0"/>
              <a:t>Semptomlar</a:t>
            </a:r>
            <a:endParaRPr lang="en-US" dirty="0"/>
          </a:p>
        </p:txBody>
      </p:sp>
      <p:sp>
        <p:nvSpPr>
          <p:cNvPr id="3" name="Content Placeholder 2"/>
          <p:cNvSpPr>
            <a:spLocks noGrp="1"/>
          </p:cNvSpPr>
          <p:nvPr>
            <p:ph idx="1"/>
          </p:nvPr>
        </p:nvSpPr>
        <p:spPr>
          <a:xfrm>
            <a:off x="457200" y="1066800"/>
            <a:ext cx="8534400" cy="5334000"/>
          </a:xfrm>
        </p:spPr>
        <p:txBody>
          <a:bodyPr>
            <a:noAutofit/>
          </a:bodyPr>
          <a:lstStyle/>
          <a:p>
            <a:pPr>
              <a:spcBef>
                <a:spcPct val="0"/>
              </a:spcBef>
            </a:pPr>
            <a:r>
              <a:rPr lang="tr-TR" sz="2000" dirty="0" smtClean="0"/>
              <a:t>Anamnezde kulak hastalıklarının major semptomları ile ilgili şikayetlerinin mevcut olup olmadığı araştırılmalıdır.</a:t>
            </a:r>
          </a:p>
          <a:p>
            <a:pPr lvl="1">
              <a:spcBef>
                <a:spcPct val="0"/>
              </a:spcBef>
            </a:pPr>
            <a:r>
              <a:rPr lang="tr-TR" sz="1600" b="1" dirty="0" smtClean="0"/>
              <a:t>İşitme kaybı</a:t>
            </a:r>
            <a:r>
              <a:rPr lang="tr-TR" sz="1600" dirty="0" smtClean="0"/>
              <a:t>: Unilateral veya bilateral, ani veya yavaş ortaya çıkabilir.</a:t>
            </a:r>
          </a:p>
          <a:p>
            <a:pPr lvl="1">
              <a:spcBef>
                <a:spcPct val="0"/>
              </a:spcBef>
            </a:pPr>
            <a:r>
              <a:rPr lang="tr-TR" sz="1600" b="1" dirty="0" smtClean="0"/>
              <a:t>Kulak ağrısı</a:t>
            </a:r>
            <a:r>
              <a:rPr lang="tr-TR" sz="1600" dirty="0" smtClean="0"/>
              <a:t>: Kulağın kendi hastalığından kaynaklanan ağrıya </a:t>
            </a:r>
            <a:r>
              <a:rPr lang="tr-TR" sz="1600" i="1" dirty="0" smtClean="0"/>
              <a:t>otodini</a:t>
            </a:r>
            <a:r>
              <a:rPr lang="tr-TR" sz="1600" dirty="0" smtClean="0"/>
              <a:t>, baş ve boyundaki başka bir organdan kaynaklanıp kulağa vuran ağrıya </a:t>
            </a:r>
            <a:r>
              <a:rPr lang="tr-TR" sz="1600" b="1" i="1" dirty="0" smtClean="0"/>
              <a:t>refere otalji – yansıyan kulak ağrısı</a:t>
            </a:r>
            <a:r>
              <a:rPr lang="tr-TR" sz="1600" b="1" dirty="0" smtClean="0"/>
              <a:t> </a:t>
            </a:r>
            <a:r>
              <a:rPr lang="tr-TR" sz="1600" dirty="0" smtClean="0"/>
              <a:t>adı verilir.</a:t>
            </a:r>
          </a:p>
          <a:p>
            <a:pPr lvl="1">
              <a:spcBef>
                <a:spcPct val="0"/>
              </a:spcBef>
            </a:pPr>
            <a:r>
              <a:rPr lang="tr-TR" sz="1600" dirty="0" smtClean="0"/>
              <a:t>DKY enfeksiyonları (</a:t>
            </a:r>
            <a:r>
              <a:rPr lang="tr-TR" sz="1600" b="1" dirty="0" smtClean="0"/>
              <a:t>otitis eksterna</a:t>
            </a:r>
            <a:r>
              <a:rPr lang="tr-TR" sz="1600" dirty="0" smtClean="0"/>
              <a:t>) ve otitis media kulak ağrısının en sık lokal nedenleridir.</a:t>
            </a:r>
          </a:p>
          <a:p>
            <a:pPr lvl="1">
              <a:spcBef>
                <a:spcPct val="0"/>
              </a:spcBef>
            </a:pPr>
            <a:r>
              <a:rPr lang="tr-TR" sz="1600" dirty="0" smtClean="0"/>
              <a:t>N.trigeminus, n.fasiyalis, n.glossofaringeus, n.vagus ve C2 veya C3 sinirlerinin innerve ettikleri bölgelerde olabilecek enflamatuar, travmatik veya tümöral herhangi bir hastalık, anyı taraftaki kulakta refere otaljinin nedeni olabilir.</a:t>
            </a:r>
          </a:p>
          <a:p>
            <a:pPr lvl="1">
              <a:spcBef>
                <a:spcPct val="0"/>
              </a:spcBef>
            </a:pPr>
            <a:r>
              <a:rPr lang="tr-TR" sz="1600" b="1" dirty="0" smtClean="0"/>
              <a:t>Kulak akıntısı (otore)</a:t>
            </a:r>
            <a:r>
              <a:rPr lang="tr-TR" sz="1600" dirty="0" smtClean="0"/>
              <a:t>: DKY veya orta kulağın akut veya kronik bir enfeksiyonunun belirtisidir.</a:t>
            </a:r>
          </a:p>
          <a:p>
            <a:pPr lvl="1">
              <a:spcBef>
                <a:spcPct val="0"/>
              </a:spcBef>
            </a:pPr>
            <a:r>
              <a:rPr lang="tr-TR" sz="1600" dirty="0" smtClean="0"/>
              <a:t>Kulak akıntısının özellikleri, akıntının nedeni veya kaynağı konusunda fikir verebilir. Kanlı akıntı; enfeksiyon, tümör veya travma nedeniyle olabilir. Su gibi berrak akıntı, serebrospinal sıvı kaçağına bağlı olabilir. Akıntı rengi, kokusu bunun ağrı veya travma ile olan ilişkisinin belirlenmesi, akıntının etyolojisinin aydınlatılmasında önemlidir.</a:t>
            </a:r>
          </a:p>
          <a:p>
            <a:pPr lvl="1">
              <a:spcBef>
                <a:spcPct val="0"/>
              </a:spcBef>
            </a:pPr>
            <a:r>
              <a:rPr lang="tr-TR" sz="1600" b="1" dirty="0" smtClean="0"/>
              <a:t>Kulakta kaşıntı</a:t>
            </a:r>
            <a:r>
              <a:rPr lang="tr-TR" sz="1600" dirty="0" smtClean="0"/>
              <a:t>: Kulak kaşıntısının nedeni, genelde DKY salgısının (serumen) zaman zaman neden olduğu irritasyondur. Ayrıca DKY hastalığı veya diabetes mellitus, hepatit ve lenfoma gibi sistemik bir hastalığa da neden olabilir.</a:t>
            </a:r>
          </a:p>
          <a:p>
            <a:pPr lvl="1">
              <a:spcBef>
                <a:spcPct val="0"/>
              </a:spcBef>
            </a:pPr>
            <a:r>
              <a:rPr lang="tr-TR" sz="1600" b="1" dirty="0" smtClean="0"/>
              <a:t>Baş dönmesi (Vertigo) ve dengesizlik hissi (dizziness)</a:t>
            </a:r>
            <a:r>
              <a:rPr lang="tr-TR" sz="1600" dirty="0" smtClean="0"/>
              <a:t>: Otolojik, nörolojik, psikolojik veya iatronejik nedenlerle ortaya çıkabilir.</a:t>
            </a:r>
          </a:p>
          <a:p>
            <a:pPr lvl="1">
              <a:spcBef>
                <a:spcPct val="0"/>
              </a:spcBef>
            </a:pPr>
            <a:r>
              <a:rPr lang="tr-TR" sz="1600" b="1" dirty="0" smtClean="0"/>
              <a:t>Kulak çınlaması (Tinnitus)</a:t>
            </a:r>
            <a:r>
              <a:rPr lang="tr-TR" sz="1600" dirty="0" smtClean="0"/>
              <a:t>: Herhangi bir uyaran olmadığı halde algılanan akustik duyumdur. Tinnitus çınlama, zil sesi, uğultu sesi vb şekillerde olabilir. </a:t>
            </a:r>
          </a:p>
          <a:p>
            <a:endParaRPr lang="en-US" sz="2000" dirty="0"/>
          </a:p>
        </p:txBody>
      </p:sp>
    </p:spTree>
    <p:extLst>
      <p:ext uri="{BB962C8B-B14F-4D97-AF65-F5344CB8AC3E}">
        <p14:creationId xmlns:p14="http://schemas.microsoft.com/office/powerpoint/2010/main" xmlns="" val="373013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Fizik Muayene</a:t>
            </a:r>
            <a:endParaRPr lang="tr-TR" b="1" dirty="0"/>
          </a:p>
        </p:txBody>
      </p:sp>
      <p:pic>
        <p:nvPicPr>
          <p:cNvPr id="23555" name="Resim 15" descr="http://kbb.uludag.edu.tr/image/ders/basut/muayene-1.jpg"/>
          <p:cNvPicPr>
            <a:picLocks noChangeAspect="1" noChangeArrowheads="1"/>
          </p:cNvPicPr>
          <p:nvPr/>
        </p:nvPicPr>
        <p:blipFill>
          <a:blip r:embed="rId3" cstate="print"/>
          <a:srcRect/>
          <a:stretch>
            <a:fillRect/>
          </a:stretch>
        </p:blipFill>
        <p:spPr bwMode="auto">
          <a:xfrm>
            <a:off x="900113" y="1700213"/>
            <a:ext cx="2681287" cy="2016125"/>
          </a:xfrm>
          <a:prstGeom prst="rect">
            <a:avLst/>
          </a:prstGeom>
          <a:noFill/>
          <a:ln w="9525">
            <a:noFill/>
            <a:miter lim="800000"/>
            <a:headEnd/>
            <a:tailEnd/>
          </a:ln>
        </p:spPr>
      </p:pic>
      <p:sp>
        <p:nvSpPr>
          <p:cNvPr id="9" name="8 Metin kutusu"/>
          <p:cNvSpPr txBox="1"/>
          <p:nvPr/>
        </p:nvSpPr>
        <p:spPr>
          <a:xfrm>
            <a:off x="1258888" y="3716338"/>
            <a:ext cx="1712912" cy="369887"/>
          </a:xfrm>
          <a:prstGeom prst="rect">
            <a:avLst/>
          </a:prstGeom>
          <a:noFill/>
        </p:spPr>
        <p:txBody>
          <a:bodyPr wrap="none">
            <a:spAutoFit/>
          </a:bodyPr>
          <a:lstStyle/>
          <a:p>
            <a:pPr fontAlgn="auto">
              <a:spcBef>
                <a:spcPts val="0"/>
              </a:spcBef>
              <a:spcAft>
                <a:spcPts val="0"/>
              </a:spcAft>
              <a:defRPr/>
            </a:pPr>
            <a:r>
              <a:rPr lang="tr-TR">
                <a:effectLst>
                  <a:outerShdw blurRad="38100" dist="38100" dir="2700000" algn="tl">
                    <a:srgbClr val="000000">
                      <a:alpha val="43137"/>
                    </a:srgbClr>
                  </a:outerShdw>
                </a:effectLst>
                <a:latin typeface="+mn-lt"/>
                <a:cs typeface="+mn-cs"/>
              </a:rPr>
              <a:t>Direkt otoskopi</a:t>
            </a:r>
          </a:p>
        </p:txBody>
      </p:sp>
      <p:sp>
        <p:nvSpPr>
          <p:cNvPr id="10" name="9 Metin kutusu"/>
          <p:cNvSpPr txBox="1"/>
          <p:nvPr/>
        </p:nvSpPr>
        <p:spPr>
          <a:xfrm>
            <a:off x="4052888" y="3716338"/>
            <a:ext cx="2319337" cy="369887"/>
          </a:xfrm>
          <a:prstGeom prst="rect">
            <a:avLst/>
          </a:prstGeom>
          <a:noFill/>
        </p:spPr>
        <p:txBody>
          <a:bodyPr wrap="none">
            <a:spAutoFit/>
          </a:bodyPr>
          <a:lstStyle/>
          <a:p>
            <a:pPr fontAlgn="auto">
              <a:spcBef>
                <a:spcPts val="0"/>
              </a:spcBef>
              <a:spcAft>
                <a:spcPts val="0"/>
              </a:spcAft>
              <a:defRPr/>
            </a:pPr>
            <a:r>
              <a:rPr lang="tr-TR">
                <a:effectLst>
                  <a:outerShdw blurRad="38100" dist="38100" dir="2700000" algn="tl">
                    <a:srgbClr val="000000">
                      <a:alpha val="43137"/>
                    </a:srgbClr>
                  </a:outerShdw>
                </a:effectLst>
                <a:latin typeface="+mn-lt"/>
                <a:cs typeface="+mn-cs"/>
              </a:rPr>
              <a:t>Otoskop ile muayene</a:t>
            </a:r>
          </a:p>
        </p:txBody>
      </p:sp>
      <p:sp>
        <p:nvSpPr>
          <p:cNvPr id="11" name="10 Metin kutusu"/>
          <p:cNvSpPr txBox="1"/>
          <p:nvPr/>
        </p:nvSpPr>
        <p:spPr>
          <a:xfrm>
            <a:off x="2787650" y="6227763"/>
            <a:ext cx="1641475" cy="369887"/>
          </a:xfrm>
          <a:prstGeom prst="rect">
            <a:avLst/>
          </a:prstGeom>
          <a:noFill/>
        </p:spPr>
        <p:txBody>
          <a:bodyPr wrap="none">
            <a:spAutoFit/>
          </a:bodyPr>
          <a:lstStyle/>
          <a:p>
            <a:pPr fontAlgn="auto">
              <a:spcBef>
                <a:spcPts val="0"/>
              </a:spcBef>
              <a:spcAft>
                <a:spcPts val="0"/>
              </a:spcAft>
              <a:defRPr/>
            </a:pPr>
            <a:r>
              <a:rPr lang="tr-TR">
                <a:effectLst>
                  <a:outerShdw blurRad="38100" dist="38100" dir="2700000" algn="tl">
                    <a:srgbClr val="000000">
                      <a:alpha val="43137"/>
                    </a:srgbClr>
                  </a:outerShdw>
                </a:effectLst>
                <a:latin typeface="+mn-lt"/>
                <a:cs typeface="+mn-cs"/>
              </a:rPr>
              <a:t>Otomikroskopi</a:t>
            </a:r>
          </a:p>
        </p:txBody>
      </p:sp>
      <p:sp>
        <p:nvSpPr>
          <p:cNvPr id="12" name="11 Metin kutusu"/>
          <p:cNvSpPr txBox="1"/>
          <p:nvPr/>
        </p:nvSpPr>
        <p:spPr>
          <a:xfrm>
            <a:off x="5867400" y="6237288"/>
            <a:ext cx="1576388" cy="369887"/>
          </a:xfrm>
          <a:prstGeom prst="rect">
            <a:avLst/>
          </a:prstGeom>
          <a:noFill/>
        </p:spPr>
        <p:txBody>
          <a:bodyPr wrap="none">
            <a:spAutoFit/>
          </a:bodyPr>
          <a:lstStyle/>
          <a:p>
            <a:pPr fontAlgn="auto">
              <a:spcBef>
                <a:spcPts val="0"/>
              </a:spcBef>
              <a:spcAft>
                <a:spcPts val="0"/>
              </a:spcAft>
              <a:defRPr/>
            </a:pPr>
            <a:r>
              <a:rPr lang="tr-TR">
                <a:effectLst>
                  <a:outerShdw blurRad="38100" dist="38100" dir="2700000" algn="tl">
                    <a:srgbClr val="000000">
                      <a:alpha val="43137"/>
                    </a:srgbClr>
                  </a:outerShdw>
                </a:effectLst>
                <a:latin typeface="+mn-lt"/>
                <a:cs typeface="+mn-cs"/>
              </a:rPr>
              <a:t>Otoendoskopi</a:t>
            </a:r>
          </a:p>
        </p:txBody>
      </p:sp>
      <p:pic>
        <p:nvPicPr>
          <p:cNvPr id="23560" name="Picture 2" descr="http://t0.gstatic.com/images?q=tbn:ANd9GcSOoEa9_oSb2a5S0TRAVZ_pGkv-F0KTAVkhS-jaxmeQwyDyqD7W"/>
          <p:cNvPicPr>
            <a:picLocks noChangeAspect="1" noChangeArrowheads="1"/>
          </p:cNvPicPr>
          <p:nvPr/>
        </p:nvPicPr>
        <p:blipFill>
          <a:blip r:embed="rId4" cstate="print"/>
          <a:srcRect l="4892"/>
          <a:stretch>
            <a:fillRect/>
          </a:stretch>
        </p:blipFill>
        <p:spPr bwMode="auto">
          <a:xfrm>
            <a:off x="5292725" y="4221163"/>
            <a:ext cx="2798763" cy="2016125"/>
          </a:xfrm>
          <a:prstGeom prst="rect">
            <a:avLst/>
          </a:prstGeom>
          <a:noFill/>
          <a:ln w="9525">
            <a:noFill/>
            <a:miter lim="800000"/>
            <a:headEnd/>
            <a:tailEnd/>
          </a:ln>
        </p:spPr>
      </p:pic>
      <p:pic>
        <p:nvPicPr>
          <p:cNvPr id="23561" name="Picture 8" descr="http://t1.gstatic.com/images?q=tbn:ANd9GcSZKS9Ymz4yjkADjIJwQz2Xblb9jF4wlyXz8MSLHxzqOR0Eb7Oy7g"/>
          <p:cNvPicPr>
            <a:picLocks noChangeAspect="1" noChangeArrowheads="1"/>
          </p:cNvPicPr>
          <p:nvPr/>
        </p:nvPicPr>
        <p:blipFill>
          <a:blip r:embed="rId5" cstate="print">
            <a:lum bright="10000" contrast="20000"/>
          </a:blip>
          <a:srcRect/>
          <a:stretch>
            <a:fillRect/>
          </a:stretch>
        </p:blipFill>
        <p:spPr bwMode="auto">
          <a:xfrm>
            <a:off x="3895725" y="1700213"/>
            <a:ext cx="2692400" cy="2016125"/>
          </a:xfrm>
          <a:prstGeom prst="rect">
            <a:avLst/>
          </a:prstGeom>
          <a:noFill/>
          <a:ln w="9525">
            <a:noFill/>
            <a:miter lim="800000"/>
            <a:headEnd/>
            <a:tailEnd/>
          </a:ln>
        </p:spPr>
      </p:pic>
      <p:pic>
        <p:nvPicPr>
          <p:cNvPr id="23562" name="Picture 10" descr="http://www.earsurgery.org/site/media/micro_3.jpg"/>
          <p:cNvPicPr>
            <a:picLocks noChangeAspect="1" noChangeArrowheads="1"/>
          </p:cNvPicPr>
          <p:nvPr/>
        </p:nvPicPr>
        <p:blipFill>
          <a:blip r:embed="rId6" cstate="print"/>
          <a:srcRect/>
          <a:stretch>
            <a:fillRect/>
          </a:stretch>
        </p:blipFill>
        <p:spPr bwMode="auto">
          <a:xfrm>
            <a:off x="2268538" y="4221163"/>
            <a:ext cx="2687637" cy="2016125"/>
          </a:xfrm>
          <a:prstGeom prst="rect">
            <a:avLst/>
          </a:prstGeom>
          <a:noFill/>
          <a:ln w="9525">
            <a:noFill/>
            <a:miter lim="800000"/>
            <a:headEnd/>
            <a:tailEnd/>
          </a:ln>
        </p:spPr>
      </p:pic>
    </p:spTree>
    <p:extLst>
      <p:ext uri="{BB962C8B-B14F-4D97-AF65-F5344CB8AC3E}">
        <p14:creationId xmlns:p14="http://schemas.microsoft.com/office/powerpoint/2010/main" xmlns="" val="23250436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tr-TR" b="1" dirty="0" smtClean="0"/>
              <a:t>Fizik Muayene</a:t>
            </a:r>
            <a:endParaRPr lang="en-US" dirty="0"/>
          </a:p>
        </p:txBody>
      </p:sp>
      <p:sp>
        <p:nvSpPr>
          <p:cNvPr id="3" name="Content Placeholder 2"/>
          <p:cNvSpPr>
            <a:spLocks noGrp="1"/>
          </p:cNvSpPr>
          <p:nvPr>
            <p:ph idx="1"/>
          </p:nvPr>
        </p:nvSpPr>
        <p:spPr>
          <a:xfrm>
            <a:off x="457200" y="1066800"/>
            <a:ext cx="8534400" cy="5334000"/>
          </a:xfrm>
        </p:spPr>
        <p:txBody>
          <a:bodyPr>
            <a:noAutofit/>
          </a:bodyPr>
          <a:lstStyle/>
          <a:p>
            <a:pPr>
              <a:defRPr/>
            </a:pPr>
            <a:r>
              <a:rPr lang="tr-TR" sz="2000" dirty="0" smtClean="0"/>
              <a:t>DKY </a:t>
            </a:r>
            <a:r>
              <a:rPr lang="tr-TR" sz="2000" dirty="0"/>
              <a:t>ve kulak zarının otoskopisi 4 yöntemle yapılabilir;</a:t>
            </a:r>
          </a:p>
          <a:p>
            <a:pPr lvl="1">
              <a:defRPr/>
            </a:pPr>
            <a:r>
              <a:rPr lang="tr-TR" sz="1800" i="1" dirty="0"/>
              <a:t>1- </a:t>
            </a:r>
            <a:r>
              <a:rPr lang="tr-TR" sz="1800" b="1" i="1" dirty="0"/>
              <a:t>Direkt otoskopi</a:t>
            </a:r>
            <a:r>
              <a:rPr lang="tr-TR" sz="1800" i="1" dirty="0"/>
              <a:t>:</a:t>
            </a:r>
            <a:r>
              <a:rPr lang="tr-TR" sz="1800" dirty="0"/>
              <a:t> Alın aynası ile yansıtılan ışıkla veya hekimin başında taşıdığı bir ışık kaynağı ile büyütme kullanmadan yapılan muayenedir. </a:t>
            </a:r>
          </a:p>
          <a:p>
            <a:pPr lvl="1">
              <a:defRPr/>
            </a:pPr>
            <a:r>
              <a:rPr lang="tr-TR" sz="1800" i="1" dirty="0"/>
              <a:t>2- </a:t>
            </a:r>
            <a:r>
              <a:rPr lang="tr-TR" sz="1800" b="1" i="1" dirty="0"/>
              <a:t>Otoskop ile muayene</a:t>
            </a:r>
            <a:r>
              <a:rPr lang="tr-TR" sz="1800" i="1" dirty="0"/>
              <a:t>:</a:t>
            </a:r>
            <a:r>
              <a:rPr lang="tr-TR" sz="1800" dirty="0"/>
              <a:t> Üzerinde taşıdığı lens ile yaklaşık 2-2.5 kat büyütme sağlayan otoskop kullanılarak yapılan muayenedir. Taşınabilir olması ve büyütme sağlaması nedeniyle pratikte en çok kullanılan yöntemdir.</a:t>
            </a:r>
          </a:p>
          <a:p>
            <a:pPr lvl="1">
              <a:defRPr/>
            </a:pPr>
            <a:r>
              <a:rPr lang="tr-TR" sz="1800" i="1" dirty="0"/>
              <a:t>3- </a:t>
            </a:r>
            <a:r>
              <a:rPr lang="tr-TR" sz="1800" b="1" i="1" dirty="0"/>
              <a:t>Otomikroskopi</a:t>
            </a:r>
            <a:r>
              <a:rPr lang="tr-TR" sz="1800" i="1" dirty="0"/>
              <a:t>:</a:t>
            </a:r>
            <a:r>
              <a:rPr lang="tr-TR" sz="1800" dirty="0"/>
              <a:t> Muayene mikroskopu ile büyütme faktörünün değiştirilebildiği ve detaylı inceleme için kullanılan yöntemdir.</a:t>
            </a:r>
          </a:p>
          <a:p>
            <a:pPr lvl="1">
              <a:defRPr/>
            </a:pPr>
            <a:r>
              <a:rPr lang="tr-TR" sz="1800" i="1" dirty="0"/>
              <a:t>4- </a:t>
            </a:r>
            <a:r>
              <a:rPr lang="tr-TR" sz="1800" b="1" i="1" dirty="0"/>
              <a:t>Otoendoskopi</a:t>
            </a:r>
            <a:r>
              <a:rPr lang="tr-TR" sz="1800" i="1" dirty="0"/>
              <a:t>:</a:t>
            </a:r>
            <a:r>
              <a:rPr lang="tr-TR" sz="1800" dirty="0"/>
              <a:t> Bir rigid oto-endoskop kullanılarak, inceleme yapılan yere endoskop yaklaştırıldıkça görüntünün büyüdüğü ve detayların değerlendirilebildiği yöntemdir.</a:t>
            </a:r>
          </a:p>
          <a:p>
            <a:pPr>
              <a:defRPr/>
            </a:pPr>
            <a:r>
              <a:rPr lang="tr-TR" sz="2000" dirty="0"/>
              <a:t>Hangi yöntem kullanılırsa kullanılsın, kulak zarını görebilmek için DKY eğitiminin düzeltilmesi için erişkinlerde aurikulanın arkaya ve yukarı doğru, çocuklarda arkaya veya arka-aşağıya doğru çekilmesi gerekir.</a:t>
            </a:r>
          </a:p>
          <a:p>
            <a:pPr>
              <a:defRPr/>
            </a:pPr>
            <a:r>
              <a:rPr lang="tr-TR" sz="2000" dirty="0"/>
              <a:t>Otomikroskopi ve otoendoskopi, kulak zarının daha detaylı ve büyütülmüş görüntüsü için kullanılan muayene teknikleridir.</a:t>
            </a:r>
          </a:p>
          <a:p>
            <a:pPr>
              <a:defRPr/>
            </a:pPr>
            <a:endParaRPr lang="tr-TR" sz="2000" dirty="0"/>
          </a:p>
        </p:txBody>
      </p:sp>
    </p:spTree>
    <p:extLst>
      <p:ext uri="{BB962C8B-B14F-4D97-AF65-F5344CB8AC3E}">
        <p14:creationId xmlns:p14="http://schemas.microsoft.com/office/powerpoint/2010/main" xmlns="" val="570898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6000" smtClean="0"/>
              <a:t>Anatomi</a:t>
            </a:r>
            <a:endParaRPr lang="tr-TR" sz="6000"/>
          </a:p>
        </p:txBody>
      </p:sp>
      <p:pic>
        <p:nvPicPr>
          <p:cNvPr id="17411" name="Picture 2" descr="tara0001 copy"/>
          <p:cNvPicPr>
            <a:picLocks noChangeAspect="1" noChangeArrowheads="1"/>
          </p:cNvPicPr>
          <p:nvPr/>
        </p:nvPicPr>
        <p:blipFill>
          <a:blip r:embed="rId3" cstate="print"/>
          <a:srcRect/>
          <a:stretch>
            <a:fillRect/>
          </a:stretch>
        </p:blipFill>
        <p:spPr bwMode="auto">
          <a:xfrm>
            <a:off x="1120775" y="1412875"/>
            <a:ext cx="7051675" cy="5283200"/>
          </a:xfrm>
          <a:prstGeom prst="rect">
            <a:avLst/>
          </a:prstGeom>
          <a:noFill/>
          <a:ln w="9525">
            <a:noFill/>
            <a:miter lim="800000"/>
            <a:headEnd/>
            <a:tailEnd/>
          </a:ln>
        </p:spPr>
      </p:pic>
    </p:spTree>
    <p:extLst>
      <p:ext uri="{BB962C8B-B14F-4D97-AF65-F5344CB8AC3E}">
        <p14:creationId xmlns:p14="http://schemas.microsoft.com/office/powerpoint/2010/main" xmlns="" val="42590410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tr-TR" b="1" dirty="0" smtClean="0"/>
              <a:t>Kulak Zarının Muayenesi</a:t>
            </a:r>
            <a:endParaRPr lang="en-US" dirty="0"/>
          </a:p>
        </p:txBody>
      </p:sp>
      <p:sp>
        <p:nvSpPr>
          <p:cNvPr id="3" name="Content Placeholder 2"/>
          <p:cNvSpPr>
            <a:spLocks noGrp="1"/>
          </p:cNvSpPr>
          <p:nvPr>
            <p:ph idx="1"/>
          </p:nvPr>
        </p:nvSpPr>
        <p:spPr>
          <a:xfrm>
            <a:off x="457200" y="1371600"/>
            <a:ext cx="8305800" cy="5029200"/>
          </a:xfrm>
        </p:spPr>
        <p:txBody>
          <a:bodyPr>
            <a:noAutofit/>
          </a:bodyPr>
          <a:lstStyle/>
          <a:p>
            <a:pPr>
              <a:defRPr/>
            </a:pPr>
            <a:r>
              <a:rPr lang="tr-TR" sz="2000" dirty="0" smtClean="0"/>
              <a:t>Kulak </a:t>
            </a:r>
            <a:r>
              <a:rPr lang="tr-TR" sz="2000" dirty="0"/>
              <a:t>zarı normalde yarı saydam ve sedef grisi rengindedir. </a:t>
            </a:r>
            <a:endParaRPr lang="tr-TR" sz="2000" dirty="0" smtClean="0"/>
          </a:p>
          <a:p>
            <a:pPr>
              <a:defRPr/>
            </a:pPr>
            <a:r>
              <a:rPr lang="tr-TR" sz="2000" dirty="0" smtClean="0"/>
              <a:t>Malleus’un </a:t>
            </a:r>
            <a:r>
              <a:rPr lang="tr-TR" sz="2000" dirty="0"/>
              <a:t>kısa ve uzun kolunun (manubrium mallei) zarın üzerinde oluşturdukları çıkıntılar görülmelidir. </a:t>
            </a:r>
            <a:endParaRPr lang="tr-TR" sz="2000" dirty="0" smtClean="0"/>
          </a:p>
          <a:p>
            <a:pPr>
              <a:defRPr/>
            </a:pPr>
            <a:r>
              <a:rPr lang="tr-TR" sz="2000" dirty="0" smtClean="0"/>
              <a:t>Kulak </a:t>
            </a:r>
            <a:r>
              <a:rPr lang="tr-TR" sz="2000" dirty="0"/>
              <a:t>zarının DKY’na bakan yüzünün konkav olup otoskopide kullanılan ışığı yansıtmasına bağlı olarak, tepesi manubrium malleinin alt ucundaki umboda, tabanı kulak zarının ön-alt kısmında olan bir ışık reflesi (</a:t>
            </a:r>
            <a:r>
              <a:rPr lang="tr-TR" sz="2000" i="1" dirty="0"/>
              <a:t>Politzer üçgeni</a:t>
            </a:r>
            <a:r>
              <a:rPr lang="tr-TR" sz="2000" dirty="0"/>
              <a:t>) görülür.</a:t>
            </a:r>
          </a:p>
          <a:p>
            <a:endParaRPr lang="en-US" sz="2000" dirty="0"/>
          </a:p>
        </p:txBody>
      </p:sp>
    </p:spTree>
    <p:extLst>
      <p:ext uri="{BB962C8B-B14F-4D97-AF65-F5344CB8AC3E}">
        <p14:creationId xmlns:p14="http://schemas.microsoft.com/office/powerpoint/2010/main" xmlns="" val="1651373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tr-TR" b="1" dirty="0" smtClean="0"/>
              <a:t>Kulak Zarının Muayenesi</a:t>
            </a:r>
            <a:endParaRPr lang="en-US" dirty="0"/>
          </a:p>
        </p:txBody>
      </p:sp>
      <p:sp>
        <p:nvSpPr>
          <p:cNvPr id="3" name="Content Placeholder 2"/>
          <p:cNvSpPr>
            <a:spLocks noGrp="1"/>
          </p:cNvSpPr>
          <p:nvPr>
            <p:ph idx="1"/>
          </p:nvPr>
        </p:nvSpPr>
        <p:spPr>
          <a:xfrm>
            <a:off x="457200" y="1066800"/>
            <a:ext cx="8458200" cy="5334000"/>
          </a:xfrm>
        </p:spPr>
        <p:txBody>
          <a:bodyPr>
            <a:noAutofit/>
          </a:bodyPr>
          <a:lstStyle/>
          <a:p>
            <a:pPr>
              <a:defRPr/>
            </a:pPr>
            <a:r>
              <a:rPr lang="tr-TR" sz="2000" dirty="0" smtClean="0"/>
              <a:t>Kulak </a:t>
            </a:r>
            <a:r>
              <a:rPr lang="tr-TR" sz="2000" dirty="0"/>
              <a:t>zarı değerlendirilirken aşağıdaki özellikleri belirtilmelidir;</a:t>
            </a:r>
          </a:p>
          <a:p>
            <a:pPr lvl="1">
              <a:defRPr/>
            </a:pPr>
            <a:r>
              <a:rPr lang="tr-TR" sz="1600" b="1" i="1" u="sng" dirty="0"/>
              <a:t>Zarın rengi</a:t>
            </a:r>
            <a:r>
              <a:rPr lang="tr-TR" sz="1600" b="1" i="1" dirty="0"/>
              <a:t>:</a:t>
            </a:r>
            <a:r>
              <a:rPr lang="tr-TR" sz="1600" b="1" dirty="0"/>
              <a:t> </a:t>
            </a:r>
            <a:r>
              <a:rPr lang="tr-TR" sz="1600" dirty="0"/>
              <a:t>Normalde kulak zarı sedefi gri renkte ve parlaktır. Hastalık durumlarında zarın rengi beyaz, kırmızı veya sarıya yakın olur, zarın üzerindeki damarlar belirginleşir. Zar üzerinde beyaz plaklar, kalsiyum tuzlarının çökmesi ile karakterize bir iyileşme cevabı olan timpanosklerozun işaretidir. </a:t>
            </a:r>
          </a:p>
          <a:p>
            <a:pPr lvl="1">
              <a:defRPr/>
            </a:pPr>
            <a:r>
              <a:rPr lang="tr-TR" sz="1600" b="1" i="1" u="sng" dirty="0"/>
              <a:t>Zarın pozisyonu</a:t>
            </a:r>
            <a:r>
              <a:rPr lang="tr-TR" sz="1600" b="1" i="1" dirty="0"/>
              <a:t>:</a:t>
            </a:r>
            <a:r>
              <a:rPr lang="tr-TR" sz="1600" dirty="0"/>
              <a:t> Kulak zarının bombeleşmesi, orta kulakta sıvı bulunduğuna işaret eder. bunun tersine, zarın orta kulak yönüne retraksiyonu Östaki borusu fonksiyon bozukluğunda olduğu gibi orta kulak basıncının düşmesinin ve eşitlenmemesinin işaretidir. </a:t>
            </a:r>
          </a:p>
          <a:p>
            <a:pPr lvl="1">
              <a:defRPr/>
            </a:pPr>
            <a:r>
              <a:rPr lang="tr-TR" sz="1600" b="1" i="1" u="sng" dirty="0"/>
              <a:t>Perforasyon varlığı</a:t>
            </a:r>
            <a:r>
              <a:rPr lang="tr-TR" sz="1600" b="1" i="1" dirty="0"/>
              <a:t>:</a:t>
            </a:r>
            <a:r>
              <a:rPr lang="tr-TR" sz="1600" b="1" dirty="0"/>
              <a:t> </a:t>
            </a:r>
            <a:r>
              <a:rPr lang="tr-TR" sz="1600" dirty="0"/>
              <a:t>Kulak zarı perforasyonları enfeksiyonlar veya travma sonucunda oluşur. Kulak zarında perforasyon varsa, özellikleri belirtilmelidir; tek-multipl, santral-marjinal (perforasyonun çevresinde her lokalizasyonda kulak zarı kalıntısı varsa santral, perforasyonun herhangi bir yanında sağlam zar kalıntısı yoksa marjinal olarak isimlendirilir), taze-eski (taze perforasyonlar akut enfeksiyonlar veya travmalardan hemen sonra görülürler, perforasyon kenarlarındaki zarda kanama odakları ve perforasyon kenarlarında düzensizlikler vardır; eski perforasyonlar düzgün kenarlıdır, kanama odakları yoktur).</a:t>
            </a:r>
          </a:p>
          <a:p>
            <a:pPr lvl="1">
              <a:defRPr/>
            </a:pPr>
            <a:r>
              <a:rPr lang="tr-TR" sz="1600" b="1" i="1" u="sng" dirty="0"/>
              <a:t>Zarın Hareketliliği</a:t>
            </a:r>
            <a:r>
              <a:rPr lang="tr-TR" sz="1600" b="1" dirty="0"/>
              <a:t>: </a:t>
            </a:r>
            <a:r>
              <a:rPr lang="tr-TR" sz="1600" dirty="0"/>
              <a:t>Kulak zarının hareketliliği, pnömatik otoskopi ile değerlendirilir. Bu yöntem, otoskopa küçük bir lastik pompa takılması ile uygulanır. DKY’ndaki basınç hafifçe azaltıp artırılarak kulak zarının dışa ve içe hareketliliği incelenir. Orta kulak enfeksiyonlarında ve orta kulakta sıvı varlığında zar hareketlerinde azalma veya kaybolma meydana gelir.</a:t>
            </a:r>
          </a:p>
          <a:p>
            <a:endParaRPr lang="en-US" sz="2000" dirty="0"/>
          </a:p>
        </p:txBody>
      </p:sp>
    </p:spTree>
    <p:extLst>
      <p:ext uri="{BB962C8B-B14F-4D97-AF65-F5344CB8AC3E}">
        <p14:creationId xmlns:p14="http://schemas.microsoft.com/office/powerpoint/2010/main" xmlns="" val="8016440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mtClean="0"/>
              <a:t>İşitme Muayenesi</a:t>
            </a:r>
            <a:endParaRPr lang="tr-TR"/>
          </a:p>
        </p:txBody>
      </p:sp>
      <p:pic>
        <p:nvPicPr>
          <p:cNvPr id="24579" name="Resim 7" descr="http://kbb.uludag.edu.tr/image/ders/basut/weber.jpg"/>
          <p:cNvPicPr>
            <a:picLocks noChangeAspect="1" noChangeArrowheads="1"/>
          </p:cNvPicPr>
          <p:nvPr/>
        </p:nvPicPr>
        <p:blipFill>
          <a:blip r:embed="rId3" cstate="print"/>
          <a:srcRect/>
          <a:stretch>
            <a:fillRect/>
          </a:stretch>
        </p:blipFill>
        <p:spPr bwMode="auto">
          <a:xfrm>
            <a:off x="179388" y="2924175"/>
            <a:ext cx="2682875" cy="2017713"/>
          </a:xfrm>
          <a:prstGeom prst="rect">
            <a:avLst/>
          </a:prstGeom>
          <a:noFill/>
          <a:ln w="9525">
            <a:noFill/>
            <a:miter lim="800000"/>
            <a:headEnd/>
            <a:tailEnd/>
          </a:ln>
        </p:spPr>
      </p:pic>
      <p:pic>
        <p:nvPicPr>
          <p:cNvPr id="24580" name="Resim 6" descr="http://kbb.uludag.edu.tr/image/ders/basut/rinne-2.jpg"/>
          <p:cNvPicPr>
            <a:picLocks noChangeAspect="1" noChangeArrowheads="1"/>
          </p:cNvPicPr>
          <p:nvPr/>
        </p:nvPicPr>
        <p:blipFill>
          <a:blip r:embed="rId4" cstate="print"/>
          <a:srcRect/>
          <a:stretch>
            <a:fillRect/>
          </a:stretch>
        </p:blipFill>
        <p:spPr bwMode="auto">
          <a:xfrm>
            <a:off x="3563938" y="2924175"/>
            <a:ext cx="2682875" cy="2017713"/>
          </a:xfrm>
          <a:prstGeom prst="rect">
            <a:avLst/>
          </a:prstGeom>
          <a:noFill/>
          <a:ln w="9525">
            <a:noFill/>
            <a:miter lim="800000"/>
            <a:headEnd/>
            <a:tailEnd/>
          </a:ln>
        </p:spPr>
      </p:pic>
      <p:pic>
        <p:nvPicPr>
          <p:cNvPr id="24581" name="Resim 5" descr="http://kbb.uludag.edu.tr/image/ders/basut/rinne-1.jpg"/>
          <p:cNvPicPr>
            <a:picLocks noChangeAspect="1" noChangeArrowheads="1"/>
          </p:cNvPicPr>
          <p:nvPr/>
        </p:nvPicPr>
        <p:blipFill>
          <a:blip r:embed="rId5" cstate="print"/>
          <a:srcRect/>
          <a:stretch>
            <a:fillRect/>
          </a:stretch>
        </p:blipFill>
        <p:spPr bwMode="auto">
          <a:xfrm>
            <a:off x="6372225" y="2924175"/>
            <a:ext cx="2682875" cy="2017713"/>
          </a:xfrm>
          <a:prstGeom prst="rect">
            <a:avLst/>
          </a:prstGeom>
          <a:noFill/>
          <a:ln w="9525">
            <a:noFill/>
            <a:miter lim="800000"/>
            <a:headEnd/>
            <a:tailEnd/>
          </a:ln>
        </p:spPr>
      </p:pic>
      <p:sp>
        <p:nvSpPr>
          <p:cNvPr id="6" name="5 Metin kutusu"/>
          <p:cNvSpPr txBox="1"/>
          <p:nvPr/>
        </p:nvSpPr>
        <p:spPr>
          <a:xfrm>
            <a:off x="923925" y="5013325"/>
            <a:ext cx="839788" cy="369888"/>
          </a:xfrm>
          <a:prstGeom prst="rect">
            <a:avLst/>
          </a:prstGeom>
          <a:noFill/>
        </p:spPr>
        <p:txBody>
          <a:bodyPr wrap="none">
            <a:spAutoFit/>
          </a:bodyPr>
          <a:lstStyle/>
          <a:p>
            <a:pPr fontAlgn="auto">
              <a:spcBef>
                <a:spcPts val="0"/>
              </a:spcBef>
              <a:spcAft>
                <a:spcPts val="0"/>
              </a:spcAft>
              <a:defRPr/>
            </a:pPr>
            <a:r>
              <a:rPr lang="tr-TR">
                <a:effectLst>
                  <a:outerShdw blurRad="38100" dist="38100" dir="2700000" algn="tl">
                    <a:srgbClr val="000000">
                      <a:alpha val="43137"/>
                    </a:srgbClr>
                  </a:outerShdw>
                </a:effectLst>
                <a:latin typeface="+mn-lt"/>
                <a:cs typeface="+mn-cs"/>
              </a:rPr>
              <a:t>Weber</a:t>
            </a:r>
          </a:p>
        </p:txBody>
      </p:sp>
      <p:sp>
        <p:nvSpPr>
          <p:cNvPr id="7" name="6 Metin kutusu"/>
          <p:cNvSpPr txBox="1"/>
          <p:nvPr/>
        </p:nvSpPr>
        <p:spPr>
          <a:xfrm>
            <a:off x="5902325" y="4932363"/>
            <a:ext cx="757238" cy="368300"/>
          </a:xfrm>
          <a:prstGeom prst="rect">
            <a:avLst/>
          </a:prstGeom>
          <a:noFill/>
        </p:spPr>
        <p:txBody>
          <a:bodyPr wrap="none">
            <a:spAutoFit/>
          </a:bodyPr>
          <a:lstStyle/>
          <a:p>
            <a:pPr fontAlgn="auto">
              <a:spcBef>
                <a:spcPts val="0"/>
              </a:spcBef>
              <a:spcAft>
                <a:spcPts val="0"/>
              </a:spcAft>
              <a:defRPr/>
            </a:pPr>
            <a:r>
              <a:rPr lang="tr-TR">
                <a:effectLst>
                  <a:outerShdw blurRad="38100" dist="38100" dir="2700000" algn="tl">
                    <a:srgbClr val="000000">
                      <a:alpha val="43137"/>
                    </a:srgbClr>
                  </a:outerShdw>
                </a:effectLst>
                <a:latin typeface="+mn-lt"/>
                <a:cs typeface="+mn-cs"/>
              </a:rPr>
              <a:t>Rinne</a:t>
            </a:r>
          </a:p>
        </p:txBody>
      </p:sp>
    </p:spTree>
    <p:extLst>
      <p:ext uri="{BB962C8B-B14F-4D97-AF65-F5344CB8AC3E}">
        <p14:creationId xmlns:p14="http://schemas.microsoft.com/office/powerpoint/2010/main" xmlns="" val="7545449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tr-TR" b="1" dirty="0" smtClean="0"/>
              <a:t>İşitme Muayenesi</a:t>
            </a:r>
            <a:endParaRPr lang="en-US" dirty="0"/>
          </a:p>
        </p:txBody>
      </p:sp>
      <p:sp>
        <p:nvSpPr>
          <p:cNvPr id="3" name="Content Placeholder 2"/>
          <p:cNvSpPr>
            <a:spLocks noGrp="1"/>
          </p:cNvSpPr>
          <p:nvPr>
            <p:ph idx="1"/>
          </p:nvPr>
        </p:nvSpPr>
        <p:spPr>
          <a:xfrm>
            <a:off x="457200" y="1143000"/>
            <a:ext cx="8458200" cy="5257800"/>
          </a:xfrm>
        </p:spPr>
        <p:txBody>
          <a:bodyPr>
            <a:noAutofit/>
          </a:bodyPr>
          <a:lstStyle/>
          <a:p>
            <a:pPr>
              <a:spcBef>
                <a:spcPct val="0"/>
              </a:spcBef>
            </a:pPr>
            <a:r>
              <a:rPr lang="tr-TR" sz="2000" dirty="0" smtClean="0"/>
              <a:t>İşitme değerlendirmesinin amacı işitme kaybı olup olmadığını, varsa işitme kaybının derecesini saptamak, kaybın iletim veya sensorinöral tiplemesini yapmaktır.</a:t>
            </a:r>
          </a:p>
          <a:p>
            <a:pPr>
              <a:spcBef>
                <a:spcPct val="0"/>
              </a:spcBef>
              <a:buFontTx/>
              <a:buChar char="•"/>
            </a:pPr>
            <a:r>
              <a:rPr lang="tr-TR" sz="2000" dirty="0" smtClean="0"/>
              <a:t>İletim tipi işitme kaybına (İTİK) neden olan patolojiler; DKY, kulak zarı, orta kulak, kemikçikler ve Östaki borusu ile ilgilidir.</a:t>
            </a:r>
          </a:p>
          <a:p>
            <a:pPr>
              <a:spcBef>
                <a:spcPct val="0"/>
              </a:spcBef>
              <a:buFontTx/>
              <a:buChar char="•"/>
            </a:pPr>
            <a:r>
              <a:rPr lang="tr-TR" sz="2000" dirty="0" smtClean="0"/>
              <a:t>Sensorinöral tip işitme kayıpları (SNİK) ise; koklea, 8. kafa çifti veya santral bağlantıları ile ilgili patolojiler nedeniyle olur.</a:t>
            </a:r>
          </a:p>
          <a:p>
            <a:pPr>
              <a:spcBef>
                <a:spcPct val="0"/>
              </a:spcBef>
              <a:buFontTx/>
              <a:buChar char="•"/>
            </a:pPr>
            <a:r>
              <a:rPr lang="tr-TR" sz="2000" dirty="0" smtClean="0"/>
              <a:t>Mikst tipte işitme kaybı, iletim ve sensorinöral işitme kaybının birlikte olduğu durumlardır.</a:t>
            </a:r>
          </a:p>
        </p:txBody>
      </p:sp>
    </p:spTree>
    <p:extLst>
      <p:ext uri="{BB962C8B-B14F-4D97-AF65-F5344CB8AC3E}">
        <p14:creationId xmlns:p14="http://schemas.microsoft.com/office/powerpoint/2010/main" xmlns="" val="436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tr-TR" b="1" dirty="0" smtClean="0"/>
              <a:t>Ses</a:t>
            </a:r>
            <a:endParaRPr lang="en-US" dirty="0"/>
          </a:p>
        </p:txBody>
      </p:sp>
      <p:sp>
        <p:nvSpPr>
          <p:cNvPr id="3" name="Content Placeholder 2"/>
          <p:cNvSpPr>
            <a:spLocks noGrp="1"/>
          </p:cNvSpPr>
          <p:nvPr>
            <p:ph idx="1"/>
          </p:nvPr>
        </p:nvSpPr>
        <p:spPr>
          <a:xfrm>
            <a:off x="457200" y="1143000"/>
            <a:ext cx="8458200" cy="5257800"/>
          </a:xfrm>
        </p:spPr>
        <p:txBody>
          <a:bodyPr>
            <a:noAutofit/>
          </a:bodyPr>
          <a:lstStyle/>
          <a:p>
            <a:pPr>
              <a:spcBef>
                <a:spcPct val="0"/>
              </a:spcBef>
            </a:pPr>
            <a:r>
              <a:rPr lang="tr-TR" sz="2000" dirty="0" smtClean="0"/>
              <a:t>Ses fiziksel enerji cinslerinden biridir, bir titreşim enerjisidir. Ses, hava basıncındaki küçük, titreşimsel değişikliklerinin iletimi ile karakterizedir. Bu titreşimlerin, spesifik bir ses alıcısı olan kulağa ulaşması sonucunda </a:t>
            </a:r>
            <a:r>
              <a:rPr lang="tr-TR" sz="2000" i="1" dirty="0" smtClean="0"/>
              <a:t>işitme hissi</a:t>
            </a:r>
            <a:r>
              <a:rPr lang="tr-TR" sz="2000" dirty="0" smtClean="0"/>
              <a:t> ortaya çıkar.</a:t>
            </a:r>
          </a:p>
          <a:p>
            <a:pPr>
              <a:spcBef>
                <a:spcPct val="0"/>
              </a:spcBef>
            </a:pPr>
            <a:r>
              <a:rPr lang="tr-TR" sz="2000" dirty="0" smtClean="0"/>
              <a:t>Ses oluşması için bir enerji kaynağına ve çoğaltıp dağılması için de elastik elemanlara sahip bir ortamın bulunmasına gerek vardır. Hava, ses iletimi için en elverişli ortamdır. Sesin yayılma hızı 20</a:t>
            </a:r>
            <a:r>
              <a:rPr lang="tr-TR" sz="2000" baseline="30000" dirty="0" smtClean="0"/>
              <a:t>o</a:t>
            </a:r>
            <a:r>
              <a:rPr lang="tr-TR" sz="2000" dirty="0" smtClean="0"/>
              <a:t>C havada 344 m/s, 30</a:t>
            </a:r>
            <a:r>
              <a:rPr lang="tr-TR" sz="2000" baseline="30000" dirty="0" smtClean="0"/>
              <a:t>o</a:t>
            </a:r>
            <a:r>
              <a:rPr lang="tr-TR" sz="2000" dirty="0" smtClean="0"/>
              <a:t>C suda 1494 m/s, çelikte 5000 m/s’dir.</a:t>
            </a:r>
          </a:p>
          <a:p>
            <a:pPr>
              <a:spcBef>
                <a:spcPct val="0"/>
              </a:spcBef>
            </a:pPr>
            <a:r>
              <a:rPr lang="tr-TR" sz="2000" dirty="0" smtClean="0"/>
              <a:t>Ses frekansı bir saniyede oluşan siklus sayısıdır, Hertz (Hz) ile ifade edilir. Frekans arttıkça ses tizleşir. İnsan kulağı 20-20000 Hz arasındaki sesleri işitir. Doğada saf sesler çok nadir olarak ortaya çıkar, bunlar genellikte farklı frekansları içeren kompleks seslerdir. Ses kuvveti (şiddeti) </a:t>
            </a:r>
            <a:r>
              <a:rPr lang="tr-TR" sz="2000" i="1" dirty="0" smtClean="0"/>
              <a:t>Alexandre Graham Bell</a:t>
            </a:r>
            <a:r>
              <a:rPr lang="tr-TR" sz="2000" dirty="0" smtClean="0"/>
              <a:t>’e ithafen desibel (dB) olarak ifade edilir.</a:t>
            </a:r>
          </a:p>
          <a:p>
            <a:pPr>
              <a:spcBef>
                <a:spcPct val="0"/>
              </a:spcBef>
            </a:pPr>
            <a:endParaRPr lang="tr-TR" sz="800" b="1" dirty="0" smtClean="0"/>
          </a:p>
          <a:p>
            <a:endParaRPr lang="en-US" sz="2000" dirty="0"/>
          </a:p>
        </p:txBody>
      </p:sp>
    </p:spTree>
    <p:extLst>
      <p:ext uri="{BB962C8B-B14F-4D97-AF65-F5344CB8AC3E}">
        <p14:creationId xmlns:p14="http://schemas.microsoft.com/office/powerpoint/2010/main" xmlns="" val="23148140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tr-TR" b="1" dirty="0" smtClean="0"/>
              <a:t>İşitmenin Değerlendirilmesi</a:t>
            </a:r>
            <a:endParaRPr lang="en-US" dirty="0"/>
          </a:p>
        </p:txBody>
      </p:sp>
      <p:sp>
        <p:nvSpPr>
          <p:cNvPr id="3" name="Content Placeholder 2"/>
          <p:cNvSpPr>
            <a:spLocks noGrp="1"/>
          </p:cNvSpPr>
          <p:nvPr>
            <p:ph idx="1"/>
          </p:nvPr>
        </p:nvSpPr>
        <p:spPr>
          <a:xfrm>
            <a:off x="457200" y="1219200"/>
            <a:ext cx="8458200" cy="5181600"/>
          </a:xfrm>
        </p:spPr>
        <p:txBody>
          <a:bodyPr>
            <a:noAutofit/>
          </a:bodyPr>
          <a:lstStyle/>
          <a:p>
            <a:pPr marL="457200" indent="-457200">
              <a:spcBef>
                <a:spcPct val="0"/>
              </a:spcBef>
              <a:buAutoNum type="arabicPeriod"/>
            </a:pPr>
            <a:r>
              <a:rPr lang="tr-TR" sz="2000" b="1" dirty="0" smtClean="0"/>
              <a:t>Fısıltı Testi</a:t>
            </a:r>
          </a:p>
          <a:p>
            <a:pPr marL="0" indent="0">
              <a:spcBef>
                <a:spcPct val="0"/>
              </a:spcBef>
              <a:buNone/>
            </a:pPr>
            <a:endParaRPr lang="tr-TR" sz="2000" dirty="0" smtClean="0"/>
          </a:p>
          <a:p>
            <a:pPr>
              <a:spcBef>
                <a:spcPct val="0"/>
              </a:spcBef>
            </a:pPr>
            <a:r>
              <a:rPr lang="tr-TR" sz="2000" dirty="0" smtClean="0"/>
              <a:t>En basit işitme testidir. Hastanın tek kulağı kapatılır, basit heceli kelimeler fısıldanır ve hastanın tekrar etmesi istenir. Bu testi yaparken hastanın dudak hareketlerini görmemesi gerekir. Fısıltı testinde hasta kelimeleri işitiyorsa, işitme 30 dB’lik normal sınırlar içindedir. Fısıltı testinde işitmeyen hastanın işitme kaybının türü ve derecesi hakkında bu testle bilgi sahibi olunamaz ve kesin güvenilir bir test değildir.</a:t>
            </a:r>
          </a:p>
          <a:p>
            <a:pPr>
              <a:spcBef>
                <a:spcPct val="0"/>
              </a:spcBef>
            </a:pPr>
            <a:endParaRPr lang="tr-TR" sz="2000" b="1" dirty="0" smtClean="0"/>
          </a:p>
        </p:txBody>
      </p:sp>
    </p:spTree>
    <p:extLst>
      <p:ext uri="{BB962C8B-B14F-4D97-AF65-F5344CB8AC3E}">
        <p14:creationId xmlns:p14="http://schemas.microsoft.com/office/powerpoint/2010/main" xmlns="" val="4090312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tr-TR" b="1" dirty="0" smtClean="0"/>
              <a:t>İşitmenin Değerlendirilmesi</a:t>
            </a:r>
            <a:endParaRPr lang="en-US" dirty="0"/>
          </a:p>
        </p:txBody>
      </p:sp>
      <p:sp>
        <p:nvSpPr>
          <p:cNvPr id="3" name="Content Placeholder 2"/>
          <p:cNvSpPr>
            <a:spLocks noGrp="1"/>
          </p:cNvSpPr>
          <p:nvPr>
            <p:ph idx="1"/>
          </p:nvPr>
        </p:nvSpPr>
        <p:spPr>
          <a:xfrm>
            <a:off x="457200" y="914400"/>
            <a:ext cx="8534400" cy="5867400"/>
          </a:xfrm>
        </p:spPr>
        <p:txBody>
          <a:bodyPr>
            <a:noAutofit/>
          </a:bodyPr>
          <a:lstStyle/>
          <a:p>
            <a:pPr marL="0" indent="0">
              <a:spcBef>
                <a:spcPct val="0"/>
              </a:spcBef>
              <a:buNone/>
            </a:pPr>
            <a:r>
              <a:rPr lang="tr-TR" sz="2000" b="1" dirty="0" smtClean="0"/>
              <a:t>2. Diapozon Testleri</a:t>
            </a:r>
          </a:p>
          <a:p>
            <a:pPr>
              <a:spcBef>
                <a:spcPct val="0"/>
              </a:spcBef>
            </a:pPr>
            <a:r>
              <a:rPr lang="tr-TR" sz="2000" b="1" dirty="0" smtClean="0"/>
              <a:t>Weber Testi</a:t>
            </a:r>
            <a:endParaRPr lang="tr-TR" sz="2000" dirty="0" smtClean="0"/>
          </a:p>
          <a:p>
            <a:pPr lvl="1">
              <a:spcBef>
                <a:spcPct val="0"/>
              </a:spcBef>
            </a:pPr>
            <a:r>
              <a:rPr lang="tr-TR" sz="1800" dirty="0" smtClean="0"/>
              <a:t>Orta hat üzerinde kraniyal kemikler üzerine diapozon yerleştirilerek aynı anda her iki kulağın kemik yolu persepsiyonunun incelenmesi yöntemidir.</a:t>
            </a:r>
          </a:p>
          <a:p>
            <a:pPr lvl="1">
              <a:spcBef>
                <a:spcPct val="0"/>
              </a:spcBef>
            </a:pPr>
            <a:r>
              <a:rPr lang="tr-TR" sz="1800" dirty="0" smtClean="0"/>
              <a:t>Diapozon titreştirildikten sonra; başta orta hatta (genellikle glabella ya da burun köküne) üzerine konabilir. Sonuçlar; diapozon titreşiminin işitildiği yöne doğru “</a:t>
            </a:r>
            <a:r>
              <a:rPr lang="tr-TR" sz="1800" i="1" dirty="0" smtClean="0"/>
              <a:t>Weber ortada, sağa veya sola lateralize</a:t>
            </a:r>
            <a:r>
              <a:rPr lang="tr-TR" sz="1800" dirty="0" smtClean="0"/>
              <a:t>” şeklinde belirtilir.</a:t>
            </a:r>
          </a:p>
          <a:p>
            <a:pPr lvl="1">
              <a:spcBef>
                <a:spcPct val="0"/>
              </a:spcBef>
              <a:buFontTx/>
              <a:buChar char="•"/>
            </a:pPr>
            <a:r>
              <a:rPr lang="tr-TR" sz="1800" b="1" i="1" dirty="0" smtClean="0"/>
              <a:t>Normal İşitme:</a:t>
            </a:r>
            <a:r>
              <a:rPr lang="tr-TR" sz="1800" dirty="0" smtClean="0"/>
              <a:t> İşitmesi normal olan bir kişi, diapozon titreşimini orta hatta duyacaktır.</a:t>
            </a:r>
          </a:p>
          <a:p>
            <a:pPr lvl="1">
              <a:spcBef>
                <a:spcPct val="0"/>
              </a:spcBef>
              <a:buFontTx/>
              <a:buChar char="•"/>
            </a:pPr>
            <a:r>
              <a:rPr lang="tr-TR" sz="1800" b="1" i="1" dirty="0" smtClean="0"/>
              <a:t>SNİK:</a:t>
            </a:r>
            <a:r>
              <a:rPr lang="tr-TR" sz="1800" dirty="0" smtClean="0"/>
              <a:t> Şayet tek kulakta SNİK varsa, kemik yolu ile olan iletim kısalacağı için, hasta diapozon titreşimini sağlam kulağı ile duyar. Bu durum “</a:t>
            </a:r>
            <a:r>
              <a:rPr lang="tr-TR" sz="1800" u="sng" dirty="0" smtClean="0"/>
              <a:t>Weber sağlam kulağa lateralize</a:t>
            </a:r>
            <a:r>
              <a:rPr lang="tr-TR" sz="1800" dirty="0" smtClean="0"/>
              <a:t>” olarak belirtilir.</a:t>
            </a:r>
          </a:p>
          <a:p>
            <a:pPr lvl="1">
              <a:spcBef>
                <a:spcPct val="0"/>
              </a:spcBef>
              <a:buFontTx/>
              <a:buChar char="•"/>
            </a:pPr>
            <a:r>
              <a:rPr lang="tr-TR" sz="1800" b="1" i="1" dirty="0" smtClean="0"/>
              <a:t>İTİK:</a:t>
            </a:r>
            <a:r>
              <a:rPr lang="tr-TR" sz="1800" dirty="0" smtClean="0"/>
              <a:t> Tek taraflı İTİK olan kişiler, diapozon titreşimini hasta kulakları ile duyarlar. Bu durumda </a:t>
            </a:r>
            <a:r>
              <a:rPr lang="tr-TR" sz="1800" u="sng" dirty="0" smtClean="0"/>
              <a:t>Weber hasta kulağa lateralize</a:t>
            </a:r>
            <a:r>
              <a:rPr lang="tr-TR" sz="1800" dirty="0" smtClean="0"/>
              <a:t> olur. Bunun nedeni şöyle açıklanabilir; dış ortamda normalde 30 dB civarında olan fon gürültüsü mevcuttur. Bu ses hasta kulakta iletim tipi işitme kaybı nedeni ile algılanamaz, buna karşın normal kulakta maskeleyici etkiye yol açar. Bu şekilde maskelenmeyen taraf olan hasta kulak titreşimi daha iyi duyar.</a:t>
            </a:r>
          </a:p>
          <a:p>
            <a:pPr lvl="1">
              <a:spcBef>
                <a:spcPct val="0"/>
              </a:spcBef>
            </a:pPr>
            <a:r>
              <a:rPr lang="tr-TR" sz="1800" dirty="0" smtClean="0"/>
              <a:t>Her iki kulakta da eşit oranda işitme kaybı varsa Weber ortadadır; ancak titreşimin işitilme süresi kısalmıştır. Her iki kulakta sensorinöral işitme kaybı olan durumlarda, Weber işitmesi daha iyi olan tarafa doğru lateralize olur.</a:t>
            </a:r>
          </a:p>
        </p:txBody>
      </p:sp>
    </p:spTree>
    <p:extLst>
      <p:ext uri="{BB962C8B-B14F-4D97-AF65-F5344CB8AC3E}">
        <p14:creationId xmlns:p14="http://schemas.microsoft.com/office/powerpoint/2010/main" xmlns="" val="1049944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tr-TR" b="1" dirty="0" smtClean="0"/>
              <a:t>İşitmenin Değerlendirilmesi</a:t>
            </a:r>
            <a:endParaRPr lang="en-US" dirty="0"/>
          </a:p>
        </p:txBody>
      </p:sp>
      <p:sp>
        <p:nvSpPr>
          <p:cNvPr id="3" name="Content Placeholder 2"/>
          <p:cNvSpPr>
            <a:spLocks noGrp="1"/>
          </p:cNvSpPr>
          <p:nvPr>
            <p:ph idx="1"/>
          </p:nvPr>
        </p:nvSpPr>
        <p:spPr>
          <a:xfrm>
            <a:off x="457200" y="914400"/>
            <a:ext cx="8534400" cy="5867400"/>
          </a:xfrm>
        </p:spPr>
        <p:txBody>
          <a:bodyPr>
            <a:noAutofit/>
          </a:bodyPr>
          <a:lstStyle/>
          <a:p>
            <a:pPr>
              <a:spcBef>
                <a:spcPct val="0"/>
              </a:spcBef>
            </a:pPr>
            <a:r>
              <a:rPr lang="tr-TR" sz="2000" b="1" dirty="0" smtClean="0"/>
              <a:t>Rinne Testi</a:t>
            </a:r>
            <a:r>
              <a:rPr lang="tr-TR" sz="2000" dirty="0" smtClean="0"/>
              <a:t> </a:t>
            </a:r>
          </a:p>
          <a:p>
            <a:pPr lvl="1">
              <a:spcBef>
                <a:spcPct val="0"/>
              </a:spcBef>
            </a:pPr>
            <a:r>
              <a:rPr lang="tr-TR" sz="1600" dirty="0" smtClean="0"/>
              <a:t>Her iki kulakta ayrı ayrı olmak üzere, hava yolu ve kemik yolu persepsiyonunun karşılaştırılması esasına dayanan bir inceleme yöntemidir.</a:t>
            </a:r>
          </a:p>
          <a:p>
            <a:pPr lvl="1">
              <a:spcBef>
                <a:spcPct val="0"/>
              </a:spcBef>
            </a:pPr>
            <a:r>
              <a:rPr lang="tr-TR" sz="1600" dirty="0" smtClean="0"/>
              <a:t>Bu amaçla titreşmekte olan diapozon, mastoid çıkıntı üzerine konur. Bu şekilde kemik yolu ile olan iletim ölçülür. Hastaya daha fazla titreşimi hissetmediği zaman bunu bildirmesi istenir. Mastoid çıkıntı üzerinde titreşim hissedilmediği anda, diapozon DKY’nun 1 cm kadar önüne getirilir. Bu esnada hava yolu ile olan iletim ölçülmektedir. Hastanın diapozon sesini hava yolu ile işitme süresi izlenir.</a:t>
            </a:r>
          </a:p>
          <a:p>
            <a:pPr lvl="1">
              <a:spcBef>
                <a:spcPct val="0"/>
              </a:spcBef>
              <a:buFontTx/>
              <a:buChar char="•"/>
            </a:pPr>
            <a:r>
              <a:rPr lang="tr-TR" sz="1600" b="1" i="1" dirty="0" smtClean="0"/>
              <a:t>Normal İşitme:</a:t>
            </a:r>
            <a:r>
              <a:rPr lang="tr-TR" sz="1600" dirty="0" smtClean="0"/>
              <a:t> Normal işiten bir kulakta hava yolu ile olan iletim kemik yolu ile olan iletimin iki katı kadardır. Buna göre; normal bir kişinin, DKY’ndan diapozon sesini, mastoid üzerinde duyduğu süre kadar algılaması gerekir. Buna </a:t>
            </a:r>
            <a:r>
              <a:rPr lang="tr-TR" sz="1600" i="1" dirty="0" smtClean="0"/>
              <a:t>Rinne pozitif</a:t>
            </a:r>
            <a:r>
              <a:rPr lang="tr-TR" sz="1600" dirty="0" smtClean="0"/>
              <a:t> denir. </a:t>
            </a:r>
          </a:p>
          <a:p>
            <a:pPr lvl="1">
              <a:spcBef>
                <a:spcPct val="0"/>
              </a:spcBef>
              <a:buFontTx/>
              <a:buChar char="•"/>
            </a:pPr>
            <a:r>
              <a:rPr lang="tr-TR" sz="1600" b="1" i="1" dirty="0" smtClean="0"/>
              <a:t>İTİK:</a:t>
            </a:r>
            <a:r>
              <a:rPr lang="tr-TR" sz="1600" dirty="0" smtClean="0"/>
              <a:t> Diapozon sesi DKY önünde iken duyulma veya işitme süresi kısalmıştır. Buna </a:t>
            </a:r>
            <a:r>
              <a:rPr lang="tr-TR" sz="1600" i="1" dirty="0" smtClean="0"/>
              <a:t>Rinne negatif</a:t>
            </a:r>
            <a:r>
              <a:rPr lang="tr-TR" sz="1600" dirty="0" smtClean="0"/>
              <a:t> denir. </a:t>
            </a:r>
          </a:p>
          <a:p>
            <a:pPr lvl="1">
              <a:spcBef>
                <a:spcPct val="0"/>
              </a:spcBef>
              <a:buFontTx/>
              <a:buChar char="•"/>
            </a:pPr>
            <a:r>
              <a:rPr lang="tr-TR" sz="1600" b="1" i="1" dirty="0" smtClean="0"/>
              <a:t>SNİK:</a:t>
            </a:r>
            <a:r>
              <a:rPr lang="tr-TR" sz="1600" dirty="0" smtClean="0"/>
              <a:t> Hem hava yolu ile hem de kemik yolu ile olan işitme azalmıştır. Bu nedenle Rinne testinde hava yolu/kemik yolu oranı bozulmamıştır. Bu duruma </a:t>
            </a:r>
            <a:r>
              <a:rPr lang="tr-TR" sz="1600" i="1" dirty="0" smtClean="0"/>
              <a:t>patolojik Rinne pozitif</a:t>
            </a:r>
            <a:r>
              <a:rPr lang="tr-TR" sz="1600" dirty="0" smtClean="0"/>
              <a:t> denir.</a:t>
            </a:r>
          </a:p>
          <a:p>
            <a:pPr lvl="1">
              <a:spcBef>
                <a:spcPct val="0"/>
              </a:spcBef>
              <a:buFontTx/>
              <a:buChar char="•"/>
            </a:pPr>
            <a:r>
              <a:rPr lang="tr-TR" sz="1600" b="1" i="1" dirty="0" smtClean="0"/>
              <a:t>Total İşitme Kaybı:</a:t>
            </a:r>
            <a:r>
              <a:rPr lang="tr-TR" sz="1600" dirty="0" smtClean="0"/>
              <a:t> Şayet bir kulakta çok ileri derecede veya total işitme kaybı varsa, mastoid etkisi ile işiten diğer kulak tarafından algılanabilir. Bu durumda hasta yön tayin edemez ve sesi işittiğini ifade eder, ancak DKY önüne konan diapozon titreşimini hissedemez. Sonuçta; testi yapan hekim, hastada hava yolu ile iletim kaybı olduğu yanılgısına düşebilir. Bu duruma </a:t>
            </a:r>
            <a:r>
              <a:rPr lang="tr-TR" sz="1600" i="1" dirty="0" smtClean="0"/>
              <a:t>yalancı Rinne negatif</a:t>
            </a:r>
            <a:r>
              <a:rPr lang="tr-TR" sz="1600" dirty="0" smtClean="0"/>
              <a:t> denir. Bu nedenle iki kulak arasında büyük işitme farklılığı şüphesinde, sağlam kulak maskelenmelidir.</a:t>
            </a:r>
          </a:p>
          <a:p>
            <a:pPr>
              <a:spcBef>
                <a:spcPct val="0"/>
              </a:spcBef>
            </a:pPr>
            <a:endParaRPr lang="tr-TR" sz="2000" b="1" dirty="0" smtClean="0"/>
          </a:p>
        </p:txBody>
      </p:sp>
    </p:spTree>
    <p:extLst>
      <p:ext uri="{BB962C8B-B14F-4D97-AF65-F5344CB8AC3E}">
        <p14:creationId xmlns:p14="http://schemas.microsoft.com/office/powerpoint/2010/main" xmlns="" val="2543577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tr-TR" b="1" dirty="0" smtClean="0"/>
              <a:t>İşitmenin Değerlendirilmesi</a:t>
            </a:r>
            <a:endParaRPr lang="en-US" dirty="0"/>
          </a:p>
        </p:txBody>
      </p:sp>
      <p:sp>
        <p:nvSpPr>
          <p:cNvPr id="3" name="Content Placeholder 2"/>
          <p:cNvSpPr>
            <a:spLocks noGrp="1"/>
          </p:cNvSpPr>
          <p:nvPr>
            <p:ph idx="1"/>
          </p:nvPr>
        </p:nvSpPr>
        <p:spPr>
          <a:xfrm>
            <a:off x="457200" y="914400"/>
            <a:ext cx="8534400" cy="5867400"/>
          </a:xfrm>
        </p:spPr>
        <p:txBody>
          <a:bodyPr>
            <a:noAutofit/>
          </a:bodyPr>
          <a:lstStyle/>
          <a:p>
            <a:pPr>
              <a:spcBef>
                <a:spcPct val="0"/>
              </a:spcBef>
            </a:pPr>
            <a:r>
              <a:rPr lang="tr-TR" sz="2000" b="1" dirty="0" smtClean="0"/>
              <a:t>Schwabach Testi</a:t>
            </a:r>
            <a:endParaRPr lang="tr-TR" sz="2000" dirty="0" smtClean="0"/>
          </a:p>
          <a:p>
            <a:pPr lvl="1">
              <a:spcBef>
                <a:spcPct val="0"/>
              </a:spcBef>
            </a:pPr>
            <a:r>
              <a:rPr lang="tr-TR" sz="1600" dirty="0" smtClean="0"/>
              <a:t>Schwabach; kemik yolu persepsiyonunun işitmesi normal olan birine göre azalıp azalmadığını incelemeye dayalı bir testtir. Hastanın kemik yolu ile işitmesinin muayene eden kişinin kemik yolu işitmesinin (yani normalden) farklı olup olmadığı araştırılır. SNİK’lı hastanın kemik yolu ile iletimi süresi düşer ve diapozon titreşimini işitme süresi kısalır.</a:t>
            </a:r>
          </a:p>
          <a:p>
            <a:pPr>
              <a:spcBef>
                <a:spcPct val="0"/>
              </a:spcBef>
            </a:pPr>
            <a:endParaRPr lang="tr-TR" sz="2000" b="1" dirty="0" smtClean="0"/>
          </a:p>
          <a:p>
            <a:pPr>
              <a:spcBef>
                <a:spcPct val="0"/>
              </a:spcBef>
            </a:pPr>
            <a:r>
              <a:rPr lang="tr-TR" sz="2000" b="1" dirty="0" smtClean="0"/>
              <a:t>Gelle Testi</a:t>
            </a:r>
            <a:endParaRPr lang="tr-TR" sz="2000" dirty="0" smtClean="0"/>
          </a:p>
          <a:p>
            <a:pPr lvl="1">
              <a:spcBef>
                <a:spcPct val="0"/>
              </a:spcBef>
            </a:pPr>
            <a:r>
              <a:rPr lang="tr-TR" sz="1600" dirty="0" smtClean="0"/>
              <a:t>Diapozonla yapılan özel bir testtir. Testin amacı stapesin mobil veya fikse olduğunu ortaya koymaktır. Özellikle otoskleroz hastalığının tanısında yardımcıdır. Normal bir şahısta titreşmekte olan diapozon mastoid üzerine konduğunda ve bu esnada DKY’na pnömatik otoskop ile pozitif hava basıncı verildiğinde stapes tabanı oval pencereye doğru itileceği için diapozonun sesi azalır veya kaybolur. Hava emilerek negatif basınç oluşturulduğunda, hasta sesi tekrar duyduğunu ifade eder. Stapesin fikse olduğu durumlarda, bu test sırasında işitmede değişme olmaz.</a:t>
            </a:r>
          </a:p>
          <a:p>
            <a:pPr>
              <a:spcBef>
                <a:spcPct val="0"/>
              </a:spcBef>
            </a:pPr>
            <a:endParaRPr lang="tr-TR" sz="2000" dirty="0" smtClean="0"/>
          </a:p>
          <a:p>
            <a:pPr marL="0" indent="0">
              <a:spcBef>
                <a:spcPct val="0"/>
              </a:spcBef>
              <a:buNone/>
            </a:pPr>
            <a:r>
              <a:rPr lang="tr-TR" sz="1800" b="1" i="1" dirty="0" smtClean="0"/>
              <a:t>Diapozon Testi Sonuçları</a:t>
            </a:r>
            <a:endParaRPr lang="tr-TR" sz="1800" dirty="0" smtClean="0"/>
          </a:p>
          <a:p>
            <a:pPr marL="0" indent="0">
              <a:spcBef>
                <a:spcPct val="0"/>
              </a:spcBef>
              <a:buNone/>
            </a:pPr>
            <a:r>
              <a:rPr lang="tr-TR" sz="1600" dirty="0" smtClean="0"/>
              <a:t> 			</a:t>
            </a:r>
            <a:r>
              <a:rPr lang="tr-TR" sz="1600" b="1" dirty="0" smtClean="0"/>
              <a:t>Weber			Rinne</a:t>
            </a:r>
            <a:r>
              <a:rPr lang="tr-TR" sz="1600" dirty="0" smtClean="0"/>
              <a:t>	     </a:t>
            </a:r>
            <a:r>
              <a:rPr lang="tr-TR" sz="1600" b="1" dirty="0" smtClean="0"/>
              <a:t>Schwabach</a:t>
            </a:r>
            <a:endParaRPr lang="tr-TR" sz="1600" dirty="0" smtClean="0"/>
          </a:p>
          <a:p>
            <a:pPr>
              <a:spcBef>
                <a:spcPct val="0"/>
              </a:spcBef>
            </a:pPr>
            <a:r>
              <a:rPr lang="tr-TR" sz="1600" dirty="0" smtClean="0"/>
              <a:t>Normal işitme		Ortada			+	     Eşit</a:t>
            </a:r>
          </a:p>
          <a:p>
            <a:pPr>
              <a:spcBef>
                <a:spcPct val="0"/>
              </a:spcBef>
            </a:pPr>
            <a:r>
              <a:rPr lang="tr-TR" sz="1600" dirty="0" smtClean="0"/>
              <a:t>İletim tipi işitme kaybı	Hasta kulağa lateralize		–	     Uzamış</a:t>
            </a:r>
          </a:p>
          <a:p>
            <a:pPr>
              <a:spcBef>
                <a:spcPct val="0"/>
              </a:spcBef>
            </a:pPr>
            <a:r>
              <a:rPr lang="tr-TR" sz="1600" dirty="0" smtClean="0"/>
              <a:t>Sensorinöral tip işitme kaybı	Normal kulağa lateralize	Patolojik +	     Kısalmış</a:t>
            </a:r>
          </a:p>
          <a:p>
            <a:endParaRPr lang="en-US" sz="6000" dirty="0"/>
          </a:p>
        </p:txBody>
      </p:sp>
    </p:spTree>
    <p:extLst>
      <p:ext uri="{BB962C8B-B14F-4D97-AF65-F5344CB8AC3E}">
        <p14:creationId xmlns:p14="http://schemas.microsoft.com/office/powerpoint/2010/main" xmlns="" val="485109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Laboratuar incelemeleri</a:t>
            </a:r>
            <a:endParaRPr lang="tr-TR" b="1" dirty="0"/>
          </a:p>
        </p:txBody>
      </p:sp>
      <p:sp>
        <p:nvSpPr>
          <p:cNvPr id="3" name="2 İçerik Yer Tutucusu"/>
          <p:cNvSpPr>
            <a:spLocks noGrp="1"/>
          </p:cNvSpPr>
          <p:nvPr>
            <p:ph idx="1"/>
          </p:nvPr>
        </p:nvSpPr>
        <p:spPr>
          <a:xfrm>
            <a:off x="1042988" y="1341438"/>
            <a:ext cx="7566025" cy="5516562"/>
          </a:xfrm>
        </p:spPr>
        <p:txBody>
          <a:bodyPr/>
          <a:lstStyle/>
          <a:p>
            <a:pPr>
              <a:defRPr/>
            </a:pPr>
            <a:r>
              <a:rPr lang="tr-TR" smtClean="0"/>
              <a:t>Odyometri</a:t>
            </a:r>
          </a:p>
          <a:p>
            <a:pPr lvl="1">
              <a:defRPr/>
            </a:pPr>
            <a:r>
              <a:rPr lang="tr-TR" smtClean="0"/>
              <a:t>Saf ses odyometri</a:t>
            </a:r>
          </a:p>
          <a:p>
            <a:pPr lvl="1">
              <a:defRPr/>
            </a:pPr>
            <a:r>
              <a:rPr lang="tr-TR" smtClean="0"/>
              <a:t>Konuşma odyometrisi</a:t>
            </a:r>
          </a:p>
          <a:p>
            <a:pPr lvl="1">
              <a:defRPr/>
            </a:pPr>
            <a:r>
              <a:rPr lang="tr-TR" smtClean="0"/>
              <a:t>İmpedans odyometri</a:t>
            </a:r>
          </a:p>
          <a:p>
            <a:pPr>
              <a:defRPr/>
            </a:pPr>
            <a:endParaRPr lang="tr-TR" smtClean="0"/>
          </a:p>
          <a:p>
            <a:pPr>
              <a:defRPr/>
            </a:pPr>
            <a:r>
              <a:rPr lang="tr-TR" smtClean="0"/>
              <a:t>Görüntüleme</a:t>
            </a:r>
          </a:p>
          <a:p>
            <a:pPr lvl="1">
              <a:defRPr/>
            </a:pPr>
            <a:r>
              <a:rPr lang="tr-TR" smtClean="0"/>
              <a:t>Konvansiyonel radyografi (x-ray)</a:t>
            </a:r>
          </a:p>
          <a:p>
            <a:pPr lvl="1">
              <a:defRPr/>
            </a:pPr>
            <a:r>
              <a:rPr lang="tr-TR" smtClean="0"/>
              <a:t>Bilgisayarlı tomografi</a:t>
            </a:r>
          </a:p>
          <a:p>
            <a:pPr lvl="1">
              <a:defRPr/>
            </a:pPr>
            <a:r>
              <a:rPr lang="tr-TR" smtClean="0"/>
              <a:t>Manyetik rezonans görüntüleme</a:t>
            </a:r>
          </a:p>
          <a:p>
            <a:pPr lvl="1">
              <a:defRPr/>
            </a:pPr>
            <a:r>
              <a:rPr lang="tr-TR" smtClean="0"/>
              <a:t>Anjiyografi</a:t>
            </a:r>
            <a:endParaRPr lang="tr-TR"/>
          </a:p>
        </p:txBody>
      </p:sp>
    </p:spTree>
    <p:extLst>
      <p:ext uri="{BB962C8B-B14F-4D97-AF65-F5344CB8AC3E}">
        <p14:creationId xmlns:p14="http://schemas.microsoft.com/office/powerpoint/2010/main" xmlns="" val="20201210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ORTA KULAK </a:t>
            </a:r>
            <a:endParaRPr lang="en-US" dirty="0"/>
          </a:p>
        </p:txBody>
      </p:sp>
      <p:sp>
        <p:nvSpPr>
          <p:cNvPr id="3" name="Content Placeholder 2"/>
          <p:cNvSpPr>
            <a:spLocks noGrp="1"/>
          </p:cNvSpPr>
          <p:nvPr>
            <p:ph idx="1"/>
          </p:nvPr>
        </p:nvSpPr>
        <p:spPr/>
        <p:txBody>
          <a:bodyPr>
            <a:normAutofit fontScale="92500" lnSpcReduction="20000"/>
          </a:bodyPr>
          <a:lstStyle/>
          <a:p>
            <a:pPr>
              <a:spcBef>
                <a:spcPct val="0"/>
              </a:spcBef>
            </a:pPr>
            <a:endParaRPr lang="tr-TR" dirty="0" smtClean="0"/>
          </a:p>
          <a:p>
            <a:pPr>
              <a:spcBef>
                <a:spcPct val="0"/>
              </a:spcBef>
            </a:pPr>
            <a:r>
              <a:rPr lang="tr-TR" dirty="0" smtClean="0"/>
              <a:t>Orta kulak, kulak zarı ile iç kulak arasında kalan boşluktur. Ses dalgalarının iç kulağa iletilmesinde görev alır. </a:t>
            </a:r>
            <a:endParaRPr lang="en-US" dirty="0" smtClean="0"/>
          </a:p>
          <a:p>
            <a:pPr>
              <a:spcBef>
                <a:spcPct val="0"/>
              </a:spcBef>
            </a:pPr>
            <a:r>
              <a:rPr lang="tr-TR" dirty="0" smtClean="0"/>
              <a:t>Tamamıyle kapalı bir boşluk değildir ve Östaki borusu aracılığı ile dış ortamla ve aditus ad antrum ile mastoid hücrelerle bağlantılıdır. </a:t>
            </a:r>
            <a:endParaRPr lang="en-US" dirty="0" smtClean="0"/>
          </a:p>
          <a:p>
            <a:pPr>
              <a:spcBef>
                <a:spcPct val="0"/>
              </a:spcBef>
            </a:pPr>
            <a:r>
              <a:rPr lang="tr-TR" dirty="0" smtClean="0"/>
              <a:t>Orta kulak düzensiz bir dikdörtgen prizma şeklindedir. Ön kısmı daha dardır. </a:t>
            </a:r>
            <a:endParaRPr lang="en-US" dirty="0" smtClean="0"/>
          </a:p>
          <a:p>
            <a:pPr>
              <a:spcBef>
                <a:spcPct val="0"/>
              </a:spcBef>
            </a:pPr>
            <a:r>
              <a:rPr lang="tr-TR" dirty="0" smtClean="0"/>
              <a:t>En önde Östaki borusu ağzı ile en arkada antrum parçası arasındaki mesafe 13 mm civarındadır.</a:t>
            </a:r>
          </a:p>
          <a:p>
            <a:pPr>
              <a:spcBef>
                <a:spcPct val="0"/>
              </a:spcBef>
            </a:pPr>
            <a:endParaRPr lang="tr-TR" dirty="0" smtClean="0"/>
          </a:p>
          <a:p>
            <a:endParaRPr lang="en-US" dirty="0"/>
          </a:p>
        </p:txBody>
      </p:sp>
    </p:spTree>
    <p:extLst>
      <p:ext uri="{BB962C8B-B14F-4D97-AF65-F5344CB8AC3E}">
        <p14:creationId xmlns:p14="http://schemas.microsoft.com/office/powerpoint/2010/main" xmlns="" val="35487651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mtClean="0"/>
              <a:t>Saf ses odyometri</a:t>
            </a:r>
            <a:endParaRPr lang="tr-TR"/>
          </a:p>
        </p:txBody>
      </p:sp>
      <p:pic>
        <p:nvPicPr>
          <p:cNvPr id="26627" name="Picture 2" descr="odyo_mixed"/>
          <p:cNvPicPr>
            <a:picLocks noChangeAspect="1" noChangeArrowheads="1"/>
          </p:cNvPicPr>
          <p:nvPr/>
        </p:nvPicPr>
        <p:blipFill>
          <a:blip r:embed="rId3" cstate="print"/>
          <a:srcRect/>
          <a:stretch>
            <a:fillRect/>
          </a:stretch>
        </p:blipFill>
        <p:spPr bwMode="auto">
          <a:xfrm>
            <a:off x="4668838" y="4149725"/>
            <a:ext cx="3359150" cy="2519363"/>
          </a:xfrm>
          <a:prstGeom prst="rect">
            <a:avLst/>
          </a:prstGeom>
          <a:noFill/>
          <a:ln w="9525">
            <a:noFill/>
            <a:miter lim="800000"/>
            <a:headEnd/>
            <a:tailEnd/>
          </a:ln>
        </p:spPr>
      </p:pic>
      <p:pic>
        <p:nvPicPr>
          <p:cNvPr id="26628" name="Picture 3" descr="odyo_n"/>
          <p:cNvPicPr>
            <a:picLocks noChangeAspect="1" noChangeArrowheads="1"/>
          </p:cNvPicPr>
          <p:nvPr/>
        </p:nvPicPr>
        <p:blipFill>
          <a:blip r:embed="rId4" cstate="print"/>
          <a:srcRect/>
          <a:stretch>
            <a:fillRect/>
          </a:stretch>
        </p:blipFill>
        <p:spPr bwMode="auto">
          <a:xfrm>
            <a:off x="1116013" y="1484313"/>
            <a:ext cx="3359150" cy="2520950"/>
          </a:xfrm>
          <a:prstGeom prst="rect">
            <a:avLst/>
          </a:prstGeom>
          <a:noFill/>
          <a:ln w="9525">
            <a:noFill/>
            <a:miter lim="800000"/>
            <a:headEnd/>
            <a:tailEnd/>
          </a:ln>
        </p:spPr>
      </p:pic>
      <p:pic>
        <p:nvPicPr>
          <p:cNvPr id="26629" name="Picture 4" descr="odyo_snik"/>
          <p:cNvPicPr>
            <a:picLocks noChangeAspect="1" noChangeArrowheads="1"/>
          </p:cNvPicPr>
          <p:nvPr/>
        </p:nvPicPr>
        <p:blipFill>
          <a:blip r:embed="rId5" cstate="print"/>
          <a:srcRect/>
          <a:stretch>
            <a:fillRect/>
          </a:stretch>
        </p:blipFill>
        <p:spPr bwMode="auto">
          <a:xfrm>
            <a:off x="4665663" y="1484313"/>
            <a:ext cx="3362325" cy="2522537"/>
          </a:xfrm>
          <a:prstGeom prst="rect">
            <a:avLst/>
          </a:prstGeom>
          <a:noFill/>
          <a:ln w="9525">
            <a:noFill/>
            <a:miter lim="800000"/>
            <a:headEnd/>
            <a:tailEnd/>
          </a:ln>
        </p:spPr>
      </p:pic>
      <p:pic>
        <p:nvPicPr>
          <p:cNvPr id="26630" name="Picture 5" descr="odyo_snik"/>
          <p:cNvPicPr>
            <a:picLocks noChangeAspect="1" noChangeArrowheads="1"/>
          </p:cNvPicPr>
          <p:nvPr/>
        </p:nvPicPr>
        <p:blipFill>
          <a:blip r:embed="rId6" cstate="print"/>
          <a:srcRect/>
          <a:stretch>
            <a:fillRect/>
          </a:stretch>
        </p:blipFill>
        <p:spPr bwMode="auto">
          <a:xfrm>
            <a:off x="1116013" y="4149725"/>
            <a:ext cx="3359150" cy="2519363"/>
          </a:xfrm>
          <a:prstGeom prst="rect">
            <a:avLst/>
          </a:prstGeom>
          <a:noFill/>
          <a:ln w="19050">
            <a:noFill/>
            <a:miter lim="800000"/>
            <a:headEnd/>
            <a:tailEnd/>
          </a:ln>
        </p:spPr>
      </p:pic>
      <p:sp>
        <p:nvSpPr>
          <p:cNvPr id="26631" name="Line 6"/>
          <p:cNvSpPr>
            <a:spLocks noChangeShapeType="1"/>
          </p:cNvSpPr>
          <p:nvPr/>
        </p:nvSpPr>
        <p:spPr bwMode="auto">
          <a:xfrm>
            <a:off x="1584325" y="2276475"/>
            <a:ext cx="2741613" cy="15875"/>
          </a:xfrm>
          <a:prstGeom prst="line">
            <a:avLst/>
          </a:prstGeom>
          <a:noFill/>
          <a:ln w="38100">
            <a:solidFill>
              <a:srgbClr val="0000CC"/>
            </a:solidFill>
            <a:round/>
            <a:headEnd/>
            <a:tailEnd/>
          </a:ln>
        </p:spPr>
        <p:txBody>
          <a:bodyPr/>
          <a:lstStyle/>
          <a:p>
            <a:endParaRPr lang="en-US"/>
          </a:p>
        </p:txBody>
      </p:sp>
      <p:sp>
        <p:nvSpPr>
          <p:cNvPr id="26632" name="Line 7"/>
          <p:cNvSpPr>
            <a:spLocks noChangeShapeType="1"/>
          </p:cNvSpPr>
          <p:nvPr/>
        </p:nvSpPr>
        <p:spPr bwMode="auto">
          <a:xfrm>
            <a:off x="5111750" y="2276475"/>
            <a:ext cx="2762250" cy="7938"/>
          </a:xfrm>
          <a:prstGeom prst="line">
            <a:avLst/>
          </a:prstGeom>
          <a:noFill/>
          <a:ln w="38100">
            <a:solidFill>
              <a:srgbClr val="0000CC"/>
            </a:solidFill>
            <a:round/>
            <a:headEnd/>
            <a:tailEnd/>
          </a:ln>
        </p:spPr>
        <p:txBody>
          <a:bodyPr/>
          <a:lstStyle/>
          <a:p>
            <a:endParaRPr lang="en-US"/>
          </a:p>
        </p:txBody>
      </p:sp>
      <p:sp>
        <p:nvSpPr>
          <p:cNvPr id="26633" name="Text Box 10"/>
          <p:cNvSpPr txBox="1">
            <a:spLocks noChangeArrowheads="1"/>
          </p:cNvSpPr>
          <p:nvPr/>
        </p:nvSpPr>
        <p:spPr bwMode="auto">
          <a:xfrm>
            <a:off x="1258888" y="3573463"/>
            <a:ext cx="1398587" cy="368300"/>
          </a:xfrm>
          <a:prstGeom prst="rect">
            <a:avLst/>
          </a:prstGeom>
          <a:noFill/>
          <a:ln w="9525">
            <a:noFill/>
            <a:miter lim="800000"/>
            <a:headEnd/>
            <a:tailEnd/>
          </a:ln>
        </p:spPr>
        <p:txBody>
          <a:bodyPr>
            <a:spAutoFit/>
          </a:bodyPr>
          <a:lstStyle/>
          <a:p>
            <a:r>
              <a:rPr lang="tr-TR" b="1">
                <a:solidFill>
                  <a:srgbClr val="FF0000"/>
                </a:solidFill>
                <a:latin typeface="Tahoma" pitchFamily="34" charset="0"/>
              </a:rPr>
              <a:t>Normal</a:t>
            </a:r>
          </a:p>
        </p:txBody>
      </p:sp>
      <p:sp>
        <p:nvSpPr>
          <p:cNvPr id="26634" name="Text Box 11"/>
          <p:cNvSpPr txBox="1">
            <a:spLocks noChangeArrowheads="1"/>
          </p:cNvSpPr>
          <p:nvPr/>
        </p:nvSpPr>
        <p:spPr bwMode="auto">
          <a:xfrm>
            <a:off x="5100638" y="3644900"/>
            <a:ext cx="936625" cy="369888"/>
          </a:xfrm>
          <a:prstGeom prst="rect">
            <a:avLst/>
          </a:prstGeom>
          <a:noFill/>
          <a:ln w="9525">
            <a:noFill/>
            <a:miter lim="800000"/>
            <a:headEnd/>
            <a:tailEnd/>
          </a:ln>
        </p:spPr>
        <p:txBody>
          <a:bodyPr>
            <a:spAutoFit/>
          </a:bodyPr>
          <a:lstStyle/>
          <a:p>
            <a:r>
              <a:rPr lang="tr-TR" b="1">
                <a:solidFill>
                  <a:srgbClr val="FF0000"/>
                </a:solidFill>
                <a:latin typeface="Tahoma" pitchFamily="34" charset="0"/>
              </a:rPr>
              <a:t>İTİK</a:t>
            </a:r>
          </a:p>
        </p:txBody>
      </p:sp>
      <p:sp>
        <p:nvSpPr>
          <p:cNvPr id="26635" name="Text Box 12"/>
          <p:cNvSpPr txBox="1">
            <a:spLocks noChangeArrowheads="1"/>
          </p:cNvSpPr>
          <p:nvPr/>
        </p:nvSpPr>
        <p:spPr bwMode="auto">
          <a:xfrm>
            <a:off x="1476375" y="6237288"/>
            <a:ext cx="1112838" cy="369887"/>
          </a:xfrm>
          <a:prstGeom prst="rect">
            <a:avLst/>
          </a:prstGeom>
          <a:noFill/>
          <a:ln w="9525">
            <a:noFill/>
            <a:miter lim="800000"/>
            <a:headEnd/>
            <a:tailEnd/>
          </a:ln>
        </p:spPr>
        <p:txBody>
          <a:bodyPr>
            <a:spAutoFit/>
          </a:bodyPr>
          <a:lstStyle/>
          <a:p>
            <a:r>
              <a:rPr lang="tr-TR" b="1">
                <a:solidFill>
                  <a:srgbClr val="FF0000"/>
                </a:solidFill>
                <a:latin typeface="Tahoma" pitchFamily="34" charset="0"/>
              </a:rPr>
              <a:t>SNİK</a:t>
            </a:r>
          </a:p>
        </p:txBody>
      </p:sp>
      <p:sp>
        <p:nvSpPr>
          <p:cNvPr id="26636" name="Text Box 13"/>
          <p:cNvSpPr txBox="1">
            <a:spLocks noChangeArrowheads="1"/>
          </p:cNvSpPr>
          <p:nvPr/>
        </p:nvSpPr>
        <p:spPr bwMode="auto">
          <a:xfrm>
            <a:off x="4811713" y="6237288"/>
            <a:ext cx="1439862" cy="369887"/>
          </a:xfrm>
          <a:prstGeom prst="rect">
            <a:avLst/>
          </a:prstGeom>
          <a:noFill/>
          <a:ln w="9525">
            <a:noFill/>
            <a:miter lim="800000"/>
            <a:headEnd/>
            <a:tailEnd/>
          </a:ln>
        </p:spPr>
        <p:txBody>
          <a:bodyPr>
            <a:spAutoFit/>
          </a:bodyPr>
          <a:lstStyle/>
          <a:p>
            <a:r>
              <a:rPr lang="tr-TR" b="1">
                <a:solidFill>
                  <a:srgbClr val="FF0000"/>
                </a:solidFill>
                <a:latin typeface="Tahoma" pitchFamily="34" charset="0"/>
              </a:rPr>
              <a:t>Mikst İK</a:t>
            </a:r>
          </a:p>
        </p:txBody>
      </p:sp>
      <p:sp>
        <p:nvSpPr>
          <p:cNvPr id="26637" name="Line 6"/>
          <p:cNvSpPr>
            <a:spLocks noChangeShapeType="1"/>
          </p:cNvSpPr>
          <p:nvPr/>
        </p:nvSpPr>
        <p:spPr bwMode="auto">
          <a:xfrm>
            <a:off x="1576388" y="4951413"/>
            <a:ext cx="2743200" cy="15875"/>
          </a:xfrm>
          <a:prstGeom prst="line">
            <a:avLst/>
          </a:prstGeom>
          <a:noFill/>
          <a:ln w="38100">
            <a:solidFill>
              <a:srgbClr val="0000CC"/>
            </a:solidFill>
            <a:round/>
            <a:headEnd/>
            <a:tailEnd/>
          </a:ln>
        </p:spPr>
        <p:txBody>
          <a:bodyPr/>
          <a:lstStyle/>
          <a:p>
            <a:endParaRPr lang="en-US"/>
          </a:p>
        </p:txBody>
      </p:sp>
      <p:sp>
        <p:nvSpPr>
          <p:cNvPr id="26638" name="Line 7"/>
          <p:cNvSpPr>
            <a:spLocks noChangeShapeType="1"/>
          </p:cNvSpPr>
          <p:nvPr/>
        </p:nvSpPr>
        <p:spPr bwMode="auto">
          <a:xfrm>
            <a:off x="5130800" y="4951413"/>
            <a:ext cx="2763838" cy="6350"/>
          </a:xfrm>
          <a:prstGeom prst="line">
            <a:avLst/>
          </a:prstGeom>
          <a:noFill/>
          <a:ln w="38100">
            <a:solidFill>
              <a:srgbClr val="0000CC"/>
            </a:solidFill>
            <a:round/>
            <a:headEnd/>
            <a:tailEnd/>
          </a:ln>
        </p:spPr>
        <p:txBody>
          <a:bodyPr/>
          <a:lstStyle/>
          <a:p>
            <a:endParaRPr lang="en-US"/>
          </a:p>
        </p:txBody>
      </p:sp>
    </p:spTree>
    <p:extLst>
      <p:ext uri="{BB962C8B-B14F-4D97-AF65-F5344CB8AC3E}">
        <p14:creationId xmlns:p14="http://schemas.microsoft.com/office/powerpoint/2010/main" xmlns="" val="2642711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tr-TR" b="1" dirty="0" smtClean="0"/>
              <a:t>Odyometri</a:t>
            </a:r>
            <a:endParaRPr lang="en-US" dirty="0"/>
          </a:p>
        </p:txBody>
      </p:sp>
      <p:sp>
        <p:nvSpPr>
          <p:cNvPr id="3" name="Content Placeholder 2"/>
          <p:cNvSpPr>
            <a:spLocks noGrp="1"/>
          </p:cNvSpPr>
          <p:nvPr>
            <p:ph idx="1"/>
          </p:nvPr>
        </p:nvSpPr>
        <p:spPr>
          <a:xfrm>
            <a:off x="457200" y="1371600"/>
            <a:ext cx="8305800" cy="5029200"/>
          </a:xfrm>
        </p:spPr>
        <p:txBody>
          <a:bodyPr>
            <a:noAutofit/>
          </a:bodyPr>
          <a:lstStyle/>
          <a:p>
            <a:pPr>
              <a:defRPr/>
            </a:pPr>
            <a:r>
              <a:rPr lang="tr-TR" sz="2000" dirty="0" smtClean="0"/>
              <a:t>Odyometreler</a:t>
            </a:r>
            <a:r>
              <a:rPr lang="tr-TR" sz="2000" dirty="0"/>
              <a:t>, kalibre edilmiş saf ses üreten, konuşma ve çeşitli maskeleme sesleri çıkartan, bir uygulayıcı tarafından kontrol edilen (mikrofonlu, kulaklıklı ve kemik yolu için vibratörlü) cihazlardır. </a:t>
            </a:r>
          </a:p>
          <a:p>
            <a:pPr>
              <a:defRPr/>
            </a:pPr>
            <a:endParaRPr lang="tr-TR" sz="2000" b="1" dirty="0" smtClean="0"/>
          </a:p>
          <a:p>
            <a:pPr>
              <a:defRPr/>
            </a:pPr>
            <a:r>
              <a:rPr lang="tr-TR" sz="2000" b="1" dirty="0" smtClean="0"/>
              <a:t>Tonal </a:t>
            </a:r>
            <a:r>
              <a:rPr lang="tr-TR" sz="2000" b="1" dirty="0"/>
              <a:t>Odyometri (Saf ses odyometrisi)</a:t>
            </a:r>
            <a:endParaRPr lang="tr-TR" sz="2000" dirty="0"/>
          </a:p>
          <a:p>
            <a:pPr>
              <a:defRPr/>
            </a:pPr>
            <a:r>
              <a:rPr lang="tr-TR" sz="2000" dirty="0"/>
              <a:t>Saf ton sesler verilerek işitme eşiğini saptamaya yarayan subjektif bir yöntemdir. Elde edilen grafiğe </a:t>
            </a:r>
            <a:r>
              <a:rPr lang="tr-TR" sz="2000" i="1" dirty="0"/>
              <a:t>odyogram</a:t>
            </a:r>
            <a:r>
              <a:rPr lang="tr-TR" sz="2000" dirty="0"/>
              <a:t> denir. Kullanılan odyometre aygıtlarında hava ve kemik yolu eşikleri birbirine çakışacak tarzda kalibre edilmiştir.</a:t>
            </a:r>
          </a:p>
          <a:p>
            <a:pPr>
              <a:defRPr/>
            </a:pPr>
            <a:r>
              <a:rPr lang="tr-TR" sz="2000" dirty="0"/>
              <a:t>125, 250, 500, 1000, 2000, 4000, 8000 frekanslı saf sesler kullanılır, bunlar Hertz (Hz) olarak ifade edilir. Sesin şiddeti ise 0-110 arasındadır ve desibell (dB) olarak tanımlanır</a:t>
            </a:r>
            <a:r>
              <a:rPr lang="tr-TR" sz="2000" dirty="0" smtClean="0"/>
              <a:t>.</a:t>
            </a:r>
            <a:endParaRPr lang="tr-TR" sz="2000" dirty="0"/>
          </a:p>
        </p:txBody>
      </p:sp>
    </p:spTree>
    <p:extLst>
      <p:ext uri="{BB962C8B-B14F-4D97-AF65-F5344CB8AC3E}">
        <p14:creationId xmlns:p14="http://schemas.microsoft.com/office/powerpoint/2010/main" xmlns="" val="32311496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tr-TR" b="1" dirty="0" smtClean="0"/>
              <a:t>Odyometri</a:t>
            </a:r>
            <a:endParaRPr lang="en-US" dirty="0"/>
          </a:p>
        </p:txBody>
      </p:sp>
      <p:sp>
        <p:nvSpPr>
          <p:cNvPr id="3" name="Content Placeholder 2"/>
          <p:cNvSpPr>
            <a:spLocks noGrp="1"/>
          </p:cNvSpPr>
          <p:nvPr>
            <p:ph idx="1"/>
          </p:nvPr>
        </p:nvSpPr>
        <p:spPr>
          <a:xfrm>
            <a:off x="457200" y="1066800"/>
            <a:ext cx="8305800" cy="5562600"/>
          </a:xfrm>
        </p:spPr>
        <p:txBody>
          <a:bodyPr>
            <a:noAutofit/>
          </a:bodyPr>
          <a:lstStyle/>
          <a:p>
            <a:pPr>
              <a:defRPr/>
            </a:pPr>
            <a:r>
              <a:rPr lang="tr-TR" sz="2000" dirty="0" smtClean="0"/>
              <a:t>Odyogramda </a:t>
            </a:r>
            <a:r>
              <a:rPr lang="tr-TR" sz="2000" dirty="0"/>
              <a:t>işaretlemelerde </a:t>
            </a:r>
            <a:r>
              <a:rPr lang="tr-TR" sz="2000" u="sng" dirty="0"/>
              <a:t>sağ kulak için kırmızı renk</a:t>
            </a:r>
            <a:r>
              <a:rPr lang="tr-TR" sz="2000" dirty="0"/>
              <a:t>, </a:t>
            </a:r>
            <a:r>
              <a:rPr lang="tr-TR" sz="2000" u="sng" dirty="0"/>
              <a:t>sol kulak için mavi renk</a:t>
            </a:r>
            <a:r>
              <a:rPr lang="tr-TR" sz="2000" dirty="0"/>
              <a:t> kullanılır. </a:t>
            </a:r>
          </a:p>
          <a:p>
            <a:pPr>
              <a:defRPr/>
            </a:pPr>
            <a:r>
              <a:rPr lang="tr-TR" sz="2000" dirty="0"/>
              <a:t>            Sağ kulak için hava yolu eşiği “0” ile</a:t>
            </a:r>
          </a:p>
          <a:p>
            <a:pPr>
              <a:defRPr/>
            </a:pPr>
            <a:r>
              <a:rPr lang="tr-TR" sz="2000" dirty="0"/>
              <a:t>            Sağ kulak için kemik yolu eşiği “&lt;” ile</a:t>
            </a:r>
          </a:p>
          <a:p>
            <a:pPr>
              <a:defRPr/>
            </a:pPr>
            <a:r>
              <a:rPr lang="tr-TR" sz="2000" dirty="0"/>
              <a:t>            Sol kulak için hava yolu eşiği “X” ile</a:t>
            </a:r>
          </a:p>
          <a:p>
            <a:pPr>
              <a:defRPr/>
            </a:pPr>
            <a:r>
              <a:rPr lang="tr-TR" sz="2000" dirty="0"/>
              <a:t>            Sol kulak için kemik yolu eşiği “&gt;” ile işaretlenir.</a:t>
            </a:r>
          </a:p>
          <a:p>
            <a:pPr>
              <a:defRPr/>
            </a:pPr>
            <a:r>
              <a:rPr lang="tr-TR" sz="2000" dirty="0"/>
              <a:t>Bu şekilde hastanın işitme eşiği, yani test edilen her frekansta duyabildiği en düşük ses şiddeti saptanır. Konuşma frekansları olan 500-1000-2000 Hz eğik değerlerinin ortalaması alınarak </a:t>
            </a:r>
            <a:r>
              <a:rPr lang="tr-TR" sz="2000" i="1" dirty="0"/>
              <a:t>saf ses ortalaması</a:t>
            </a:r>
            <a:r>
              <a:rPr lang="tr-TR" sz="2000" dirty="0"/>
              <a:t> değeri bulunur. Bu değere göre işitme kaybının dercelendirilmesi yapılır.</a:t>
            </a:r>
          </a:p>
          <a:p>
            <a:pPr>
              <a:defRPr/>
            </a:pPr>
            <a:r>
              <a:rPr lang="tr-TR" sz="2000" dirty="0"/>
              <a:t>0-20 dB                     Normal işitme</a:t>
            </a:r>
          </a:p>
          <a:p>
            <a:pPr>
              <a:defRPr/>
            </a:pPr>
            <a:r>
              <a:rPr lang="tr-TR" sz="2000" dirty="0"/>
              <a:t>21-40 dB                   Hafif işitme kaybı        </a:t>
            </a:r>
          </a:p>
          <a:p>
            <a:pPr>
              <a:defRPr/>
            </a:pPr>
            <a:r>
              <a:rPr lang="tr-TR" sz="2000" dirty="0"/>
              <a:t>41-55 dB                   Orta derecede işitme kaybı</a:t>
            </a:r>
          </a:p>
          <a:p>
            <a:pPr>
              <a:defRPr/>
            </a:pPr>
            <a:r>
              <a:rPr lang="tr-TR" sz="2000" dirty="0"/>
              <a:t>56-70 dB                   Orta-ileri derecede işitme kaybı</a:t>
            </a:r>
          </a:p>
          <a:p>
            <a:pPr>
              <a:defRPr/>
            </a:pPr>
            <a:r>
              <a:rPr lang="tr-TR" sz="2000" dirty="0"/>
              <a:t>71-90 dB                   İleri derecede işitme kaybı</a:t>
            </a:r>
          </a:p>
          <a:p>
            <a:pPr>
              <a:defRPr/>
            </a:pPr>
            <a:r>
              <a:rPr lang="tr-TR" sz="2000" dirty="0"/>
              <a:t>91 dB ve üzeri          Çok ileri derecede işitme </a:t>
            </a:r>
            <a:r>
              <a:rPr lang="tr-TR" sz="2000" dirty="0" smtClean="0"/>
              <a:t>kaybı</a:t>
            </a:r>
            <a:endParaRPr lang="tr-TR" sz="2000" dirty="0"/>
          </a:p>
        </p:txBody>
      </p:sp>
    </p:spTree>
    <p:extLst>
      <p:ext uri="{BB962C8B-B14F-4D97-AF65-F5344CB8AC3E}">
        <p14:creationId xmlns:p14="http://schemas.microsoft.com/office/powerpoint/2010/main" xmlns="" val="21560094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tr-TR" b="1" dirty="0" smtClean="0"/>
              <a:t>Odyometri</a:t>
            </a:r>
            <a:endParaRPr lang="en-US" dirty="0"/>
          </a:p>
        </p:txBody>
      </p:sp>
      <p:sp>
        <p:nvSpPr>
          <p:cNvPr id="3" name="Content Placeholder 2"/>
          <p:cNvSpPr>
            <a:spLocks noGrp="1"/>
          </p:cNvSpPr>
          <p:nvPr>
            <p:ph idx="1"/>
          </p:nvPr>
        </p:nvSpPr>
        <p:spPr>
          <a:xfrm>
            <a:off x="457200" y="1066800"/>
            <a:ext cx="8305800" cy="5562600"/>
          </a:xfrm>
        </p:spPr>
        <p:txBody>
          <a:bodyPr>
            <a:noAutofit/>
          </a:bodyPr>
          <a:lstStyle/>
          <a:p>
            <a:pPr marL="0" indent="0">
              <a:buNone/>
              <a:defRPr/>
            </a:pPr>
            <a:endParaRPr lang="tr-TR" sz="2000" b="1" dirty="0"/>
          </a:p>
          <a:p>
            <a:pPr>
              <a:defRPr/>
            </a:pPr>
            <a:r>
              <a:rPr lang="tr-TR" sz="2000" b="1" dirty="0"/>
              <a:t>Vokal odyometri (Konuşma odyometrisi)</a:t>
            </a:r>
            <a:endParaRPr lang="tr-TR" sz="2000" dirty="0"/>
          </a:p>
          <a:p>
            <a:pPr>
              <a:defRPr/>
            </a:pPr>
            <a:r>
              <a:rPr lang="tr-TR" sz="2000" dirty="0"/>
              <a:t>Konuşma odyometrisi odyometrik araştırma metodlarının tamamlayıcı parçasını oluşturur. İşitme yeteneği ve konuşmayı anlama insanın iletişim açısından saf  sesleri duymasından daha önemlidir. Bu yüzden konuşma odyometrisinin tanı ve tedavide büyük önemi vardır. </a:t>
            </a:r>
          </a:p>
          <a:p>
            <a:pPr>
              <a:defRPr/>
            </a:pPr>
            <a:r>
              <a:rPr lang="tr-TR" sz="2000" dirty="0"/>
              <a:t>Konuşma sesi 100 ile 8000 Hz arasında bir akustik imaj gibi algılanır. Vokal işitme kaybı iki heceli kelimeler listesi ile ölçülürken, diskriminasyon (normal anlaşılabilirlik) tek heceli kelimeler yardımıyla ölçülür. </a:t>
            </a:r>
          </a:p>
          <a:p>
            <a:endParaRPr lang="en-US" sz="2000" dirty="0"/>
          </a:p>
        </p:txBody>
      </p:sp>
    </p:spTree>
    <p:extLst>
      <p:ext uri="{BB962C8B-B14F-4D97-AF65-F5344CB8AC3E}">
        <p14:creationId xmlns:p14="http://schemas.microsoft.com/office/powerpoint/2010/main" xmlns="" val="38215995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odyogram_empty"/>
          <p:cNvPicPr>
            <a:picLocks noChangeAspect="1" noChangeArrowheads="1"/>
          </p:cNvPicPr>
          <p:nvPr/>
        </p:nvPicPr>
        <p:blipFill>
          <a:blip r:embed="rId3" cstate="print"/>
          <a:srcRect/>
          <a:stretch>
            <a:fillRect/>
          </a:stretch>
        </p:blipFill>
        <p:spPr bwMode="auto">
          <a:xfrm>
            <a:off x="215900" y="115888"/>
            <a:ext cx="8748713" cy="5689600"/>
          </a:xfrm>
          <a:prstGeom prst="rect">
            <a:avLst/>
          </a:prstGeom>
          <a:noFill/>
          <a:ln w="9525">
            <a:noFill/>
            <a:miter lim="800000"/>
            <a:headEnd/>
            <a:tailEnd/>
          </a:ln>
        </p:spPr>
      </p:pic>
      <p:sp>
        <p:nvSpPr>
          <p:cNvPr id="27651" name="Text Box 3"/>
          <p:cNvSpPr txBox="1">
            <a:spLocks noChangeArrowheads="1"/>
          </p:cNvSpPr>
          <p:nvPr/>
        </p:nvSpPr>
        <p:spPr bwMode="auto">
          <a:xfrm>
            <a:off x="2268538" y="2276475"/>
            <a:ext cx="500062" cy="579438"/>
          </a:xfrm>
          <a:prstGeom prst="rect">
            <a:avLst/>
          </a:prstGeom>
          <a:noFill/>
          <a:ln w="9525">
            <a:noFill/>
            <a:miter lim="800000"/>
            <a:headEnd/>
            <a:tailEnd/>
          </a:ln>
        </p:spPr>
        <p:txBody>
          <a:bodyPr wrap="none">
            <a:spAutoFit/>
          </a:bodyPr>
          <a:lstStyle/>
          <a:p>
            <a:pPr fontAlgn="base">
              <a:spcBef>
                <a:spcPct val="0"/>
              </a:spcBef>
              <a:spcAft>
                <a:spcPct val="0"/>
              </a:spcAft>
            </a:pPr>
            <a:r>
              <a:rPr lang="tr-TR" sz="3200">
                <a:solidFill>
                  <a:srgbClr val="FF0000"/>
                </a:solidFill>
                <a:cs typeface="Arial" charset="0"/>
              </a:rPr>
              <a:t>O</a:t>
            </a:r>
            <a:endParaRPr lang="en-US" sz="3200">
              <a:solidFill>
                <a:srgbClr val="FF0000"/>
              </a:solidFill>
              <a:cs typeface="Arial" charset="0"/>
            </a:endParaRPr>
          </a:p>
        </p:txBody>
      </p:sp>
      <p:sp>
        <p:nvSpPr>
          <p:cNvPr id="27652" name="Text Box 4"/>
          <p:cNvSpPr txBox="1">
            <a:spLocks noChangeArrowheads="1"/>
          </p:cNvSpPr>
          <p:nvPr/>
        </p:nvSpPr>
        <p:spPr bwMode="auto">
          <a:xfrm>
            <a:off x="2268538" y="1409700"/>
            <a:ext cx="455612" cy="579438"/>
          </a:xfrm>
          <a:prstGeom prst="rect">
            <a:avLst/>
          </a:prstGeom>
          <a:noFill/>
          <a:ln w="9525">
            <a:noFill/>
            <a:miter lim="800000"/>
            <a:headEnd/>
            <a:tailEnd/>
          </a:ln>
        </p:spPr>
        <p:txBody>
          <a:bodyPr wrap="none">
            <a:spAutoFit/>
          </a:bodyPr>
          <a:lstStyle/>
          <a:p>
            <a:pPr fontAlgn="base">
              <a:spcBef>
                <a:spcPct val="0"/>
              </a:spcBef>
              <a:spcAft>
                <a:spcPct val="0"/>
              </a:spcAft>
            </a:pPr>
            <a:r>
              <a:rPr lang="tr-TR" sz="3200">
                <a:solidFill>
                  <a:srgbClr val="000099"/>
                </a:solidFill>
                <a:cs typeface="Arial" charset="0"/>
              </a:rPr>
              <a:t>X</a:t>
            </a:r>
            <a:endParaRPr lang="en-US" sz="3200">
              <a:solidFill>
                <a:srgbClr val="000099"/>
              </a:solidFill>
              <a:cs typeface="Arial" charset="0"/>
            </a:endParaRPr>
          </a:p>
        </p:txBody>
      </p:sp>
      <p:sp>
        <p:nvSpPr>
          <p:cNvPr id="27653" name="Rectangle 9"/>
          <p:cNvSpPr>
            <a:spLocks noChangeArrowheads="1"/>
          </p:cNvSpPr>
          <p:nvPr/>
        </p:nvSpPr>
        <p:spPr bwMode="auto">
          <a:xfrm>
            <a:off x="2519363" y="1265238"/>
            <a:ext cx="325437" cy="701675"/>
          </a:xfrm>
          <a:prstGeom prst="rect">
            <a:avLst/>
          </a:prstGeom>
          <a:noFill/>
          <a:ln w="9525">
            <a:noFill/>
            <a:miter lim="800000"/>
            <a:headEnd/>
            <a:tailEnd/>
          </a:ln>
        </p:spPr>
        <p:txBody>
          <a:bodyPr wrap="none">
            <a:spAutoFit/>
          </a:bodyPr>
          <a:lstStyle/>
          <a:p>
            <a:pPr fontAlgn="base">
              <a:spcBef>
                <a:spcPct val="0"/>
              </a:spcBef>
              <a:spcAft>
                <a:spcPct val="0"/>
              </a:spcAft>
            </a:pPr>
            <a:r>
              <a:rPr lang="tr-TR" sz="4000">
                <a:solidFill>
                  <a:srgbClr val="000099"/>
                </a:solidFill>
                <a:cs typeface="Arial" charset="0"/>
              </a:rPr>
              <a:t>]</a:t>
            </a:r>
            <a:endParaRPr lang="en-US" sz="4000">
              <a:solidFill>
                <a:srgbClr val="000099"/>
              </a:solidFill>
              <a:cs typeface="Arial" charset="0"/>
            </a:endParaRPr>
          </a:p>
        </p:txBody>
      </p:sp>
      <p:sp>
        <p:nvSpPr>
          <p:cNvPr id="27654" name="Rectangle 10"/>
          <p:cNvSpPr>
            <a:spLocks noChangeArrowheads="1"/>
          </p:cNvSpPr>
          <p:nvPr/>
        </p:nvSpPr>
        <p:spPr bwMode="auto">
          <a:xfrm>
            <a:off x="2124075" y="1339850"/>
            <a:ext cx="325438" cy="701675"/>
          </a:xfrm>
          <a:prstGeom prst="rect">
            <a:avLst/>
          </a:prstGeom>
          <a:noFill/>
          <a:ln w="9525">
            <a:noFill/>
            <a:miter lim="800000"/>
            <a:headEnd/>
            <a:tailEnd/>
          </a:ln>
        </p:spPr>
        <p:txBody>
          <a:bodyPr wrap="none">
            <a:spAutoFit/>
          </a:bodyPr>
          <a:lstStyle/>
          <a:p>
            <a:pPr fontAlgn="base">
              <a:spcBef>
                <a:spcPct val="0"/>
              </a:spcBef>
              <a:spcAft>
                <a:spcPct val="0"/>
              </a:spcAft>
            </a:pPr>
            <a:r>
              <a:rPr lang="tr-TR" sz="4000">
                <a:solidFill>
                  <a:srgbClr val="FF0000"/>
                </a:solidFill>
                <a:cs typeface="Arial" charset="0"/>
              </a:rPr>
              <a:t>[</a:t>
            </a:r>
            <a:endParaRPr lang="en-US" sz="4000">
              <a:solidFill>
                <a:srgbClr val="FF0000"/>
              </a:solidFill>
              <a:cs typeface="Arial" charset="0"/>
            </a:endParaRPr>
          </a:p>
        </p:txBody>
      </p:sp>
      <p:sp>
        <p:nvSpPr>
          <p:cNvPr id="27655" name="Line 11"/>
          <p:cNvSpPr>
            <a:spLocks noChangeShapeType="1"/>
          </p:cNvSpPr>
          <p:nvPr/>
        </p:nvSpPr>
        <p:spPr bwMode="auto">
          <a:xfrm>
            <a:off x="2771775" y="2571750"/>
            <a:ext cx="647700" cy="287338"/>
          </a:xfrm>
          <a:prstGeom prst="line">
            <a:avLst/>
          </a:prstGeom>
          <a:noFill/>
          <a:ln w="28575">
            <a:solidFill>
              <a:srgbClr val="FF0000"/>
            </a:solidFill>
            <a:round/>
            <a:headEnd/>
            <a:tailEnd/>
          </a:ln>
        </p:spPr>
        <p:txBody>
          <a:bodyPr/>
          <a:lstStyle/>
          <a:p>
            <a:pPr fontAlgn="base">
              <a:spcBef>
                <a:spcPct val="0"/>
              </a:spcBef>
              <a:spcAft>
                <a:spcPct val="0"/>
              </a:spcAft>
            </a:pPr>
            <a:endParaRPr lang="en-US">
              <a:solidFill>
                <a:srgbClr val="FFFFFF"/>
              </a:solidFill>
              <a:latin typeface="Arial" charset="0"/>
              <a:cs typeface="Arial" charset="0"/>
            </a:endParaRPr>
          </a:p>
        </p:txBody>
      </p:sp>
      <p:sp>
        <p:nvSpPr>
          <p:cNvPr id="27656" name="Text Box 12"/>
          <p:cNvSpPr txBox="1">
            <a:spLocks noChangeArrowheads="1"/>
          </p:cNvSpPr>
          <p:nvPr/>
        </p:nvSpPr>
        <p:spPr bwMode="auto">
          <a:xfrm>
            <a:off x="3495675" y="2565400"/>
            <a:ext cx="500063" cy="579438"/>
          </a:xfrm>
          <a:prstGeom prst="rect">
            <a:avLst/>
          </a:prstGeom>
          <a:noFill/>
          <a:ln w="9525">
            <a:noFill/>
            <a:miter lim="800000"/>
            <a:headEnd/>
            <a:tailEnd/>
          </a:ln>
        </p:spPr>
        <p:txBody>
          <a:bodyPr wrap="none">
            <a:spAutoFit/>
          </a:bodyPr>
          <a:lstStyle/>
          <a:p>
            <a:pPr fontAlgn="base">
              <a:spcBef>
                <a:spcPct val="0"/>
              </a:spcBef>
              <a:spcAft>
                <a:spcPct val="0"/>
              </a:spcAft>
            </a:pPr>
            <a:r>
              <a:rPr lang="tr-TR" sz="3200">
                <a:solidFill>
                  <a:srgbClr val="FF0000"/>
                </a:solidFill>
                <a:cs typeface="Arial" charset="0"/>
              </a:rPr>
              <a:t>O</a:t>
            </a:r>
            <a:endParaRPr lang="en-US" sz="3200">
              <a:solidFill>
                <a:srgbClr val="FF0000"/>
              </a:solidFill>
              <a:cs typeface="Arial" charset="0"/>
            </a:endParaRPr>
          </a:p>
        </p:txBody>
      </p:sp>
      <p:sp>
        <p:nvSpPr>
          <p:cNvPr id="27657" name="Text Box 13"/>
          <p:cNvSpPr txBox="1">
            <a:spLocks noChangeArrowheads="1"/>
          </p:cNvSpPr>
          <p:nvPr/>
        </p:nvSpPr>
        <p:spPr bwMode="auto">
          <a:xfrm>
            <a:off x="4787900" y="2784475"/>
            <a:ext cx="500063" cy="579438"/>
          </a:xfrm>
          <a:prstGeom prst="rect">
            <a:avLst/>
          </a:prstGeom>
          <a:noFill/>
          <a:ln w="9525">
            <a:noFill/>
            <a:miter lim="800000"/>
            <a:headEnd/>
            <a:tailEnd/>
          </a:ln>
        </p:spPr>
        <p:txBody>
          <a:bodyPr wrap="none">
            <a:spAutoFit/>
          </a:bodyPr>
          <a:lstStyle/>
          <a:p>
            <a:pPr fontAlgn="base">
              <a:spcBef>
                <a:spcPct val="0"/>
              </a:spcBef>
              <a:spcAft>
                <a:spcPct val="0"/>
              </a:spcAft>
            </a:pPr>
            <a:r>
              <a:rPr lang="tr-TR" sz="3200">
                <a:solidFill>
                  <a:srgbClr val="FF0000"/>
                </a:solidFill>
                <a:cs typeface="Arial" charset="0"/>
              </a:rPr>
              <a:t>O</a:t>
            </a:r>
            <a:endParaRPr lang="en-US" sz="3200">
              <a:solidFill>
                <a:srgbClr val="FF0000"/>
              </a:solidFill>
              <a:cs typeface="Arial" charset="0"/>
            </a:endParaRPr>
          </a:p>
        </p:txBody>
      </p:sp>
      <p:sp>
        <p:nvSpPr>
          <p:cNvPr id="27658" name="Text Box 14"/>
          <p:cNvSpPr txBox="1">
            <a:spLocks noChangeArrowheads="1"/>
          </p:cNvSpPr>
          <p:nvPr/>
        </p:nvSpPr>
        <p:spPr bwMode="auto">
          <a:xfrm>
            <a:off x="6013450" y="2568575"/>
            <a:ext cx="500063" cy="579438"/>
          </a:xfrm>
          <a:prstGeom prst="rect">
            <a:avLst/>
          </a:prstGeom>
          <a:noFill/>
          <a:ln w="9525">
            <a:noFill/>
            <a:miter lim="800000"/>
            <a:headEnd/>
            <a:tailEnd/>
          </a:ln>
        </p:spPr>
        <p:txBody>
          <a:bodyPr wrap="none">
            <a:spAutoFit/>
          </a:bodyPr>
          <a:lstStyle/>
          <a:p>
            <a:pPr fontAlgn="base">
              <a:spcBef>
                <a:spcPct val="0"/>
              </a:spcBef>
              <a:spcAft>
                <a:spcPct val="0"/>
              </a:spcAft>
            </a:pPr>
            <a:r>
              <a:rPr lang="tr-TR" sz="3200">
                <a:solidFill>
                  <a:srgbClr val="FF0000"/>
                </a:solidFill>
                <a:cs typeface="Arial" charset="0"/>
              </a:rPr>
              <a:t>O</a:t>
            </a:r>
            <a:endParaRPr lang="en-US" sz="3200">
              <a:solidFill>
                <a:srgbClr val="FF0000"/>
              </a:solidFill>
              <a:cs typeface="Arial" charset="0"/>
            </a:endParaRPr>
          </a:p>
        </p:txBody>
      </p:sp>
      <p:sp>
        <p:nvSpPr>
          <p:cNvPr id="27659" name="Text Box 15"/>
          <p:cNvSpPr txBox="1">
            <a:spLocks noChangeArrowheads="1"/>
          </p:cNvSpPr>
          <p:nvPr/>
        </p:nvSpPr>
        <p:spPr bwMode="auto">
          <a:xfrm>
            <a:off x="7239000" y="3284538"/>
            <a:ext cx="500063" cy="579437"/>
          </a:xfrm>
          <a:prstGeom prst="rect">
            <a:avLst/>
          </a:prstGeom>
          <a:noFill/>
          <a:ln w="9525">
            <a:noFill/>
            <a:miter lim="800000"/>
            <a:headEnd/>
            <a:tailEnd/>
          </a:ln>
        </p:spPr>
        <p:txBody>
          <a:bodyPr wrap="none">
            <a:spAutoFit/>
          </a:bodyPr>
          <a:lstStyle/>
          <a:p>
            <a:pPr fontAlgn="base">
              <a:spcBef>
                <a:spcPct val="0"/>
              </a:spcBef>
              <a:spcAft>
                <a:spcPct val="0"/>
              </a:spcAft>
            </a:pPr>
            <a:r>
              <a:rPr lang="tr-TR" sz="3200">
                <a:solidFill>
                  <a:srgbClr val="FF0000"/>
                </a:solidFill>
                <a:cs typeface="Arial" charset="0"/>
              </a:rPr>
              <a:t>O</a:t>
            </a:r>
            <a:endParaRPr lang="en-US" sz="3200">
              <a:solidFill>
                <a:srgbClr val="FF0000"/>
              </a:solidFill>
              <a:cs typeface="Arial" charset="0"/>
            </a:endParaRPr>
          </a:p>
        </p:txBody>
      </p:sp>
      <p:sp>
        <p:nvSpPr>
          <p:cNvPr id="27660" name="Text Box 16"/>
          <p:cNvSpPr txBox="1">
            <a:spLocks noChangeArrowheads="1"/>
          </p:cNvSpPr>
          <p:nvPr/>
        </p:nvSpPr>
        <p:spPr bwMode="auto">
          <a:xfrm>
            <a:off x="7888288" y="3644900"/>
            <a:ext cx="500062" cy="579438"/>
          </a:xfrm>
          <a:prstGeom prst="rect">
            <a:avLst/>
          </a:prstGeom>
          <a:noFill/>
          <a:ln w="9525">
            <a:noFill/>
            <a:miter lim="800000"/>
            <a:headEnd/>
            <a:tailEnd/>
          </a:ln>
        </p:spPr>
        <p:txBody>
          <a:bodyPr wrap="none">
            <a:spAutoFit/>
          </a:bodyPr>
          <a:lstStyle/>
          <a:p>
            <a:pPr fontAlgn="base">
              <a:spcBef>
                <a:spcPct val="0"/>
              </a:spcBef>
              <a:spcAft>
                <a:spcPct val="0"/>
              </a:spcAft>
            </a:pPr>
            <a:r>
              <a:rPr lang="tr-TR" sz="3200">
                <a:solidFill>
                  <a:srgbClr val="FF0000"/>
                </a:solidFill>
                <a:cs typeface="Arial" charset="0"/>
              </a:rPr>
              <a:t>O</a:t>
            </a:r>
            <a:endParaRPr lang="en-US" sz="3200">
              <a:solidFill>
                <a:srgbClr val="FF0000"/>
              </a:solidFill>
              <a:cs typeface="Arial" charset="0"/>
            </a:endParaRPr>
          </a:p>
        </p:txBody>
      </p:sp>
      <p:sp>
        <p:nvSpPr>
          <p:cNvPr id="27661" name="Line 17"/>
          <p:cNvSpPr>
            <a:spLocks noChangeShapeType="1"/>
          </p:cNvSpPr>
          <p:nvPr/>
        </p:nvSpPr>
        <p:spPr bwMode="auto">
          <a:xfrm>
            <a:off x="3924300" y="2859088"/>
            <a:ext cx="863600" cy="217487"/>
          </a:xfrm>
          <a:prstGeom prst="line">
            <a:avLst/>
          </a:prstGeom>
          <a:noFill/>
          <a:ln w="28575">
            <a:solidFill>
              <a:srgbClr val="FF0000"/>
            </a:solidFill>
            <a:round/>
            <a:headEnd/>
            <a:tailEnd/>
          </a:ln>
        </p:spPr>
        <p:txBody>
          <a:bodyPr/>
          <a:lstStyle/>
          <a:p>
            <a:pPr fontAlgn="base">
              <a:spcBef>
                <a:spcPct val="0"/>
              </a:spcBef>
              <a:spcAft>
                <a:spcPct val="0"/>
              </a:spcAft>
            </a:pPr>
            <a:endParaRPr lang="en-US">
              <a:solidFill>
                <a:srgbClr val="FFFFFF"/>
              </a:solidFill>
              <a:latin typeface="Arial" charset="0"/>
              <a:cs typeface="Arial" charset="0"/>
            </a:endParaRPr>
          </a:p>
        </p:txBody>
      </p:sp>
      <p:sp>
        <p:nvSpPr>
          <p:cNvPr id="27662" name="Line 18"/>
          <p:cNvSpPr>
            <a:spLocks noChangeShapeType="1"/>
          </p:cNvSpPr>
          <p:nvPr/>
        </p:nvSpPr>
        <p:spPr bwMode="auto">
          <a:xfrm flipV="1">
            <a:off x="5219700" y="2932113"/>
            <a:ext cx="720725" cy="144462"/>
          </a:xfrm>
          <a:prstGeom prst="line">
            <a:avLst/>
          </a:prstGeom>
          <a:noFill/>
          <a:ln w="28575">
            <a:solidFill>
              <a:srgbClr val="FF0000"/>
            </a:solidFill>
            <a:round/>
            <a:headEnd/>
            <a:tailEnd/>
          </a:ln>
        </p:spPr>
        <p:txBody>
          <a:bodyPr/>
          <a:lstStyle/>
          <a:p>
            <a:pPr fontAlgn="base">
              <a:spcBef>
                <a:spcPct val="0"/>
              </a:spcBef>
              <a:spcAft>
                <a:spcPct val="0"/>
              </a:spcAft>
            </a:pPr>
            <a:endParaRPr lang="en-US">
              <a:solidFill>
                <a:srgbClr val="FFFFFF"/>
              </a:solidFill>
              <a:latin typeface="Arial" charset="0"/>
              <a:cs typeface="Arial" charset="0"/>
            </a:endParaRPr>
          </a:p>
        </p:txBody>
      </p:sp>
      <p:sp>
        <p:nvSpPr>
          <p:cNvPr id="27663" name="Line 19"/>
          <p:cNvSpPr>
            <a:spLocks noChangeShapeType="1"/>
          </p:cNvSpPr>
          <p:nvPr/>
        </p:nvSpPr>
        <p:spPr bwMode="auto">
          <a:xfrm>
            <a:off x="6516688" y="2859088"/>
            <a:ext cx="647700" cy="649287"/>
          </a:xfrm>
          <a:prstGeom prst="line">
            <a:avLst/>
          </a:prstGeom>
          <a:noFill/>
          <a:ln w="28575">
            <a:solidFill>
              <a:srgbClr val="FF0000"/>
            </a:solidFill>
            <a:round/>
            <a:headEnd/>
            <a:tailEnd/>
          </a:ln>
        </p:spPr>
        <p:txBody>
          <a:bodyPr/>
          <a:lstStyle/>
          <a:p>
            <a:pPr fontAlgn="base">
              <a:spcBef>
                <a:spcPct val="0"/>
              </a:spcBef>
              <a:spcAft>
                <a:spcPct val="0"/>
              </a:spcAft>
            </a:pPr>
            <a:endParaRPr lang="en-US">
              <a:solidFill>
                <a:srgbClr val="FFFFFF"/>
              </a:solidFill>
              <a:latin typeface="Arial" charset="0"/>
              <a:cs typeface="Arial" charset="0"/>
            </a:endParaRPr>
          </a:p>
        </p:txBody>
      </p:sp>
      <p:sp>
        <p:nvSpPr>
          <p:cNvPr id="27664" name="Line 20"/>
          <p:cNvSpPr>
            <a:spLocks noChangeShapeType="1"/>
          </p:cNvSpPr>
          <p:nvPr/>
        </p:nvSpPr>
        <p:spPr bwMode="auto">
          <a:xfrm>
            <a:off x="7670800" y="3648075"/>
            <a:ext cx="288925" cy="215900"/>
          </a:xfrm>
          <a:prstGeom prst="line">
            <a:avLst/>
          </a:prstGeom>
          <a:noFill/>
          <a:ln w="28575">
            <a:solidFill>
              <a:srgbClr val="FF0000"/>
            </a:solidFill>
            <a:round/>
            <a:headEnd/>
            <a:tailEnd/>
          </a:ln>
        </p:spPr>
        <p:txBody>
          <a:bodyPr/>
          <a:lstStyle/>
          <a:p>
            <a:pPr fontAlgn="base">
              <a:spcBef>
                <a:spcPct val="0"/>
              </a:spcBef>
              <a:spcAft>
                <a:spcPct val="0"/>
              </a:spcAft>
            </a:pPr>
            <a:endParaRPr lang="en-US">
              <a:solidFill>
                <a:srgbClr val="FFFFFF"/>
              </a:solidFill>
              <a:latin typeface="Arial" charset="0"/>
              <a:cs typeface="Arial" charset="0"/>
            </a:endParaRPr>
          </a:p>
        </p:txBody>
      </p:sp>
      <p:sp>
        <p:nvSpPr>
          <p:cNvPr id="27665" name="Line 21"/>
          <p:cNvSpPr>
            <a:spLocks noChangeShapeType="1"/>
          </p:cNvSpPr>
          <p:nvPr/>
        </p:nvSpPr>
        <p:spPr bwMode="auto">
          <a:xfrm>
            <a:off x="2771775" y="1700213"/>
            <a:ext cx="792163" cy="1587"/>
          </a:xfrm>
          <a:prstGeom prst="line">
            <a:avLst/>
          </a:prstGeom>
          <a:noFill/>
          <a:ln w="28575">
            <a:solidFill>
              <a:srgbClr val="000099"/>
            </a:solidFill>
            <a:round/>
            <a:headEnd/>
            <a:tailEnd/>
          </a:ln>
        </p:spPr>
        <p:txBody>
          <a:bodyPr/>
          <a:lstStyle/>
          <a:p>
            <a:pPr fontAlgn="base">
              <a:spcBef>
                <a:spcPct val="0"/>
              </a:spcBef>
              <a:spcAft>
                <a:spcPct val="0"/>
              </a:spcAft>
            </a:pPr>
            <a:endParaRPr lang="en-US">
              <a:solidFill>
                <a:srgbClr val="FFFFFF"/>
              </a:solidFill>
              <a:latin typeface="Arial" charset="0"/>
              <a:cs typeface="Arial" charset="0"/>
            </a:endParaRPr>
          </a:p>
        </p:txBody>
      </p:sp>
      <p:sp>
        <p:nvSpPr>
          <p:cNvPr id="27666" name="Text Box 22"/>
          <p:cNvSpPr txBox="1">
            <a:spLocks noChangeArrowheads="1"/>
          </p:cNvSpPr>
          <p:nvPr/>
        </p:nvSpPr>
        <p:spPr bwMode="auto">
          <a:xfrm>
            <a:off x="3492500" y="1409700"/>
            <a:ext cx="455613" cy="579438"/>
          </a:xfrm>
          <a:prstGeom prst="rect">
            <a:avLst/>
          </a:prstGeom>
          <a:noFill/>
          <a:ln w="9525">
            <a:noFill/>
            <a:miter lim="800000"/>
            <a:headEnd/>
            <a:tailEnd/>
          </a:ln>
        </p:spPr>
        <p:txBody>
          <a:bodyPr wrap="none">
            <a:spAutoFit/>
          </a:bodyPr>
          <a:lstStyle/>
          <a:p>
            <a:pPr fontAlgn="base">
              <a:spcBef>
                <a:spcPct val="0"/>
              </a:spcBef>
              <a:spcAft>
                <a:spcPct val="0"/>
              </a:spcAft>
            </a:pPr>
            <a:r>
              <a:rPr lang="tr-TR" sz="3200">
                <a:solidFill>
                  <a:srgbClr val="000099"/>
                </a:solidFill>
                <a:cs typeface="Arial" charset="0"/>
              </a:rPr>
              <a:t>X</a:t>
            </a:r>
            <a:endParaRPr lang="en-US" sz="3200">
              <a:solidFill>
                <a:srgbClr val="000099"/>
              </a:solidFill>
              <a:cs typeface="Arial" charset="0"/>
            </a:endParaRPr>
          </a:p>
        </p:txBody>
      </p:sp>
      <p:sp>
        <p:nvSpPr>
          <p:cNvPr id="27667" name="Text Box 23"/>
          <p:cNvSpPr txBox="1">
            <a:spLocks noChangeArrowheads="1"/>
          </p:cNvSpPr>
          <p:nvPr/>
        </p:nvSpPr>
        <p:spPr bwMode="auto">
          <a:xfrm>
            <a:off x="4716463" y="1409700"/>
            <a:ext cx="455612" cy="579438"/>
          </a:xfrm>
          <a:prstGeom prst="rect">
            <a:avLst/>
          </a:prstGeom>
          <a:noFill/>
          <a:ln w="9525">
            <a:noFill/>
            <a:miter lim="800000"/>
            <a:headEnd/>
            <a:tailEnd/>
          </a:ln>
        </p:spPr>
        <p:txBody>
          <a:bodyPr wrap="none">
            <a:spAutoFit/>
          </a:bodyPr>
          <a:lstStyle/>
          <a:p>
            <a:pPr fontAlgn="base">
              <a:spcBef>
                <a:spcPct val="0"/>
              </a:spcBef>
              <a:spcAft>
                <a:spcPct val="0"/>
              </a:spcAft>
            </a:pPr>
            <a:r>
              <a:rPr lang="tr-TR" sz="3200">
                <a:solidFill>
                  <a:srgbClr val="000099"/>
                </a:solidFill>
                <a:cs typeface="Arial" charset="0"/>
              </a:rPr>
              <a:t>X</a:t>
            </a:r>
            <a:endParaRPr lang="en-US" sz="3200">
              <a:solidFill>
                <a:srgbClr val="000099"/>
              </a:solidFill>
              <a:cs typeface="Arial" charset="0"/>
            </a:endParaRPr>
          </a:p>
        </p:txBody>
      </p:sp>
      <p:sp>
        <p:nvSpPr>
          <p:cNvPr id="27668" name="Text Box 24"/>
          <p:cNvSpPr txBox="1">
            <a:spLocks noChangeArrowheads="1"/>
          </p:cNvSpPr>
          <p:nvPr/>
        </p:nvSpPr>
        <p:spPr bwMode="auto">
          <a:xfrm>
            <a:off x="6013450" y="1554163"/>
            <a:ext cx="455613" cy="579437"/>
          </a:xfrm>
          <a:prstGeom prst="rect">
            <a:avLst/>
          </a:prstGeom>
          <a:noFill/>
          <a:ln w="9525">
            <a:noFill/>
            <a:miter lim="800000"/>
            <a:headEnd/>
            <a:tailEnd/>
          </a:ln>
        </p:spPr>
        <p:txBody>
          <a:bodyPr wrap="none">
            <a:spAutoFit/>
          </a:bodyPr>
          <a:lstStyle/>
          <a:p>
            <a:pPr fontAlgn="base">
              <a:spcBef>
                <a:spcPct val="0"/>
              </a:spcBef>
              <a:spcAft>
                <a:spcPct val="0"/>
              </a:spcAft>
            </a:pPr>
            <a:r>
              <a:rPr lang="tr-TR" sz="3200">
                <a:solidFill>
                  <a:srgbClr val="000099"/>
                </a:solidFill>
                <a:cs typeface="Arial" charset="0"/>
              </a:rPr>
              <a:t>X</a:t>
            </a:r>
            <a:endParaRPr lang="en-US" sz="3200">
              <a:solidFill>
                <a:srgbClr val="000099"/>
              </a:solidFill>
              <a:cs typeface="Arial" charset="0"/>
            </a:endParaRPr>
          </a:p>
        </p:txBody>
      </p:sp>
      <p:sp>
        <p:nvSpPr>
          <p:cNvPr id="27669" name="Text Box 25"/>
          <p:cNvSpPr txBox="1">
            <a:spLocks noChangeArrowheads="1"/>
          </p:cNvSpPr>
          <p:nvPr/>
        </p:nvSpPr>
        <p:spPr bwMode="auto">
          <a:xfrm>
            <a:off x="7237413" y="1554163"/>
            <a:ext cx="455612" cy="579437"/>
          </a:xfrm>
          <a:prstGeom prst="rect">
            <a:avLst/>
          </a:prstGeom>
          <a:noFill/>
          <a:ln w="9525">
            <a:noFill/>
            <a:miter lim="800000"/>
            <a:headEnd/>
            <a:tailEnd/>
          </a:ln>
        </p:spPr>
        <p:txBody>
          <a:bodyPr wrap="none">
            <a:spAutoFit/>
          </a:bodyPr>
          <a:lstStyle/>
          <a:p>
            <a:pPr fontAlgn="base">
              <a:spcBef>
                <a:spcPct val="0"/>
              </a:spcBef>
              <a:spcAft>
                <a:spcPct val="0"/>
              </a:spcAft>
            </a:pPr>
            <a:r>
              <a:rPr lang="tr-TR" sz="3200">
                <a:solidFill>
                  <a:srgbClr val="000099"/>
                </a:solidFill>
                <a:cs typeface="Arial" charset="0"/>
              </a:rPr>
              <a:t>X</a:t>
            </a:r>
            <a:endParaRPr lang="en-US" sz="3200">
              <a:solidFill>
                <a:srgbClr val="000099"/>
              </a:solidFill>
              <a:cs typeface="Arial" charset="0"/>
            </a:endParaRPr>
          </a:p>
        </p:txBody>
      </p:sp>
      <p:sp>
        <p:nvSpPr>
          <p:cNvPr id="27670" name="Text Box 26"/>
          <p:cNvSpPr txBox="1">
            <a:spLocks noChangeArrowheads="1"/>
          </p:cNvSpPr>
          <p:nvPr/>
        </p:nvSpPr>
        <p:spPr bwMode="auto">
          <a:xfrm>
            <a:off x="7813675" y="1411288"/>
            <a:ext cx="455613" cy="579437"/>
          </a:xfrm>
          <a:prstGeom prst="rect">
            <a:avLst/>
          </a:prstGeom>
          <a:noFill/>
          <a:ln w="9525">
            <a:noFill/>
            <a:miter lim="800000"/>
            <a:headEnd/>
            <a:tailEnd/>
          </a:ln>
        </p:spPr>
        <p:txBody>
          <a:bodyPr wrap="none">
            <a:spAutoFit/>
          </a:bodyPr>
          <a:lstStyle/>
          <a:p>
            <a:pPr fontAlgn="base">
              <a:spcBef>
                <a:spcPct val="0"/>
              </a:spcBef>
              <a:spcAft>
                <a:spcPct val="0"/>
              </a:spcAft>
            </a:pPr>
            <a:r>
              <a:rPr lang="tr-TR" sz="3200">
                <a:solidFill>
                  <a:srgbClr val="000099"/>
                </a:solidFill>
                <a:cs typeface="Arial" charset="0"/>
              </a:rPr>
              <a:t>X</a:t>
            </a:r>
            <a:endParaRPr lang="en-US" sz="3200">
              <a:solidFill>
                <a:srgbClr val="000099"/>
              </a:solidFill>
              <a:cs typeface="Arial" charset="0"/>
            </a:endParaRPr>
          </a:p>
        </p:txBody>
      </p:sp>
      <p:sp>
        <p:nvSpPr>
          <p:cNvPr id="27671" name="Line 27"/>
          <p:cNvSpPr>
            <a:spLocks noChangeShapeType="1"/>
          </p:cNvSpPr>
          <p:nvPr/>
        </p:nvSpPr>
        <p:spPr bwMode="auto">
          <a:xfrm flipV="1">
            <a:off x="4067175" y="1700213"/>
            <a:ext cx="720725" cy="0"/>
          </a:xfrm>
          <a:prstGeom prst="line">
            <a:avLst/>
          </a:prstGeom>
          <a:noFill/>
          <a:ln w="28575">
            <a:solidFill>
              <a:srgbClr val="000099"/>
            </a:solidFill>
            <a:round/>
            <a:headEnd/>
            <a:tailEnd/>
          </a:ln>
        </p:spPr>
        <p:txBody>
          <a:bodyPr/>
          <a:lstStyle/>
          <a:p>
            <a:pPr fontAlgn="base">
              <a:spcBef>
                <a:spcPct val="0"/>
              </a:spcBef>
              <a:spcAft>
                <a:spcPct val="0"/>
              </a:spcAft>
            </a:pPr>
            <a:endParaRPr lang="en-US">
              <a:solidFill>
                <a:srgbClr val="FFFFFF"/>
              </a:solidFill>
              <a:latin typeface="Arial" charset="0"/>
              <a:cs typeface="Arial" charset="0"/>
            </a:endParaRPr>
          </a:p>
        </p:txBody>
      </p:sp>
      <p:sp>
        <p:nvSpPr>
          <p:cNvPr id="27672" name="Line 28"/>
          <p:cNvSpPr>
            <a:spLocks noChangeShapeType="1"/>
          </p:cNvSpPr>
          <p:nvPr/>
        </p:nvSpPr>
        <p:spPr bwMode="auto">
          <a:xfrm>
            <a:off x="5219700" y="1700213"/>
            <a:ext cx="865188" cy="144462"/>
          </a:xfrm>
          <a:prstGeom prst="line">
            <a:avLst/>
          </a:prstGeom>
          <a:noFill/>
          <a:ln w="28575">
            <a:solidFill>
              <a:srgbClr val="000099"/>
            </a:solidFill>
            <a:round/>
            <a:headEnd/>
            <a:tailEnd/>
          </a:ln>
        </p:spPr>
        <p:txBody>
          <a:bodyPr/>
          <a:lstStyle/>
          <a:p>
            <a:pPr fontAlgn="base">
              <a:spcBef>
                <a:spcPct val="0"/>
              </a:spcBef>
              <a:spcAft>
                <a:spcPct val="0"/>
              </a:spcAft>
            </a:pPr>
            <a:endParaRPr lang="en-US">
              <a:solidFill>
                <a:srgbClr val="FFFFFF"/>
              </a:solidFill>
              <a:latin typeface="Arial" charset="0"/>
              <a:cs typeface="Arial" charset="0"/>
            </a:endParaRPr>
          </a:p>
        </p:txBody>
      </p:sp>
      <p:sp>
        <p:nvSpPr>
          <p:cNvPr id="27673" name="Line 29"/>
          <p:cNvSpPr>
            <a:spLocks noChangeShapeType="1"/>
          </p:cNvSpPr>
          <p:nvPr/>
        </p:nvSpPr>
        <p:spPr bwMode="auto">
          <a:xfrm flipV="1">
            <a:off x="6526213" y="1878013"/>
            <a:ext cx="792162" cy="0"/>
          </a:xfrm>
          <a:prstGeom prst="line">
            <a:avLst/>
          </a:prstGeom>
          <a:noFill/>
          <a:ln w="28575">
            <a:solidFill>
              <a:srgbClr val="000099"/>
            </a:solidFill>
            <a:round/>
            <a:headEnd/>
            <a:tailEnd/>
          </a:ln>
        </p:spPr>
        <p:txBody>
          <a:bodyPr/>
          <a:lstStyle/>
          <a:p>
            <a:pPr fontAlgn="base">
              <a:spcBef>
                <a:spcPct val="0"/>
              </a:spcBef>
              <a:spcAft>
                <a:spcPct val="0"/>
              </a:spcAft>
            </a:pPr>
            <a:endParaRPr lang="en-US">
              <a:solidFill>
                <a:srgbClr val="FFFFFF"/>
              </a:solidFill>
              <a:latin typeface="Arial" charset="0"/>
              <a:cs typeface="Arial" charset="0"/>
            </a:endParaRPr>
          </a:p>
        </p:txBody>
      </p:sp>
      <p:sp>
        <p:nvSpPr>
          <p:cNvPr id="27674" name="Line 30"/>
          <p:cNvSpPr>
            <a:spLocks noChangeShapeType="1"/>
          </p:cNvSpPr>
          <p:nvPr/>
        </p:nvSpPr>
        <p:spPr bwMode="auto">
          <a:xfrm flipV="1">
            <a:off x="7740650" y="1700213"/>
            <a:ext cx="215900" cy="144462"/>
          </a:xfrm>
          <a:prstGeom prst="line">
            <a:avLst/>
          </a:prstGeom>
          <a:noFill/>
          <a:ln w="28575">
            <a:solidFill>
              <a:srgbClr val="000099"/>
            </a:solidFill>
            <a:round/>
            <a:headEnd/>
            <a:tailEnd/>
          </a:ln>
        </p:spPr>
        <p:txBody>
          <a:bodyPr/>
          <a:lstStyle/>
          <a:p>
            <a:pPr fontAlgn="base">
              <a:spcBef>
                <a:spcPct val="0"/>
              </a:spcBef>
              <a:spcAft>
                <a:spcPct val="0"/>
              </a:spcAft>
            </a:pPr>
            <a:endParaRPr lang="en-US">
              <a:solidFill>
                <a:srgbClr val="FFFFFF"/>
              </a:solidFill>
              <a:latin typeface="Arial" charset="0"/>
              <a:cs typeface="Arial" charset="0"/>
            </a:endParaRPr>
          </a:p>
        </p:txBody>
      </p:sp>
      <p:sp>
        <p:nvSpPr>
          <p:cNvPr id="27675" name="Rectangle 31"/>
          <p:cNvSpPr>
            <a:spLocks noChangeArrowheads="1"/>
          </p:cNvSpPr>
          <p:nvPr/>
        </p:nvSpPr>
        <p:spPr bwMode="auto">
          <a:xfrm>
            <a:off x="3779838" y="1284288"/>
            <a:ext cx="325437" cy="701675"/>
          </a:xfrm>
          <a:prstGeom prst="rect">
            <a:avLst/>
          </a:prstGeom>
          <a:noFill/>
          <a:ln w="9525">
            <a:noFill/>
            <a:miter lim="800000"/>
            <a:headEnd/>
            <a:tailEnd/>
          </a:ln>
        </p:spPr>
        <p:txBody>
          <a:bodyPr wrap="none">
            <a:spAutoFit/>
          </a:bodyPr>
          <a:lstStyle/>
          <a:p>
            <a:pPr fontAlgn="base">
              <a:spcBef>
                <a:spcPct val="0"/>
              </a:spcBef>
              <a:spcAft>
                <a:spcPct val="0"/>
              </a:spcAft>
            </a:pPr>
            <a:r>
              <a:rPr lang="tr-TR" sz="4000">
                <a:solidFill>
                  <a:srgbClr val="000099"/>
                </a:solidFill>
                <a:cs typeface="Arial" charset="0"/>
              </a:rPr>
              <a:t>]</a:t>
            </a:r>
            <a:endParaRPr lang="en-US" sz="4000">
              <a:solidFill>
                <a:srgbClr val="000099"/>
              </a:solidFill>
              <a:cs typeface="Arial" charset="0"/>
            </a:endParaRPr>
          </a:p>
        </p:txBody>
      </p:sp>
      <p:sp>
        <p:nvSpPr>
          <p:cNvPr id="27676" name="Rectangle 32"/>
          <p:cNvSpPr>
            <a:spLocks noChangeArrowheads="1"/>
          </p:cNvSpPr>
          <p:nvPr/>
        </p:nvSpPr>
        <p:spPr bwMode="auto">
          <a:xfrm>
            <a:off x="4967288" y="1265238"/>
            <a:ext cx="325437" cy="701675"/>
          </a:xfrm>
          <a:prstGeom prst="rect">
            <a:avLst/>
          </a:prstGeom>
          <a:noFill/>
          <a:ln w="9525">
            <a:noFill/>
            <a:miter lim="800000"/>
            <a:headEnd/>
            <a:tailEnd/>
          </a:ln>
        </p:spPr>
        <p:txBody>
          <a:bodyPr wrap="none">
            <a:spAutoFit/>
          </a:bodyPr>
          <a:lstStyle/>
          <a:p>
            <a:pPr fontAlgn="base">
              <a:spcBef>
                <a:spcPct val="0"/>
              </a:spcBef>
              <a:spcAft>
                <a:spcPct val="0"/>
              </a:spcAft>
            </a:pPr>
            <a:r>
              <a:rPr lang="tr-TR" sz="4000">
                <a:solidFill>
                  <a:srgbClr val="000099"/>
                </a:solidFill>
                <a:cs typeface="Arial" charset="0"/>
              </a:rPr>
              <a:t>]</a:t>
            </a:r>
            <a:endParaRPr lang="en-US" sz="4000">
              <a:solidFill>
                <a:srgbClr val="000099"/>
              </a:solidFill>
              <a:cs typeface="Arial" charset="0"/>
            </a:endParaRPr>
          </a:p>
        </p:txBody>
      </p:sp>
      <p:sp>
        <p:nvSpPr>
          <p:cNvPr id="27677" name="Rectangle 33"/>
          <p:cNvSpPr>
            <a:spLocks noChangeArrowheads="1"/>
          </p:cNvSpPr>
          <p:nvPr/>
        </p:nvSpPr>
        <p:spPr bwMode="auto">
          <a:xfrm>
            <a:off x="6262688" y="1428750"/>
            <a:ext cx="325437" cy="701675"/>
          </a:xfrm>
          <a:prstGeom prst="rect">
            <a:avLst/>
          </a:prstGeom>
          <a:noFill/>
          <a:ln w="9525">
            <a:noFill/>
            <a:miter lim="800000"/>
            <a:headEnd/>
            <a:tailEnd/>
          </a:ln>
        </p:spPr>
        <p:txBody>
          <a:bodyPr wrap="none">
            <a:spAutoFit/>
          </a:bodyPr>
          <a:lstStyle/>
          <a:p>
            <a:pPr fontAlgn="base">
              <a:spcBef>
                <a:spcPct val="0"/>
              </a:spcBef>
              <a:spcAft>
                <a:spcPct val="0"/>
              </a:spcAft>
            </a:pPr>
            <a:r>
              <a:rPr lang="tr-TR" sz="4000">
                <a:solidFill>
                  <a:srgbClr val="000099"/>
                </a:solidFill>
                <a:cs typeface="Arial" charset="0"/>
              </a:rPr>
              <a:t>]</a:t>
            </a:r>
            <a:endParaRPr lang="en-US" sz="4000">
              <a:solidFill>
                <a:srgbClr val="000099"/>
              </a:solidFill>
              <a:cs typeface="Arial" charset="0"/>
            </a:endParaRPr>
          </a:p>
        </p:txBody>
      </p:sp>
      <p:sp>
        <p:nvSpPr>
          <p:cNvPr id="27678" name="Rectangle 34"/>
          <p:cNvSpPr>
            <a:spLocks noChangeArrowheads="1"/>
          </p:cNvSpPr>
          <p:nvPr/>
        </p:nvSpPr>
        <p:spPr bwMode="auto">
          <a:xfrm>
            <a:off x="7488238" y="1500188"/>
            <a:ext cx="325437" cy="701675"/>
          </a:xfrm>
          <a:prstGeom prst="rect">
            <a:avLst/>
          </a:prstGeom>
          <a:noFill/>
          <a:ln w="9525">
            <a:noFill/>
            <a:miter lim="800000"/>
            <a:headEnd/>
            <a:tailEnd/>
          </a:ln>
        </p:spPr>
        <p:txBody>
          <a:bodyPr wrap="none">
            <a:spAutoFit/>
          </a:bodyPr>
          <a:lstStyle/>
          <a:p>
            <a:pPr fontAlgn="base">
              <a:spcBef>
                <a:spcPct val="0"/>
              </a:spcBef>
              <a:spcAft>
                <a:spcPct val="0"/>
              </a:spcAft>
            </a:pPr>
            <a:r>
              <a:rPr lang="tr-TR" sz="4000">
                <a:solidFill>
                  <a:srgbClr val="000099"/>
                </a:solidFill>
                <a:cs typeface="Arial" charset="0"/>
              </a:rPr>
              <a:t>]</a:t>
            </a:r>
            <a:endParaRPr lang="en-US" sz="4000">
              <a:solidFill>
                <a:srgbClr val="000099"/>
              </a:solidFill>
              <a:cs typeface="Arial" charset="0"/>
            </a:endParaRPr>
          </a:p>
        </p:txBody>
      </p:sp>
      <p:sp>
        <p:nvSpPr>
          <p:cNvPr id="27679" name="Rectangle 35"/>
          <p:cNvSpPr>
            <a:spLocks noChangeArrowheads="1"/>
          </p:cNvSpPr>
          <p:nvPr/>
        </p:nvSpPr>
        <p:spPr bwMode="auto">
          <a:xfrm>
            <a:off x="8062913" y="1268413"/>
            <a:ext cx="325437" cy="701675"/>
          </a:xfrm>
          <a:prstGeom prst="rect">
            <a:avLst/>
          </a:prstGeom>
          <a:noFill/>
          <a:ln w="9525">
            <a:noFill/>
            <a:miter lim="800000"/>
            <a:headEnd/>
            <a:tailEnd/>
          </a:ln>
        </p:spPr>
        <p:txBody>
          <a:bodyPr wrap="none">
            <a:spAutoFit/>
          </a:bodyPr>
          <a:lstStyle/>
          <a:p>
            <a:pPr fontAlgn="base">
              <a:spcBef>
                <a:spcPct val="0"/>
              </a:spcBef>
              <a:spcAft>
                <a:spcPct val="0"/>
              </a:spcAft>
            </a:pPr>
            <a:r>
              <a:rPr lang="tr-TR" sz="4000">
                <a:solidFill>
                  <a:srgbClr val="000099"/>
                </a:solidFill>
                <a:cs typeface="Arial" charset="0"/>
              </a:rPr>
              <a:t>]</a:t>
            </a:r>
            <a:endParaRPr lang="en-US" sz="4000">
              <a:solidFill>
                <a:srgbClr val="000099"/>
              </a:solidFill>
              <a:cs typeface="Arial" charset="0"/>
            </a:endParaRPr>
          </a:p>
        </p:txBody>
      </p:sp>
      <p:sp>
        <p:nvSpPr>
          <p:cNvPr id="27680" name="Rectangle 38"/>
          <p:cNvSpPr>
            <a:spLocks noChangeArrowheads="1"/>
          </p:cNvSpPr>
          <p:nvPr/>
        </p:nvSpPr>
        <p:spPr bwMode="auto">
          <a:xfrm>
            <a:off x="3351213" y="1268413"/>
            <a:ext cx="325437" cy="701675"/>
          </a:xfrm>
          <a:prstGeom prst="rect">
            <a:avLst/>
          </a:prstGeom>
          <a:noFill/>
          <a:ln w="9525">
            <a:noFill/>
            <a:miter lim="800000"/>
            <a:headEnd/>
            <a:tailEnd/>
          </a:ln>
        </p:spPr>
        <p:txBody>
          <a:bodyPr wrap="none">
            <a:spAutoFit/>
          </a:bodyPr>
          <a:lstStyle/>
          <a:p>
            <a:pPr fontAlgn="base">
              <a:spcBef>
                <a:spcPct val="0"/>
              </a:spcBef>
              <a:spcAft>
                <a:spcPct val="0"/>
              </a:spcAft>
            </a:pPr>
            <a:r>
              <a:rPr lang="tr-TR" sz="4000">
                <a:solidFill>
                  <a:srgbClr val="FF0000"/>
                </a:solidFill>
                <a:cs typeface="Arial" charset="0"/>
              </a:rPr>
              <a:t>[</a:t>
            </a:r>
            <a:endParaRPr lang="en-US" sz="4000">
              <a:solidFill>
                <a:srgbClr val="FF0000"/>
              </a:solidFill>
              <a:cs typeface="Arial" charset="0"/>
            </a:endParaRPr>
          </a:p>
        </p:txBody>
      </p:sp>
      <p:sp>
        <p:nvSpPr>
          <p:cNvPr id="27681" name="Rectangle 39"/>
          <p:cNvSpPr>
            <a:spLocks noChangeArrowheads="1"/>
          </p:cNvSpPr>
          <p:nvPr/>
        </p:nvSpPr>
        <p:spPr bwMode="auto">
          <a:xfrm>
            <a:off x="4716463" y="1125538"/>
            <a:ext cx="325437" cy="701675"/>
          </a:xfrm>
          <a:prstGeom prst="rect">
            <a:avLst/>
          </a:prstGeom>
          <a:noFill/>
          <a:ln w="9525">
            <a:noFill/>
            <a:miter lim="800000"/>
            <a:headEnd/>
            <a:tailEnd/>
          </a:ln>
        </p:spPr>
        <p:txBody>
          <a:bodyPr wrap="none">
            <a:spAutoFit/>
          </a:bodyPr>
          <a:lstStyle/>
          <a:p>
            <a:pPr fontAlgn="base">
              <a:spcBef>
                <a:spcPct val="0"/>
              </a:spcBef>
              <a:spcAft>
                <a:spcPct val="0"/>
              </a:spcAft>
            </a:pPr>
            <a:r>
              <a:rPr lang="tr-TR" sz="4000">
                <a:solidFill>
                  <a:srgbClr val="FF0000"/>
                </a:solidFill>
                <a:cs typeface="Arial" charset="0"/>
              </a:rPr>
              <a:t>[</a:t>
            </a:r>
            <a:endParaRPr lang="en-US" sz="4000">
              <a:solidFill>
                <a:srgbClr val="FF0000"/>
              </a:solidFill>
              <a:cs typeface="Arial" charset="0"/>
            </a:endParaRPr>
          </a:p>
        </p:txBody>
      </p:sp>
      <p:sp>
        <p:nvSpPr>
          <p:cNvPr id="27682" name="Rectangle 40"/>
          <p:cNvSpPr>
            <a:spLocks noChangeArrowheads="1"/>
          </p:cNvSpPr>
          <p:nvPr/>
        </p:nvSpPr>
        <p:spPr bwMode="auto">
          <a:xfrm>
            <a:off x="5903913" y="1125538"/>
            <a:ext cx="325437" cy="701675"/>
          </a:xfrm>
          <a:prstGeom prst="rect">
            <a:avLst/>
          </a:prstGeom>
          <a:noFill/>
          <a:ln w="9525">
            <a:noFill/>
            <a:miter lim="800000"/>
            <a:headEnd/>
            <a:tailEnd/>
          </a:ln>
        </p:spPr>
        <p:txBody>
          <a:bodyPr wrap="none">
            <a:spAutoFit/>
          </a:bodyPr>
          <a:lstStyle/>
          <a:p>
            <a:pPr fontAlgn="base">
              <a:spcBef>
                <a:spcPct val="0"/>
              </a:spcBef>
              <a:spcAft>
                <a:spcPct val="0"/>
              </a:spcAft>
            </a:pPr>
            <a:r>
              <a:rPr lang="tr-TR" sz="4000">
                <a:solidFill>
                  <a:srgbClr val="FF0000"/>
                </a:solidFill>
                <a:cs typeface="Arial" charset="0"/>
              </a:rPr>
              <a:t>[</a:t>
            </a:r>
            <a:endParaRPr lang="en-US" sz="4000">
              <a:solidFill>
                <a:srgbClr val="FF0000"/>
              </a:solidFill>
              <a:cs typeface="Arial" charset="0"/>
            </a:endParaRPr>
          </a:p>
        </p:txBody>
      </p:sp>
      <p:sp>
        <p:nvSpPr>
          <p:cNvPr id="27683" name="Rectangle 41"/>
          <p:cNvSpPr>
            <a:spLocks noChangeArrowheads="1"/>
          </p:cNvSpPr>
          <p:nvPr/>
        </p:nvSpPr>
        <p:spPr bwMode="auto">
          <a:xfrm>
            <a:off x="7096125" y="1427163"/>
            <a:ext cx="325438" cy="701675"/>
          </a:xfrm>
          <a:prstGeom prst="rect">
            <a:avLst/>
          </a:prstGeom>
          <a:noFill/>
          <a:ln w="9525">
            <a:noFill/>
            <a:miter lim="800000"/>
            <a:headEnd/>
            <a:tailEnd/>
          </a:ln>
        </p:spPr>
        <p:txBody>
          <a:bodyPr wrap="none">
            <a:spAutoFit/>
          </a:bodyPr>
          <a:lstStyle/>
          <a:p>
            <a:pPr fontAlgn="base">
              <a:spcBef>
                <a:spcPct val="0"/>
              </a:spcBef>
              <a:spcAft>
                <a:spcPct val="0"/>
              </a:spcAft>
            </a:pPr>
            <a:r>
              <a:rPr lang="tr-TR" sz="4000">
                <a:solidFill>
                  <a:srgbClr val="FF0000"/>
                </a:solidFill>
                <a:cs typeface="Arial" charset="0"/>
              </a:rPr>
              <a:t>[</a:t>
            </a:r>
            <a:endParaRPr lang="en-US" sz="4000">
              <a:solidFill>
                <a:srgbClr val="FF0000"/>
              </a:solidFill>
              <a:cs typeface="Arial" charset="0"/>
            </a:endParaRPr>
          </a:p>
        </p:txBody>
      </p:sp>
      <p:sp>
        <p:nvSpPr>
          <p:cNvPr id="27684" name="Rectangle 42"/>
          <p:cNvSpPr>
            <a:spLocks noChangeArrowheads="1"/>
          </p:cNvSpPr>
          <p:nvPr/>
        </p:nvSpPr>
        <p:spPr bwMode="auto">
          <a:xfrm>
            <a:off x="7778750" y="1431925"/>
            <a:ext cx="325438" cy="701675"/>
          </a:xfrm>
          <a:prstGeom prst="rect">
            <a:avLst/>
          </a:prstGeom>
          <a:noFill/>
          <a:ln w="9525">
            <a:noFill/>
            <a:miter lim="800000"/>
            <a:headEnd/>
            <a:tailEnd/>
          </a:ln>
        </p:spPr>
        <p:txBody>
          <a:bodyPr wrap="none">
            <a:spAutoFit/>
          </a:bodyPr>
          <a:lstStyle/>
          <a:p>
            <a:pPr fontAlgn="base">
              <a:spcBef>
                <a:spcPct val="0"/>
              </a:spcBef>
              <a:spcAft>
                <a:spcPct val="0"/>
              </a:spcAft>
            </a:pPr>
            <a:r>
              <a:rPr lang="tr-TR" sz="4000">
                <a:solidFill>
                  <a:srgbClr val="FF0000"/>
                </a:solidFill>
                <a:cs typeface="Arial" charset="0"/>
              </a:rPr>
              <a:t>[</a:t>
            </a:r>
            <a:endParaRPr lang="en-US" sz="4000">
              <a:solidFill>
                <a:srgbClr val="FF0000"/>
              </a:solidFill>
              <a:cs typeface="Arial" charset="0"/>
            </a:endParaRPr>
          </a:p>
        </p:txBody>
      </p:sp>
      <p:sp>
        <p:nvSpPr>
          <p:cNvPr id="37" name="Rectangle 43"/>
          <p:cNvSpPr>
            <a:spLocks noChangeArrowheads="1"/>
          </p:cNvSpPr>
          <p:nvPr/>
        </p:nvSpPr>
        <p:spPr bwMode="auto">
          <a:xfrm>
            <a:off x="4356100" y="5084763"/>
            <a:ext cx="4608513" cy="1584325"/>
          </a:xfrm>
          <a:prstGeom prst="rect">
            <a:avLst/>
          </a:prstGeom>
          <a:solidFill>
            <a:schemeClr val="accent5">
              <a:lumMod val="25000"/>
            </a:schemeClr>
          </a:solidFill>
          <a:ln w="12700">
            <a:solidFill>
              <a:schemeClr val="tx1"/>
            </a:solidFill>
            <a:miter lim="800000"/>
            <a:headEnd/>
            <a:tailEnd/>
          </a:ln>
        </p:spPr>
        <p:txBody>
          <a:bodyPr wrap="none" anchor="ctr"/>
          <a:lstStyle/>
          <a:p>
            <a:pPr>
              <a:defRPr/>
            </a:pPr>
            <a:endParaRPr lang="tr-TR">
              <a:solidFill>
                <a:srgbClr val="FFFFFF"/>
              </a:solidFill>
              <a:cs typeface="Arial" charset="0"/>
            </a:endParaRPr>
          </a:p>
        </p:txBody>
      </p:sp>
      <p:pic>
        <p:nvPicPr>
          <p:cNvPr id="27686" name="Picture 44" descr="odyogram_sign"/>
          <p:cNvPicPr>
            <a:picLocks noChangeAspect="1" noChangeArrowheads="1"/>
          </p:cNvPicPr>
          <p:nvPr/>
        </p:nvPicPr>
        <p:blipFill>
          <a:blip r:embed="rId4" cstate="print"/>
          <a:srcRect/>
          <a:stretch>
            <a:fillRect/>
          </a:stretch>
        </p:blipFill>
        <p:spPr bwMode="auto">
          <a:xfrm>
            <a:off x="4429125" y="5156200"/>
            <a:ext cx="4473575" cy="1439863"/>
          </a:xfrm>
          <a:prstGeom prst="rect">
            <a:avLst/>
          </a:prstGeom>
          <a:noFill/>
          <a:ln w="9525">
            <a:noFill/>
            <a:miter lim="800000"/>
            <a:headEnd/>
            <a:tailEnd/>
          </a:ln>
        </p:spPr>
      </p:pic>
    </p:spTree>
    <p:extLst>
      <p:ext uri="{BB962C8B-B14F-4D97-AF65-F5344CB8AC3E}">
        <p14:creationId xmlns:p14="http://schemas.microsoft.com/office/powerpoint/2010/main" xmlns="" val="26016604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IY\Desktop\compl.JPG"/>
          <p:cNvPicPr>
            <a:picLocks noChangeAspect="1" noChangeArrowheads="1"/>
          </p:cNvPicPr>
          <p:nvPr/>
        </p:nvPicPr>
        <p:blipFill>
          <a:blip r:embed="rId3" cstate="print"/>
          <a:srcRect/>
          <a:stretch>
            <a:fillRect/>
          </a:stretch>
        </p:blipFill>
        <p:spPr bwMode="auto">
          <a:xfrm>
            <a:off x="684213" y="549275"/>
            <a:ext cx="7705725" cy="5724525"/>
          </a:xfrm>
          <a:prstGeom prst="rect">
            <a:avLst/>
          </a:prstGeom>
          <a:noFill/>
          <a:ln w="9525">
            <a:noFill/>
            <a:miter lim="800000"/>
            <a:headEnd/>
            <a:tailEnd/>
          </a:ln>
        </p:spPr>
      </p:pic>
    </p:spTree>
    <p:extLst>
      <p:ext uri="{BB962C8B-B14F-4D97-AF65-F5344CB8AC3E}">
        <p14:creationId xmlns:p14="http://schemas.microsoft.com/office/powerpoint/2010/main" xmlns="" val="11855428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tr-TR" b="1" dirty="0" smtClean="0"/>
              <a:t>İmpedans Odyometri</a:t>
            </a:r>
            <a:endParaRPr lang="en-US" dirty="0"/>
          </a:p>
        </p:txBody>
      </p:sp>
      <p:sp>
        <p:nvSpPr>
          <p:cNvPr id="3" name="Content Placeholder 2"/>
          <p:cNvSpPr>
            <a:spLocks noGrp="1"/>
          </p:cNvSpPr>
          <p:nvPr>
            <p:ph idx="1"/>
          </p:nvPr>
        </p:nvSpPr>
        <p:spPr>
          <a:xfrm>
            <a:off x="457200" y="1066800"/>
            <a:ext cx="8534400" cy="5562600"/>
          </a:xfrm>
        </p:spPr>
        <p:txBody>
          <a:bodyPr>
            <a:noAutofit/>
          </a:bodyPr>
          <a:lstStyle/>
          <a:p>
            <a:pPr>
              <a:spcBef>
                <a:spcPct val="0"/>
              </a:spcBef>
            </a:pPr>
            <a:r>
              <a:rPr lang="tr-TR" sz="2000" b="1" dirty="0" smtClean="0"/>
              <a:t>Timpanometri</a:t>
            </a:r>
            <a:endParaRPr lang="tr-TR" sz="2000" dirty="0" smtClean="0"/>
          </a:p>
          <a:p>
            <a:pPr lvl="1">
              <a:spcBef>
                <a:spcPct val="0"/>
              </a:spcBef>
            </a:pPr>
            <a:r>
              <a:rPr lang="tr-TR" sz="1600" dirty="0" smtClean="0"/>
              <a:t>Normal olarak zarın iki yüzünde basınç farkı yoktur. Bu yüzden zarın akustik direnci çok azdır. Dış kulak yolunda basınç değişikliği esnasında kulak zarı impedansının kaydı, kompliansın ölçümü yolu ile zarın iki yüzü arasındaki basınç farkını saptamaya yarar. Basınç farkı büyüdükçe kulak zarı impedansı artar. -300, +300 mmH</a:t>
            </a:r>
            <a:r>
              <a:rPr lang="tr-TR" sz="1600" baseline="-25000" dirty="0" smtClean="0"/>
              <a:t>2</a:t>
            </a:r>
            <a:r>
              <a:rPr lang="tr-TR" sz="1600" dirty="0" smtClean="0"/>
              <a:t>O arası basınçlardaki impedansın kaydı normal hareketlilikteki zar için zirve 0 hizasında bir eğri çizer. Bu nokta elastisitenin (yani kompliansın) en fazla, zar impedansının ise en az olduğu noktadır. Eğer zar bir skatris ile sertleşmiş ya da orta kulak eksudası ile temas halinde ise eğrinin zirvesi alçalır, eğer pars tensa’da atrofi var ise (komplians artması) zirve yükselir.</a:t>
            </a:r>
            <a:endParaRPr lang="tr-TR" sz="1800" dirty="0" smtClean="0"/>
          </a:p>
          <a:p>
            <a:pPr>
              <a:spcBef>
                <a:spcPct val="0"/>
              </a:spcBef>
            </a:pPr>
            <a:r>
              <a:rPr lang="tr-TR" sz="2000" b="1" dirty="0" smtClean="0"/>
              <a:t>Stapes Refleksi</a:t>
            </a:r>
            <a:endParaRPr lang="tr-TR" sz="2000" dirty="0" smtClean="0"/>
          </a:p>
          <a:p>
            <a:pPr lvl="1">
              <a:spcBef>
                <a:spcPct val="0"/>
              </a:spcBef>
            </a:pPr>
            <a:r>
              <a:rPr lang="tr-TR" sz="1600" dirty="0" smtClean="0"/>
              <a:t>İşitme eşiğinin 70 dB üzerinde bir ses uyarısı stapes kasında refleks bir kontraksiyona yol açar. Bu durum kulak zarında kaydedilebilen bir impedans değişikliğine yol açar. Stapes refleksi akustiko-fasiyal bir reflekstir. Affarent yolunu işitme siniri (n.acusticus) ve merkezi işitme yolları (işitme merkezinde kadar) oluşturur. Efferent kısmını ise işitme merkezi ile fasiyal sinir çekirdeği arası bağlantılar ile n.facialis oluşturur. </a:t>
            </a:r>
          </a:p>
          <a:p>
            <a:pPr lvl="1">
              <a:spcBef>
                <a:spcPct val="0"/>
              </a:spcBef>
            </a:pPr>
            <a:r>
              <a:rPr lang="tr-TR" sz="1600" dirty="0" smtClean="0"/>
              <a:t>Stapes refleksi şu durumlarda kaybolur;</a:t>
            </a:r>
          </a:p>
          <a:p>
            <a:pPr lvl="2">
              <a:spcBef>
                <a:spcPct val="0"/>
              </a:spcBef>
              <a:buFontTx/>
              <a:buChar char="•"/>
            </a:pPr>
            <a:r>
              <a:rPr lang="tr-TR" sz="1600" dirty="0" smtClean="0"/>
              <a:t>Kulak zarının ya da kemikçiklerin hareketine engel olan orta kulak hastalıklarında (orta kulak efüzyonu, kemikçik zincir fiksasyonu, stapes fiksasyonu (otoskleroz)</a:t>
            </a:r>
          </a:p>
          <a:p>
            <a:pPr lvl="2">
              <a:spcBef>
                <a:spcPct val="0"/>
              </a:spcBef>
              <a:buFontTx/>
              <a:buChar char="•"/>
            </a:pPr>
            <a:r>
              <a:rPr lang="tr-TR" sz="1600" dirty="0" smtClean="0"/>
              <a:t>Retrokoklerar sensorinöral işitme kayıplarında (ör. akustik nörinom) </a:t>
            </a:r>
          </a:p>
          <a:p>
            <a:pPr lvl="2">
              <a:spcBef>
                <a:spcPct val="0"/>
              </a:spcBef>
              <a:buFontTx/>
              <a:buChar char="•"/>
            </a:pPr>
            <a:r>
              <a:rPr lang="tr-TR" sz="1600" dirty="0" smtClean="0"/>
              <a:t>Santral refleks arkında kesilmeye yol açan beyin sapı lezyonları</a:t>
            </a:r>
          </a:p>
          <a:p>
            <a:pPr lvl="2">
              <a:spcBef>
                <a:spcPct val="0"/>
              </a:spcBef>
              <a:buFontTx/>
              <a:buChar char="•"/>
            </a:pPr>
            <a:r>
              <a:rPr lang="tr-TR" sz="1600" dirty="0" smtClean="0"/>
              <a:t>N. stapedius dalını vermeden önceki fasiyal sinir lezyonları</a:t>
            </a:r>
          </a:p>
        </p:txBody>
      </p:sp>
    </p:spTree>
    <p:extLst>
      <p:ext uri="{BB962C8B-B14F-4D97-AF65-F5344CB8AC3E}">
        <p14:creationId xmlns:p14="http://schemas.microsoft.com/office/powerpoint/2010/main" xmlns="" val="29849625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mtClean="0"/>
              <a:t>Görüntüleme</a:t>
            </a:r>
            <a:endParaRPr lang="tr-TR"/>
          </a:p>
        </p:txBody>
      </p:sp>
      <p:pic>
        <p:nvPicPr>
          <p:cNvPr id="29699" name="Picture 2" descr="C:\Users\IY\Desktop\Orta_Kulak_Hast\image\schuller1.JPG"/>
          <p:cNvPicPr>
            <a:picLocks noChangeAspect="1" noChangeArrowheads="1"/>
          </p:cNvPicPr>
          <p:nvPr/>
        </p:nvPicPr>
        <p:blipFill>
          <a:blip r:embed="rId3" cstate="print"/>
          <a:srcRect/>
          <a:stretch>
            <a:fillRect/>
          </a:stretch>
        </p:blipFill>
        <p:spPr bwMode="auto">
          <a:xfrm>
            <a:off x="468313" y="2727325"/>
            <a:ext cx="2963862" cy="3313113"/>
          </a:xfrm>
          <a:prstGeom prst="rect">
            <a:avLst/>
          </a:prstGeom>
          <a:noFill/>
          <a:ln w="9525">
            <a:noFill/>
            <a:miter lim="800000"/>
            <a:headEnd/>
            <a:tailEnd/>
          </a:ln>
        </p:spPr>
      </p:pic>
      <p:pic>
        <p:nvPicPr>
          <p:cNvPr id="29700" name="Picture 3" descr="C:\Users\IY\Desktop\Orta_Kulak_Hast\image\schuller2.JPG"/>
          <p:cNvPicPr>
            <a:picLocks noChangeAspect="1" noChangeArrowheads="1"/>
          </p:cNvPicPr>
          <p:nvPr/>
        </p:nvPicPr>
        <p:blipFill>
          <a:blip r:embed="rId4" cstate="print"/>
          <a:srcRect/>
          <a:stretch>
            <a:fillRect/>
          </a:stretch>
        </p:blipFill>
        <p:spPr bwMode="auto">
          <a:xfrm>
            <a:off x="3665538" y="2727325"/>
            <a:ext cx="5083175" cy="3313113"/>
          </a:xfrm>
          <a:prstGeom prst="rect">
            <a:avLst/>
          </a:prstGeom>
          <a:noFill/>
          <a:ln w="9525">
            <a:noFill/>
            <a:miter lim="800000"/>
            <a:headEnd/>
            <a:tailEnd/>
          </a:ln>
        </p:spPr>
      </p:pic>
      <p:sp>
        <p:nvSpPr>
          <p:cNvPr id="9" name="8 Metin kutusu"/>
          <p:cNvSpPr txBox="1"/>
          <p:nvPr/>
        </p:nvSpPr>
        <p:spPr>
          <a:xfrm>
            <a:off x="1811338" y="1557338"/>
            <a:ext cx="5424487" cy="954087"/>
          </a:xfrm>
          <a:prstGeom prst="rect">
            <a:avLst/>
          </a:prstGeom>
          <a:noFill/>
        </p:spPr>
        <p:txBody>
          <a:bodyPr wrap="none">
            <a:spAutoFit/>
          </a:bodyPr>
          <a:lstStyle/>
          <a:p>
            <a:pPr algn="ctr" fontAlgn="auto">
              <a:spcBef>
                <a:spcPts val="0"/>
              </a:spcBef>
              <a:spcAft>
                <a:spcPts val="0"/>
              </a:spcAft>
              <a:defRPr/>
            </a:pPr>
            <a:r>
              <a:rPr lang="tr-TR" sz="2800">
                <a:effectLst>
                  <a:outerShdw blurRad="38100" dist="38100" dir="2700000" algn="tl">
                    <a:srgbClr val="000000">
                      <a:alpha val="43137"/>
                    </a:srgbClr>
                  </a:outerShdw>
                </a:effectLst>
                <a:latin typeface="+mn-lt"/>
                <a:cs typeface="+mn-cs"/>
              </a:rPr>
              <a:t>Konvansiyonel radyografi (x-ray)</a:t>
            </a:r>
          </a:p>
          <a:p>
            <a:pPr algn="ctr" fontAlgn="auto">
              <a:spcBef>
                <a:spcPts val="0"/>
              </a:spcBef>
              <a:spcAft>
                <a:spcPts val="0"/>
              </a:spcAft>
              <a:defRPr/>
            </a:pPr>
            <a:r>
              <a:rPr lang="tr-TR" sz="2800">
                <a:effectLst>
                  <a:outerShdw blurRad="38100" dist="38100" dir="2700000" algn="tl">
                    <a:srgbClr val="000000">
                      <a:alpha val="43137"/>
                    </a:srgbClr>
                  </a:outerShdw>
                </a:effectLst>
                <a:latin typeface="+mn-lt"/>
                <a:cs typeface="+mn-cs"/>
              </a:rPr>
              <a:t>Schuller grafisi</a:t>
            </a:r>
          </a:p>
        </p:txBody>
      </p:sp>
    </p:spTree>
    <p:extLst>
      <p:ext uri="{BB962C8B-B14F-4D97-AF65-F5344CB8AC3E}">
        <p14:creationId xmlns:p14="http://schemas.microsoft.com/office/powerpoint/2010/main" xmlns="" val="361526725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mtClean="0"/>
              <a:t>Görüntüleme</a:t>
            </a:r>
            <a:endParaRPr lang="tr-TR"/>
          </a:p>
        </p:txBody>
      </p:sp>
      <p:pic>
        <p:nvPicPr>
          <p:cNvPr id="30723" name="Picture 69" descr="Temp_Frakt_bt"/>
          <p:cNvPicPr>
            <a:picLocks noChangeArrowheads="1"/>
          </p:cNvPicPr>
          <p:nvPr/>
        </p:nvPicPr>
        <p:blipFill>
          <a:blip r:embed="rId3" cstate="print"/>
          <a:srcRect l="51361" t="29700" r="2312" b="34065"/>
          <a:stretch>
            <a:fillRect/>
          </a:stretch>
        </p:blipFill>
        <p:spPr bwMode="auto">
          <a:xfrm>
            <a:off x="4643438" y="1557338"/>
            <a:ext cx="3779837" cy="2698750"/>
          </a:xfrm>
          <a:prstGeom prst="rect">
            <a:avLst/>
          </a:prstGeom>
          <a:noFill/>
          <a:ln w="9525">
            <a:noFill/>
            <a:miter lim="800000"/>
            <a:headEnd/>
            <a:tailEnd/>
          </a:ln>
        </p:spPr>
      </p:pic>
      <p:pic>
        <p:nvPicPr>
          <p:cNvPr id="30724" name="Picture 68" descr="Esra_Ozturk_BT5"/>
          <p:cNvPicPr>
            <a:picLocks noChangeAspect="1" noChangeArrowheads="1"/>
          </p:cNvPicPr>
          <p:nvPr/>
        </p:nvPicPr>
        <p:blipFill>
          <a:blip r:embed="rId4" cstate="print"/>
          <a:srcRect t="35252" r="47121" b="26976"/>
          <a:stretch>
            <a:fillRect/>
          </a:stretch>
        </p:blipFill>
        <p:spPr bwMode="auto">
          <a:xfrm>
            <a:off x="755650" y="1557338"/>
            <a:ext cx="3779838" cy="2698750"/>
          </a:xfrm>
          <a:prstGeom prst="rect">
            <a:avLst/>
          </a:prstGeom>
          <a:noFill/>
          <a:ln w="9525">
            <a:noFill/>
            <a:miter lim="800000"/>
            <a:headEnd/>
            <a:tailEnd/>
          </a:ln>
        </p:spPr>
      </p:pic>
      <p:sp>
        <p:nvSpPr>
          <p:cNvPr id="7" name="6 Metin kutusu"/>
          <p:cNvSpPr txBox="1"/>
          <p:nvPr/>
        </p:nvSpPr>
        <p:spPr>
          <a:xfrm>
            <a:off x="2843213" y="3789363"/>
            <a:ext cx="3476625" cy="522287"/>
          </a:xfrm>
          <a:prstGeom prst="rect">
            <a:avLst/>
          </a:prstGeom>
          <a:noFill/>
        </p:spPr>
        <p:txBody>
          <a:bodyPr wrap="none">
            <a:spAutoFit/>
          </a:bodyPr>
          <a:lstStyle/>
          <a:p>
            <a:pPr algn="ctr" fontAlgn="auto">
              <a:spcBef>
                <a:spcPts val="0"/>
              </a:spcBef>
              <a:spcAft>
                <a:spcPts val="0"/>
              </a:spcAft>
              <a:defRPr/>
            </a:pPr>
            <a:r>
              <a:rPr lang="tr-TR" sz="2800">
                <a:effectLst>
                  <a:outerShdw blurRad="38100" dist="38100" dir="2700000" algn="tl">
                    <a:srgbClr val="000000">
                      <a:alpha val="43137"/>
                    </a:srgbClr>
                  </a:outerShdw>
                </a:effectLst>
                <a:latin typeface="+mn-lt"/>
                <a:cs typeface="+mn-cs"/>
              </a:rPr>
              <a:t>Bilgisayarlı tomografi</a:t>
            </a:r>
          </a:p>
        </p:txBody>
      </p:sp>
      <p:pic>
        <p:nvPicPr>
          <p:cNvPr id="30726" name="Picture 3" descr="norm 7"/>
          <p:cNvPicPr>
            <a:picLocks noChangeArrowheads="1"/>
          </p:cNvPicPr>
          <p:nvPr/>
        </p:nvPicPr>
        <p:blipFill>
          <a:blip r:embed="rId5" cstate="print"/>
          <a:srcRect t="9995" r="53647" b="64220"/>
          <a:stretch>
            <a:fillRect/>
          </a:stretch>
        </p:blipFill>
        <p:spPr bwMode="auto">
          <a:xfrm>
            <a:off x="755650" y="4311650"/>
            <a:ext cx="3779838" cy="2212975"/>
          </a:xfrm>
          <a:prstGeom prst="rect">
            <a:avLst/>
          </a:prstGeom>
          <a:noFill/>
          <a:ln w="9525">
            <a:noFill/>
            <a:miter lim="800000"/>
            <a:headEnd/>
            <a:tailEnd/>
          </a:ln>
        </p:spPr>
      </p:pic>
      <p:pic>
        <p:nvPicPr>
          <p:cNvPr id="30727" name="Picture 3" descr="norm 7"/>
          <p:cNvPicPr>
            <a:picLocks noChangeArrowheads="1"/>
          </p:cNvPicPr>
          <p:nvPr/>
        </p:nvPicPr>
        <p:blipFill>
          <a:blip r:embed="rId5" cstate="print"/>
          <a:srcRect l="55695" t="9995" b="64220"/>
          <a:stretch>
            <a:fillRect/>
          </a:stretch>
        </p:blipFill>
        <p:spPr bwMode="auto">
          <a:xfrm>
            <a:off x="4643438" y="4311650"/>
            <a:ext cx="3779837" cy="2212975"/>
          </a:xfrm>
          <a:prstGeom prst="rect">
            <a:avLst/>
          </a:prstGeom>
          <a:noFill/>
          <a:ln w="9525">
            <a:noFill/>
            <a:miter lim="800000"/>
            <a:headEnd/>
            <a:tailEnd/>
          </a:ln>
        </p:spPr>
      </p:pic>
      <p:pic>
        <p:nvPicPr>
          <p:cNvPr id="30728" name="Picture 2" descr="http://t3.gstatic.com/images?q=tbn:ANd9GcR-bQPwB4sPeRTdEpOnc4yAqnk-Xb8Bu2iFCPcARiWPaSv76dlU"/>
          <p:cNvPicPr>
            <a:picLocks noChangeAspect="1" noChangeArrowheads="1"/>
          </p:cNvPicPr>
          <p:nvPr/>
        </p:nvPicPr>
        <p:blipFill>
          <a:blip r:embed="rId6" cstate="print"/>
          <a:srcRect l="12886" b="11879"/>
          <a:stretch>
            <a:fillRect/>
          </a:stretch>
        </p:blipFill>
        <p:spPr bwMode="auto">
          <a:xfrm>
            <a:off x="827088" y="3284538"/>
            <a:ext cx="1008062" cy="944562"/>
          </a:xfrm>
          <a:prstGeom prst="rect">
            <a:avLst/>
          </a:prstGeom>
          <a:noFill/>
          <a:ln w="9525">
            <a:solidFill>
              <a:schemeClr val="tx1"/>
            </a:solidFill>
            <a:miter lim="800000"/>
            <a:headEnd/>
            <a:tailEnd/>
          </a:ln>
        </p:spPr>
      </p:pic>
      <p:cxnSp>
        <p:nvCxnSpPr>
          <p:cNvPr id="30729" name="10 Düz Bağlayıcı"/>
          <p:cNvCxnSpPr>
            <a:cxnSpLocks noChangeShapeType="1"/>
          </p:cNvCxnSpPr>
          <p:nvPr/>
        </p:nvCxnSpPr>
        <p:spPr bwMode="auto">
          <a:xfrm>
            <a:off x="885825" y="3744913"/>
            <a:ext cx="877888" cy="188912"/>
          </a:xfrm>
          <a:prstGeom prst="line">
            <a:avLst/>
          </a:prstGeom>
          <a:noFill/>
          <a:ln w="12700" cap="sq" algn="ctr">
            <a:solidFill>
              <a:schemeClr val="tx1"/>
            </a:solidFill>
            <a:round/>
            <a:headEnd type="none" w="sm" len="sm"/>
            <a:tailEnd type="none" w="sm" len="sm"/>
          </a:ln>
        </p:spPr>
      </p:cxnSp>
      <p:pic>
        <p:nvPicPr>
          <p:cNvPr id="30730" name="Picture 2" descr="http://t3.gstatic.com/images?q=tbn:ANd9GcR-bQPwB4sPeRTdEpOnc4yAqnk-Xb8Bu2iFCPcARiWPaSv76dlU"/>
          <p:cNvPicPr>
            <a:picLocks noChangeAspect="1" noChangeArrowheads="1"/>
          </p:cNvPicPr>
          <p:nvPr/>
        </p:nvPicPr>
        <p:blipFill>
          <a:blip r:embed="rId6" cstate="print"/>
          <a:srcRect l="12886" b="11879"/>
          <a:stretch>
            <a:fillRect/>
          </a:stretch>
        </p:blipFill>
        <p:spPr bwMode="auto">
          <a:xfrm>
            <a:off x="827088" y="5516563"/>
            <a:ext cx="1008062" cy="944562"/>
          </a:xfrm>
          <a:prstGeom prst="rect">
            <a:avLst/>
          </a:prstGeom>
          <a:noFill/>
          <a:ln w="9525">
            <a:solidFill>
              <a:schemeClr val="tx1"/>
            </a:solidFill>
            <a:miter lim="800000"/>
            <a:headEnd/>
            <a:tailEnd/>
          </a:ln>
        </p:spPr>
      </p:pic>
      <p:cxnSp>
        <p:nvCxnSpPr>
          <p:cNvPr id="30731" name="12 Düz Bağlayıcı"/>
          <p:cNvCxnSpPr>
            <a:cxnSpLocks noChangeShapeType="1"/>
          </p:cNvCxnSpPr>
          <p:nvPr/>
        </p:nvCxnSpPr>
        <p:spPr bwMode="auto">
          <a:xfrm rot="5400000">
            <a:off x="900906" y="5984082"/>
            <a:ext cx="803275" cy="14288"/>
          </a:xfrm>
          <a:prstGeom prst="line">
            <a:avLst/>
          </a:prstGeom>
          <a:noFill/>
          <a:ln w="12700" cap="sq" algn="ctr">
            <a:solidFill>
              <a:schemeClr val="tx1"/>
            </a:solidFill>
            <a:round/>
            <a:headEnd type="none" w="sm" len="sm"/>
            <a:tailEnd type="none" w="sm" len="sm"/>
          </a:ln>
        </p:spPr>
      </p:cxnSp>
    </p:spTree>
    <p:extLst>
      <p:ext uri="{BB962C8B-B14F-4D97-AF65-F5344CB8AC3E}">
        <p14:creationId xmlns:p14="http://schemas.microsoft.com/office/powerpoint/2010/main" xmlns="" val="129486004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mtClean="0"/>
              <a:t>Görüntüleme</a:t>
            </a:r>
            <a:endParaRPr lang="tr-TR"/>
          </a:p>
        </p:txBody>
      </p:sp>
      <p:pic>
        <p:nvPicPr>
          <p:cNvPr id="31747" name="Picture 2" descr="http://2.bp.blogspot.com/_bbusufbJ8jg/TGqRXP-NOmI/AAAAAAAAU2A/A75V11Oqpu0/s1600/IMAG0515-743937.jpg"/>
          <p:cNvPicPr>
            <a:picLocks noChangeAspect="1" noChangeArrowheads="1"/>
          </p:cNvPicPr>
          <p:nvPr/>
        </p:nvPicPr>
        <p:blipFill>
          <a:blip r:embed="rId3" cstate="print"/>
          <a:srcRect l="1662" r="3693"/>
          <a:stretch>
            <a:fillRect/>
          </a:stretch>
        </p:blipFill>
        <p:spPr bwMode="auto">
          <a:xfrm>
            <a:off x="973138" y="1484313"/>
            <a:ext cx="4103687" cy="2592387"/>
          </a:xfrm>
          <a:prstGeom prst="rect">
            <a:avLst/>
          </a:prstGeom>
          <a:noFill/>
          <a:ln w="9525">
            <a:noFill/>
            <a:miter lim="800000"/>
            <a:headEnd/>
            <a:tailEnd/>
          </a:ln>
        </p:spPr>
      </p:pic>
      <p:pic>
        <p:nvPicPr>
          <p:cNvPr id="31748" name="13 Resim" descr="MR_cholest1.JPG"/>
          <p:cNvPicPr>
            <a:picLocks noChangeAspect="1"/>
          </p:cNvPicPr>
          <p:nvPr/>
        </p:nvPicPr>
        <p:blipFill>
          <a:blip r:embed="rId4" cstate="print"/>
          <a:srcRect/>
          <a:stretch>
            <a:fillRect/>
          </a:stretch>
        </p:blipFill>
        <p:spPr bwMode="auto">
          <a:xfrm>
            <a:off x="5278438" y="1484313"/>
            <a:ext cx="2822575" cy="2592387"/>
          </a:xfrm>
          <a:prstGeom prst="rect">
            <a:avLst/>
          </a:prstGeom>
          <a:noFill/>
          <a:ln w="9525">
            <a:noFill/>
            <a:miter lim="800000"/>
            <a:headEnd/>
            <a:tailEnd/>
          </a:ln>
        </p:spPr>
      </p:pic>
      <p:sp>
        <p:nvSpPr>
          <p:cNvPr id="15" name="14 Metin kutusu"/>
          <p:cNvSpPr txBox="1"/>
          <p:nvPr/>
        </p:nvSpPr>
        <p:spPr>
          <a:xfrm>
            <a:off x="1908175" y="1484313"/>
            <a:ext cx="5248275" cy="523875"/>
          </a:xfrm>
          <a:prstGeom prst="rect">
            <a:avLst/>
          </a:prstGeom>
          <a:noFill/>
        </p:spPr>
        <p:txBody>
          <a:bodyPr>
            <a:spAutoFit/>
          </a:bodyPr>
          <a:lstStyle/>
          <a:p>
            <a:pPr algn="ctr" fontAlgn="auto">
              <a:spcBef>
                <a:spcPts val="0"/>
              </a:spcBef>
              <a:spcAft>
                <a:spcPts val="0"/>
              </a:spcAft>
              <a:defRPr/>
            </a:pPr>
            <a:r>
              <a:rPr lang="tr-TR" sz="2800">
                <a:effectLst>
                  <a:outerShdw blurRad="38100" dist="38100" dir="2700000" algn="tl">
                    <a:srgbClr val="000000">
                      <a:alpha val="43137"/>
                    </a:srgbClr>
                  </a:outerShdw>
                </a:effectLst>
                <a:latin typeface="+mn-lt"/>
                <a:cs typeface="+mn-cs"/>
              </a:rPr>
              <a:t>Manyetik Rezonans</a:t>
            </a:r>
          </a:p>
        </p:txBody>
      </p:sp>
      <p:pic>
        <p:nvPicPr>
          <p:cNvPr id="31750" name="Picture 2" descr="http://radiology.casereports.net/index.php/rcr/article/viewFile/314/649/5062"/>
          <p:cNvPicPr>
            <a:picLocks noChangeAspect="1" noChangeArrowheads="1"/>
          </p:cNvPicPr>
          <p:nvPr/>
        </p:nvPicPr>
        <p:blipFill>
          <a:blip r:embed="rId5" cstate="print"/>
          <a:srcRect/>
          <a:stretch>
            <a:fillRect/>
          </a:stretch>
        </p:blipFill>
        <p:spPr bwMode="auto">
          <a:xfrm>
            <a:off x="973138" y="4221163"/>
            <a:ext cx="2339975" cy="2339975"/>
          </a:xfrm>
          <a:prstGeom prst="rect">
            <a:avLst/>
          </a:prstGeom>
          <a:noFill/>
          <a:ln w="9525">
            <a:noFill/>
            <a:miter lim="800000"/>
            <a:headEnd/>
            <a:tailEnd/>
          </a:ln>
        </p:spPr>
      </p:pic>
      <p:pic>
        <p:nvPicPr>
          <p:cNvPr id="31751" name="Picture 6" descr="http://oghalailab.stanford.edu/images/glomus_jugulare.jpg"/>
          <p:cNvPicPr>
            <a:picLocks noChangeAspect="1" noChangeArrowheads="1"/>
          </p:cNvPicPr>
          <p:nvPr/>
        </p:nvPicPr>
        <p:blipFill>
          <a:blip r:embed="rId6" cstate="print"/>
          <a:srcRect l="4726" b="4726"/>
          <a:stretch>
            <a:fillRect/>
          </a:stretch>
        </p:blipFill>
        <p:spPr bwMode="auto">
          <a:xfrm>
            <a:off x="3494088" y="4221163"/>
            <a:ext cx="2192337" cy="2339975"/>
          </a:xfrm>
          <a:prstGeom prst="rect">
            <a:avLst/>
          </a:prstGeom>
          <a:noFill/>
          <a:ln w="9525">
            <a:noFill/>
            <a:miter lim="800000"/>
            <a:headEnd/>
            <a:tailEnd/>
          </a:ln>
        </p:spPr>
      </p:pic>
      <p:pic>
        <p:nvPicPr>
          <p:cNvPr id="31752" name="Picture 8" descr="Figure 3.">
            <a:hlinkClick r:id="rId7"/>
          </p:cNvPr>
          <p:cNvPicPr>
            <a:picLocks noChangeAspect="1" noChangeArrowheads="1"/>
          </p:cNvPicPr>
          <p:nvPr/>
        </p:nvPicPr>
        <p:blipFill>
          <a:blip r:embed="rId8" cstate="print"/>
          <a:srcRect/>
          <a:stretch>
            <a:fillRect/>
          </a:stretch>
        </p:blipFill>
        <p:spPr bwMode="auto">
          <a:xfrm>
            <a:off x="5797550" y="4221163"/>
            <a:ext cx="2303463" cy="2339975"/>
          </a:xfrm>
          <a:prstGeom prst="rect">
            <a:avLst/>
          </a:prstGeom>
          <a:noFill/>
          <a:ln w="9525">
            <a:noFill/>
            <a:miter lim="800000"/>
            <a:headEnd/>
            <a:tailEnd/>
          </a:ln>
        </p:spPr>
      </p:pic>
    </p:spTree>
    <p:extLst>
      <p:ext uri="{BB962C8B-B14F-4D97-AF65-F5344CB8AC3E}">
        <p14:creationId xmlns:p14="http://schemas.microsoft.com/office/powerpoint/2010/main" xmlns="" val="22367104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ile:Gray139.png">
            <a:hlinkClick r:id="rId2"/>
          </p:cNvPr>
          <p:cNvPicPr>
            <a:picLocks noChangeAspect="1" noChangeArrowheads="1"/>
          </p:cNvPicPr>
          <p:nvPr/>
        </p:nvPicPr>
        <p:blipFill>
          <a:blip r:embed="rId3" cstate="print"/>
          <a:srcRect/>
          <a:stretch>
            <a:fillRect/>
          </a:stretch>
        </p:blipFill>
        <p:spPr bwMode="auto">
          <a:xfrm>
            <a:off x="1065848" y="175312"/>
            <a:ext cx="7129462" cy="6507376"/>
          </a:xfrm>
          <a:prstGeom prst="rect">
            <a:avLst/>
          </a:prstGeom>
          <a:noFill/>
          <a:ln w="9525">
            <a:noFill/>
            <a:miter lim="800000"/>
            <a:headEnd/>
            <a:tailEnd/>
          </a:ln>
        </p:spPr>
      </p:pic>
    </p:spTree>
    <p:extLst>
      <p:ext uri="{BB962C8B-B14F-4D97-AF65-F5344CB8AC3E}">
        <p14:creationId xmlns:p14="http://schemas.microsoft.com/office/powerpoint/2010/main" xmlns="" val="21970068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800" b="1" dirty="0" smtClean="0">
                <a:effectLst>
                  <a:outerShdw blurRad="38100" dist="38100" dir="2700000" algn="tl">
                    <a:srgbClr val="000000">
                      <a:alpha val="43137"/>
                    </a:srgbClr>
                  </a:outerShdw>
                </a:effectLst>
              </a:rPr>
              <a:t>Orta Kulak Hastalıkları</a:t>
            </a:r>
            <a:endParaRPr lang="tr-TR" sz="4800"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68313" y="1916113"/>
            <a:ext cx="8351837" cy="4321175"/>
          </a:xfrm>
        </p:spPr>
        <p:txBody>
          <a:bodyPr/>
          <a:lstStyle/>
          <a:p>
            <a:pPr marL="493713" indent="-436563">
              <a:lnSpc>
                <a:spcPct val="150000"/>
              </a:lnSpc>
              <a:spcBef>
                <a:spcPts val="0"/>
              </a:spcBef>
              <a:spcAft>
                <a:spcPts val="0"/>
              </a:spcAft>
              <a:defRPr/>
            </a:pPr>
            <a:r>
              <a:rPr lang="tr-TR" sz="3600" smtClean="0"/>
              <a:t>Doğumsal ve Gelişimsel Bozukluklar</a:t>
            </a:r>
          </a:p>
          <a:p>
            <a:pPr marL="493713" indent="-436563">
              <a:lnSpc>
                <a:spcPct val="150000"/>
              </a:lnSpc>
              <a:spcBef>
                <a:spcPts val="0"/>
              </a:spcBef>
              <a:spcAft>
                <a:spcPts val="0"/>
              </a:spcAft>
              <a:defRPr/>
            </a:pPr>
            <a:r>
              <a:rPr lang="tr-TR" sz="3600" smtClean="0"/>
              <a:t>İnfeksiyöz ve İnflamatuar Hastalıklar</a:t>
            </a:r>
          </a:p>
          <a:p>
            <a:pPr marL="493713" indent="-436563">
              <a:lnSpc>
                <a:spcPct val="150000"/>
              </a:lnSpc>
              <a:spcBef>
                <a:spcPts val="0"/>
              </a:spcBef>
              <a:spcAft>
                <a:spcPts val="0"/>
              </a:spcAft>
              <a:defRPr/>
            </a:pPr>
            <a:r>
              <a:rPr lang="tr-TR" sz="3600" smtClean="0"/>
              <a:t>Travmatik Hastalıklar</a:t>
            </a:r>
          </a:p>
          <a:p>
            <a:pPr marL="493713" indent="-436563">
              <a:lnSpc>
                <a:spcPct val="150000"/>
              </a:lnSpc>
              <a:spcBef>
                <a:spcPts val="0"/>
              </a:spcBef>
              <a:spcAft>
                <a:spcPts val="0"/>
              </a:spcAft>
              <a:defRPr/>
            </a:pPr>
            <a:r>
              <a:rPr lang="tr-TR" sz="3600" smtClean="0"/>
              <a:t>Otoskleroz</a:t>
            </a:r>
          </a:p>
          <a:p>
            <a:pPr marL="493713" indent="-436563">
              <a:lnSpc>
                <a:spcPct val="150000"/>
              </a:lnSpc>
              <a:spcBef>
                <a:spcPts val="0"/>
              </a:spcBef>
              <a:spcAft>
                <a:spcPts val="0"/>
              </a:spcAft>
              <a:defRPr/>
            </a:pPr>
            <a:r>
              <a:rPr lang="tr-TR" sz="3600" smtClean="0"/>
              <a:t>Tümörler</a:t>
            </a:r>
          </a:p>
        </p:txBody>
      </p:sp>
    </p:spTree>
    <p:extLst>
      <p:ext uri="{BB962C8B-B14F-4D97-AF65-F5344CB8AC3E}">
        <p14:creationId xmlns:p14="http://schemas.microsoft.com/office/powerpoint/2010/main" xmlns="" val="230131943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000" b="1" dirty="0" smtClean="0"/>
              <a:t>Doğumsal ve Gelişimsel Bozukluklar</a:t>
            </a:r>
            <a:endParaRPr lang="tr-TR" sz="4000" b="1" dirty="0"/>
          </a:p>
        </p:txBody>
      </p:sp>
      <p:graphicFrame>
        <p:nvGraphicFramePr>
          <p:cNvPr id="4" name="3 Tablo"/>
          <p:cNvGraphicFramePr>
            <a:graphicFrameLocks noGrp="1"/>
          </p:cNvGraphicFramePr>
          <p:nvPr/>
        </p:nvGraphicFramePr>
        <p:xfrm>
          <a:off x="323850" y="1557338"/>
          <a:ext cx="8568952" cy="4490720"/>
        </p:xfrm>
        <a:graphic>
          <a:graphicData uri="http://schemas.openxmlformats.org/drawingml/2006/table">
            <a:tbl>
              <a:tblPr firstRow="1" bandRow="1">
                <a:tableStyleId>{5C22544A-7EE6-4342-B048-85BDC9FD1C3A}</a:tableStyleId>
              </a:tblPr>
              <a:tblGrid>
                <a:gridCol w="3096344"/>
                <a:gridCol w="5472608"/>
              </a:tblGrid>
              <a:tr h="370840">
                <a:tc gridSpan="2">
                  <a:txBody>
                    <a:bodyPr/>
                    <a:lstStyle/>
                    <a:p>
                      <a:pPr algn="ctr"/>
                      <a:r>
                        <a:rPr lang="tr-TR" sz="1800" kern="1200" smtClean="0"/>
                        <a:t>Temporal Kemik</a:t>
                      </a:r>
                      <a:r>
                        <a:rPr lang="tr-TR" sz="1800" kern="1200" baseline="0" smtClean="0"/>
                        <a:t> Gelişim Bozuklukları (</a:t>
                      </a:r>
                      <a:r>
                        <a:rPr lang="tr-TR" sz="1800" kern="1200" smtClean="0"/>
                        <a:t>Frey ve Mündnich </a:t>
                      </a:r>
                      <a:r>
                        <a:rPr lang="tr-TR" sz="1800" kern="1200" baseline="0" smtClean="0"/>
                        <a:t>S</a:t>
                      </a:r>
                      <a:r>
                        <a:rPr lang="tr-TR" sz="1800" kern="1200" smtClean="0"/>
                        <a:t>ınıflandırması)</a:t>
                      </a:r>
                      <a:endParaRPr lang="tr-TR" b="0" kern="1200" smtClean="0">
                        <a:solidFill>
                          <a:schemeClr val="tx1"/>
                        </a:solidFill>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b="0"/>
                    </a:p>
                  </a:txBody>
                  <a:tcPr/>
                </a:tc>
              </a:tr>
              <a:tr h="370840">
                <a:tc>
                  <a:txBody>
                    <a:bodyPr/>
                    <a:lstStyle/>
                    <a:p>
                      <a:r>
                        <a:rPr lang="tr-TR" kern="1200" smtClean="0"/>
                        <a:t>Grup 1 </a:t>
                      </a:r>
                      <a:endParaRPr lang="tr-TR" b="0" kern="1200" smtClean="0">
                        <a:solidFill>
                          <a:srgbClr val="0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kern="1200" smtClean="0"/>
                        <a:t>İzole kemik işitme zinciri gelişim bozuklukları</a:t>
                      </a:r>
                      <a:endParaRPr lang="tr-TR" b="0">
                        <a:solidFill>
                          <a:srgbClr val="000000"/>
                        </a:solidFill>
                      </a:endParaRPr>
                    </a:p>
                  </a:txBody>
                  <a:tcPr/>
                </a:tc>
              </a:tr>
              <a:tr h="370840">
                <a:tc>
                  <a:txBody>
                    <a:bodyPr/>
                    <a:lstStyle/>
                    <a:p>
                      <a:r>
                        <a:rPr lang="tr-TR" kern="1200" smtClean="0"/>
                        <a:t>Grup 2</a:t>
                      </a:r>
                      <a:endParaRPr lang="tr-TR">
                        <a:solidFill>
                          <a:srgbClr val="0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kern="1200" smtClean="0"/>
                        <a:t>DKY stenozu veya atrezisi, kemik işitme zinciri gelişim bozuklukları, antrum ve timpan boşluk havalanması iyi</a:t>
                      </a:r>
                      <a:endParaRPr lang="tr-TR">
                        <a:solidFill>
                          <a:srgbClr val="000000"/>
                        </a:solidFill>
                      </a:endParaRPr>
                    </a:p>
                  </a:txBody>
                  <a:tcPr/>
                </a:tc>
              </a:tr>
              <a:tr h="370840">
                <a:tc>
                  <a:txBody>
                    <a:bodyPr/>
                    <a:lstStyle/>
                    <a:p>
                      <a:r>
                        <a:rPr lang="tr-TR" kern="1200" smtClean="0"/>
                        <a:t>Grup 3</a:t>
                      </a:r>
                      <a:endParaRPr lang="tr-TR">
                        <a:solidFill>
                          <a:srgbClr val="000000"/>
                        </a:solidFill>
                      </a:endParaRPr>
                    </a:p>
                  </a:txBody>
                  <a:tcPr/>
                </a:tc>
                <a:tc>
                  <a:txBody>
                    <a:bodyPr/>
                    <a:lstStyle/>
                    <a:p>
                      <a:r>
                        <a:rPr lang="tr-TR" kern="1200" smtClean="0"/>
                        <a:t>DKY stenozu veya atrezisi, kemik işitme zinciri gelişim bozuklukları, antrum ve mastoid havalanması kısıtlı, timpan boşluk sıklıkla (kısmen) daralmış</a:t>
                      </a:r>
                      <a:endParaRPr lang="tr-TR">
                        <a:solidFill>
                          <a:srgbClr val="000000"/>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kern="1200" smtClean="0"/>
                        <a:t>Grup 4 </a:t>
                      </a:r>
                      <a:endParaRPr lang="tr-TR" b="0" kern="1200" smtClean="0">
                        <a:solidFill>
                          <a:srgbClr val="000000"/>
                        </a:solidFill>
                      </a:endParaRPr>
                    </a:p>
                  </a:txBody>
                  <a:tcPr/>
                </a:tc>
                <a:tc>
                  <a:txBody>
                    <a:bodyPr/>
                    <a:lstStyle/>
                    <a:p>
                      <a:r>
                        <a:rPr lang="tr-TR" kern="1200" smtClean="0"/>
                        <a:t>Timpan boşluk ve aditus ad antrum sadece yarık tarzında oluşmuş, sıklıkla kemik işitme zinciri eksik, iç kulak pencereleri yok, havalanma yok.</a:t>
                      </a:r>
                      <a:endParaRPr lang="tr-TR">
                        <a:solidFill>
                          <a:srgbClr val="000000"/>
                        </a:solidFill>
                      </a:endParaRPr>
                    </a:p>
                  </a:txBody>
                  <a:tcPr/>
                </a:tc>
              </a:tr>
              <a:tr h="370840">
                <a:tc>
                  <a:txBody>
                    <a:bodyPr/>
                    <a:lstStyle/>
                    <a:p>
                      <a:r>
                        <a:rPr lang="tr-TR" kern="1200" smtClean="0"/>
                        <a:t>Grup 5 </a:t>
                      </a:r>
                      <a:endParaRPr lang="tr-TR" kern="1200" smtClean="0">
                        <a:solidFill>
                          <a:srgbClr val="000000"/>
                        </a:solidFill>
                      </a:endParaRPr>
                    </a:p>
                  </a:txBody>
                  <a:tcPr/>
                </a:tc>
                <a:tc>
                  <a:txBody>
                    <a:bodyPr/>
                    <a:lstStyle/>
                    <a:p>
                      <a:r>
                        <a:rPr lang="tr-TR" kern="1200" smtClean="0"/>
                        <a:t>Os tympanicum, processus styloideus ve processus zygomaticus da etkilenmiş, kemikçikler eksiktir</a:t>
                      </a:r>
                      <a:endParaRPr lang="tr-TR">
                        <a:solidFill>
                          <a:srgbClr val="000000"/>
                        </a:solidFill>
                      </a:endParaRPr>
                    </a:p>
                  </a:txBody>
                  <a:tcPr/>
                </a:tc>
              </a:tr>
              <a:tr h="370840">
                <a:tc>
                  <a:txBody>
                    <a:bodyPr/>
                    <a:lstStyle/>
                    <a:p>
                      <a:r>
                        <a:rPr lang="tr-TR" kern="1200" smtClean="0"/>
                        <a:t>Grup 6</a:t>
                      </a:r>
                      <a:endParaRPr lang="tr-TR">
                        <a:solidFill>
                          <a:srgbClr val="000000"/>
                        </a:solidFill>
                      </a:endParaRPr>
                    </a:p>
                  </a:txBody>
                  <a:tcPr/>
                </a:tc>
                <a:tc>
                  <a:txBody>
                    <a:bodyPr/>
                    <a:lstStyle/>
                    <a:p>
                      <a:r>
                        <a:rPr lang="tr-TR" kern="1200" smtClean="0"/>
                        <a:t>Aynı zamanda orta kulak gelişim bozukluğu olan veya olmayan labirent gelişim bozuklukları</a:t>
                      </a:r>
                      <a:endParaRPr lang="tr-TR">
                        <a:solidFill>
                          <a:srgbClr val="000000"/>
                        </a:solidFill>
                      </a:endParaRPr>
                    </a:p>
                  </a:txBody>
                  <a:tcPr/>
                </a:tc>
              </a:tr>
            </a:tbl>
          </a:graphicData>
        </a:graphic>
      </p:graphicFrame>
    </p:spTree>
    <p:extLst>
      <p:ext uri="{BB962C8B-B14F-4D97-AF65-F5344CB8AC3E}">
        <p14:creationId xmlns:p14="http://schemas.microsoft.com/office/powerpoint/2010/main" xmlns="" val="329732005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ekst hipopl 1"/>
          <p:cNvPicPr>
            <a:picLocks noChangeAspect="1" noChangeArrowheads="1"/>
          </p:cNvPicPr>
          <p:nvPr/>
        </p:nvPicPr>
        <p:blipFill>
          <a:blip r:embed="rId3" cstate="print"/>
          <a:srcRect l="4845" t="14113" r="11601" b="32965"/>
          <a:stretch>
            <a:fillRect/>
          </a:stretch>
        </p:blipFill>
        <p:spPr bwMode="auto">
          <a:xfrm>
            <a:off x="468313" y="1438275"/>
            <a:ext cx="3527425" cy="1703388"/>
          </a:xfrm>
          <a:prstGeom prst="rect">
            <a:avLst/>
          </a:prstGeom>
          <a:noFill/>
          <a:ln w="9525">
            <a:noFill/>
            <a:miter lim="800000"/>
            <a:headEnd/>
            <a:tailEnd/>
          </a:ln>
        </p:spPr>
      </p:pic>
      <p:pic>
        <p:nvPicPr>
          <p:cNvPr id="34819" name="Picture 3" descr="Mvc03312"/>
          <p:cNvPicPr>
            <a:picLocks noChangeAspect="1" noChangeArrowheads="1"/>
          </p:cNvPicPr>
          <p:nvPr/>
        </p:nvPicPr>
        <p:blipFill>
          <a:blip r:embed="rId4" cstate="print"/>
          <a:srcRect b="50298"/>
          <a:stretch>
            <a:fillRect/>
          </a:stretch>
        </p:blipFill>
        <p:spPr bwMode="auto">
          <a:xfrm>
            <a:off x="468313" y="3213100"/>
            <a:ext cx="3527425" cy="1878013"/>
          </a:xfrm>
          <a:prstGeom prst="rect">
            <a:avLst/>
          </a:prstGeom>
          <a:noFill/>
          <a:ln w="9525">
            <a:noFill/>
            <a:miter lim="800000"/>
            <a:headEnd/>
            <a:tailEnd/>
          </a:ln>
        </p:spPr>
      </p:pic>
      <p:pic>
        <p:nvPicPr>
          <p:cNvPr id="34820" name="Picture 3" descr="mondini 1"/>
          <p:cNvPicPr>
            <a:picLocks noChangeAspect="1" noChangeArrowheads="1"/>
          </p:cNvPicPr>
          <p:nvPr/>
        </p:nvPicPr>
        <p:blipFill>
          <a:blip r:embed="rId5" cstate="print"/>
          <a:srcRect l="6435" r="3793" b="55347"/>
          <a:stretch>
            <a:fillRect/>
          </a:stretch>
        </p:blipFill>
        <p:spPr bwMode="auto">
          <a:xfrm>
            <a:off x="468313" y="5157788"/>
            <a:ext cx="3527425" cy="1579562"/>
          </a:xfrm>
          <a:prstGeom prst="rect">
            <a:avLst/>
          </a:prstGeom>
          <a:noFill/>
          <a:ln w="9525">
            <a:noFill/>
            <a:miter lim="800000"/>
            <a:headEnd/>
            <a:tailEnd/>
          </a:ln>
        </p:spPr>
      </p:pic>
      <p:sp>
        <p:nvSpPr>
          <p:cNvPr id="8" name="7 Metin kutusu"/>
          <p:cNvSpPr txBox="1"/>
          <p:nvPr/>
        </p:nvSpPr>
        <p:spPr>
          <a:xfrm>
            <a:off x="4140200" y="1916113"/>
            <a:ext cx="4914900" cy="831850"/>
          </a:xfrm>
          <a:prstGeom prst="rect">
            <a:avLst/>
          </a:prstGeom>
          <a:noFill/>
        </p:spPr>
        <p:txBody>
          <a:bodyPr wrap="none">
            <a:spAutoFit/>
          </a:bodyPr>
          <a:lstStyle/>
          <a:p>
            <a:pPr fontAlgn="auto">
              <a:spcBef>
                <a:spcPts val="0"/>
              </a:spcBef>
              <a:spcAft>
                <a:spcPts val="0"/>
              </a:spcAft>
              <a:defRPr/>
            </a:pPr>
            <a:r>
              <a:rPr lang="tr-TR" sz="2400">
                <a:effectLst>
                  <a:outerShdw blurRad="38100" dist="38100" dir="2700000" algn="tl">
                    <a:srgbClr val="000000">
                      <a:alpha val="43137"/>
                    </a:srgbClr>
                  </a:outerShdw>
                </a:effectLst>
                <a:latin typeface="+mn-lt"/>
                <a:cs typeface="+mn-cs"/>
              </a:rPr>
              <a:t>Grup 2</a:t>
            </a:r>
          </a:p>
          <a:p>
            <a:pPr fontAlgn="auto">
              <a:spcBef>
                <a:spcPts val="0"/>
              </a:spcBef>
              <a:spcAft>
                <a:spcPts val="0"/>
              </a:spcAft>
              <a:defRPr/>
            </a:pPr>
            <a:r>
              <a:rPr lang="tr-TR" sz="2400">
                <a:effectLst>
                  <a:outerShdw blurRad="38100" dist="38100" dir="2700000" algn="tl">
                    <a:srgbClr val="000000">
                      <a:alpha val="43137"/>
                    </a:srgbClr>
                  </a:outerShdw>
                </a:effectLst>
                <a:latin typeface="+mn-lt"/>
                <a:cs typeface="+mn-cs"/>
              </a:rPr>
              <a:t>Dış kulak yolu stenozu / hipoplazisi</a:t>
            </a:r>
          </a:p>
        </p:txBody>
      </p:sp>
      <p:sp>
        <p:nvSpPr>
          <p:cNvPr id="9" name="8 Metin kutusu"/>
          <p:cNvSpPr txBox="1"/>
          <p:nvPr/>
        </p:nvSpPr>
        <p:spPr>
          <a:xfrm>
            <a:off x="4140200" y="3644900"/>
            <a:ext cx="3113088" cy="831850"/>
          </a:xfrm>
          <a:prstGeom prst="rect">
            <a:avLst/>
          </a:prstGeom>
          <a:noFill/>
        </p:spPr>
        <p:txBody>
          <a:bodyPr wrap="none">
            <a:spAutoFit/>
          </a:bodyPr>
          <a:lstStyle/>
          <a:p>
            <a:pPr fontAlgn="auto">
              <a:spcBef>
                <a:spcPts val="0"/>
              </a:spcBef>
              <a:spcAft>
                <a:spcPts val="0"/>
              </a:spcAft>
              <a:defRPr/>
            </a:pPr>
            <a:r>
              <a:rPr lang="tr-TR" sz="2400">
                <a:effectLst>
                  <a:outerShdw blurRad="38100" dist="38100" dir="2700000" algn="tl">
                    <a:srgbClr val="000000">
                      <a:alpha val="43137"/>
                    </a:srgbClr>
                  </a:outerShdw>
                </a:effectLst>
                <a:latin typeface="+mn-lt"/>
                <a:cs typeface="+mn-cs"/>
              </a:rPr>
              <a:t>Grup 3</a:t>
            </a:r>
          </a:p>
          <a:p>
            <a:pPr fontAlgn="auto">
              <a:spcBef>
                <a:spcPts val="0"/>
              </a:spcBef>
              <a:spcAft>
                <a:spcPts val="0"/>
              </a:spcAft>
              <a:defRPr/>
            </a:pPr>
            <a:r>
              <a:rPr lang="tr-TR" sz="2400">
                <a:effectLst>
                  <a:outerShdw blurRad="38100" dist="38100" dir="2700000" algn="tl">
                    <a:srgbClr val="000000">
                      <a:alpha val="43137"/>
                    </a:srgbClr>
                  </a:outerShdw>
                </a:effectLst>
                <a:latin typeface="+mn-lt"/>
                <a:cs typeface="+mn-cs"/>
              </a:rPr>
              <a:t>Dış kulak yolu atrezisi</a:t>
            </a:r>
          </a:p>
        </p:txBody>
      </p:sp>
      <p:sp>
        <p:nvSpPr>
          <p:cNvPr id="11" name="10 Metin kutusu"/>
          <p:cNvSpPr txBox="1"/>
          <p:nvPr/>
        </p:nvSpPr>
        <p:spPr>
          <a:xfrm>
            <a:off x="4140200" y="5407025"/>
            <a:ext cx="4090988" cy="830263"/>
          </a:xfrm>
          <a:prstGeom prst="rect">
            <a:avLst/>
          </a:prstGeom>
          <a:noFill/>
        </p:spPr>
        <p:txBody>
          <a:bodyPr wrap="none">
            <a:spAutoFit/>
          </a:bodyPr>
          <a:lstStyle/>
          <a:p>
            <a:pPr fontAlgn="auto">
              <a:spcBef>
                <a:spcPts val="0"/>
              </a:spcBef>
              <a:spcAft>
                <a:spcPts val="0"/>
              </a:spcAft>
              <a:defRPr/>
            </a:pPr>
            <a:r>
              <a:rPr lang="tr-TR" sz="2400">
                <a:effectLst>
                  <a:outerShdw blurRad="38100" dist="38100" dir="2700000" algn="tl">
                    <a:srgbClr val="000000">
                      <a:alpha val="43137"/>
                    </a:srgbClr>
                  </a:outerShdw>
                </a:effectLst>
                <a:latin typeface="+mn-lt"/>
                <a:cs typeface="+mn-cs"/>
              </a:rPr>
              <a:t>Grup 6</a:t>
            </a:r>
          </a:p>
          <a:p>
            <a:pPr fontAlgn="auto">
              <a:spcBef>
                <a:spcPts val="0"/>
              </a:spcBef>
              <a:spcAft>
                <a:spcPts val="0"/>
              </a:spcAft>
              <a:defRPr/>
            </a:pPr>
            <a:r>
              <a:rPr lang="tr-TR" sz="2400">
                <a:effectLst>
                  <a:outerShdw blurRad="38100" dist="38100" dir="2700000" algn="tl">
                    <a:srgbClr val="000000">
                      <a:alpha val="43137"/>
                    </a:srgbClr>
                  </a:outerShdw>
                </a:effectLst>
                <a:latin typeface="+mn-lt"/>
                <a:cs typeface="+mn-cs"/>
              </a:rPr>
              <a:t>+ İç kulak Mondini anomalisi</a:t>
            </a:r>
          </a:p>
        </p:txBody>
      </p:sp>
      <p:sp>
        <p:nvSpPr>
          <p:cNvPr id="15" name="1 Başlık"/>
          <p:cNvSpPr>
            <a:spLocks noGrp="1"/>
          </p:cNvSpPr>
          <p:nvPr>
            <p:ph type="title"/>
          </p:nvPr>
        </p:nvSpPr>
        <p:spPr/>
        <p:txBody>
          <a:bodyPr/>
          <a:lstStyle/>
          <a:p>
            <a:pPr>
              <a:defRPr/>
            </a:pPr>
            <a:r>
              <a:rPr lang="tr-TR" sz="3600" smtClean="0"/>
              <a:t>Doğumsal ve Gelişimsel Bozukluklar</a:t>
            </a:r>
            <a:endParaRPr lang="tr-TR" sz="3600"/>
          </a:p>
        </p:txBody>
      </p:sp>
    </p:spTree>
    <p:extLst>
      <p:ext uri="{BB962C8B-B14F-4D97-AF65-F5344CB8AC3E}">
        <p14:creationId xmlns:p14="http://schemas.microsoft.com/office/powerpoint/2010/main" xmlns="" val="385648475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000" b="1" dirty="0" smtClean="0"/>
              <a:t>İnfeksiyöz ve İnflamatuar Hastalıklar</a:t>
            </a:r>
            <a:endParaRPr lang="tr-TR" sz="4000" b="1" dirty="0"/>
          </a:p>
        </p:txBody>
      </p:sp>
      <p:sp>
        <p:nvSpPr>
          <p:cNvPr id="5" name="2 İçerik Yer Tutucusu"/>
          <p:cNvSpPr txBox="1">
            <a:spLocks/>
          </p:cNvSpPr>
          <p:nvPr/>
        </p:nvSpPr>
        <p:spPr bwMode="auto">
          <a:xfrm>
            <a:off x="1042988" y="1557338"/>
            <a:ext cx="7632700" cy="5111750"/>
          </a:xfrm>
          <a:prstGeom prst="rect">
            <a:avLst/>
          </a:prstGeom>
          <a:noFill/>
          <a:ln w="9525">
            <a:noFill/>
            <a:miter lim="800000"/>
            <a:headEnd/>
            <a:tailEnd/>
          </a:ln>
        </p:spPr>
        <p:txBody>
          <a:bodyPr/>
          <a:lstStyle/>
          <a:p>
            <a:pPr marL="360000" indent="-436563">
              <a:spcBef>
                <a:spcPts val="0"/>
              </a:spcBef>
              <a:spcAft>
                <a:spcPts val="600"/>
              </a:spcAft>
              <a:buClr>
                <a:schemeClr val="accent1"/>
              </a:buClr>
              <a:buSzPct val="75000"/>
              <a:buFont typeface="Wingdings" pitchFamily="2" charset="2"/>
              <a:buChar char="n"/>
              <a:defRPr/>
            </a:pPr>
            <a:r>
              <a:rPr kumimoji="1" lang="tr-TR" sz="3200" kern="0">
                <a:effectLst>
                  <a:outerShdw blurRad="38100" dist="38100" dir="2700000" algn="tl">
                    <a:srgbClr val="000000"/>
                  </a:outerShdw>
                </a:effectLst>
                <a:latin typeface="+mn-lt"/>
                <a:cs typeface="+mn-cs"/>
              </a:rPr>
              <a:t>Akut Süpüratif Otitis Media (ASOM)</a:t>
            </a:r>
          </a:p>
          <a:p>
            <a:pPr marL="817200" lvl="1" indent="-436563">
              <a:spcBef>
                <a:spcPts val="0"/>
              </a:spcBef>
              <a:spcAft>
                <a:spcPts val="600"/>
              </a:spcAft>
              <a:buClr>
                <a:schemeClr val="accent1"/>
              </a:buClr>
              <a:buSzPct val="75000"/>
              <a:buFont typeface="Wingdings" pitchFamily="2" charset="2"/>
              <a:buChar char="n"/>
              <a:defRPr/>
            </a:pPr>
            <a:r>
              <a:rPr kumimoji="1" lang="tr-TR" sz="2800" kern="0">
                <a:effectLst>
                  <a:outerShdw blurRad="38100" dist="38100" dir="2700000" algn="tl">
                    <a:srgbClr val="000000"/>
                  </a:outerShdw>
                </a:effectLst>
                <a:latin typeface="+mn-lt"/>
                <a:cs typeface="+mn-cs"/>
              </a:rPr>
              <a:t>Rekürren Süpüratif Otitis Media (RSOM)</a:t>
            </a:r>
          </a:p>
          <a:p>
            <a:pPr marL="360000" indent="-436563">
              <a:spcBef>
                <a:spcPts val="0"/>
              </a:spcBef>
              <a:spcAft>
                <a:spcPts val="600"/>
              </a:spcAft>
              <a:buClr>
                <a:schemeClr val="accent1"/>
              </a:buClr>
              <a:buSzPct val="75000"/>
              <a:buFont typeface="Wingdings" pitchFamily="2" charset="2"/>
              <a:buChar char="n"/>
              <a:defRPr/>
            </a:pPr>
            <a:r>
              <a:rPr kumimoji="1" lang="tr-TR" sz="3200" kern="0">
                <a:effectLst>
                  <a:outerShdw blurRad="38100" dist="38100" dir="2700000" algn="tl">
                    <a:srgbClr val="000000"/>
                  </a:outerShdw>
                </a:effectLst>
                <a:latin typeface="+mn-lt"/>
                <a:cs typeface="+mn-cs"/>
              </a:rPr>
              <a:t>Efüzyonlu Otitis Media (EOM)</a:t>
            </a:r>
          </a:p>
          <a:p>
            <a:pPr marL="360000" indent="-436563">
              <a:spcBef>
                <a:spcPts val="0"/>
              </a:spcBef>
              <a:spcAft>
                <a:spcPts val="600"/>
              </a:spcAft>
              <a:buClr>
                <a:schemeClr val="accent1"/>
              </a:buClr>
              <a:buSzPct val="75000"/>
              <a:buFont typeface="Wingdings" pitchFamily="2" charset="2"/>
              <a:buChar char="n"/>
              <a:defRPr/>
            </a:pPr>
            <a:r>
              <a:rPr kumimoji="1" lang="tr-TR" sz="3200" kern="0">
                <a:effectLst>
                  <a:outerShdw blurRad="38100" dist="38100" dir="2700000" algn="tl">
                    <a:srgbClr val="000000"/>
                  </a:outerShdw>
                </a:effectLst>
                <a:latin typeface="+mn-lt"/>
                <a:cs typeface="+mn-cs"/>
              </a:rPr>
              <a:t>Kronik Süpüratif Otitis Media (KSOM)</a:t>
            </a:r>
          </a:p>
          <a:p>
            <a:pPr marL="360000" indent="-436563">
              <a:spcBef>
                <a:spcPts val="0"/>
              </a:spcBef>
              <a:spcAft>
                <a:spcPts val="600"/>
              </a:spcAft>
              <a:buClr>
                <a:schemeClr val="accent1"/>
              </a:buClr>
              <a:buSzPct val="75000"/>
              <a:buFont typeface="Wingdings" pitchFamily="2" charset="2"/>
              <a:buChar char="n"/>
              <a:defRPr/>
            </a:pPr>
            <a:r>
              <a:rPr kumimoji="1" lang="tr-TR" sz="3200" kern="0">
                <a:effectLst>
                  <a:outerShdw blurRad="38100" dist="38100" dir="2700000" algn="tl">
                    <a:srgbClr val="000000"/>
                  </a:outerShdw>
                </a:effectLst>
                <a:latin typeface="+mn-lt"/>
                <a:cs typeface="+mn-cs"/>
              </a:rPr>
              <a:t>Kolesteatom</a:t>
            </a:r>
          </a:p>
          <a:p>
            <a:pPr marL="360000" indent="-436563">
              <a:spcBef>
                <a:spcPts val="0"/>
              </a:spcBef>
              <a:spcAft>
                <a:spcPts val="600"/>
              </a:spcAft>
              <a:buClr>
                <a:schemeClr val="accent1"/>
              </a:buClr>
              <a:buSzPct val="75000"/>
              <a:buFont typeface="Wingdings" pitchFamily="2" charset="2"/>
              <a:buChar char="n"/>
              <a:defRPr/>
            </a:pPr>
            <a:r>
              <a:rPr kumimoji="1" lang="tr-TR" sz="3200" kern="0">
                <a:effectLst>
                  <a:outerShdw blurRad="38100" dist="38100" dir="2700000" algn="tl">
                    <a:srgbClr val="000000"/>
                  </a:outerShdw>
                </a:effectLst>
                <a:latin typeface="+mn-lt"/>
                <a:cs typeface="+mn-cs"/>
              </a:rPr>
              <a:t>Otitis Media Komplikasyonları</a:t>
            </a:r>
          </a:p>
          <a:p>
            <a:pPr marL="360000" indent="-436563">
              <a:spcBef>
                <a:spcPts val="0"/>
              </a:spcBef>
              <a:spcAft>
                <a:spcPts val="600"/>
              </a:spcAft>
              <a:buClr>
                <a:schemeClr val="accent1"/>
              </a:buClr>
              <a:buSzPct val="75000"/>
              <a:buFont typeface="Wingdings" pitchFamily="2" charset="2"/>
              <a:buChar char="n"/>
              <a:defRPr/>
            </a:pPr>
            <a:r>
              <a:rPr kumimoji="1" lang="tr-TR" sz="3200" kern="0">
                <a:effectLst>
                  <a:outerShdw blurRad="38100" dist="38100" dir="2700000" algn="tl">
                    <a:srgbClr val="000000"/>
                  </a:outerShdw>
                </a:effectLst>
                <a:latin typeface="+mn-lt"/>
                <a:cs typeface="+mn-cs"/>
              </a:rPr>
              <a:t>Kronik Otitis Media Özel Formları </a:t>
            </a:r>
          </a:p>
          <a:p>
            <a:pPr marL="817200" lvl="1" indent="-436563">
              <a:spcBef>
                <a:spcPts val="0"/>
              </a:spcBef>
              <a:spcAft>
                <a:spcPts val="600"/>
              </a:spcAft>
              <a:buClr>
                <a:schemeClr val="accent1"/>
              </a:buClr>
              <a:buSzPct val="75000"/>
              <a:buFont typeface="Wingdings" pitchFamily="2" charset="2"/>
              <a:buChar char="n"/>
              <a:defRPr/>
            </a:pPr>
            <a:r>
              <a:rPr kumimoji="1" lang="tr-TR" sz="2800" kern="0">
                <a:effectLst>
                  <a:outerShdw blurRad="38100" dist="38100" dir="2700000" algn="tl">
                    <a:srgbClr val="000000"/>
                  </a:outerShdw>
                </a:effectLst>
                <a:latin typeface="+mn-lt"/>
                <a:cs typeface="+mn-cs"/>
              </a:rPr>
              <a:t>Timpanoskleroz</a:t>
            </a:r>
          </a:p>
          <a:p>
            <a:pPr marL="817200" lvl="1" indent="-436563">
              <a:spcBef>
                <a:spcPts val="0"/>
              </a:spcBef>
              <a:spcAft>
                <a:spcPts val="600"/>
              </a:spcAft>
              <a:buClr>
                <a:schemeClr val="accent1"/>
              </a:buClr>
              <a:buSzPct val="75000"/>
              <a:buFont typeface="Wingdings" pitchFamily="2" charset="2"/>
              <a:buChar char="n"/>
              <a:defRPr/>
            </a:pPr>
            <a:r>
              <a:rPr kumimoji="1" lang="tr-TR" sz="2800" kern="0">
                <a:effectLst>
                  <a:outerShdw blurRad="38100" dist="38100" dir="2700000" algn="tl">
                    <a:srgbClr val="000000"/>
                  </a:outerShdw>
                </a:effectLst>
                <a:latin typeface="+mn-lt"/>
                <a:cs typeface="+mn-cs"/>
              </a:rPr>
              <a:t>Adheziv Otit</a:t>
            </a:r>
          </a:p>
        </p:txBody>
      </p:sp>
    </p:spTree>
    <p:extLst>
      <p:ext uri="{BB962C8B-B14F-4D97-AF65-F5344CB8AC3E}">
        <p14:creationId xmlns:p14="http://schemas.microsoft.com/office/powerpoint/2010/main" xmlns="" val="342321198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8600" y="274638"/>
            <a:ext cx="8686800" cy="1143000"/>
          </a:xfrm>
        </p:spPr>
        <p:txBody>
          <a:bodyPr>
            <a:noAutofit/>
          </a:bodyPr>
          <a:lstStyle/>
          <a:p>
            <a:pPr>
              <a:defRPr/>
            </a:pPr>
            <a:r>
              <a:rPr lang="tr-TR" sz="3600" b="1" dirty="0" smtClean="0"/>
              <a:t>Akut Süpüratif Otitis Media (ASOM - AOM)</a:t>
            </a:r>
            <a:endParaRPr lang="tr-TR" sz="3600" b="1" dirty="0"/>
          </a:p>
        </p:txBody>
      </p:sp>
      <p:sp>
        <p:nvSpPr>
          <p:cNvPr id="3" name="2 İçerik Yer Tutucusu"/>
          <p:cNvSpPr>
            <a:spLocks noGrp="1"/>
          </p:cNvSpPr>
          <p:nvPr>
            <p:ph idx="1"/>
          </p:nvPr>
        </p:nvSpPr>
        <p:spPr>
          <a:xfrm>
            <a:off x="2771775" y="1341438"/>
            <a:ext cx="4679950" cy="5516562"/>
          </a:xfrm>
        </p:spPr>
        <p:txBody>
          <a:bodyPr/>
          <a:lstStyle/>
          <a:p>
            <a:pPr>
              <a:spcBef>
                <a:spcPts val="0"/>
              </a:spcBef>
              <a:buFont typeface="Wingdings" pitchFamily="2" charset="2"/>
              <a:buNone/>
              <a:defRPr/>
            </a:pPr>
            <a:r>
              <a:rPr lang="tr-TR" sz="2400" b="1" dirty="0" smtClean="0"/>
              <a:t>Semptomlar</a:t>
            </a:r>
          </a:p>
          <a:p>
            <a:pPr lvl="1">
              <a:spcBef>
                <a:spcPts val="0"/>
              </a:spcBef>
              <a:defRPr/>
            </a:pPr>
            <a:r>
              <a:rPr lang="tr-TR" sz="1800" kern="1200" dirty="0" smtClean="0"/>
              <a:t>Kulak ağrısı, Ateş</a:t>
            </a:r>
          </a:p>
          <a:p>
            <a:pPr lvl="1">
              <a:spcBef>
                <a:spcPts val="0"/>
              </a:spcBef>
              <a:defRPr/>
            </a:pPr>
            <a:r>
              <a:rPr lang="tr-TR" sz="1800" kern="1200" dirty="0" smtClean="0"/>
              <a:t>Huzursuzluk, iştahsızlık</a:t>
            </a:r>
          </a:p>
          <a:p>
            <a:pPr lvl="1">
              <a:spcBef>
                <a:spcPts val="0"/>
              </a:spcBef>
              <a:defRPr/>
            </a:pPr>
            <a:r>
              <a:rPr lang="tr-TR" sz="1800" kern="1200" dirty="0" smtClean="0"/>
              <a:t>Karın ağrısı, kusma</a:t>
            </a:r>
          </a:p>
          <a:p>
            <a:pPr lvl="1">
              <a:spcBef>
                <a:spcPts val="0"/>
              </a:spcBef>
              <a:defRPr/>
            </a:pPr>
            <a:r>
              <a:rPr lang="tr-TR" sz="1800" kern="1200" dirty="0" smtClean="0"/>
              <a:t>Kulak akıntısı</a:t>
            </a:r>
          </a:p>
          <a:p>
            <a:pPr lvl="1">
              <a:spcBef>
                <a:spcPts val="0"/>
              </a:spcBef>
              <a:defRPr/>
            </a:pPr>
            <a:r>
              <a:rPr lang="tr-TR" sz="1800" kern="1200" dirty="0" smtClean="0"/>
              <a:t>İşitme kaybı</a:t>
            </a:r>
          </a:p>
          <a:p>
            <a:pPr lvl="1">
              <a:spcBef>
                <a:spcPts val="0"/>
              </a:spcBef>
              <a:defRPr/>
            </a:pPr>
            <a:endParaRPr lang="tr-TR" sz="1600" kern="1200" dirty="0" smtClean="0"/>
          </a:p>
          <a:p>
            <a:pPr>
              <a:spcBef>
                <a:spcPts val="0"/>
              </a:spcBef>
              <a:buFont typeface="Wingdings" pitchFamily="2" charset="2"/>
              <a:buNone/>
              <a:defRPr/>
            </a:pPr>
            <a:r>
              <a:rPr lang="tr-TR" sz="2400" b="1" kern="1200" dirty="0" smtClean="0"/>
              <a:t>Mikrobiyoloji</a:t>
            </a:r>
          </a:p>
          <a:p>
            <a:pPr lvl="1">
              <a:spcBef>
                <a:spcPts val="0"/>
              </a:spcBef>
              <a:defRPr/>
            </a:pPr>
            <a:r>
              <a:rPr lang="tr-TR" sz="1800" kern="1200" dirty="0" smtClean="0"/>
              <a:t>S.pneumonia</a:t>
            </a:r>
          </a:p>
          <a:p>
            <a:pPr lvl="1">
              <a:spcBef>
                <a:spcPts val="0"/>
              </a:spcBef>
              <a:defRPr/>
            </a:pPr>
            <a:r>
              <a:rPr lang="tr-TR" sz="1800" kern="1200" dirty="0" smtClean="0"/>
              <a:t>H.influenzae</a:t>
            </a:r>
          </a:p>
          <a:p>
            <a:pPr lvl="1">
              <a:spcBef>
                <a:spcPts val="0"/>
              </a:spcBef>
              <a:defRPr/>
            </a:pPr>
            <a:r>
              <a:rPr lang="tr-TR" sz="1800" kern="1200" dirty="0" smtClean="0"/>
              <a:t>M.catarrhalis</a:t>
            </a:r>
          </a:p>
          <a:p>
            <a:pPr lvl="1">
              <a:spcBef>
                <a:spcPts val="0"/>
              </a:spcBef>
              <a:defRPr/>
            </a:pPr>
            <a:endParaRPr lang="tr-TR" sz="1600" kern="1200" dirty="0" smtClean="0"/>
          </a:p>
          <a:p>
            <a:pPr>
              <a:spcBef>
                <a:spcPts val="0"/>
              </a:spcBef>
              <a:buFont typeface="Wingdings" pitchFamily="2" charset="2"/>
              <a:buNone/>
              <a:defRPr/>
            </a:pPr>
            <a:r>
              <a:rPr lang="tr-TR" sz="2400" b="1" kern="1200" dirty="0" smtClean="0"/>
              <a:t>Klinik evreler</a:t>
            </a:r>
          </a:p>
          <a:p>
            <a:pPr marL="723900" lvl="1" indent="-323850">
              <a:spcBef>
                <a:spcPts val="0"/>
              </a:spcBef>
              <a:buFont typeface="+mj-lt"/>
              <a:buAutoNum type="arabicPeriod"/>
              <a:defRPr/>
            </a:pPr>
            <a:r>
              <a:rPr lang="tr-TR" sz="1800" kern="1200" dirty="0" smtClean="0"/>
              <a:t>Hiperemi</a:t>
            </a:r>
          </a:p>
          <a:p>
            <a:pPr marL="723900" lvl="1" indent="-323850">
              <a:spcBef>
                <a:spcPts val="0"/>
              </a:spcBef>
              <a:buFont typeface="+mj-lt"/>
              <a:buAutoNum type="arabicPeriod"/>
              <a:defRPr/>
            </a:pPr>
            <a:r>
              <a:rPr lang="tr-TR" sz="1800" kern="1200" dirty="0" smtClean="0"/>
              <a:t>Eksüdasyon</a:t>
            </a:r>
          </a:p>
          <a:p>
            <a:pPr marL="723900" lvl="1" indent="-323850">
              <a:spcBef>
                <a:spcPts val="0"/>
              </a:spcBef>
              <a:buFont typeface="+mj-lt"/>
              <a:buAutoNum type="arabicPeriod"/>
              <a:defRPr/>
            </a:pPr>
            <a:r>
              <a:rPr lang="tr-TR" sz="1800" kern="1200" dirty="0" smtClean="0"/>
              <a:t>Süpürasyon</a:t>
            </a:r>
          </a:p>
          <a:p>
            <a:pPr marL="723900" lvl="1" indent="-323850">
              <a:spcBef>
                <a:spcPts val="0"/>
              </a:spcBef>
              <a:buFont typeface="+mj-lt"/>
              <a:buAutoNum type="arabicPeriod"/>
              <a:defRPr/>
            </a:pPr>
            <a:r>
              <a:rPr lang="tr-TR" sz="1800" kern="1200" dirty="0" smtClean="0"/>
              <a:t>Rezolüsyon</a:t>
            </a:r>
          </a:p>
          <a:p>
            <a:pPr marL="723900" lvl="1" indent="-323850">
              <a:spcBef>
                <a:spcPts val="0"/>
              </a:spcBef>
              <a:buFont typeface="+mj-lt"/>
              <a:buAutoNum type="arabicPeriod"/>
              <a:defRPr/>
            </a:pPr>
            <a:r>
              <a:rPr lang="tr-TR" sz="1800" kern="1200" dirty="0" smtClean="0"/>
              <a:t>Komplikasyon</a:t>
            </a:r>
            <a:endParaRPr lang="tr-TR" sz="2000" dirty="0"/>
          </a:p>
        </p:txBody>
      </p:sp>
    </p:spTree>
    <p:extLst>
      <p:ext uri="{BB962C8B-B14F-4D97-AF65-F5344CB8AC3E}">
        <p14:creationId xmlns:p14="http://schemas.microsoft.com/office/powerpoint/2010/main" xmlns="" val="25643097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868362"/>
          </a:xfrm>
        </p:spPr>
        <p:txBody>
          <a:bodyPr>
            <a:noAutofit/>
          </a:bodyPr>
          <a:lstStyle/>
          <a:p>
            <a:r>
              <a:rPr lang="tr-TR" sz="3600" b="1" dirty="0" smtClean="0"/>
              <a:t>Akut Süpüratif Otitis Media (ASOM - AOM)</a:t>
            </a:r>
            <a:endParaRPr lang="en-US" sz="3600" dirty="0"/>
          </a:p>
        </p:txBody>
      </p:sp>
      <p:sp>
        <p:nvSpPr>
          <p:cNvPr id="3" name="Content Placeholder 2"/>
          <p:cNvSpPr>
            <a:spLocks noGrp="1"/>
          </p:cNvSpPr>
          <p:nvPr>
            <p:ph idx="1"/>
          </p:nvPr>
        </p:nvSpPr>
        <p:spPr>
          <a:xfrm>
            <a:off x="457200" y="1066800"/>
            <a:ext cx="8305800" cy="5562600"/>
          </a:xfrm>
        </p:spPr>
        <p:txBody>
          <a:bodyPr>
            <a:noAutofit/>
          </a:bodyPr>
          <a:lstStyle/>
          <a:p>
            <a:pPr>
              <a:defRPr/>
            </a:pPr>
            <a:r>
              <a:rPr lang="tr-TR" sz="2000" dirty="0" smtClean="0"/>
              <a:t>Orta </a:t>
            </a:r>
            <a:r>
              <a:rPr lang="tr-TR" sz="2000" dirty="0"/>
              <a:t>kulak ve mastoidin havalı boşluklarını döşeyen mukozanın inflamasyonudur. Akut otitis media (AOM), akut pürülan otitis media gibi isimlerle de bilinmektedir. Tüm yaş gruplarında görülebilirse de çocukluk döneminde daha sıktır.</a:t>
            </a:r>
          </a:p>
          <a:p>
            <a:pPr>
              <a:defRPr/>
            </a:pPr>
            <a:r>
              <a:rPr lang="tr-TR" sz="2000" b="1" dirty="0" smtClean="0"/>
              <a:t>Risk </a:t>
            </a:r>
            <a:r>
              <a:rPr lang="tr-TR" sz="2000" b="1" dirty="0"/>
              <a:t>Faktörleri</a:t>
            </a:r>
            <a:r>
              <a:rPr lang="tr-TR" sz="2000" dirty="0"/>
              <a:t> </a:t>
            </a:r>
          </a:p>
          <a:p>
            <a:pPr>
              <a:defRPr/>
            </a:pPr>
            <a:r>
              <a:rPr lang="tr-TR" sz="2000" dirty="0"/>
              <a:t>Yaşın küçük olması, kreşe gitme, biberonla beslenme, sigara (aktif ya da pasif), ilk atağın erken yaşta geçirilmesi, evde viral infeksiyon varlığı, kardeş ya da anne babada ASOM öyküsü, yetersiz sağlık koşulları, bozuk sosyo-ekonomik koşullar, mevsim (kış, sonbahar), ırk, çeşitli patolojik durumların bulunması (yetersiz bağışıklık sistemi, yarık damak, siliyer diskinezi, Down Sendromu, kistik fibroz) ve diğer durumlar (posterior tampon, perforasyon veya ventilasyon tüpü varlığında kirli ya da klorlu suda yüzme, dalma).</a:t>
            </a:r>
          </a:p>
          <a:p>
            <a:pPr>
              <a:defRPr/>
            </a:pPr>
            <a:r>
              <a:rPr lang="tr-TR" sz="2000" dirty="0"/>
              <a:t>ASOM için en önemli etyolojik faktör, üst solunum yolu infeksiyonudur. Başlangıcının viral olmasına karşın, ASOM sekonder eklenen bakteriyel bir infeksiyondur. En sık üretilen etkenler, </a:t>
            </a:r>
            <a:r>
              <a:rPr lang="tr-TR" sz="2000" b="1" dirty="0"/>
              <a:t>S.pneumonia, H.influenzae ve M.catarrhalis</a:t>
            </a:r>
            <a:r>
              <a:rPr lang="tr-TR" sz="2000" dirty="0"/>
              <a:t>’tir. </a:t>
            </a:r>
            <a:r>
              <a:rPr lang="tr-TR" sz="2000" b="1" dirty="0"/>
              <a:t>S.pneumonia </a:t>
            </a:r>
            <a:r>
              <a:rPr lang="tr-TR" sz="2000" dirty="0"/>
              <a:t>en önemli ASOM etkenidir ve bir çok vakadan birkaç tipi (19, 23, 6, 14, 3, ve 18) sorumludur. </a:t>
            </a:r>
          </a:p>
        </p:txBody>
      </p:sp>
    </p:spTree>
    <p:extLst>
      <p:ext uri="{BB962C8B-B14F-4D97-AF65-F5344CB8AC3E}">
        <p14:creationId xmlns:p14="http://schemas.microsoft.com/office/powerpoint/2010/main" xmlns="" val="31882893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868362"/>
          </a:xfrm>
        </p:spPr>
        <p:txBody>
          <a:bodyPr>
            <a:noAutofit/>
          </a:bodyPr>
          <a:lstStyle/>
          <a:p>
            <a:r>
              <a:rPr lang="tr-TR" sz="3600" b="1" dirty="0" smtClean="0"/>
              <a:t>Akut Süpüratif Otitis Media (ASOM - AOM)</a:t>
            </a:r>
            <a:endParaRPr lang="en-US" sz="3600" dirty="0"/>
          </a:p>
        </p:txBody>
      </p:sp>
      <p:sp>
        <p:nvSpPr>
          <p:cNvPr id="3" name="Content Placeholder 2"/>
          <p:cNvSpPr>
            <a:spLocks noGrp="1"/>
          </p:cNvSpPr>
          <p:nvPr>
            <p:ph idx="1"/>
          </p:nvPr>
        </p:nvSpPr>
        <p:spPr>
          <a:xfrm>
            <a:off x="457200" y="1066800"/>
            <a:ext cx="8305800" cy="5334000"/>
          </a:xfrm>
        </p:spPr>
        <p:txBody>
          <a:bodyPr>
            <a:noAutofit/>
          </a:bodyPr>
          <a:lstStyle/>
          <a:p>
            <a:pPr marL="0" indent="0">
              <a:buNone/>
              <a:defRPr/>
            </a:pPr>
            <a:r>
              <a:rPr lang="tr-TR" sz="2400" b="1" dirty="0" smtClean="0"/>
              <a:t>Klinik</a:t>
            </a:r>
            <a:endParaRPr lang="tr-TR" sz="2400" dirty="0"/>
          </a:p>
          <a:p>
            <a:pPr marL="228587" indent="-228587">
              <a:buFont typeface="+mj-lt"/>
              <a:buAutoNum type="arabicPeriod"/>
              <a:defRPr/>
            </a:pPr>
            <a:r>
              <a:rPr lang="tr-TR" sz="2000" b="1" dirty="0"/>
              <a:t>Hiperemi evresi</a:t>
            </a:r>
            <a:r>
              <a:rPr lang="tr-TR" sz="2000" dirty="0"/>
              <a:t>: Orta kulak mukozasında ödem ve vasküler dolgunluk artmıştır. Kulak ağrısı henüz başlamamıştır, hafif ateş vardır.</a:t>
            </a:r>
          </a:p>
          <a:p>
            <a:pPr marL="228587" indent="-228587">
              <a:buFont typeface="+mj-lt"/>
              <a:buAutoNum type="arabicPeriod"/>
              <a:defRPr/>
            </a:pPr>
            <a:r>
              <a:rPr lang="tr-TR" sz="2000" b="1" dirty="0"/>
              <a:t>Eksüdasyon evresi: </a:t>
            </a:r>
            <a:r>
              <a:rPr lang="tr-TR" sz="2000" dirty="0"/>
              <a:t>Orta kulak ve mastoid hücrelerde basınçlı eksüda birikir. Ateş yükselir, kulak ağrısı şiddetlenir. Belirgin iletim tipi işitme kaybı ortaya çıkar.</a:t>
            </a:r>
          </a:p>
          <a:p>
            <a:pPr marL="228587" indent="-228587">
              <a:buFont typeface="+mj-lt"/>
              <a:buAutoNum type="arabicPeriod"/>
              <a:defRPr/>
            </a:pPr>
            <a:r>
              <a:rPr lang="tr-TR" sz="2000" b="1" dirty="0"/>
              <a:t>Süpürasyon evresi: </a:t>
            </a:r>
            <a:r>
              <a:rPr lang="tr-TR" sz="2000" dirty="0"/>
              <a:t>Sıkışan pürülan akıntı sonucu önce kulak zarı delinir, kanlı pürülan akıntı ve sonrasında pürülan akıntı DKY’dan gelir. Pürülan birikim drene olunca hastanın şikayetleri hızla azalır, ağrı kesilir, ateş düşer.</a:t>
            </a:r>
          </a:p>
          <a:p>
            <a:pPr marL="228587" indent="-228587">
              <a:buFont typeface="+mj-lt"/>
              <a:buAutoNum type="arabicPeriod"/>
              <a:defRPr/>
            </a:pPr>
            <a:r>
              <a:rPr lang="tr-TR" sz="2000" b="1" dirty="0"/>
              <a:t>Rezolüsyon evresi: </a:t>
            </a:r>
            <a:r>
              <a:rPr lang="tr-TR" sz="2000" dirty="0"/>
              <a:t>İyileşme başlar. İlk üç evreden herhangi birinden rezolüsyon evresine geçiş olabilir. Semptomlar azalır ve kaybolma eğilimi gösterir. Ancak orta kulaktaki sıvının kaybolması için 2-4 haftalık bir sürecin geçmesi gerekir. Bu dönemde yapılacak kontrollerde orta kulakta sıvı varlığının görülmesi, hastalığın devam ettiğini düşündürmemelidir.</a:t>
            </a:r>
          </a:p>
          <a:p>
            <a:pPr marL="228587" indent="-228587">
              <a:buFont typeface="+mj-lt"/>
              <a:buAutoNum type="arabicPeriod"/>
              <a:defRPr/>
            </a:pPr>
            <a:r>
              <a:rPr lang="tr-TR" sz="2000" b="1" dirty="0"/>
              <a:t>Komplikasyon: </a:t>
            </a:r>
            <a:r>
              <a:rPr lang="tr-TR" sz="2000" dirty="0"/>
              <a:t>Bu evrelerin herhangi birinde otitis media komplikasyonu ortaya çıkabilir.</a:t>
            </a:r>
            <a:endParaRPr lang="en-US" sz="2000" dirty="0"/>
          </a:p>
        </p:txBody>
      </p:sp>
    </p:spTree>
    <p:extLst>
      <p:ext uri="{BB962C8B-B14F-4D97-AF65-F5344CB8AC3E}">
        <p14:creationId xmlns:p14="http://schemas.microsoft.com/office/powerpoint/2010/main" xmlns="" val="39597241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5725" y="274638"/>
            <a:ext cx="8972550" cy="1143000"/>
          </a:xfrm>
        </p:spPr>
        <p:txBody>
          <a:bodyPr>
            <a:noAutofit/>
          </a:bodyPr>
          <a:lstStyle/>
          <a:p>
            <a:pPr>
              <a:defRPr/>
            </a:pPr>
            <a:r>
              <a:rPr lang="tr-TR" sz="3600" b="1" dirty="0"/>
              <a:t>Akut Süpüratif Otitis Media (ASOM - AOM)</a:t>
            </a:r>
            <a:endParaRPr lang="tr-TR" sz="3600" dirty="0"/>
          </a:p>
        </p:txBody>
      </p:sp>
      <p:pic>
        <p:nvPicPr>
          <p:cNvPr id="37891" name="Resim 25" descr="http://kbb.uludag.edu.tr/image/ders/basut/AOM-2b.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357938" y="1636713"/>
            <a:ext cx="2700337" cy="2671762"/>
          </a:xfrm>
          <a:prstGeom prst="rect">
            <a:avLst/>
          </a:prstGeom>
          <a:noFill/>
          <a:ln w="9525">
            <a:noFill/>
            <a:miter lim="800000"/>
            <a:headEnd/>
            <a:tailEnd/>
          </a:ln>
        </p:spPr>
      </p:pic>
      <p:pic>
        <p:nvPicPr>
          <p:cNvPr id="37892" name="Picture 6" descr="C:\Users\IY\Desktop\Orta_Kulak_Hast\image\aom1.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44463" y="1636713"/>
            <a:ext cx="2698750" cy="2700337"/>
          </a:xfrm>
          <a:prstGeom prst="rect">
            <a:avLst/>
          </a:prstGeom>
          <a:noFill/>
          <a:ln w="9525">
            <a:noFill/>
            <a:miter lim="800000"/>
            <a:headEnd/>
            <a:tailEnd/>
          </a:ln>
        </p:spPr>
      </p:pic>
      <p:pic>
        <p:nvPicPr>
          <p:cNvPr id="37893" name="Picture 2" descr="C:\Users\IY\Desktop\Orta_Kulak_Hast\image\aom5.JPG"/>
          <p:cNvPicPr>
            <a:picLocks noChangeAspect="1" noChangeArrowheads="1"/>
          </p:cNvPicPr>
          <p:nvPr/>
        </p:nvPicPr>
        <p:blipFill>
          <a:blip r:embed="rId5" cstate="print">
            <a:clrChange>
              <a:clrFrom>
                <a:srgbClr val="000000"/>
              </a:clrFrom>
              <a:clrTo>
                <a:srgbClr val="000000">
                  <a:alpha val="0"/>
                </a:srgbClr>
              </a:clrTo>
            </a:clrChange>
          </a:blip>
          <a:srcRect/>
          <a:stretch>
            <a:fillRect/>
          </a:stretch>
        </p:blipFill>
        <p:spPr bwMode="auto">
          <a:xfrm>
            <a:off x="3348038" y="1644650"/>
            <a:ext cx="2705100" cy="2698750"/>
          </a:xfrm>
          <a:prstGeom prst="rect">
            <a:avLst/>
          </a:prstGeom>
          <a:noFill/>
          <a:ln w="9525">
            <a:noFill/>
            <a:miter lim="800000"/>
            <a:headEnd/>
            <a:tailEnd/>
          </a:ln>
        </p:spPr>
      </p:pic>
      <p:sp>
        <p:nvSpPr>
          <p:cNvPr id="6" name="Content Placeholder 2"/>
          <p:cNvSpPr>
            <a:spLocks noGrp="1"/>
          </p:cNvSpPr>
          <p:nvPr>
            <p:ph idx="1"/>
          </p:nvPr>
        </p:nvSpPr>
        <p:spPr>
          <a:xfrm>
            <a:off x="457200" y="4572000"/>
            <a:ext cx="8305800" cy="2057400"/>
          </a:xfrm>
        </p:spPr>
        <p:txBody>
          <a:bodyPr>
            <a:noAutofit/>
          </a:bodyPr>
          <a:lstStyle/>
          <a:p>
            <a:pPr marL="0" indent="0">
              <a:spcBef>
                <a:spcPct val="0"/>
              </a:spcBef>
              <a:buNone/>
            </a:pPr>
            <a:r>
              <a:rPr lang="tr-TR" sz="1800" b="1" dirty="0" smtClean="0"/>
              <a:t>Otoskopi</a:t>
            </a:r>
            <a:endParaRPr lang="tr-TR" sz="1800" dirty="0" smtClean="0"/>
          </a:p>
          <a:p>
            <a:pPr>
              <a:spcBef>
                <a:spcPct val="0"/>
              </a:spcBef>
            </a:pPr>
            <a:r>
              <a:rPr lang="tr-TR" sz="1800" dirty="0" smtClean="0"/>
              <a:t>Kulak zarı kızarık, kabarık, öne bombeleşmiş, hiperemik, sonraki dönemlerde toplu iğne başı büyüklüğünde spontan perforasyonlar mümkündür, buradan pulse eden pürülan sekresyon gelebilir. Bombe, dışa itilmiş, kırmızı ve hareketsiz bir kulak zarı ASOM tanısına yaklaştırır. Ağlama, DKY’dan serümen temizlenmesi sırasında oluşan iritasyon ve ateşin de kulak zarında hiperemiye neden olabileceği unutulmamalıdır. </a:t>
            </a:r>
            <a:endParaRPr lang="tr-TR" sz="1800" dirty="0"/>
          </a:p>
        </p:txBody>
      </p:sp>
    </p:spTree>
    <p:extLst>
      <p:ext uri="{BB962C8B-B14F-4D97-AF65-F5344CB8AC3E}">
        <p14:creationId xmlns:p14="http://schemas.microsoft.com/office/powerpoint/2010/main" xmlns="" val="7800502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400" y="274638"/>
            <a:ext cx="8839200" cy="1143000"/>
          </a:xfrm>
        </p:spPr>
        <p:txBody>
          <a:bodyPr>
            <a:noAutofit/>
          </a:bodyPr>
          <a:lstStyle/>
          <a:p>
            <a:pPr>
              <a:defRPr/>
            </a:pPr>
            <a:r>
              <a:rPr lang="tr-TR" sz="3600" b="1" dirty="0"/>
              <a:t>Akut Süpüratif Otitis Media (ASOM - AOM)</a:t>
            </a:r>
            <a:endParaRPr lang="tr-TR" sz="3600" dirty="0"/>
          </a:p>
        </p:txBody>
      </p:sp>
      <p:sp>
        <p:nvSpPr>
          <p:cNvPr id="3" name="2 İçerik Yer Tutucusu"/>
          <p:cNvSpPr>
            <a:spLocks noGrp="1"/>
          </p:cNvSpPr>
          <p:nvPr>
            <p:ph idx="1"/>
          </p:nvPr>
        </p:nvSpPr>
        <p:spPr>
          <a:xfrm>
            <a:off x="611188" y="1412875"/>
            <a:ext cx="7924800" cy="5157788"/>
          </a:xfrm>
        </p:spPr>
        <p:txBody>
          <a:bodyPr/>
          <a:lstStyle/>
          <a:p>
            <a:pPr>
              <a:spcBef>
                <a:spcPts val="0"/>
              </a:spcBef>
              <a:buFont typeface="Wingdings" pitchFamily="2" charset="2"/>
              <a:buNone/>
              <a:defRPr/>
            </a:pPr>
            <a:r>
              <a:rPr lang="tr-TR" kern="1200" dirty="0" smtClean="0"/>
              <a:t>Tedavi</a:t>
            </a:r>
          </a:p>
          <a:p>
            <a:pPr>
              <a:spcBef>
                <a:spcPts val="0"/>
              </a:spcBef>
              <a:buFont typeface="Wingdings" pitchFamily="2" charset="2"/>
              <a:buNone/>
              <a:defRPr/>
            </a:pPr>
            <a:endParaRPr lang="tr-TR" sz="2400" kern="1200" dirty="0" smtClean="0"/>
          </a:p>
          <a:p>
            <a:pPr>
              <a:spcBef>
                <a:spcPts val="0"/>
              </a:spcBef>
              <a:defRPr/>
            </a:pPr>
            <a:r>
              <a:rPr lang="tr-TR" sz="2400" kern="1200" dirty="0" smtClean="0"/>
              <a:t>Antibiyotikler:</a:t>
            </a:r>
          </a:p>
          <a:p>
            <a:pPr lvl="1">
              <a:spcBef>
                <a:spcPts val="0"/>
              </a:spcBef>
              <a:defRPr/>
            </a:pPr>
            <a:r>
              <a:rPr lang="tr-TR" sz="2000" kern="1200" dirty="0" smtClean="0"/>
              <a:t>Amoksisilin, amoksisilin+klavulanat asit, ampisilin-sulbaktam, sefuroksim aksetil, sefprozil, sefaklor, lorakarbef, azitromisin, klaritromisin </a:t>
            </a:r>
          </a:p>
          <a:p>
            <a:pPr lvl="1">
              <a:spcBef>
                <a:spcPts val="0"/>
              </a:spcBef>
              <a:defRPr/>
            </a:pPr>
            <a:r>
              <a:rPr lang="tr-TR" sz="2000" kern="1200" dirty="0" smtClean="0"/>
              <a:t>Perforasyon varsa pü kültürü-antibiyogram</a:t>
            </a:r>
          </a:p>
          <a:p>
            <a:pPr lvl="1">
              <a:spcBef>
                <a:spcPts val="0"/>
              </a:spcBef>
              <a:defRPr/>
            </a:pPr>
            <a:r>
              <a:rPr lang="tr-TR" sz="2000" kern="1200" dirty="0" smtClean="0"/>
              <a:t>Süre: 10-14 gün</a:t>
            </a:r>
          </a:p>
          <a:p>
            <a:pPr>
              <a:spcBef>
                <a:spcPts val="0"/>
              </a:spcBef>
              <a:defRPr/>
            </a:pPr>
            <a:r>
              <a:rPr lang="tr-TR" sz="2400" kern="1200" dirty="0" smtClean="0"/>
              <a:t>Dekonjestan: </a:t>
            </a:r>
            <a:endParaRPr lang="tr-TR" sz="2000" kern="1200" dirty="0" smtClean="0"/>
          </a:p>
          <a:p>
            <a:pPr lvl="1">
              <a:spcBef>
                <a:spcPts val="0"/>
              </a:spcBef>
              <a:defRPr/>
            </a:pPr>
            <a:r>
              <a:rPr lang="tr-TR" sz="2000" kern="1200" dirty="0" smtClean="0"/>
              <a:t>Sistemik: psödoefedrin</a:t>
            </a:r>
          </a:p>
          <a:p>
            <a:pPr lvl="1">
              <a:spcBef>
                <a:spcPts val="0"/>
              </a:spcBef>
              <a:defRPr/>
            </a:pPr>
            <a:r>
              <a:rPr lang="tr-TR" sz="2000" kern="1200" dirty="0" smtClean="0"/>
              <a:t>Topikal: ksilometazolin</a:t>
            </a:r>
          </a:p>
          <a:p>
            <a:pPr>
              <a:spcBef>
                <a:spcPts val="0"/>
              </a:spcBef>
              <a:defRPr/>
            </a:pPr>
            <a:r>
              <a:rPr lang="tr-TR" sz="2400" kern="1200" dirty="0" smtClean="0"/>
              <a:t>Analjezik</a:t>
            </a:r>
          </a:p>
          <a:p>
            <a:pPr>
              <a:spcBef>
                <a:spcPts val="0"/>
              </a:spcBef>
              <a:defRPr/>
            </a:pPr>
            <a:r>
              <a:rPr lang="tr-TR" sz="2400" kern="1200" dirty="0" smtClean="0"/>
              <a:t>Parasentez</a:t>
            </a:r>
            <a:endParaRPr lang="tr-TR" sz="2400" dirty="0"/>
          </a:p>
        </p:txBody>
      </p:sp>
    </p:spTree>
    <p:extLst>
      <p:ext uri="{BB962C8B-B14F-4D97-AF65-F5344CB8AC3E}">
        <p14:creationId xmlns:p14="http://schemas.microsoft.com/office/powerpoint/2010/main" xmlns="" val="324780553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054225" y="1646238"/>
            <a:ext cx="5541963" cy="4878387"/>
          </a:xfrm>
        </p:spPr>
        <p:txBody>
          <a:bodyPr/>
          <a:lstStyle/>
          <a:p>
            <a:pPr>
              <a:defRPr/>
            </a:pPr>
            <a:r>
              <a:rPr lang="tr-TR" sz="2800" dirty="0" smtClean="0"/>
              <a:t>Kriter</a:t>
            </a:r>
          </a:p>
          <a:p>
            <a:pPr lvl="1">
              <a:defRPr/>
            </a:pPr>
            <a:r>
              <a:rPr lang="tr-TR" sz="2400" dirty="0" smtClean="0"/>
              <a:t>Son 6 ayda ≥3 AOM atağı</a:t>
            </a:r>
          </a:p>
          <a:p>
            <a:pPr lvl="1">
              <a:defRPr/>
            </a:pPr>
            <a:r>
              <a:rPr lang="tr-TR" sz="2400" dirty="0" smtClean="0"/>
              <a:t>Son 1 yılda ≥4 AOM atağı</a:t>
            </a:r>
          </a:p>
          <a:p>
            <a:pPr>
              <a:defRPr/>
            </a:pPr>
            <a:r>
              <a:rPr lang="tr-TR" sz="2800" dirty="0" smtClean="0"/>
              <a:t>Etyoloji</a:t>
            </a:r>
          </a:p>
          <a:p>
            <a:pPr lvl="1">
              <a:defRPr/>
            </a:pPr>
            <a:r>
              <a:rPr lang="tr-TR" sz="2400" dirty="0" smtClean="0"/>
              <a:t>IgA eksikliği ?</a:t>
            </a:r>
          </a:p>
          <a:p>
            <a:pPr lvl="1">
              <a:defRPr/>
            </a:pPr>
            <a:r>
              <a:rPr lang="tr-TR" sz="2400" dirty="0" smtClean="0"/>
              <a:t>Hipogammaglobulinemi ?</a:t>
            </a:r>
          </a:p>
          <a:p>
            <a:pPr>
              <a:defRPr/>
            </a:pPr>
            <a:r>
              <a:rPr lang="tr-TR" sz="2800" dirty="0" smtClean="0"/>
              <a:t>Tedavi</a:t>
            </a:r>
          </a:p>
          <a:p>
            <a:pPr lvl="1">
              <a:defRPr/>
            </a:pPr>
            <a:r>
              <a:rPr lang="tr-TR" sz="2400" dirty="0" smtClean="0"/>
              <a:t>Antibiyotik proflaksisi</a:t>
            </a:r>
          </a:p>
          <a:p>
            <a:pPr lvl="1">
              <a:defRPr/>
            </a:pPr>
            <a:r>
              <a:rPr lang="tr-TR" sz="2400" dirty="0" smtClean="0"/>
              <a:t>Pnömokok aşısı</a:t>
            </a:r>
          </a:p>
          <a:p>
            <a:pPr lvl="1">
              <a:defRPr/>
            </a:pPr>
            <a:r>
              <a:rPr lang="tr-TR" sz="2400" dirty="0" smtClean="0"/>
              <a:t>Ventilasyon tüpü</a:t>
            </a:r>
            <a:endParaRPr lang="tr-TR" sz="2400" dirty="0"/>
          </a:p>
        </p:txBody>
      </p:sp>
      <p:sp>
        <p:nvSpPr>
          <p:cNvPr id="4" name="1 Başlık"/>
          <p:cNvSpPr>
            <a:spLocks noGrp="1"/>
          </p:cNvSpPr>
          <p:nvPr>
            <p:ph type="title"/>
          </p:nvPr>
        </p:nvSpPr>
        <p:spPr/>
        <p:txBody>
          <a:bodyPr>
            <a:normAutofit/>
          </a:bodyPr>
          <a:lstStyle/>
          <a:p>
            <a:pPr>
              <a:defRPr/>
            </a:pPr>
            <a:r>
              <a:rPr lang="tr-TR" sz="3600" b="1" dirty="0" smtClean="0"/>
              <a:t>Rekürren Süpüratif Otitis Media (RSOM)</a:t>
            </a:r>
            <a:endParaRPr lang="tr-TR" sz="3600" b="1" dirty="0"/>
          </a:p>
        </p:txBody>
      </p:sp>
    </p:spTree>
    <p:extLst>
      <p:ext uri="{BB962C8B-B14F-4D97-AF65-F5344CB8AC3E}">
        <p14:creationId xmlns:p14="http://schemas.microsoft.com/office/powerpoint/2010/main" xmlns="" val="2326906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Mastoid H</a:t>
            </a:r>
            <a:r>
              <a:rPr lang="tr-TR" b="1" dirty="0" smtClean="0"/>
              <a:t>ücreler</a:t>
            </a:r>
            <a:endParaRPr lang="en-US" dirty="0"/>
          </a:p>
        </p:txBody>
      </p:sp>
      <p:sp>
        <p:nvSpPr>
          <p:cNvPr id="3" name="Content Placeholder 2"/>
          <p:cNvSpPr>
            <a:spLocks noGrp="1"/>
          </p:cNvSpPr>
          <p:nvPr>
            <p:ph idx="1"/>
          </p:nvPr>
        </p:nvSpPr>
        <p:spPr>
          <a:xfrm>
            <a:off x="457200" y="1295400"/>
            <a:ext cx="8534400" cy="5257800"/>
          </a:xfrm>
        </p:spPr>
        <p:txBody>
          <a:bodyPr>
            <a:normAutofit fontScale="25000" lnSpcReduction="20000"/>
          </a:bodyPr>
          <a:lstStyle/>
          <a:p>
            <a:pPr>
              <a:spcBef>
                <a:spcPct val="0"/>
              </a:spcBef>
            </a:pPr>
            <a:endParaRPr lang="tr-TR" dirty="0" smtClean="0"/>
          </a:p>
          <a:p>
            <a:pPr>
              <a:spcBef>
                <a:spcPct val="0"/>
              </a:spcBef>
            </a:pPr>
            <a:r>
              <a:rPr lang="tr-TR" sz="9600" dirty="0" smtClean="0"/>
              <a:t>Mastoid kemik havalı boşluklar içerir ve bunlara </a:t>
            </a:r>
            <a:r>
              <a:rPr lang="tr-TR" sz="9600" i="1" dirty="0" smtClean="0"/>
              <a:t>mastoid sellüler</a:t>
            </a:r>
            <a:r>
              <a:rPr lang="tr-TR" sz="9600" dirty="0" smtClean="0"/>
              <a:t> adı verilir. Mastoid kemikte hemen her zaman bulunan tek bir havalı boşluk vardır; buna </a:t>
            </a:r>
            <a:r>
              <a:rPr lang="tr-TR" sz="9600" i="1" dirty="0" smtClean="0"/>
              <a:t>mastoid antrum</a:t>
            </a:r>
            <a:r>
              <a:rPr lang="tr-TR" sz="9600" dirty="0" smtClean="0"/>
              <a:t> adı verilir. </a:t>
            </a:r>
          </a:p>
          <a:p>
            <a:pPr>
              <a:spcBef>
                <a:spcPct val="0"/>
              </a:spcBef>
            </a:pPr>
            <a:r>
              <a:rPr lang="tr-TR" sz="9600" dirty="0" smtClean="0"/>
              <a:t>Mastoid antrum doğumda da mevcuttur; mastoid sellüler ise gelişimlerini daha ileri yaşlarda tamamlarlar. Mastoid kemiğin havalanması (pnömatizasyonu) kişiden kişiye değişir. Aynı kişide sağ ve sol mastoid havalanması da farklı olabilir. </a:t>
            </a:r>
          </a:p>
          <a:p>
            <a:pPr>
              <a:spcBef>
                <a:spcPct val="0"/>
              </a:spcBef>
            </a:pPr>
            <a:r>
              <a:rPr lang="tr-TR" sz="9600" dirty="0" smtClean="0"/>
              <a:t>Mastoid pnömatizasyonuna göre üç tip mastoid tanımlanmıştır:</a:t>
            </a:r>
          </a:p>
          <a:p>
            <a:pPr lvl="1">
              <a:spcBef>
                <a:spcPct val="0"/>
              </a:spcBef>
            </a:pPr>
            <a:r>
              <a:rPr lang="tr-TR" sz="8000" b="1" dirty="0" smtClean="0"/>
              <a:t>Pnömatik Tip (Sellüler tip):</a:t>
            </a:r>
            <a:r>
              <a:rPr lang="tr-TR" sz="8000" dirty="0" smtClean="0"/>
              <a:t> Çok sayıda mastoid hücre (sellüler) vardır.</a:t>
            </a:r>
          </a:p>
          <a:p>
            <a:pPr lvl="1">
              <a:spcBef>
                <a:spcPct val="0"/>
              </a:spcBef>
            </a:pPr>
            <a:r>
              <a:rPr lang="tr-TR" sz="8000" b="1" dirty="0" smtClean="0"/>
              <a:t>Diploik Tip:</a:t>
            </a:r>
            <a:r>
              <a:rPr lang="tr-TR" sz="8000" dirty="0" smtClean="0"/>
              <a:t> Sellüler sayıca az ve küçüktür.</a:t>
            </a:r>
          </a:p>
          <a:p>
            <a:pPr lvl="1">
              <a:spcBef>
                <a:spcPct val="0"/>
              </a:spcBef>
            </a:pPr>
            <a:r>
              <a:rPr lang="tr-TR" sz="8000" b="1" dirty="0" smtClean="0"/>
              <a:t>Sklerotik Tip:</a:t>
            </a:r>
            <a:r>
              <a:rPr lang="tr-TR" sz="8000" dirty="0" smtClean="0"/>
              <a:t> Hücre bulunmaz; kompakt kemik dokusu hakimdir.</a:t>
            </a:r>
          </a:p>
          <a:p>
            <a:pPr>
              <a:spcBef>
                <a:spcPct val="0"/>
              </a:spcBef>
            </a:pPr>
            <a:r>
              <a:rPr lang="tr-TR" sz="9600" dirty="0" smtClean="0"/>
              <a:t>Pnömatik bir mastoidde, mastoid sellüler gruplar oluştururlar:</a:t>
            </a:r>
          </a:p>
          <a:p>
            <a:pPr lvl="1">
              <a:spcBef>
                <a:spcPct val="0"/>
              </a:spcBef>
            </a:pPr>
            <a:r>
              <a:rPr lang="tr-TR" sz="7200" dirty="0" smtClean="0"/>
              <a:t>Apikal hücreler</a:t>
            </a:r>
          </a:p>
          <a:p>
            <a:pPr lvl="1">
              <a:spcBef>
                <a:spcPct val="0"/>
              </a:spcBef>
            </a:pPr>
            <a:r>
              <a:rPr lang="tr-TR" sz="7200" dirty="0" smtClean="0"/>
              <a:t>Perisinüzal hücreler</a:t>
            </a:r>
          </a:p>
          <a:p>
            <a:pPr lvl="1">
              <a:spcBef>
                <a:spcPct val="0"/>
              </a:spcBef>
            </a:pPr>
            <a:r>
              <a:rPr lang="tr-TR" sz="7200" dirty="0" smtClean="0"/>
              <a:t>Sino-dural petröz hücreler</a:t>
            </a:r>
          </a:p>
          <a:p>
            <a:pPr lvl="1">
              <a:spcBef>
                <a:spcPct val="0"/>
              </a:spcBef>
            </a:pPr>
            <a:r>
              <a:rPr lang="tr-TR" sz="7200" dirty="0" smtClean="0"/>
              <a:t>Perilabirenter hücreler</a:t>
            </a:r>
          </a:p>
          <a:p>
            <a:pPr lvl="1">
              <a:spcBef>
                <a:spcPct val="0"/>
              </a:spcBef>
            </a:pPr>
            <a:r>
              <a:rPr lang="tr-TR" sz="7200" dirty="0" smtClean="0"/>
              <a:t>Peridural hücreler</a:t>
            </a:r>
          </a:p>
          <a:p>
            <a:pPr lvl="1">
              <a:spcBef>
                <a:spcPct val="0"/>
              </a:spcBef>
            </a:pPr>
            <a:r>
              <a:rPr lang="tr-TR" sz="7200" dirty="0" smtClean="0"/>
              <a:t>Zigomatik hücreler</a:t>
            </a:r>
          </a:p>
          <a:p>
            <a:pPr lvl="1">
              <a:spcBef>
                <a:spcPct val="0"/>
              </a:spcBef>
            </a:pPr>
            <a:r>
              <a:rPr lang="tr-TR" sz="7200" dirty="0" smtClean="0"/>
              <a:t>Perifasiyal hücreler</a:t>
            </a:r>
            <a:endParaRPr lang="tr-TR" sz="8000" dirty="0" smtClean="0"/>
          </a:p>
        </p:txBody>
      </p:sp>
    </p:spTree>
    <p:extLst>
      <p:ext uri="{BB962C8B-B14F-4D97-AF65-F5344CB8AC3E}">
        <p14:creationId xmlns:p14="http://schemas.microsoft.com/office/powerpoint/2010/main" xmlns="" val="26529533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000" b="1" dirty="0" smtClean="0"/>
              <a:t>Efüzyonlu Otitis Media (EOM)</a:t>
            </a:r>
            <a:endParaRPr lang="tr-TR" sz="4000" b="1" dirty="0"/>
          </a:p>
        </p:txBody>
      </p:sp>
      <p:sp>
        <p:nvSpPr>
          <p:cNvPr id="3" name="2 İçerik Yer Tutucusu"/>
          <p:cNvSpPr>
            <a:spLocks noGrp="1"/>
          </p:cNvSpPr>
          <p:nvPr>
            <p:ph idx="1"/>
          </p:nvPr>
        </p:nvSpPr>
        <p:spPr>
          <a:xfrm>
            <a:off x="1692275" y="2312988"/>
            <a:ext cx="6621463" cy="3852862"/>
          </a:xfrm>
        </p:spPr>
        <p:txBody>
          <a:bodyPr/>
          <a:lstStyle/>
          <a:p>
            <a:pPr>
              <a:defRPr/>
            </a:pPr>
            <a:r>
              <a:rPr lang="tr-TR" smtClean="0"/>
              <a:t>Sekretuar otitis media (SOM)</a:t>
            </a:r>
          </a:p>
          <a:p>
            <a:pPr>
              <a:defRPr/>
            </a:pPr>
            <a:r>
              <a:rPr lang="tr-TR" smtClean="0"/>
              <a:t>Seröz otitis media</a:t>
            </a:r>
          </a:p>
          <a:p>
            <a:pPr>
              <a:defRPr/>
            </a:pPr>
            <a:r>
              <a:rPr lang="tr-TR" smtClean="0"/>
              <a:t>Mukoid otitis media</a:t>
            </a:r>
          </a:p>
          <a:p>
            <a:pPr>
              <a:defRPr/>
            </a:pPr>
            <a:r>
              <a:rPr lang="tr-TR" smtClean="0"/>
              <a:t>Non-supüratif otitis media</a:t>
            </a:r>
          </a:p>
          <a:p>
            <a:pPr>
              <a:defRPr/>
            </a:pPr>
            <a:r>
              <a:rPr lang="tr-TR" kern="1200" smtClean="0"/>
              <a:t>Orta kulak efüzyonu</a:t>
            </a:r>
          </a:p>
          <a:p>
            <a:pPr>
              <a:defRPr/>
            </a:pPr>
            <a:r>
              <a:rPr lang="tr-TR" kern="1200" smtClean="0"/>
              <a:t>Glue Ear</a:t>
            </a:r>
            <a:endParaRPr lang="tr-TR" smtClean="0"/>
          </a:p>
          <a:p>
            <a:pPr>
              <a:defRPr/>
            </a:pPr>
            <a:endParaRPr lang="tr-TR"/>
          </a:p>
        </p:txBody>
      </p:sp>
    </p:spTree>
    <p:extLst>
      <p:ext uri="{BB962C8B-B14F-4D97-AF65-F5344CB8AC3E}">
        <p14:creationId xmlns:p14="http://schemas.microsoft.com/office/powerpoint/2010/main" xmlns="" val="63449331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305800" cy="5029200"/>
          </a:xfrm>
        </p:spPr>
        <p:txBody>
          <a:bodyPr>
            <a:noAutofit/>
          </a:bodyPr>
          <a:lstStyle/>
          <a:p>
            <a:pPr>
              <a:spcBef>
                <a:spcPct val="0"/>
              </a:spcBef>
            </a:pPr>
            <a:r>
              <a:rPr lang="tr-TR" sz="2400" dirty="0" smtClean="0"/>
              <a:t>EOM, akut enfeksiyon yakınmaları ve bulguları olmaksızın orta kulakta seröz yada mukoid sıvı birikmesi ile karakterize bir enflamasyon tablosudur. </a:t>
            </a:r>
          </a:p>
          <a:p>
            <a:pPr>
              <a:spcBef>
                <a:spcPct val="0"/>
              </a:spcBef>
            </a:pPr>
            <a:endParaRPr lang="tr-TR" sz="2400" dirty="0"/>
          </a:p>
          <a:p>
            <a:pPr>
              <a:spcBef>
                <a:spcPct val="0"/>
              </a:spcBef>
            </a:pPr>
            <a:r>
              <a:rPr lang="tr-TR" sz="2400" dirty="0" smtClean="0"/>
              <a:t>Terminolojide EOM ile aynı anlamı taşıyan bir çok isimlendirme bulunmaktadır (seröz OM - SOM,  mukoid OM, kataral OM, sekretuar OM - SOM, non-süpüratif OM, orta kulak efüzyonu, Glue Ear)</a:t>
            </a:r>
          </a:p>
          <a:p>
            <a:pPr>
              <a:spcBef>
                <a:spcPct val="0"/>
              </a:spcBef>
            </a:pPr>
            <a:endParaRPr lang="tr-TR" sz="2400" dirty="0" smtClean="0"/>
          </a:p>
          <a:p>
            <a:pPr>
              <a:spcBef>
                <a:spcPct val="0"/>
              </a:spcBef>
            </a:pPr>
            <a:r>
              <a:rPr lang="tr-TR" sz="2400" dirty="0" smtClean="0"/>
              <a:t>EOM açısından yapılan insidans çalışmaları, okul öncesi çocukların %35 ve %70’inin en az bir EOM atağı geçirdiğini göstermektedir. EOM’nın oluşmasındaki en önemli üç etyolojik neden  enfeksiyon, enflamasyon ve orta kulağın aerasyon bozukluğudur. </a:t>
            </a:r>
            <a:endParaRPr lang="tr-TR" sz="2400" dirty="0"/>
          </a:p>
        </p:txBody>
      </p:sp>
      <p:sp>
        <p:nvSpPr>
          <p:cNvPr id="5" name="1 Başlık"/>
          <p:cNvSpPr>
            <a:spLocks noGrp="1"/>
          </p:cNvSpPr>
          <p:nvPr>
            <p:ph type="title"/>
          </p:nvPr>
        </p:nvSpPr>
        <p:spPr>
          <a:xfrm>
            <a:off x="457200" y="274638"/>
            <a:ext cx="8229600" cy="1143000"/>
          </a:xfrm>
        </p:spPr>
        <p:txBody>
          <a:bodyPr>
            <a:normAutofit/>
          </a:bodyPr>
          <a:lstStyle/>
          <a:p>
            <a:pPr>
              <a:defRPr/>
            </a:pPr>
            <a:r>
              <a:rPr lang="tr-TR" sz="4000" b="1" dirty="0" smtClean="0"/>
              <a:t>Efüzyonlu Otitis Media (EOM)</a:t>
            </a:r>
            <a:endParaRPr lang="tr-TR" sz="4000" b="1" dirty="0"/>
          </a:p>
        </p:txBody>
      </p:sp>
    </p:spTree>
    <p:extLst>
      <p:ext uri="{BB962C8B-B14F-4D97-AF65-F5344CB8AC3E}">
        <p14:creationId xmlns:p14="http://schemas.microsoft.com/office/powerpoint/2010/main" xmlns="" val="31807475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62063" y="1989138"/>
            <a:ext cx="3670300" cy="4572000"/>
          </a:xfrm>
        </p:spPr>
        <p:txBody>
          <a:bodyPr>
            <a:normAutofit lnSpcReduction="10000"/>
          </a:bodyPr>
          <a:lstStyle/>
          <a:p>
            <a:pPr marL="171450" indent="-171450">
              <a:spcBef>
                <a:spcPts val="0"/>
              </a:spcBef>
              <a:buFont typeface="Arial" pitchFamily="34" charset="0"/>
              <a:buChar char="•"/>
              <a:defRPr/>
            </a:pPr>
            <a:r>
              <a:rPr lang="tr-TR" sz="1400" kern="1200" smtClean="0"/>
              <a:t>Akut otitis media sıklığı </a:t>
            </a:r>
          </a:p>
          <a:p>
            <a:pPr marL="171450" indent="-171450">
              <a:spcBef>
                <a:spcPts val="0"/>
              </a:spcBef>
              <a:buFont typeface="Arial" pitchFamily="34" charset="0"/>
              <a:buChar char="•"/>
              <a:defRPr/>
            </a:pPr>
            <a:r>
              <a:rPr lang="tr-TR" sz="1400" kern="1200" smtClean="0"/>
              <a:t>Üst solunum yolları enfeksiyonları </a:t>
            </a:r>
          </a:p>
          <a:p>
            <a:pPr marL="171450" indent="-171450">
              <a:spcBef>
                <a:spcPts val="0"/>
              </a:spcBef>
              <a:buFont typeface="Arial" pitchFamily="34" charset="0"/>
              <a:buChar char="•"/>
              <a:defRPr/>
            </a:pPr>
            <a:r>
              <a:rPr lang="tr-TR" sz="1400" u="sng" kern="1200" smtClean="0"/>
              <a:t>Adenoid vejetasyon </a:t>
            </a:r>
          </a:p>
          <a:p>
            <a:pPr marL="171450" indent="-171450">
              <a:spcBef>
                <a:spcPts val="0"/>
              </a:spcBef>
              <a:buFont typeface="Arial" pitchFamily="34" charset="0"/>
              <a:buChar char="•"/>
              <a:defRPr/>
            </a:pPr>
            <a:r>
              <a:rPr lang="tr-TR" sz="1400" kern="1200" smtClean="0"/>
              <a:t>Sık ve kuralsız antibiyotik kullanımı </a:t>
            </a:r>
          </a:p>
          <a:p>
            <a:pPr marL="171450" indent="-171450">
              <a:spcBef>
                <a:spcPts val="0"/>
              </a:spcBef>
              <a:buFont typeface="Arial" pitchFamily="34" charset="0"/>
              <a:buChar char="•"/>
              <a:defRPr/>
            </a:pPr>
            <a:r>
              <a:rPr lang="tr-TR" sz="1400" kern="1200" smtClean="0"/>
              <a:t>Doğumsal  ve konjenital  sorunlar </a:t>
            </a:r>
          </a:p>
          <a:p>
            <a:pPr marL="533400" lvl="1" indent="-171450">
              <a:spcBef>
                <a:spcPts val="0"/>
              </a:spcBef>
              <a:buFont typeface="Arial" pitchFamily="34" charset="0"/>
              <a:buChar char="•"/>
              <a:defRPr/>
            </a:pPr>
            <a:r>
              <a:rPr lang="tr-TR" sz="1400" kern="1200" smtClean="0"/>
              <a:t>Prematür doğma </a:t>
            </a:r>
          </a:p>
          <a:p>
            <a:pPr marL="533400" lvl="1" indent="-171450">
              <a:spcBef>
                <a:spcPts val="0"/>
              </a:spcBef>
              <a:buFont typeface="Arial" pitchFamily="34" charset="0"/>
              <a:buChar char="•"/>
              <a:defRPr/>
            </a:pPr>
            <a:r>
              <a:rPr lang="tr-TR" sz="1400" kern="1200" smtClean="0"/>
              <a:t>Uzun doğum proçesi </a:t>
            </a:r>
          </a:p>
          <a:p>
            <a:pPr marL="533400" lvl="1" indent="-171450">
              <a:spcBef>
                <a:spcPts val="0"/>
              </a:spcBef>
              <a:buFont typeface="Arial" pitchFamily="34" charset="0"/>
              <a:buChar char="•"/>
              <a:defRPr/>
            </a:pPr>
            <a:r>
              <a:rPr lang="tr-TR" sz="1400" kern="1200" smtClean="0"/>
              <a:t>Amnion sıvısında mekonyum </a:t>
            </a:r>
          </a:p>
          <a:p>
            <a:pPr marL="533400" lvl="1" indent="-171450">
              <a:spcBef>
                <a:spcPts val="0"/>
              </a:spcBef>
              <a:buFont typeface="Arial" pitchFamily="34" charset="0"/>
              <a:buChar char="•"/>
              <a:defRPr/>
            </a:pPr>
            <a:r>
              <a:rPr lang="tr-TR" sz="1400" kern="1200" smtClean="0"/>
              <a:t>Anne sütü erken terk </a:t>
            </a:r>
          </a:p>
          <a:p>
            <a:pPr marL="533400" lvl="1" indent="-171450">
              <a:spcBef>
                <a:spcPts val="0"/>
              </a:spcBef>
              <a:buFont typeface="Arial" pitchFamily="34" charset="0"/>
              <a:buChar char="•"/>
              <a:defRPr/>
            </a:pPr>
            <a:r>
              <a:rPr lang="tr-TR" sz="1400" u="sng" kern="1200" smtClean="0"/>
              <a:t>Biberonla yatarak beslenme </a:t>
            </a:r>
          </a:p>
          <a:p>
            <a:pPr marL="533400" lvl="1" indent="-171450">
              <a:spcBef>
                <a:spcPts val="0"/>
              </a:spcBef>
              <a:buFont typeface="Arial" pitchFamily="34" charset="0"/>
              <a:buChar char="•"/>
              <a:defRPr/>
            </a:pPr>
            <a:r>
              <a:rPr lang="tr-TR" sz="1400" kern="1200" smtClean="0"/>
              <a:t>Kraniofasial anomaliler </a:t>
            </a:r>
          </a:p>
          <a:p>
            <a:pPr marL="171450" indent="-171450">
              <a:spcBef>
                <a:spcPts val="0"/>
              </a:spcBef>
              <a:buFont typeface="Arial" pitchFamily="34" charset="0"/>
              <a:buChar char="•"/>
              <a:defRPr/>
            </a:pPr>
            <a:r>
              <a:rPr lang="tr-TR" sz="1400" kern="1200" smtClean="0"/>
              <a:t>Down sendromu </a:t>
            </a:r>
          </a:p>
          <a:p>
            <a:pPr marL="533400" lvl="1" indent="-171450">
              <a:spcBef>
                <a:spcPts val="0"/>
              </a:spcBef>
              <a:buFont typeface="Arial" pitchFamily="34" charset="0"/>
              <a:buChar char="•"/>
              <a:defRPr/>
            </a:pPr>
            <a:r>
              <a:rPr lang="tr-TR" sz="1400" kern="1200" smtClean="0"/>
              <a:t>Yarık damak ve dudak anomalileri </a:t>
            </a:r>
          </a:p>
          <a:p>
            <a:pPr marL="533400" lvl="1" indent="-171450">
              <a:spcBef>
                <a:spcPts val="0"/>
              </a:spcBef>
              <a:buFont typeface="Arial" pitchFamily="34" charset="0"/>
              <a:buChar char="•"/>
              <a:defRPr/>
            </a:pPr>
            <a:r>
              <a:rPr lang="tr-TR" sz="1400" kern="1200" smtClean="0"/>
              <a:t>Annenin kan grubunun  A olması </a:t>
            </a:r>
          </a:p>
          <a:p>
            <a:pPr marL="533400" lvl="1" indent="-171450">
              <a:spcBef>
                <a:spcPts val="0"/>
              </a:spcBef>
              <a:buFont typeface="Arial" pitchFamily="34" charset="0"/>
              <a:buChar char="•"/>
              <a:defRPr/>
            </a:pPr>
            <a:r>
              <a:rPr lang="tr-TR" sz="1400" kern="1200" smtClean="0"/>
              <a:t>İmmotil silia </a:t>
            </a:r>
          </a:p>
          <a:p>
            <a:pPr marL="533400" lvl="1" indent="-171450">
              <a:spcBef>
                <a:spcPts val="0"/>
              </a:spcBef>
              <a:buFont typeface="Arial" pitchFamily="34" charset="0"/>
              <a:buChar char="•"/>
              <a:defRPr/>
            </a:pPr>
            <a:r>
              <a:rPr lang="tr-TR" sz="1400" kern="1200" smtClean="0"/>
              <a:t>Mukovisidoz </a:t>
            </a:r>
          </a:p>
          <a:p>
            <a:pPr marL="171450" indent="-171450">
              <a:spcBef>
                <a:spcPts val="0"/>
              </a:spcBef>
              <a:buFont typeface="Arial" pitchFamily="34" charset="0"/>
              <a:buChar char="•"/>
              <a:defRPr/>
            </a:pPr>
            <a:r>
              <a:rPr lang="tr-TR" sz="1400" kern="1200" smtClean="0"/>
              <a:t>Yaş</a:t>
            </a:r>
          </a:p>
          <a:p>
            <a:pPr marL="171450" indent="-171450">
              <a:spcBef>
                <a:spcPts val="0"/>
              </a:spcBef>
              <a:buFont typeface="Arial" pitchFamily="34" charset="0"/>
              <a:buChar char="•"/>
              <a:defRPr/>
            </a:pPr>
            <a:r>
              <a:rPr lang="tr-TR" sz="1400" kern="1200" smtClean="0"/>
              <a:t>Genetik faktörler </a:t>
            </a:r>
          </a:p>
          <a:p>
            <a:pPr marL="171450" indent="-171450">
              <a:spcBef>
                <a:spcPts val="0"/>
              </a:spcBef>
              <a:buFont typeface="Arial" pitchFamily="34" charset="0"/>
              <a:buChar char="•"/>
              <a:defRPr/>
            </a:pPr>
            <a:r>
              <a:rPr lang="tr-TR" sz="1400" kern="1200" smtClean="0"/>
              <a:t>İatrojenik faktörler </a:t>
            </a:r>
          </a:p>
          <a:p>
            <a:pPr marL="533400" lvl="1" indent="-171450">
              <a:spcBef>
                <a:spcPts val="0"/>
              </a:spcBef>
              <a:buFont typeface="Arial" pitchFamily="34" charset="0"/>
              <a:buChar char="•"/>
              <a:defRPr/>
            </a:pPr>
            <a:r>
              <a:rPr lang="tr-TR" sz="1400" kern="1200" smtClean="0"/>
              <a:t>Antibiyotiklerin sık reçete edilmesi</a:t>
            </a:r>
          </a:p>
          <a:p>
            <a:pPr marL="533400" lvl="1" indent="-171450">
              <a:spcBef>
                <a:spcPts val="0"/>
              </a:spcBef>
              <a:buFont typeface="Arial" pitchFamily="34" charset="0"/>
              <a:buChar char="•"/>
              <a:defRPr/>
            </a:pPr>
            <a:r>
              <a:rPr lang="tr-TR" sz="1400" kern="1200" smtClean="0"/>
              <a:t>Adenoidektomiye bağlı olası stenoz</a:t>
            </a:r>
          </a:p>
          <a:p>
            <a:pPr marL="533400" lvl="1" indent="-171450">
              <a:spcBef>
                <a:spcPts val="0"/>
              </a:spcBef>
              <a:buFont typeface="Arial" pitchFamily="34" charset="0"/>
              <a:buChar char="•"/>
              <a:defRPr/>
            </a:pPr>
            <a:r>
              <a:rPr lang="tr-TR" sz="1400" kern="1200" smtClean="0"/>
              <a:t>Radyoterapi</a:t>
            </a:r>
          </a:p>
          <a:p>
            <a:pPr marL="171450" indent="-171450">
              <a:spcBef>
                <a:spcPts val="0"/>
              </a:spcBef>
              <a:buFont typeface="Arial" pitchFamily="34" charset="0"/>
              <a:buChar char="•"/>
              <a:defRPr/>
            </a:pPr>
            <a:endParaRPr lang="tr-TR" sz="1400"/>
          </a:p>
        </p:txBody>
      </p:sp>
      <p:sp>
        <p:nvSpPr>
          <p:cNvPr id="4" name="1 Başlık"/>
          <p:cNvSpPr>
            <a:spLocks noGrp="1"/>
          </p:cNvSpPr>
          <p:nvPr>
            <p:ph type="title"/>
          </p:nvPr>
        </p:nvSpPr>
        <p:spPr/>
        <p:txBody>
          <a:bodyPr>
            <a:normAutofit/>
          </a:bodyPr>
          <a:lstStyle/>
          <a:p>
            <a:pPr>
              <a:defRPr/>
            </a:pPr>
            <a:r>
              <a:rPr lang="tr-TR" sz="4000" b="1" dirty="0"/>
              <a:t>Efüzyonlu Otitis Media (EOM)</a:t>
            </a:r>
            <a:endParaRPr lang="tr-TR" sz="4000" dirty="0"/>
          </a:p>
        </p:txBody>
      </p:sp>
      <p:sp>
        <p:nvSpPr>
          <p:cNvPr id="5" name="2 İçerik Yer Tutucusu"/>
          <p:cNvSpPr txBox="1">
            <a:spLocks/>
          </p:cNvSpPr>
          <p:nvPr/>
        </p:nvSpPr>
        <p:spPr bwMode="auto">
          <a:xfrm>
            <a:off x="5438775" y="1989138"/>
            <a:ext cx="3236913" cy="4572000"/>
          </a:xfrm>
          <a:prstGeom prst="rect">
            <a:avLst/>
          </a:prstGeom>
          <a:noFill/>
          <a:ln w="9525">
            <a:noFill/>
            <a:miter lim="800000"/>
            <a:headEnd/>
            <a:tailEnd/>
          </a:ln>
        </p:spPr>
        <p:txBody>
          <a:bodyPr/>
          <a:lstStyle/>
          <a:p>
            <a:pPr marL="171450"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Çevre Faktörleri </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Kalabalık aile</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Tedavide gecikme </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Kötü hijyen</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Evde büyük kardeş</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Kreş ortamı</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Evde sigara içilmesi</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Meteorolojik faktörler</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Ortalama güneşlenme şiddeti </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Ortalama nisbi nem</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Kış mevsimi</a:t>
            </a:r>
          </a:p>
          <a:p>
            <a:pPr marL="171450"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Nazal – nazofaringeal patolojiler </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Sinüzit </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Septal eğrilikler</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Konka hipertofisi</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Koanal atrezi ya da stenoz</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Nazogastrik sonda</a:t>
            </a:r>
          </a:p>
          <a:p>
            <a:pPr marL="533400" lvl="1"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Nazotrakeal tüp</a:t>
            </a:r>
          </a:p>
          <a:p>
            <a:pPr marL="533400" lvl="1" indent="-171450">
              <a:spcBef>
                <a:spcPts val="0"/>
              </a:spcBef>
              <a:buClr>
                <a:schemeClr val="accent1"/>
              </a:buClr>
              <a:buSzPct val="75000"/>
              <a:buFont typeface="Arial" pitchFamily="34" charset="0"/>
              <a:buChar char="•"/>
              <a:defRPr/>
            </a:pPr>
            <a:r>
              <a:rPr kumimoji="1" lang="tr-TR" sz="1400" u="sng">
                <a:effectLst>
                  <a:outerShdw blurRad="38100" dist="38100" dir="2700000" algn="tl">
                    <a:srgbClr val="000000"/>
                  </a:outerShdw>
                </a:effectLst>
                <a:latin typeface="+mn-lt"/>
                <a:cs typeface="+mn-cs"/>
              </a:rPr>
              <a:t>Nazofarinks tümörleri</a:t>
            </a:r>
          </a:p>
          <a:p>
            <a:pPr marL="171450" indent="-171450">
              <a:spcBef>
                <a:spcPts val="0"/>
              </a:spcBef>
              <a:buClr>
                <a:schemeClr val="accent1"/>
              </a:buClr>
              <a:buSzPct val="75000"/>
              <a:buFont typeface="Arial" pitchFamily="34" charset="0"/>
              <a:buChar char="•"/>
              <a:defRPr/>
            </a:pPr>
            <a:r>
              <a:rPr kumimoji="1" lang="tr-TR" sz="1400">
                <a:effectLst>
                  <a:outerShdw blurRad="38100" dist="38100" dir="2700000" algn="tl">
                    <a:srgbClr val="000000"/>
                  </a:outerShdw>
                </a:effectLst>
                <a:latin typeface="+mn-lt"/>
                <a:cs typeface="+mn-cs"/>
              </a:rPr>
              <a:t>Mastoid pnömatizasyonu </a:t>
            </a:r>
          </a:p>
        </p:txBody>
      </p:sp>
      <p:sp>
        <p:nvSpPr>
          <p:cNvPr id="6" name="5 Dikdörtgen"/>
          <p:cNvSpPr/>
          <p:nvPr/>
        </p:nvSpPr>
        <p:spPr>
          <a:xfrm>
            <a:off x="3706813" y="1484313"/>
            <a:ext cx="1895775" cy="461665"/>
          </a:xfrm>
          <a:prstGeom prst="rect">
            <a:avLst/>
          </a:prstGeom>
        </p:spPr>
        <p:txBody>
          <a:bodyPr wrap="none">
            <a:spAutoFit/>
          </a:bodyPr>
          <a:lstStyle/>
          <a:p>
            <a:pPr fontAlgn="auto">
              <a:spcBef>
                <a:spcPts val="0"/>
              </a:spcBef>
              <a:spcAft>
                <a:spcPts val="0"/>
              </a:spcAft>
              <a:defRPr/>
            </a:pPr>
            <a:r>
              <a:rPr lang="tr-TR" sz="2400" dirty="0">
                <a:effectLst>
                  <a:outerShdw blurRad="38100" dist="38100" dir="2700000" algn="tl">
                    <a:srgbClr val="000000">
                      <a:alpha val="43137"/>
                    </a:srgbClr>
                  </a:outerShdw>
                </a:effectLst>
                <a:latin typeface="+mn-lt"/>
                <a:cs typeface="+mn-cs"/>
              </a:rPr>
              <a:t>Risk faktörleri</a:t>
            </a:r>
          </a:p>
        </p:txBody>
      </p:sp>
    </p:spTree>
    <p:extLst>
      <p:ext uri="{BB962C8B-B14F-4D97-AF65-F5344CB8AC3E}">
        <p14:creationId xmlns:p14="http://schemas.microsoft.com/office/powerpoint/2010/main" xmlns="" val="282373770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000" b="1" dirty="0"/>
              <a:t>Efüzyonlu Otitis Media (EOM)</a:t>
            </a:r>
            <a:endParaRPr lang="tr-TR" sz="4000" dirty="0"/>
          </a:p>
        </p:txBody>
      </p:sp>
      <p:sp>
        <p:nvSpPr>
          <p:cNvPr id="3" name="2 İçerik Yer Tutucusu"/>
          <p:cNvSpPr>
            <a:spLocks noGrp="1"/>
          </p:cNvSpPr>
          <p:nvPr>
            <p:ph idx="1"/>
          </p:nvPr>
        </p:nvSpPr>
        <p:spPr>
          <a:xfrm>
            <a:off x="685800" y="2205038"/>
            <a:ext cx="7924800" cy="3709987"/>
          </a:xfrm>
        </p:spPr>
        <p:txBody>
          <a:bodyPr/>
          <a:lstStyle/>
          <a:p>
            <a:pPr>
              <a:buFont typeface="Wingdings" pitchFamily="2" charset="2"/>
              <a:buNone/>
              <a:defRPr/>
            </a:pPr>
            <a:r>
              <a:rPr lang="tr-TR" b="1" dirty="0" smtClean="0"/>
              <a:t>Semptomlar:</a:t>
            </a:r>
          </a:p>
          <a:p>
            <a:pPr>
              <a:buFont typeface="Wingdings" pitchFamily="2" charset="2"/>
              <a:buNone/>
              <a:defRPr/>
            </a:pPr>
            <a:endParaRPr lang="tr-TR" dirty="0" smtClean="0"/>
          </a:p>
          <a:p>
            <a:pPr>
              <a:defRPr/>
            </a:pPr>
            <a:r>
              <a:rPr lang="tr-TR" dirty="0" smtClean="0"/>
              <a:t>Çoğunlukla asemptomatik</a:t>
            </a:r>
          </a:p>
          <a:p>
            <a:pPr>
              <a:defRPr/>
            </a:pPr>
            <a:r>
              <a:rPr lang="tr-TR" dirty="0" smtClean="0"/>
              <a:t>İşitme kaybı</a:t>
            </a:r>
          </a:p>
          <a:p>
            <a:pPr>
              <a:defRPr/>
            </a:pPr>
            <a:r>
              <a:rPr lang="tr-TR" dirty="0" smtClean="0"/>
              <a:t>Okul başarısında düşme</a:t>
            </a:r>
          </a:p>
          <a:p>
            <a:pPr>
              <a:defRPr/>
            </a:pPr>
            <a:r>
              <a:rPr lang="tr-TR" dirty="0" smtClean="0"/>
              <a:t>İlişkilerde uyumsuzluk</a:t>
            </a:r>
          </a:p>
          <a:p>
            <a:pPr>
              <a:defRPr/>
            </a:pPr>
            <a:endParaRPr lang="tr-TR" dirty="0"/>
          </a:p>
        </p:txBody>
      </p:sp>
    </p:spTree>
    <p:extLst>
      <p:ext uri="{BB962C8B-B14F-4D97-AF65-F5344CB8AC3E}">
        <p14:creationId xmlns:p14="http://schemas.microsoft.com/office/powerpoint/2010/main" xmlns="" val="351504802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000" b="1" dirty="0"/>
              <a:t>Efüzyonlu Otitis Media (EOM)</a:t>
            </a:r>
            <a:endParaRPr lang="tr-TR" sz="4000" dirty="0"/>
          </a:p>
        </p:txBody>
      </p:sp>
      <p:sp>
        <p:nvSpPr>
          <p:cNvPr id="3" name="2 İçerik Yer Tutucusu"/>
          <p:cNvSpPr>
            <a:spLocks noGrp="1"/>
          </p:cNvSpPr>
          <p:nvPr>
            <p:ph idx="1"/>
          </p:nvPr>
        </p:nvSpPr>
        <p:spPr>
          <a:xfrm>
            <a:off x="685800" y="1916113"/>
            <a:ext cx="6046788" cy="4249737"/>
          </a:xfrm>
        </p:spPr>
        <p:txBody>
          <a:bodyPr/>
          <a:lstStyle/>
          <a:p>
            <a:pPr>
              <a:buFont typeface="Wingdings" pitchFamily="2" charset="2"/>
              <a:buNone/>
              <a:defRPr/>
            </a:pPr>
            <a:r>
              <a:rPr lang="tr-TR" b="1" dirty="0" smtClean="0"/>
              <a:t>Tanı :</a:t>
            </a:r>
          </a:p>
          <a:p>
            <a:pPr>
              <a:buFont typeface="Wingdings" pitchFamily="2" charset="2"/>
              <a:buNone/>
              <a:defRPr/>
            </a:pPr>
            <a:endParaRPr lang="tr-TR" dirty="0" smtClean="0"/>
          </a:p>
          <a:p>
            <a:pPr>
              <a:defRPr/>
            </a:pPr>
            <a:r>
              <a:rPr lang="tr-TR" dirty="0" smtClean="0"/>
              <a:t>Otoskopi</a:t>
            </a:r>
          </a:p>
          <a:p>
            <a:pPr>
              <a:defRPr/>
            </a:pPr>
            <a:r>
              <a:rPr lang="tr-TR" dirty="0" smtClean="0"/>
              <a:t>Pnömatik otoskopi</a:t>
            </a:r>
          </a:p>
          <a:p>
            <a:pPr>
              <a:defRPr/>
            </a:pPr>
            <a:r>
              <a:rPr lang="tr-TR" dirty="0" smtClean="0"/>
              <a:t>Diapozon testleri (İTİK)</a:t>
            </a:r>
          </a:p>
          <a:p>
            <a:pPr>
              <a:defRPr/>
            </a:pPr>
            <a:r>
              <a:rPr lang="tr-TR" dirty="0" smtClean="0"/>
              <a:t>İmpedansmetri</a:t>
            </a:r>
          </a:p>
          <a:p>
            <a:pPr>
              <a:defRPr/>
            </a:pPr>
            <a:r>
              <a:rPr lang="tr-TR" dirty="0" smtClean="0"/>
              <a:t>Odyometri</a:t>
            </a:r>
          </a:p>
          <a:p>
            <a:pPr>
              <a:defRPr/>
            </a:pPr>
            <a:endParaRPr lang="tr-TR" dirty="0" smtClean="0"/>
          </a:p>
          <a:p>
            <a:pPr>
              <a:defRPr/>
            </a:pPr>
            <a:endParaRPr lang="tr-TR" dirty="0"/>
          </a:p>
        </p:txBody>
      </p:sp>
      <p:pic>
        <p:nvPicPr>
          <p:cNvPr id="44036" name="Resim 26" descr="http://kbb.uludag.edu.tr/image/ders/basut/EOM-1.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019925" y="1368425"/>
            <a:ext cx="1731963" cy="1741488"/>
          </a:xfrm>
          <a:prstGeom prst="rect">
            <a:avLst/>
          </a:prstGeom>
          <a:noFill/>
          <a:ln w="9525">
            <a:noFill/>
            <a:miter lim="800000"/>
            <a:headEnd/>
            <a:tailEnd/>
          </a:ln>
        </p:spPr>
      </p:pic>
      <p:pic>
        <p:nvPicPr>
          <p:cNvPr id="44037" name="Resim 27" descr="http://kbb.uludag.edu.tr/image/ders/basut/EOM-2.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019925" y="3240088"/>
            <a:ext cx="1731963" cy="1766887"/>
          </a:xfrm>
          <a:prstGeom prst="rect">
            <a:avLst/>
          </a:prstGeom>
          <a:noFill/>
          <a:ln w="9525">
            <a:noFill/>
            <a:miter lim="800000"/>
            <a:headEnd/>
            <a:tailEnd/>
          </a:ln>
        </p:spPr>
      </p:pic>
      <p:pic>
        <p:nvPicPr>
          <p:cNvPr id="44038" name="Resim 28" descr="http://kbb.uludag.edu.tr/image/ders/basut/EOM-3.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019925" y="5072063"/>
            <a:ext cx="1731963" cy="1741487"/>
          </a:xfrm>
          <a:prstGeom prst="rect">
            <a:avLst/>
          </a:prstGeom>
          <a:noFill/>
          <a:ln w="9525">
            <a:noFill/>
            <a:miter lim="800000"/>
            <a:headEnd/>
            <a:tailEnd/>
          </a:ln>
        </p:spPr>
      </p:pic>
    </p:spTree>
    <p:extLst>
      <p:ext uri="{BB962C8B-B14F-4D97-AF65-F5344CB8AC3E}">
        <p14:creationId xmlns:p14="http://schemas.microsoft.com/office/powerpoint/2010/main" xmlns="" val="27192079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305800" cy="5029200"/>
          </a:xfrm>
        </p:spPr>
        <p:txBody>
          <a:bodyPr>
            <a:noAutofit/>
          </a:bodyPr>
          <a:lstStyle/>
          <a:p>
            <a:pPr marL="0" indent="0">
              <a:buNone/>
              <a:defRPr/>
            </a:pPr>
            <a:r>
              <a:rPr lang="tr-TR" sz="1800" b="1" dirty="0"/>
              <a:t>Tanı Yöntemleri</a:t>
            </a:r>
            <a:endParaRPr lang="tr-TR" sz="1800" dirty="0"/>
          </a:p>
          <a:p>
            <a:pPr>
              <a:defRPr/>
            </a:pPr>
            <a:r>
              <a:rPr lang="tr-TR" sz="1800" dirty="0"/>
              <a:t>Bu hastalığın tanısındaki en önemli problem, hastalığın çoğunlukla çocuklarda görülmesine bağlı kişisel ifade yetersizliği, semptomların az ve silik olması ile fizik muayenedeki teknik zorluklardır.</a:t>
            </a:r>
          </a:p>
          <a:p>
            <a:pPr marL="0" indent="0">
              <a:buNone/>
              <a:defRPr/>
            </a:pPr>
            <a:r>
              <a:rPr lang="tr-TR" sz="1800" b="1" dirty="0" smtClean="0"/>
              <a:t>Otoskopi</a:t>
            </a:r>
            <a:endParaRPr lang="tr-TR" sz="1800" dirty="0"/>
          </a:p>
          <a:p>
            <a:pPr>
              <a:defRPr/>
            </a:pPr>
            <a:r>
              <a:rPr lang="tr-TR" sz="1800" dirty="0"/>
              <a:t>Kulak zarı değişik görünümde, renkte ve özellikte olabilir. Alışkın olmayan bir göz, detaylara yeterince dikkat edilmeyen bir muayenede, EOM bulgularını gözden kaçırabilir.</a:t>
            </a:r>
          </a:p>
          <a:p>
            <a:pPr>
              <a:defRPr/>
            </a:pPr>
            <a:r>
              <a:rPr lang="tr-TR" sz="1800" dirty="0"/>
              <a:t>EOM’da kulak zarının şeffaf görünümü ve beyaz rengi çoğunlukla değişmiştir. Renk bazen açık pembe, bazen kehribar sarısı, bazen de soluk mor refleli olabilir. Seröz ve akut efüzyonlarda kulak zarı şeffaf yada donuk olup hava-sıvı seviyeleri ya da hava kabarcıkları seçilebilir. Işık üçgeni genelde kaybolmuştur.</a:t>
            </a:r>
          </a:p>
          <a:p>
            <a:pPr marL="0" indent="0">
              <a:buNone/>
              <a:defRPr/>
            </a:pPr>
            <a:r>
              <a:rPr lang="tr-TR" sz="1800" b="1" dirty="0" smtClean="0"/>
              <a:t>Pnömatik </a:t>
            </a:r>
            <a:r>
              <a:rPr lang="tr-TR" sz="1800" b="1" dirty="0"/>
              <a:t>Otoskopi</a:t>
            </a:r>
            <a:endParaRPr lang="tr-TR" sz="1800" dirty="0"/>
          </a:p>
          <a:p>
            <a:pPr>
              <a:defRPr/>
            </a:pPr>
            <a:r>
              <a:rPr lang="tr-TR" sz="1800" dirty="0"/>
              <a:t>EOM tanısında en önemli ve en fazla ihmal edilen muayene yöntemlerinden birisi de pnömatik otoskopidir. Bu yöntem ile kulak zarının hareketliliği ve orta kulağın içeriği hakkında bilgi edinilebilir. </a:t>
            </a:r>
          </a:p>
        </p:txBody>
      </p:sp>
      <p:sp>
        <p:nvSpPr>
          <p:cNvPr id="5" name="1 Başlık"/>
          <p:cNvSpPr>
            <a:spLocks noGrp="1"/>
          </p:cNvSpPr>
          <p:nvPr>
            <p:ph type="title"/>
          </p:nvPr>
        </p:nvSpPr>
        <p:spPr>
          <a:xfrm>
            <a:off x="457200" y="274638"/>
            <a:ext cx="8229600" cy="1143000"/>
          </a:xfrm>
        </p:spPr>
        <p:txBody>
          <a:bodyPr>
            <a:normAutofit/>
          </a:bodyPr>
          <a:lstStyle/>
          <a:p>
            <a:pPr>
              <a:defRPr/>
            </a:pPr>
            <a:r>
              <a:rPr lang="tr-TR" sz="4000" b="1" dirty="0" smtClean="0"/>
              <a:t>Efüzyonlu Otitis Media (EOM)</a:t>
            </a:r>
            <a:endParaRPr lang="tr-TR" sz="4000" b="1" dirty="0"/>
          </a:p>
        </p:txBody>
      </p:sp>
    </p:spTree>
    <p:extLst>
      <p:ext uri="{BB962C8B-B14F-4D97-AF65-F5344CB8AC3E}">
        <p14:creationId xmlns:p14="http://schemas.microsoft.com/office/powerpoint/2010/main" xmlns="" val="27150658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305800" cy="5029200"/>
          </a:xfrm>
        </p:spPr>
        <p:txBody>
          <a:bodyPr>
            <a:noAutofit/>
          </a:bodyPr>
          <a:lstStyle/>
          <a:p>
            <a:pPr marL="0" indent="0">
              <a:buNone/>
              <a:defRPr/>
            </a:pPr>
            <a:r>
              <a:rPr lang="tr-TR" sz="1800" b="1" dirty="0" smtClean="0"/>
              <a:t>Diapozon </a:t>
            </a:r>
            <a:r>
              <a:rPr lang="tr-TR" sz="1800" b="1" dirty="0"/>
              <a:t>Testleri</a:t>
            </a:r>
            <a:endParaRPr lang="tr-TR" sz="1800" dirty="0"/>
          </a:p>
          <a:p>
            <a:pPr>
              <a:defRPr/>
            </a:pPr>
            <a:r>
              <a:rPr lang="tr-TR" sz="1800" dirty="0"/>
              <a:t>Rinne testinin negatif bulgu vermesi;  ve tek taraflı şüpheli patolojilerde  Weber’in o kulağa lateralize olması, görülen otoskopik bulgunun beraberinde bir iletim tipi işitme kaybı olduğunu doğrular. Ancak, çocuklarda diapozon testlerinin güvenirliğinin düşük olduğu unutulmamalıdır.</a:t>
            </a:r>
          </a:p>
          <a:p>
            <a:pPr>
              <a:defRPr/>
            </a:pPr>
            <a:endParaRPr lang="tr-TR" sz="1800" b="1" dirty="0"/>
          </a:p>
          <a:p>
            <a:pPr marL="0" indent="0">
              <a:buNone/>
              <a:defRPr/>
            </a:pPr>
            <a:r>
              <a:rPr lang="tr-TR" sz="1800" b="1" dirty="0"/>
              <a:t>İmpedansmetri</a:t>
            </a:r>
            <a:endParaRPr lang="tr-TR" sz="1800" dirty="0"/>
          </a:p>
          <a:p>
            <a:pPr>
              <a:defRPr/>
            </a:pPr>
            <a:r>
              <a:rPr lang="tr-TR" sz="1800" dirty="0"/>
              <a:t>Tanıda, hastanın takibinde ve araştırmalarda en yararlı yöntemdir. İmpedansmetrş ile timpanometri, akustik refleks ölçümü ve Östaki borusu fonksiyon testleri yapılabilir. EOM’da timpanogram trasesi Tip B olarak bulunur.</a:t>
            </a:r>
          </a:p>
          <a:p>
            <a:pPr>
              <a:defRPr/>
            </a:pPr>
            <a:endParaRPr lang="tr-TR" sz="1800" b="1" dirty="0"/>
          </a:p>
          <a:p>
            <a:pPr marL="0" indent="0">
              <a:buNone/>
              <a:defRPr/>
            </a:pPr>
            <a:r>
              <a:rPr lang="tr-TR" sz="1800" b="1" dirty="0"/>
              <a:t>Odyometri</a:t>
            </a:r>
            <a:endParaRPr lang="tr-TR" sz="1800" dirty="0"/>
          </a:p>
          <a:p>
            <a:pPr>
              <a:defRPr/>
            </a:pPr>
            <a:r>
              <a:rPr lang="tr-TR" sz="1800" dirty="0"/>
              <a:t>EOM’da işitme kaybının türünü ve derecesini saptamak için kullanılır. </a:t>
            </a:r>
          </a:p>
          <a:p>
            <a:pPr>
              <a:defRPr/>
            </a:pPr>
            <a:endParaRPr lang="tr-TR" sz="1800" dirty="0"/>
          </a:p>
        </p:txBody>
      </p:sp>
      <p:sp>
        <p:nvSpPr>
          <p:cNvPr id="5" name="1 Başlık"/>
          <p:cNvSpPr>
            <a:spLocks noGrp="1"/>
          </p:cNvSpPr>
          <p:nvPr>
            <p:ph type="title"/>
          </p:nvPr>
        </p:nvSpPr>
        <p:spPr>
          <a:xfrm>
            <a:off x="457200" y="274638"/>
            <a:ext cx="8229600" cy="1143000"/>
          </a:xfrm>
        </p:spPr>
        <p:txBody>
          <a:bodyPr>
            <a:normAutofit/>
          </a:bodyPr>
          <a:lstStyle/>
          <a:p>
            <a:pPr>
              <a:defRPr/>
            </a:pPr>
            <a:r>
              <a:rPr lang="tr-TR" sz="4000" b="1" dirty="0" smtClean="0"/>
              <a:t>Efüzyonlu Otitis Media (EOM)</a:t>
            </a:r>
            <a:endParaRPr lang="tr-TR" sz="4000" b="1" dirty="0"/>
          </a:p>
        </p:txBody>
      </p:sp>
    </p:spTree>
    <p:extLst>
      <p:ext uri="{BB962C8B-B14F-4D97-AF65-F5344CB8AC3E}">
        <p14:creationId xmlns:p14="http://schemas.microsoft.com/office/powerpoint/2010/main" xmlns="" val="27679948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defRPr/>
            </a:pPr>
            <a:r>
              <a:rPr lang="tr-TR" sz="3200" smtClean="0"/>
              <a:t>Efüzyonlu Otitis Media (EOM)</a:t>
            </a:r>
            <a:endParaRPr lang="tr-TR" sz="3200"/>
          </a:p>
        </p:txBody>
      </p:sp>
      <p:sp>
        <p:nvSpPr>
          <p:cNvPr id="3" name="2 İçerik Yer Tutucusu"/>
          <p:cNvSpPr>
            <a:spLocks noGrp="1"/>
          </p:cNvSpPr>
          <p:nvPr>
            <p:ph idx="1"/>
          </p:nvPr>
        </p:nvSpPr>
        <p:spPr>
          <a:xfrm>
            <a:off x="685800" y="1447800"/>
            <a:ext cx="7924800" cy="5149850"/>
          </a:xfrm>
        </p:spPr>
        <p:txBody>
          <a:bodyPr/>
          <a:lstStyle/>
          <a:p>
            <a:pPr>
              <a:buFont typeface="Wingdings" pitchFamily="2" charset="2"/>
              <a:buNone/>
              <a:defRPr/>
            </a:pPr>
            <a:r>
              <a:rPr lang="tr-TR" smtClean="0"/>
              <a:t>Tedavi:</a:t>
            </a:r>
          </a:p>
          <a:p>
            <a:pPr>
              <a:defRPr/>
            </a:pPr>
            <a:r>
              <a:rPr lang="tr-TR" smtClean="0"/>
              <a:t>Takip ve tedavisiz bekleme</a:t>
            </a:r>
          </a:p>
          <a:p>
            <a:pPr>
              <a:defRPr/>
            </a:pPr>
            <a:r>
              <a:rPr lang="tr-TR" smtClean="0"/>
              <a:t>Medikal tedavi</a:t>
            </a:r>
          </a:p>
          <a:p>
            <a:pPr lvl="1">
              <a:defRPr/>
            </a:pPr>
            <a:r>
              <a:rPr lang="tr-TR" smtClean="0"/>
              <a:t>Antibiyotik</a:t>
            </a:r>
          </a:p>
          <a:p>
            <a:pPr lvl="1">
              <a:defRPr/>
            </a:pPr>
            <a:r>
              <a:rPr lang="tr-TR" smtClean="0"/>
              <a:t>Antihistaminik</a:t>
            </a:r>
          </a:p>
          <a:p>
            <a:pPr lvl="1">
              <a:defRPr/>
            </a:pPr>
            <a:r>
              <a:rPr lang="tr-TR" smtClean="0"/>
              <a:t>Dekonjestan</a:t>
            </a:r>
          </a:p>
          <a:p>
            <a:pPr lvl="1">
              <a:defRPr/>
            </a:pPr>
            <a:r>
              <a:rPr lang="tr-TR" smtClean="0"/>
              <a:t>NSAID</a:t>
            </a:r>
          </a:p>
          <a:p>
            <a:pPr lvl="1">
              <a:defRPr/>
            </a:pPr>
            <a:r>
              <a:rPr lang="tr-TR" smtClean="0"/>
              <a:t>Kortikosteroid</a:t>
            </a:r>
          </a:p>
          <a:p>
            <a:pPr>
              <a:defRPr/>
            </a:pPr>
            <a:r>
              <a:rPr lang="tr-TR" smtClean="0"/>
              <a:t>Cerrahi tedavi</a:t>
            </a:r>
          </a:p>
          <a:p>
            <a:pPr>
              <a:defRPr/>
            </a:pPr>
            <a:endParaRPr lang="tr-TR"/>
          </a:p>
        </p:txBody>
      </p:sp>
      <p:cxnSp>
        <p:nvCxnSpPr>
          <p:cNvPr id="45060" name="4 Düz Bağlayıcı"/>
          <p:cNvCxnSpPr>
            <a:cxnSpLocks noChangeShapeType="1"/>
          </p:cNvCxnSpPr>
          <p:nvPr/>
        </p:nvCxnSpPr>
        <p:spPr bwMode="auto">
          <a:xfrm rot="10800000">
            <a:off x="1476375" y="4005263"/>
            <a:ext cx="2303463" cy="0"/>
          </a:xfrm>
          <a:prstGeom prst="line">
            <a:avLst/>
          </a:prstGeom>
          <a:noFill/>
          <a:ln w="28575" cap="sq" algn="ctr">
            <a:solidFill>
              <a:srgbClr val="FF0000"/>
            </a:solidFill>
            <a:round/>
            <a:headEnd type="none" w="sm" len="sm"/>
            <a:tailEnd type="none" w="sm" len="sm"/>
          </a:ln>
        </p:spPr>
      </p:cxnSp>
      <p:cxnSp>
        <p:nvCxnSpPr>
          <p:cNvPr id="45061" name="5 Düz Bağlayıcı"/>
          <p:cNvCxnSpPr>
            <a:cxnSpLocks noChangeShapeType="1"/>
          </p:cNvCxnSpPr>
          <p:nvPr/>
        </p:nvCxnSpPr>
        <p:spPr bwMode="auto">
          <a:xfrm rot="10800000">
            <a:off x="1476375" y="4508500"/>
            <a:ext cx="2087563" cy="0"/>
          </a:xfrm>
          <a:prstGeom prst="line">
            <a:avLst/>
          </a:prstGeom>
          <a:noFill/>
          <a:ln w="28575" cap="sq" algn="ctr">
            <a:solidFill>
              <a:srgbClr val="FF0000"/>
            </a:solidFill>
            <a:round/>
            <a:headEnd type="none" w="sm" len="sm"/>
            <a:tailEnd type="none" w="sm" len="sm"/>
          </a:ln>
        </p:spPr>
      </p:cxnSp>
      <p:cxnSp>
        <p:nvCxnSpPr>
          <p:cNvPr id="45062" name="7 Düz Bağlayıcı"/>
          <p:cNvCxnSpPr>
            <a:cxnSpLocks noChangeShapeType="1"/>
          </p:cNvCxnSpPr>
          <p:nvPr/>
        </p:nvCxnSpPr>
        <p:spPr bwMode="auto">
          <a:xfrm rot="10800000">
            <a:off x="1476375" y="5013325"/>
            <a:ext cx="1223963" cy="0"/>
          </a:xfrm>
          <a:prstGeom prst="line">
            <a:avLst/>
          </a:prstGeom>
          <a:noFill/>
          <a:ln w="28575" cap="sq" algn="ctr">
            <a:solidFill>
              <a:srgbClr val="FF0000"/>
            </a:solidFill>
            <a:round/>
            <a:headEnd type="none" w="sm" len="sm"/>
            <a:tailEnd type="none" w="sm" len="sm"/>
          </a:ln>
        </p:spPr>
      </p:cxnSp>
      <p:cxnSp>
        <p:nvCxnSpPr>
          <p:cNvPr id="45063" name="9 Düz Bağlayıcı"/>
          <p:cNvCxnSpPr>
            <a:cxnSpLocks noChangeShapeType="1"/>
          </p:cNvCxnSpPr>
          <p:nvPr/>
        </p:nvCxnSpPr>
        <p:spPr bwMode="auto">
          <a:xfrm rot="10800000">
            <a:off x="1476375" y="5516563"/>
            <a:ext cx="2303463" cy="0"/>
          </a:xfrm>
          <a:prstGeom prst="line">
            <a:avLst/>
          </a:prstGeom>
          <a:noFill/>
          <a:ln w="28575" cap="sq" algn="ctr">
            <a:solidFill>
              <a:srgbClr val="FF0000"/>
            </a:solidFill>
            <a:round/>
            <a:headEnd type="none" w="sm" len="sm"/>
            <a:tailEnd type="none" w="sm" len="sm"/>
          </a:ln>
        </p:spPr>
      </p:cxnSp>
    </p:spTree>
    <p:extLst>
      <p:ext uri="{BB962C8B-B14F-4D97-AF65-F5344CB8AC3E}">
        <p14:creationId xmlns:p14="http://schemas.microsoft.com/office/powerpoint/2010/main" xmlns="" val="191052707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305800" cy="5029200"/>
          </a:xfrm>
        </p:spPr>
        <p:txBody>
          <a:bodyPr>
            <a:noAutofit/>
          </a:bodyPr>
          <a:lstStyle/>
          <a:p>
            <a:pPr>
              <a:defRPr/>
            </a:pPr>
            <a:r>
              <a:rPr lang="tr-TR" sz="1800" dirty="0"/>
              <a:t>EOM tedavisinde, konservatif, medikal tedavi ve cerrahi tedavi yöntemleri uygulanır. </a:t>
            </a:r>
          </a:p>
          <a:p>
            <a:pPr>
              <a:defRPr/>
            </a:pPr>
            <a:endParaRPr lang="tr-TR" sz="1800" dirty="0"/>
          </a:p>
          <a:p>
            <a:pPr marL="0" indent="0">
              <a:buNone/>
              <a:defRPr/>
            </a:pPr>
            <a:r>
              <a:rPr lang="tr-TR" sz="1800" b="1" dirty="0"/>
              <a:t>1. Konservatif Tedavi</a:t>
            </a:r>
            <a:endParaRPr lang="tr-TR" sz="1800" dirty="0"/>
          </a:p>
          <a:p>
            <a:pPr>
              <a:defRPr/>
            </a:pPr>
            <a:r>
              <a:rPr lang="tr-TR" sz="1800" dirty="0"/>
              <a:t>EOM tedavisi doğrudan etyolojik nedenlere ve risk faktörlerine yönelik olmalıdır ve tedavide orta kulağın normal aerasyonu amaçlanmalıdır.</a:t>
            </a:r>
          </a:p>
          <a:p>
            <a:pPr>
              <a:defRPr/>
            </a:pPr>
            <a:r>
              <a:rPr lang="tr-TR" sz="1800" dirty="0"/>
              <a:t>Kulak zarında retraksiyon, 40 dB’i aşan bilateral kayıp, ek bir sensorinöral işitme kaybı, üç ayı aşan bir efüzyon süresi, konuşmada gecikme, sık akut otitis media atakları olmadıkça hastalar birer ay gibi aralarla izlenebilirler.</a:t>
            </a:r>
          </a:p>
          <a:p>
            <a:pPr>
              <a:defRPr/>
            </a:pPr>
            <a:endParaRPr lang="tr-TR" sz="1800" b="1" dirty="0"/>
          </a:p>
          <a:p>
            <a:pPr marL="0" indent="0">
              <a:buNone/>
              <a:defRPr/>
            </a:pPr>
            <a:r>
              <a:rPr lang="tr-TR" sz="1800" b="1" dirty="0"/>
              <a:t>2. Medikal Tedavi</a:t>
            </a:r>
            <a:endParaRPr lang="tr-TR" sz="1800" dirty="0"/>
          </a:p>
          <a:p>
            <a:pPr>
              <a:defRPr/>
            </a:pPr>
            <a:r>
              <a:rPr lang="tr-TR" sz="1800" dirty="0"/>
              <a:t>Uzun süren veya semptomatik seyreden EOM’larda sekelleri önlemek için tedavi endikedir. Tedavinin amacı enfeksiyonu gidermek, enflamasyonu azaltmak ve orta kulak aerasyonunu sağlamaktır.</a:t>
            </a:r>
          </a:p>
          <a:p>
            <a:pPr>
              <a:defRPr/>
            </a:pPr>
            <a:r>
              <a:rPr lang="tr-TR" sz="1800" dirty="0"/>
              <a:t>Başta antibiyotikler ve dekonjestanlar olmak üzere çok sayıda medikal ajan kullanılmaktadır. Ancak bunlardan herhangi birinin tedavide kesin etkili olduğuna dair güçlü tıbbi kanıt yoktur.</a:t>
            </a:r>
          </a:p>
          <a:p>
            <a:pPr>
              <a:defRPr/>
            </a:pPr>
            <a:endParaRPr lang="tr-TR" sz="1800" dirty="0"/>
          </a:p>
        </p:txBody>
      </p:sp>
      <p:sp>
        <p:nvSpPr>
          <p:cNvPr id="5" name="1 Başlık"/>
          <p:cNvSpPr>
            <a:spLocks noGrp="1"/>
          </p:cNvSpPr>
          <p:nvPr>
            <p:ph type="title"/>
          </p:nvPr>
        </p:nvSpPr>
        <p:spPr>
          <a:xfrm>
            <a:off x="457200" y="274638"/>
            <a:ext cx="8229600" cy="1143000"/>
          </a:xfrm>
        </p:spPr>
        <p:txBody>
          <a:bodyPr>
            <a:normAutofit/>
          </a:bodyPr>
          <a:lstStyle/>
          <a:p>
            <a:pPr>
              <a:defRPr/>
            </a:pPr>
            <a:r>
              <a:rPr lang="tr-TR" sz="4000" b="1" dirty="0" smtClean="0"/>
              <a:t>Efüzyonlu Otitis Media (EOM)</a:t>
            </a:r>
            <a:endParaRPr lang="tr-TR" sz="4000" b="1" dirty="0"/>
          </a:p>
        </p:txBody>
      </p:sp>
    </p:spTree>
    <p:extLst>
      <p:ext uri="{BB962C8B-B14F-4D97-AF65-F5344CB8AC3E}">
        <p14:creationId xmlns:p14="http://schemas.microsoft.com/office/powerpoint/2010/main" xmlns="" val="42487783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534400" cy="5181600"/>
          </a:xfrm>
        </p:spPr>
        <p:txBody>
          <a:bodyPr>
            <a:noAutofit/>
          </a:bodyPr>
          <a:lstStyle/>
          <a:p>
            <a:pPr>
              <a:defRPr/>
            </a:pPr>
            <a:r>
              <a:rPr lang="tr-TR" sz="1600" b="1" dirty="0" smtClean="0"/>
              <a:t>Antibiyotik</a:t>
            </a:r>
            <a:r>
              <a:rPr lang="tr-TR" sz="1600" b="1" dirty="0"/>
              <a:t>:</a:t>
            </a:r>
            <a:r>
              <a:rPr lang="tr-TR" sz="1600" dirty="0"/>
              <a:t> EOM’da, aksine acil bir endikasyon yoksa, ventilasyon tüpü takma işlemine karar vermeden önce iki hafta süre ile uygun antibiyotik tedavisi almalıdır. Antibiyotik seçerken orta kulak enfeksiyonlarında sıklıkla izole edilen üç bakteriyi (S. pneumonia, H.influenza ve M.catarrhalis) hesaba katarken, rezistans kazanmış patojenleri, viral enfeksiyonların katılımlarını, seçilen ilacın orta kulak sıvılarına geçişteki farmakodinamiğini, kültürle ispatlanmış orta kulak efüzyonundaki patojene bile her zaman klinik cevap alınamayabileceğini hatırlamak uygun olacaktır. Önerilen antibakteriyel ajanlar olarak amoksilin, amoksisilin-klavulanat kombinasyonları, ikinci ve üçüncü kuşak bazı sefalosporinler ve yeni makrolidler sayılabilir.</a:t>
            </a:r>
          </a:p>
          <a:p>
            <a:pPr>
              <a:defRPr/>
            </a:pPr>
            <a:r>
              <a:rPr lang="tr-TR" sz="1400" b="1" dirty="0" smtClean="0"/>
              <a:t>Dekonjestan</a:t>
            </a:r>
            <a:r>
              <a:rPr lang="tr-TR" sz="1400" b="1" dirty="0"/>
              <a:t>: </a:t>
            </a:r>
            <a:r>
              <a:rPr lang="tr-TR" sz="1400" dirty="0"/>
              <a:t>Dekonjesyon yaratılarak orta kulağın daha iyi ventile olması amaçlanır. Ancak EOM’da yararı kanıtlanmamıştır.</a:t>
            </a:r>
          </a:p>
          <a:p>
            <a:pPr>
              <a:defRPr/>
            </a:pPr>
            <a:r>
              <a:rPr lang="tr-TR" sz="1400" b="1" dirty="0" smtClean="0"/>
              <a:t>Antihistaminik</a:t>
            </a:r>
            <a:r>
              <a:rPr lang="tr-TR" sz="1400" b="1" dirty="0"/>
              <a:t>: </a:t>
            </a:r>
            <a:r>
              <a:rPr lang="tr-TR" sz="1400" dirty="0"/>
              <a:t>Son çalışmalar, orta kulağın alerjinin hedef organı olmadığı ve EOM’nın iyileşmesinde alerji tedavisinin anlamlı bir etkinliği olmadığını göstermektedir. </a:t>
            </a:r>
          </a:p>
          <a:p>
            <a:pPr>
              <a:defRPr/>
            </a:pPr>
            <a:r>
              <a:rPr lang="tr-TR" sz="1400" b="1" dirty="0" smtClean="0"/>
              <a:t>Non </a:t>
            </a:r>
            <a:r>
              <a:rPr lang="tr-TR" sz="1400" b="1" dirty="0"/>
              <a:t>Steroid Anti Enflamatuar (NSAI): </a:t>
            </a:r>
            <a:r>
              <a:rPr lang="tr-TR" sz="1400" dirty="0"/>
              <a:t>Bu ajanların EOM’da enflamasyonu giderici olarak kullanılmaları düşünülebilirse de, bu ajanların araşidonik asidi siklik endoperoksit’e çeviren siklooksijenaz’ı inhibe ettikleri unutulmamalıdır. Siklik endoperoksit, prostoglandinlerin ve tromboksanların prekürsörleri olduğundan bu yolla prostoglandin sentezi inhibe edilmiş olur; aksine Lökotrienlerle beraber enflamasyon da artar. Bu nedenle NSAI ilaçlar EOM tedavisinde kullanılmamalıdır.</a:t>
            </a:r>
          </a:p>
          <a:p>
            <a:pPr>
              <a:defRPr/>
            </a:pPr>
            <a:r>
              <a:rPr lang="tr-TR" sz="1400" b="1" dirty="0" smtClean="0"/>
              <a:t>Steroid</a:t>
            </a:r>
            <a:r>
              <a:rPr lang="tr-TR" sz="1400" b="1" dirty="0"/>
              <a:t>: </a:t>
            </a:r>
            <a:r>
              <a:rPr lang="tr-TR" sz="1400" dirty="0"/>
              <a:t>Steroid kullanımının bir etkisi, nazofarinks ve Östaki borusunda yüzeyel aktif ajanları stimüle ederek buradaki hava ve sıvı hareketini kolaylaştırmanın yanında bir diğer olumlu etkisi de fosfolipaz’ı inhibe ederek nötrofil hücre membranındaki fosfolipidlerin araşidonik asit’e dönüşmesini ve böylece lökotrien yapımını önlemesidir. EOM’da yararı kanıtlanmamıştır</a:t>
            </a:r>
            <a:r>
              <a:rPr lang="tr-TR" sz="1400" dirty="0" smtClean="0"/>
              <a:t>.</a:t>
            </a:r>
            <a:endParaRPr lang="tr-TR" sz="1400" dirty="0"/>
          </a:p>
        </p:txBody>
      </p:sp>
      <p:sp>
        <p:nvSpPr>
          <p:cNvPr id="5" name="1 Başlık"/>
          <p:cNvSpPr>
            <a:spLocks noGrp="1"/>
          </p:cNvSpPr>
          <p:nvPr>
            <p:ph type="title"/>
          </p:nvPr>
        </p:nvSpPr>
        <p:spPr>
          <a:xfrm>
            <a:off x="457200" y="274638"/>
            <a:ext cx="8229600" cy="1143000"/>
          </a:xfrm>
        </p:spPr>
        <p:txBody>
          <a:bodyPr>
            <a:normAutofit/>
          </a:bodyPr>
          <a:lstStyle/>
          <a:p>
            <a:pPr>
              <a:defRPr/>
            </a:pPr>
            <a:r>
              <a:rPr lang="tr-TR" sz="4000" b="1" dirty="0" smtClean="0"/>
              <a:t>Efüzyonlu Otitis Media (EOM)</a:t>
            </a:r>
            <a:endParaRPr lang="tr-TR" sz="4000" b="1" dirty="0"/>
          </a:p>
        </p:txBody>
      </p:sp>
    </p:spTree>
    <p:extLst>
      <p:ext uri="{BB962C8B-B14F-4D97-AF65-F5344CB8AC3E}">
        <p14:creationId xmlns:p14="http://schemas.microsoft.com/office/powerpoint/2010/main" xmlns="" val="3022801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Mastoid H</a:t>
            </a:r>
            <a:r>
              <a:rPr lang="tr-TR" b="1" dirty="0" smtClean="0"/>
              <a:t>ücreler</a:t>
            </a:r>
            <a:endParaRPr lang="en-US" dirty="0"/>
          </a:p>
        </p:txBody>
      </p:sp>
      <p:sp>
        <p:nvSpPr>
          <p:cNvPr id="3" name="Content Placeholder 2"/>
          <p:cNvSpPr>
            <a:spLocks noGrp="1"/>
          </p:cNvSpPr>
          <p:nvPr>
            <p:ph idx="1"/>
          </p:nvPr>
        </p:nvSpPr>
        <p:spPr>
          <a:xfrm>
            <a:off x="457200" y="1295400"/>
            <a:ext cx="8229600" cy="4953000"/>
          </a:xfrm>
        </p:spPr>
        <p:txBody>
          <a:bodyPr>
            <a:noAutofit/>
          </a:bodyPr>
          <a:lstStyle/>
          <a:p>
            <a:pPr>
              <a:spcBef>
                <a:spcPct val="0"/>
              </a:spcBef>
            </a:pPr>
            <a:endParaRPr lang="tr-TR" sz="800" dirty="0" smtClean="0"/>
          </a:p>
          <a:p>
            <a:pPr>
              <a:spcBef>
                <a:spcPct val="0"/>
              </a:spcBef>
            </a:pPr>
            <a:r>
              <a:rPr lang="tr-TR" sz="2400" b="1" dirty="0" smtClean="0"/>
              <a:t>Mastoid Kemik Komşulukları:</a:t>
            </a:r>
            <a:r>
              <a:rPr lang="tr-TR" sz="2400" dirty="0" smtClean="0"/>
              <a:t> Mastoid kemik </a:t>
            </a:r>
          </a:p>
          <a:p>
            <a:pPr lvl="1">
              <a:spcBef>
                <a:spcPct val="0"/>
              </a:spcBef>
            </a:pPr>
            <a:r>
              <a:rPr lang="tr-TR" sz="2400" dirty="0" smtClean="0"/>
              <a:t>üstte orta kafa çukuru ile komşudur. </a:t>
            </a:r>
          </a:p>
          <a:p>
            <a:pPr lvl="1">
              <a:spcBef>
                <a:spcPct val="0"/>
              </a:spcBef>
            </a:pPr>
            <a:r>
              <a:rPr lang="tr-TR" sz="2400" dirty="0" smtClean="0"/>
              <a:t>Önde aditus ad antrum yolu ile orta kulakla bağlantılıdır; </a:t>
            </a:r>
          </a:p>
          <a:p>
            <a:pPr lvl="1">
              <a:spcBef>
                <a:spcPct val="0"/>
              </a:spcBef>
            </a:pPr>
            <a:r>
              <a:rPr lang="tr-TR" sz="2400" dirty="0" smtClean="0"/>
              <a:t>ön duvarda DKY kemik arka duvarıyla ve alt kısımda fasiyal sinirin vertikal segmenti ile komşudur. </a:t>
            </a:r>
          </a:p>
          <a:p>
            <a:pPr lvl="1">
              <a:spcBef>
                <a:spcPct val="0"/>
              </a:spcBef>
            </a:pPr>
            <a:r>
              <a:rPr lang="tr-TR" sz="2400" dirty="0" smtClean="0"/>
              <a:t>Altında posterior semisirküler kanal ve bunun önünde lateral sinüs ile ince kortikal bir kemik lamel ile ayrılır. </a:t>
            </a:r>
          </a:p>
          <a:p>
            <a:pPr lvl="1">
              <a:spcBef>
                <a:spcPct val="0"/>
              </a:spcBef>
            </a:pPr>
            <a:r>
              <a:rPr lang="tr-TR" sz="2400" dirty="0" smtClean="0"/>
              <a:t>Arkada endolenfatik kese ve arka fossa (serebellum) ile komşudur.</a:t>
            </a:r>
          </a:p>
          <a:p>
            <a:pPr>
              <a:spcBef>
                <a:spcPct val="0"/>
              </a:spcBef>
            </a:pPr>
            <a:r>
              <a:rPr lang="tr-TR" sz="2400" dirty="0" smtClean="0"/>
              <a:t>Mastoid kemiğin, bu önemli vital oluşumlarla yakın komşuluğu; orta kulağın infeksiyöz hastalıklarında ve tümörlerinde intrakraniyal yayılım ve komplikasyonlar açısından önemlidir.</a:t>
            </a:r>
            <a:endParaRPr lang="tr-TR" sz="2400" dirty="0"/>
          </a:p>
        </p:txBody>
      </p:sp>
    </p:spTree>
    <p:extLst>
      <p:ext uri="{BB962C8B-B14F-4D97-AF65-F5344CB8AC3E}">
        <p14:creationId xmlns:p14="http://schemas.microsoft.com/office/powerpoint/2010/main" xmlns="" val="11313334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534400" cy="5410200"/>
          </a:xfrm>
        </p:spPr>
        <p:txBody>
          <a:bodyPr>
            <a:noAutofit/>
          </a:bodyPr>
          <a:lstStyle/>
          <a:p>
            <a:pPr marL="0" indent="0">
              <a:buNone/>
              <a:defRPr/>
            </a:pPr>
            <a:r>
              <a:rPr lang="tr-TR" sz="1800" b="1" dirty="0" smtClean="0"/>
              <a:t>3- </a:t>
            </a:r>
            <a:r>
              <a:rPr lang="tr-TR" sz="1800" b="1" dirty="0"/>
              <a:t>Cerrahi Tedavi</a:t>
            </a:r>
            <a:endParaRPr lang="tr-TR" sz="1800" dirty="0"/>
          </a:p>
          <a:p>
            <a:pPr>
              <a:defRPr/>
            </a:pPr>
            <a:r>
              <a:rPr lang="tr-TR" sz="1800" dirty="0"/>
              <a:t>Cerrahi tedavi, EOM olgusunun yakın bir gelecekte düzelmesinin olası görülmediği ve işitme kaybının aşırı olduğu durumlarda endike; komplikasyonlara ait ön bulguların ortaya çıkması durumunda kaçınılmaz ve acildir. </a:t>
            </a:r>
          </a:p>
          <a:p>
            <a:pPr>
              <a:defRPr/>
            </a:pPr>
            <a:r>
              <a:rPr lang="tr-TR" sz="1800" b="1" dirty="0" smtClean="0"/>
              <a:t>Efüzyonlu </a:t>
            </a:r>
            <a:r>
              <a:rPr lang="tr-TR" sz="1800" b="1" dirty="0"/>
              <a:t>otitis media’da cerrahi tedavi endikasyonları</a:t>
            </a:r>
            <a:endParaRPr lang="tr-TR" sz="1800" dirty="0"/>
          </a:p>
          <a:p>
            <a:pPr lvl="1">
              <a:defRPr/>
            </a:pPr>
            <a:r>
              <a:rPr lang="tr-TR" sz="1600" dirty="0"/>
              <a:t>Kulak zarında retraksiyon, manibrium malleide dikleşme, kulak zarının inkusa temas *</a:t>
            </a:r>
          </a:p>
          <a:p>
            <a:pPr lvl="1">
              <a:defRPr/>
            </a:pPr>
            <a:r>
              <a:rPr lang="tr-TR" sz="1600" dirty="0"/>
              <a:t>Ek sensorinöral kayıp *</a:t>
            </a:r>
          </a:p>
          <a:p>
            <a:pPr lvl="1">
              <a:defRPr/>
            </a:pPr>
            <a:r>
              <a:rPr lang="tr-TR" sz="1600" dirty="0"/>
              <a:t>Konuşmanın gecikmesi *</a:t>
            </a:r>
          </a:p>
          <a:p>
            <a:pPr lvl="1">
              <a:defRPr/>
            </a:pPr>
            <a:r>
              <a:rPr lang="tr-TR" sz="1600" dirty="0"/>
              <a:t>İşitme kaybının fazlalığı *</a:t>
            </a:r>
          </a:p>
          <a:p>
            <a:pPr lvl="1">
              <a:defRPr/>
            </a:pPr>
            <a:r>
              <a:rPr lang="tr-TR" sz="1600" dirty="0"/>
              <a:t>İnatçı ve yakın bir gelecekte düzelmenin olası görülmediği efüzyon</a:t>
            </a:r>
          </a:p>
          <a:p>
            <a:pPr lvl="1">
              <a:defRPr/>
            </a:pPr>
            <a:r>
              <a:rPr lang="tr-TR" sz="1600" dirty="0"/>
              <a:t>Kışa giriş</a:t>
            </a:r>
          </a:p>
          <a:p>
            <a:pPr lvl="1">
              <a:defRPr/>
            </a:pPr>
            <a:r>
              <a:rPr lang="tr-TR" sz="1600" dirty="0"/>
              <a:t>Efüzyondan bağımsız adenoidektomi ve/veya tonsillektomi endikasyonu</a:t>
            </a:r>
          </a:p>
          <a:p>
            <a:pPr lvl="1">
              <a:defRPr/>
            </a:pPr>
            <a:r>
              <a:rPr lang="tr-TR" sz="1600" dirty="0"/>
              <a:t>(*) Acil endikasyon </a:t>
            </a:r>
          </a:p>
          <a:p>
            <a:pPr>
              <a:defRPr/>
            </a:pPr>
            <a:endParaRPr lang="tr-TR" sz="2000" dirty="0"/>
          </a:p>
          <a:p>
            <a:pPr>
              <a:defRPr/>
            </a:pPr>
            <a:r>
              <a:rPr lang="tr-TR" sz="1800" dirty="0"/>
              <a:t>Adenoidektomi, EOM’lı çocukta, orta kulaktaki enflamasyonun azalmasını sağlar. Kronik EOM tanısı ile cerrahi endikasyon konan olgularda uygulanacak en iyi cerrahi yöntem ventilasyon tüpü ve adenoidektomi’nin beraberce uygulanmasıdır.</a:t>
            </a:r>
          </a:p>
        </p:txBody>
      </p:sp>
      <p:sp>
        <p:nvSpPr>
          <p:cNvPr id="5" name="1 Başlık"/>
          <p:cNvSpPr>
            <a:spLocks noGrp="1"/>
          </p:cNvSpPr>
          <p:nvPr>
            <p:ph type="title"/>
          </p:nvPr>
        </p:nvSpPr>
        <p:spPr>
          <a:xfrm>
            <a:off x="457200" y="274638"/>
            <a:ext cx="8229600" cy="1143000"/>
          </a:xfrm>
        </p:spPr>
        <p:txBody>
          <a:bodyPr>
            <a:normAutofit/>
          </a:bodyPr>
          <a:lstStyle/>
          <a:p>
            <a:pPr>
              <a:defRPr/>
            </a:pPr>
            <a:r>
              <a:rPr lang="tr-TR" sz="4000" b="1" dirty="0" smtClean="0"/>
              <a:t>Efüzyonlu Otitis Media (EOM)</a:t>
            </a:r>
            <a:endParaRPr lang="tr-TR" sz="4000" b="1" dirty="0"/>
          </a:p>
        </p:txBody>
      </p:sp>
    </p:spTree>
    <p:extLst>
      <p:ext uri="{BB962C8B-B14F-4D97-AF65-F5344CB8AC3E}">
        <p14:creationId xmlns:p14="http://schemas.microsoft.com/office/powerpoint/2010/main" xmlns="" val="21608964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hidden="1"/>
          <p:cNvSpPr>
            <a:spLocks noGrp="1" noChangeArrowheads="1"/>
          </p:cNvSpPr>
          <p:nvPr>
            <p:ph type="title"/>
          </p:nvPr>
        </p:nvSpPr>
        <p:spPr/>
        <p:txBody>
          <a:bodyPr/>
          <a:lstStyle/>
          <a:p>
            <a:endParaRPr lang="en-US" altLang="en-US"/>
          </a:p>
        </p:txBody>
      </p:sp>
      <p:sp>
        <p:nvSpPr>
          <p:cNvPr id="107523" name="Rectangle 3" descr="MST2"/>
          <p:cNvSpPr>
            <a:spLocks noGrp="1" noChangeAspect="1" noChangeArrowheads="1"/>
          </p:cNvSpPr>
          <p:nvPr isPhoto="1"/>
        </p:nvSpPr>
        <p:spPr bwMode="auto">
          <a:xfrm>
            <a:off x="1058863" y="0"/>
            <a:ext cx="7026275" cy="6858000"/>
          </a:xfrm>
          <a:prstGeom prst="rect">
            <a:avLst/>
          </a:prstGeom>
          <a:blipFill dpi="0" rotWithShape="1">
            <a:blip r:embed="rId3" cstate="print"/>
            <a:srcRect/>
            <a:stretch>
              <a:fillRect b="-14"/>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273587287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hidden="1"/>
          <p:cNvSpPr>
            <a:spLocks noGrp="1" noChangeArrowheads="1"/>
          </p:cNvSpPr>
          <p:nvPr>
            <p:ph type="title"/>
          </p:nvPr>
        </p:nvSpPr>
        <p:spPr/>
        <p:txBody>
          <a:bodyPr/>
          <a:lstStyle/>
          <a:p>
            <a:endParaRPr lang="en-US" altLang="en-US"/>
          </a:p>
        </p:txBody>
      </p:sp>
      <p:sp>
        <p:nvSpPr>
          <p:cNvPr id="109571" name="Rectangle 3" descr="MST3"/>
          <p:cNvSpPr>
            <a:spLocks noGrp="1" noChangeAspect="1" noChangeArrowheads="1"/>
          </p:cNvSpPr>
          <p:nvPr isPhoto="1"/>
        </p:nvSpPr>
        <p:spPr bwMode="auto">
          <a:xfrm>
            <a:off x="1100138" y="0"/>
            <a:ext cx="6942137" cy="6858000"/>
          </a:xfrm>
          <a:prstGeom prst="rect">
            <a:avLst/>
          </a:prstGeom>
          <a:blipFill dpi="0" rotWithShape="1">
            <a:blip r:embed="rId3" cstate="print"/>
            <a:srcRect/>
            <a:stretch>
              <a:fillRect r="-10"/>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274067615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hidden="1"/>
          <p:cNvSpPr>
            <a:spLocks noGrp="1" noChangeArrowheads="1"/>
          </p:cNvSpPr>
          <p:nvPr>
            <p:ph type="title"/>
          </p:nvPr>
        </p:nvSpPr>
        <p:spPr/>
        <p:txBody>
          <a:bodyPr/>
          <a:lstStyle/>
          <a:p>
            <a:endParaRPr lang="en-US" altLang="en-US"/>
          </a:p>
        </p:txBody>
      </p:sp>
      <p:sp>
        <p:nvSpPr>
          <p:cNvPr id="14339" name="Rectangle 3" descr="Boe4"/>
          <p:cNvSpPr>
            <a:spLocks noGrp="1" noChangeAspect="1" noChangeArrowheads="1"/>
          </p:cNvSpPr>
          <p:nvPr isPhoto="1"/>
        </p:nvSpPr>
        <p:spPr bwMode="auto">
          <a:xfrm>
            <a:off x="0" y="1220788"/>
            <a:ext cx="9144000" cy="4414837"/>
          </a:xfrm>
          <a:prstGeom prst="rect">
            <a:avLst/>
          </a:prstGeom>
          <a:blipFill dpi="0" rotWithShape="1">
            <a:blip r:embed="rId3" cstate="print"/>
            <a:srcRect/>
            <a:stretch>
              <a:fillRect b="-14"/>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4340" name="Text Box 4"/>
          <p:cNvSpPr txBox="1">
            <a:spLocks noChangeArrowheads="1"/>
          </p:cNvSpPr>
          <p:nvPr/>
        </p:nvSpPr>
        <p:spPr bwMode="auto">
          <a:xfrm>
            <a:off x="8108950" y="6491288"/>
            <a:ext cx="1035050" cy="366712"/>
          </a:xfrm>
          <a:prstGeom prst="rect">
            <a:avLst/>
          </a:prstGeom>
          <a:solidFill>
            <a:srgbClr val="F4FAA4"/>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a:t>Abb.4.5.</a:t>
            </a:r>
          </a:p>
        </p:txBody>
      </p:sp>
      <p:sp>
        <p:nvSpPr>
          <p:cNvPr id="14341" name="Text Box 5"/>
          <p:cNvSpPr txBox="1">
            <a:spLocks noChangeArrowheads="1"/>
          </p:cNvSpPr>
          <p:nvPr/>
        </p:nvSpPr>
        <p:spPr bwMode="auto">
          <a:xfrm>
            <a:off x="2195513" y="327025"/>
            <a:ext cx="475615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sz="2000"/>
              <a:t>Paukenröhrchen bei Mukoserotympanon</a:t>
            </a:r>
          </a:p>
        </p:txBody>
      </p:sp>
    </p:spTree>
    <p:extLst>
      <p:ext uri="{BB962C8B-B14F-4D97-AF65-F5344CB8AC3E}">
        <p14:creationId xmlns:p14="http://schemas.microsoft.com/office/powerpoint/2010/main" xmlns="" val="139088712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et1"/>
          <p:cNvPicPr>
            <a:picLocks noChangeAspect="1" noChangeArrowheads="1"/>
          </p:cNvPicPr>
          <p:nvPr/>
        </p:nvPicPr>
        <p:blipFill>
          <a:blip r:embed="rId3" cstate="print"/>
          <a:srcRect t="9442" b="12887"/>
          <a:stretch>
            <a:fillRect/>
          </a:stretch>
        </p:blipFill>
        <p:spPr bwMode="auto">
          <a:xfrm>
            <a:off x="4926013" y="809625"/>
            <a:ext cx="1878012" cy="3101975"/>
          </a:xfrm>
          <a:prstGeom prst="rect">
            <a:avLst/>
          </a:prstGeom>
          <a:noFill/>
          <a:effectLst>
            <a:outerShdw dist="53882" dir="2700000" algn="ctr" rotWithShape="0">
              <a:schemeClr val="tx1"/>
            </a:outerShdw>
          </a:effectLst>
        </p:spPr>
      </p:pic>
      <p:pic>
        <p:nvPicPr>
          <p:cNvPr id="4" name="Picture 6" descr="et2"/>
          <p:cNvPicPr>
            <a:picLocks noChangeAspect="1" noChangeArrowheads="1"/>
          </p:cNvPicPr>
          <p:nvPr/>
        </p:nvPicPr>
        <p:blipFill>
          <a:blip r:embed="rId4" cstate="print"/>
          <a:srcRect t="7601"/>
          <a:stretch>
            <a:fillRect/>
          </a:stretch>
        </p:blipFill>
        <p:spPr bwMode="auto">
          <a:xfrm>
            <a:off x="6875463" y="750888"/>
            <a:ext cx="1828800" cy="3592512"/>
          </a:xfrm>
          <a:prstGeom prst="rect">
            <a:avLst/>
          </a:prstGeom>
          <a:noFill/>
          <a:effectLst>
            <a:outerShdw dist="53882" dir="2700000" algn="ctr" rotWithShape="0">
              <a:schemeClr val="tx1"/>
            </a:outerShdw>
          </a:effectLst>
        </p:spPr>
      </p:pic>
      <p:pic>
        <p:nvPicPr>
          <p:cNvPr id="46084" name="Picture 2" descr="C:\Users\IY\Desktop\Orta_Kulak_Hast\image\vt0.jpg"/>
          <p:cNvPicPr>
            <a:picLocks noChangeAspect="1" noChangeArrowheads="1"/>
          </p:cNvPicPr>
          <p:nvPr/>
        </p:nvPicPr>
        <p:blipFill>
          <a:blip r:embed="rId5" cstate="print"/>
          <a:srcRect/>
          <a:stretch>
            <a:fillRect/>
          </a:stretch>
        </p:blipFill>
        <p:spPr bwMode="auto">
          <a:xfrm>
            <a:off x="323850" y="333375"/>
            <a:ext cx="4260850" cy="3716338"/>
          </a:xfrm>
          <a:prstGeom prst="rect">
            <a:avLst/>
          </a:prstGeom>
          <a:noFill/>
          <a:ln w="9525">
            <a:noFill/>
            <a:miter lim="800000"/>
            <a:headEnd/>
            <a:tailEnd/>
          </a:ln>
        </p:spPr>
      </p:pic>
      <p:sp>
        <p:nvSpPr>
          <p:cNvPr id="2" name="TextBox 1"/>
          <p:cNvSpPr txBox="1"/>
          <p:nvPr/>
        </p:nvSpPr>
        <p:spPr>
          <a:xfrm>
            <a:off x="394494" y="4358700"/>
            <a:ext cx="8380412" cy="2308324"/>
          </a:xfrm>
          <a:prstGeom prst="rect">
            <a:avLst/>
          </a:prstGeom>
          <a:noFill/>
        </p:spPr>
        <p:txBody>
          <a:bodyPr wrap="square" rtlCol="0">
            <a:spAutoFit/>
          </a:bodyPr>
          <a:lstStyle/>
          <a:p>
            <a:r>
              <a:rPr lang="tr-TR" sz="1600" b="1" dirty="0" smtClean="0">
                <a:solidFill>
                  <a:srgbClr val="000000"/>
                </a:solidFill>
              </a:rPr>
              <a:t>Ventilasyon Tüpleri</a:t>
            </a:r>
            <a:r>
              <a:rPr lang="tr-TR" sz="1600" dirty="0" smtClean="0">
                <a:solidFill>
                  <a:srgbClr val="000000"/>
                </a:solidFill>
              </a:rPr>
              <a:t>: Kulak zarına yapılan insizyonla takılan küçük, tübüler implantlardır. Orta kulak efüzyonunu kısa vadede ve en etkin şekilde gideren yöntemdir ve bugün dünyada en çok uygulanan cerrahilerden birisidir. Kulak zarına yapılan parasentezi takiben orta kulaktaki efüzyon aspire edilir ve VT kulak zarına yerleştirilir. Tüpün amacı orta kulağı dış kulak yolundan havalandırmak, efüzyonun östaki tüpünden drenajını sağlamak ve aylar içinde orta kulak mukozasındaki sekretuar metaplazi düzelene kadar orta kulak ventilasyonunu sağlayarak efüzyonun tekrar oluşmasını önlemektir. VT olduğu sürece orta kulağın su kontaminasyonundan (duş yaparken, havuz veya denize girerken) uygun kulak tıkaçları ile korunması gerekir. Ventilasyon tüpü uygulamasında yaş sınırı yoktur. </a:t>
            </a:r>
            <a:endParaRPr lang="en-US" sz="1600" dirty="0">
              <a:solidFill>
                <a:srgbClr val="000000"/>
              </a:solidFill>
            </a:endParaRPr>
          </a:p>
        </p:txBody>
      </p:sp>
    </p:spTree>
    <p:extLst>
      <p:ext uri="{BB962C8B-B14F-4D97-AF65-F5344CB8AC3E}">
        <p14:creationId xmlns:p14="http://schemas.microsoft.com/office/powerpoint/2010/main" xmlns="" val="196797910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vt04"/>
          <p:cNvPicPr>
            <a:picLocks noChangeAspect="1" noChangeArrowheads="1"/>
          </p:cNvPicPr>
          <p:nvPr/>
        </p:nvPicPr>
        <p:blipFill>
          <a:blip r:embed="rId3" cstate="print">
            <a:clrChange>
              <a:clrFrom>
                <a:srgbClr val="040404"/>
              </a:clrFrom>
              <a:clrTo>
                <a:srgbClr val="040404">
                  <a:alpha val="0"/>
                </a:srgbClr>
              </a:clrTo>
            </a:clrChange>
          </a:blip>
          <a:srcRect/>
          <a:stretch>
            <a:fillRect/>
          </a:stretch>
        </p:blipFill>
        <p:spPr bwMode="auto">
          <a:xfrm>
            <a:off x="323850" y="3833813"/>
            <a:ext cx="2700338" cy="2700337"/>
          </a:xfrm>
          <a:prstGeom prst="rect">
            <a:avLst/>
          </a:prstGeom>
          <a:noFill/>
          <a:ln w="9525">
            <a:noFill/>
            <a:miter lim="800000"/>
            <a:headEnd/>
            <a:tailEnd/>
          </a:ln>
        </p:spPr>
      </p:pic>
      <p:pic>
        <p:nvPicPr>
          <p:cNvPr id="47107" name="Picture 3" descr="C:\Users\IY\Desktop\Orta_Kulak_Hast\image\vt5.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192838" y="4005263"/>
            <a:ext cx="2339975" cy="2339975"/>
          </a:xfrm>
          <a:prstGeom prst="rect">
            <a:avLst/>
          </a:prstGeom>
          <a:noFill/>
          <a:ln w="9525">
            <a:noFill/>
            <a:miter lim="800000"/>
            <a:headEnd/>
            <a:tailEnd/>
          </a:ln>
        </p:spPr>
      </p:pic>
      <p:pic>
        <p:nvPicPr>
          <p:cNvPr id="47108" name="Picture 4" descr="C:\Users\IY\Desktop\Orta_Kulak_Hast\image\vts.png"/>
          <p:cNvPicPr>
            <a:picLocks noChangeAspect="1" noChangeArrowheads="1"/>
          </p:cNvPicPr>
          <p:nvPr/>
        </p:nvPicPr>
        <p:blipFill>
          <a:blip r:embed="rId5" cstate="print"/>
          <a:srcRect/>
          <a:stretch>
            <a:fillRect/>
          </a:stretch>
        </p:blipFill>
        <p:spPr bwMode="auto">
          <a:xfrm>
            <a:off x="2432050" y="223838"/>
            <a:ext cx="3652838" cy="3276600"/>
          </a:xfrm>
          <a:prstGeom prst="rect">
            <a:avLst/>
          </a:prstGeom>
          <a:noFill/>
          <a:ln w="9525">
            <a:noFill/>
            <a:miter lim="800000"/>
            <a:headEnd/>
            <a:tailEnd/>
          </a:ln>
        </p:spPr>
      </p:pic>
      <p:pic>
        <p:nvPicPr>
          <p:cNvPr id="47109" name="Picture 2" descr="vt03"/>
          <p:cNvPicPr>
            <a:picLocks noChangeAspect="1" noChangeArrowheads="1"/>
          </p:cNvPicPr>
          <p:nvPr/>
        </p:nvPicPr>
        <p:blipFill>
          <a:blip r:embed="rId6" cstate="print">
            <a:clrChange>
              <a:clrFrom>
                <a:srgbClr val="040404"/>
              </a:clrFrom>
              <a:clrTo>
                <a:srgbClr val="040404">
                  <a:alpha val="0"/>
                </a:srgbClr>
              </a:clrTo>
            </a:clrChange>
          </a:blip>
          <a:srcRect/>
          <a:stretch>
            <a:fillRect/>
          </a:stretch>
        </p:blipFill>
        <p:spPr bwMode="auto">
          <a:xfrm>
            <a:off x="3132138" y="3752850"/>
            <a:ext cx="2808287" cy="2808288"/>
          </a:xfrm>
          <a:prstGeom prst="rect">
            <a:avLst/>
          </a:prstGeom>
          <a:noFill/>
          <a:ln w="9525">
            <a:noFill/>
            <a:miter lim="800000"/>
            <a:headEnd/>
            <a:tailEnd/>
          </a:ln>
        </p:spPr>
      </p:pic>
      <p:cxnSp>
        <p:nvCxnSpPr>
          <p:cNvPr id="47110" name="9 Düz Bağlayıcı"/>
          <p:cNvCxnSpPr>
            <a:cxnSpLocks noChangeShapeType="1"/>
          </p:cNvCxnSpPr>
          <p:nvPr/>
        </p:nvCxnSpPr>
        <p:spPr bwMode="auto">
          <a:xfrm rot="5400000">
            <a:off x="1080294" y="3177381"/>
            <a:ext cx="2663825" cy="1008063"/>
          </a:xfrm>
          <a:prstGeom prst="line">
            <a:avLst/>
          </a:prstGeom>
          <a:noFill/>
          <a:ln w="12700" cap="sq" algn="ctr">
            <a:solidFill>
              <a:srgbClr val="C00000"/>
            </a:solidFill>
            <a:round/>
            <a:headEnd type="none" w="sm" len="sm"/>
            <a:tailEnd type="none" w="sm" len="sm"/>
          </a:ln>
        </p:spPr>
      </p:cxnSp>
      <p:cxnSp>
        <p:nvCxnSpPr>
          <p:cNvPr id="47111" name="10 Düz Bağlayıcı"/>
          <p:cNvCxnSpPr>
            <a:cxnSpLocks noChangeShapeType="1"/>
          </p:cNvCxnSpPr>
          <p:nvPr/>
        </p:nvCxnSpPr>
        <p:spPr bwMode="auto">
          <a:xfrm rot="16200000" flipH="1">
            <a:off x="5219700" y="3213100"/>
            <a:ext cx="2665413" cy="1655763"/>
          </a:xfrm>
          <a:prstGeom prst="line">
            <a:avLst/>
          </a:prstGeom>
          <a:noFill/>
          <a:ln w="12700" cap="sq" algn="ctr">
            <a:solidFill>
              <a:srgbClr val="C00000"/>
            </a:solidFill>
            <a:round/>
            <a:headEnd type="none" w="sm" len="sm"/>
            <a:tailEnd type="none" w="sm" len="sm"/>
          </a:ln>
        </p:spPr>
      </p:cxnSp>
      <p:cxnSp>
        <p:nvCxnSpPr>
          <p:cNvPr id="47112" name="15 Düz Bağlayıcı"/>
          <p:cNvCxnSpPr>
            <a:cxnSpLocks noChangeShapeType="1"/>
          </p:cNvCxnSpPr>
          <p:nvPr/>
        </p:nvCxnSpPr>
        <p:spPr bwMode="auto">
          <a:xfrm rot="16200000" flipH="1">
            <a:off x="1871662" y="2671763"/>
            <a:ext cx="4392613" cy="865188"/>
          </a:xfrm>
          <a:prstGeom prst="line">
            <a:avLst/>
          </a:prstGeom>
          <a:noFill/>
          <a:ln w="12700" cap="sq" algn="ctr">
            <a:solidFill>
              <a:srgbClr val="C00000"/>
            </a:solidFill>
            <a:round/>
            <a:headEnd type="none" w="sm" len="sm"/>
            <a:tailEnd type="none" w="sm" len="sm"/>
          </a:ln>
        </p:spPr>
      </p:cxnSp>
    </p:spTree>
    <p:extLst>
      <p:ext uri="{BB962C8B-B14F-4D97-AF65-F5344CB8AC3E}">
        <p14:creationId xmlns:p14="http://schemas.microsoft.com/office/powerpoint/2010/main" xmlns="" val="10389449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000" b="1" dirty="0" smtClean="0"/>
              <a:t>Kronik Süpüratif Otitis Media (KSOM)</a:t>
            </a:r>
            <a:endParaRPr lang="tr-TR" sz="4000" b="1" dirty="0"/>
          </a:p>
        </p:txBody>
      </p:sp>
      <p:sp>
        <p:nvSpPr>
          <p:cNvPr id="3" name="2 İçerik Yer Tutucusu"/>
          <p:cNvSpPr>
            <a:spLocks noGrp="1"/>
          </p:cNvSpPr>
          <p:nvPr>
            <p:ph idx="1"/>
          </p:nvPr>
        </p:nvSpPr>
        <p:spPr>
          <a:xfrm>
            <a:off x="2339975" y="1700213"/>
            <a:ext cx="6335713" cy="4752975"/>
          </a:xfrm>
        </p:spPr>
        <p:txBody>
          <a:bodyPr/>
          <a:lstStyle/>
          <a:p>
            <a:pPr>
              <a:spcBef>
                <a:spcPts val="0"/>
              </a:spcBef>
              <a:spcAft>
                <a:spcPts val="1200"/>
              </a:spcAft>
              <a:defRPr/>
            </a:pPr>
            <a:r>
              <a:rPr lang="tr-TR" sz="3600" kern="1200" smtClean="0"/>
              <a:t>Kolesteatomsuz </a:t>
            </a:r>
          </a:p>
          <a:p>
            <a:pPr lvl="1">
              <a:spcBef>
                <a:spcPts val="0"/>
              </a:spcBef>
              <a:spcAft>
                <a:spcPts val="1200"/>
              </a:spcAft>
              <a:defRPr/>
            </a:pPr>
            <a:r>
              <a:rPr lang="tr-TR" kern="1200" smtClean="0"/>
              <a:t>İnaktif</a:t>
            </a:r>
          </a:p>
          <a:p>
            <a:pPr lvl="1">
              <a:spcBef>
                <a:spcPts val="0"/>
              </a:spcBef>
              <a:spcAft>
                <a:spcPts val="1200"/>
              </a:spcAft>
              <a:defRPr/>
            </a:pPr>
            <a:r>
              <a:rPr lang="tr-TR" kern="1200" smtClean="0"/>
              <a:t>Aktif</a:t>
            </a:r>
          </a:p>
          <a:p>
            <a:pPr>
              <a:spcBef>
                <a:spcPts val="0"/>
              </a:spcBef>
              <a:spcAft>
                <a:spcPts val="1200"/>
              </a:spcAft>
              <a:defRPr/>
            </a:pPr>
            <a:r>
              <a:rPr lang="tr-TR" sz="3600" kern="1200" smtClean="0"/>
              <a:t>Kolesteatomlu</a:t>
            </a:r>
          </a:p>
          <a:p>
            <a:pPr lvl="1">
              <a:spcBef>
                <a:spcPts val="0"/>
              </a:spcBef>
              <a:spcAft>
                <a:spcPts val="1200"/>
              </a:spcAft>
              <a:defRPr/>
            </a:pPr>
            <a:r>
              <a:rPr lang="tr-TR" kern="1200" smtClean="0"/>
              <a:t>Konjenital</a:t>
            </a:r>
          </a:p>
          <a:p>
            <a:pPr lvl="1">
              <a:spcBef>
                <a:spcPts val="0"/>
              </a:spcBef>
              <a:spcAft>
                <a:spcPts val="1200"/>
              </a:spcAft>
              <a:defRPr/>
            </a:pPr>
            <a:r>
              <a:rPr lang="tr-TR" kern="1200" smtClean="0"/>
              <a:t>Edinilmiş</a:t>
            </a:r>
          </a:p>
          <a:p>
            <a:pPr lvl="2">
              <a:spcBef>
                <a:spcPts val="0"/>
              </a:spcBef>
              <a:spcAft>
                <a:spcPts val="1200"/>
              </a:spcAft>
              <a:defRPr/>
            </a:pPr>
            <a:r>
              <a:rPr lang="tr-TR" kern="1200" smtClean="0"/>
              <a:t>Primer</a:t>
            </a:r>
          </a:p>
          <a:p>
            <a:pPr lvl="2">
              <a:spcBef>
                <a:spcPts val="0"/>
              </a:spcBef>
              <a:spcAft>
                <a:spcPts val="1200"/>
              </a:spcAft>
              <a:defRPr/>
            </a:pPr>
            <a:r>
              <a:rPr lang="tr-TR" kern="1200" smtClean="0"/>
              <a:t>Sekonder</a:t>
            </a:r>
          </a:p>
        </p:txBody>
      </p:sp>
    </p:spTree>
    <p:extLst>
      <p:ext uri="{BB962C8B-B14F-4D97-AF65-F5344CB8AC3E}">
        <p14:creationId xmlns:p14="http://schemas.microsoft.com/office/powerpoint/2010/main" xmlns="" val="186621070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458200" cy="5029200"/>
          </a:xfrm>
        </p:spPr>
        <p:txBody>
          <a:bodyPr>
            <a:noAutofit/>
          </a:bodyPr>
          <a:lstStyle/>
          <a:p>
            <a:pPr>
              <a:defRPr/>
            </a:pPr>
            <a:r>
              <a:rPr lang="tr-TR" sz="2000" dirty="0" smtClean="0"/>
              <a:t>Orta </a:t>
            </a:r>
            <a:r>
              <a:rPr lang="tr-TR" sz="2000" dirty="0"/>
              <a:t>kulak ve mastoid boşlukların, kronik enflamasyonu ve enfeksiyonu ile karakterize bir hastalığıdır. ASOM’nın 3 aydan fazla sürmesi halinde tablonun kronikleştiği kabul edilir. Etyopatogenezinde tek bir neden yoktur. Akut, yineleyen ve EOM’da geçerli olan nedenler KSOM’un öncülü olarak kabul edilir. Ayrıca Östaki borusunun fonksiyon bozukluğu da önemli bir etmendir.</a:t>
            </a:r>
          </a:p>
          <a:p>
            <a:pPr>
              <a:defRPr/>
            </a:pPr>
            <a:r>
              <a:rPr lang="tr-TR" sz="2000" dirty="0" smtClean="0"/>
              <a:t>Hastalık </a:t>
            </a:r>
            <a:r>
              <a:rPr lang="tr-TR" sz="2000" dirty="0"/>
              <a:t>basit-benign ve progressif-destrüktif formlar gösterebilir. Enfeksiyon bu formlar içerisinde aktif, intermitan ve inaktif dönemler göstererek sürebilir.</a:t>
            </a:r>
          </a:p>
          <a:p>
            <a:pPr>
              <a:defRPr/>
            </a:pPr>
            <a:r>
              <a:rPr lang="tr-TR" sz="2000" dirty="0" smtClean="0"/>
              <a:t>İnsidans </a:t>
            </a:r>
            <a:r>
              <a:rPr lang="tr-TR" sz="2000" dirty="0"/>
              <a:t>%14-62, prevelans ise %2-52 arasında değişmektedir. Sosyo-ekonomik faktörlerin olumsuz etkileri çoğu araştırıcı tarafından kabul edilmektedir; kötü çevre koşulları, beslenme, mevsimsel faktörler, alerji, üst solunum yolu enfeksiyonları, ailevi faktörler, bağışıklık yetmezliği, sigara içimi, kapalı ve yakın sosyal yaşam olumsuz nedenler arasında sayılmaktadır.</a:t>
            </a:r>
          </a:p>
          <a:p>
            <a:pPr>
              <a:defRPr/>
            </a:pPr>
            <a:r>
              <a:rPr lang="tr-TR" sz="2000" dirty="0" smtClean="0"/>
              <a:t>Sıklıkla </a:t>
            </a:r>
            <a:r>
              <a:rPr lang="tr-TR" sz="2000" dirty="0"/>
              <a:t>izole edilen mikroorganizmalar; P. aeruginosa, S. aureus ve daha az olarak diğer enterik gram negatif ve anaerobik bakterilerdir.</a:t>
            </a:r>
          </a:p>
          <a:p>
            <a:pPr>
              <a:defRPr/>
            </a:pPr>
            <a:endParaRPr lang="tr-TR" sz="2000" b="1" dirty="0"/>
          </a:p>
        </p:txBody>
      </p:sp>
      <p:sp>
        <p:nvSpPr>
          <p:cNvPr id="4" name="1 Başlık"/>
          <p:cNvSpPr>
            <a:spLocks noGrp="1"/>
          </p:cNvSpPr>
          <p:nvPr>
            <p:ph type="title"/>
          </p:nvPr>
        </p:nvSpPr>
        <p:spPr>
          <a:xfrm>
            <a:off x="457200" y="274638"/>
            <a:ext cx="8229600" cy="1143000"/>
          </a:xfrm>
        </p:spPr>
        <p:txBody>
          <a:bodyPr>
            <a:normAutofit/>
          </a:bodyPr>
          <a:lstStyle/>
          <a:p>
            <a:pPr>
              <a:defRPr/>
            </a:pPr>
            <a:r>
              <a:rPr lang="tr-TR" sz="4000" b="1" dirty="0" smtClean="0"/>
              <a:t>Kronik Süpüratif Otitis Media (KSOM)</a:t>
            </a:r>
            <a:endParaRPr lang="tr-TR" sz="4000" b="1" dirty="0"/>
          </a:p>
        </p:txBody>
      </p:sp>
    </p:spTree>
    <p:extLst>
      <p:ext uri="{BB962C8B-B14F-4D97-AF65-F5344CB8AC3E}">
        <p14:creationId xmlns:p14="http://schemas.microsoft.com/office/powerpoint/2010/main" xmlns="" val="35408308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458200" cy="5791200"/>
          </a:xfrm>
        </p:spPr>
        <p:txBody>
          <a:bodyPr>
            <a:noAutofit/>
          </a:bodyPr>
          <a:lstStyle/>
          <a:p>
            <a:pPr marL="0" indent="0">
              <a:buNone/>
              <a:defRPr/>
            </a:pPr>
            <a:r>
              <a:rPr lang="tr-TR" sz="2000" b="1" dirty="0" smtClean="0"/>
              <a:t>Patoloji</a:t>
            </a:r>
            <a:endParaRPr lang="tr-TR" sz="2000" dirty="0"/>
          </a:p>
          <a:p>
            <a:pPr>
              <a:defRPr/>
            </a:pPr>
            <a:r>
              <a:rPr lang="tr-TR" sz="1800" dirty="0"/>
              <a:t>Patolojik değişiklikler arasında iltihabi prosesin yanı sıra kemik erimesi, kolesteatom, kolesterol granuloması ve timpanskleroz gibi oluşumlar görülebilmektedir. KSOM’da patolojik değişiklikler aktif ve inaktif olmak üzere ikiye ayrılır. Aktif değişiklikler daha çok mukoza ve submukozada artmış vaskülariteye ilişkin belirtiler olup, akut ve kronik enflamatuar sürecin yol açtığı ülserasyon ve granülasyon dokusu ile karakterlidir. İnaktif lezyonlar ise fibrozis ve osteoneogenezle birlikte seyrederler.</a:t>
            </a:r>
          </a:p>
          <a:p>
            <a:pPr marL="0" indent="0">
              <a:buNone/>
              <a:defRPr/>
            </a:pPr>
            <a:r>
              <a:rPr lang="tr-TR" sz="2000" b="1" dirty="0" smtClean="0"/>
              <a:t>KSOM’nın </a:t>
            </a:r>
            <a:r>
              <a:rPr lang="tr-TR" sz="2000" b="1" dirty="0"/>
              <a:t>Tipleri</a:t>
            </a:r>
            <a:endParaRPr lang="tr-TR" sz="2000" dirty="0"/>
          </a:p>
          <a:p>
            <a:pPr marL="0" indent="0">
              <a:buNone/>
              <a:defRPr/>
            </a:pPr>
            <a:r>
              <a:rPr lang="tr-TR" sz="2000" dirty="0"/>
              <a:t>1. </a:t>
            </a:r>
            <a:r>
              <a:rPr lang="tr-TR" sz="2000" b="1" dirty="0"/>
              <a:t>Kolesteatomsuz Kronik Süpüratif Otitis Media</a:t>
            </a:r>
          </a:p>
          <a:p>
            <a:pPr marL="774389" lvl="1" indent="-317217">
              <a:buFontTx/>
              <a:buAutoNum type="alphaLcPeriod"/>
              <a:defRPr/>
            </a:pPr>
            <a:r>
              <a:rPr lang="tr-TR" sz="1600" b="1" dirty="0"/>
              <a:t>İnaktif:</a:t>
            </a:r>
            <a:r>
              <a:rPr lang="tr-TR" sz="1600" dirty="0"/>
              <a:t> Akıntı yoktur. Kulak zarında, çoğunlukla pars tensada değişik boyutlarda perforasyon bulunur. Aktif dönemde meydana gelmiş kemikçik destrüksiyonları sekel olaral bulunabilir.</a:t>
            </a:r>
          </a:p>
          <a:p>
            <a:pPr marL="774389" lvl="1" indent="-317217">
              <a:buFontTx/>
              <a:buAutoNum type="alphaLcPeriod"/>
              <a:defRPr/>
            </a:pPr>
            <a:r>
              <a:rPr lang="tr-TR" sz="1600" b="1" dirty="0"/>
              <a:t>Aktif: </a:t>
            </a:r>
            <a:r>
              <a:rPr lang="tr-TR" sz="1600" dirty="0"/>
              <a:t>ÜSYE ile, Östaki borusu yoluyla veya dış kulak kanalıyla enfekte olup akıntılı dönemler gösterir. </a:t>
            </a:r>
          </a:p>
          <a:p>
            <a:pPr marL="0" indent="0">
              <a:buNone/>
              <a:defRPr/>
            </a:pPr>
            <a:r>
              <a:rPr lang="tr-TR" sz="2000" dirty="0"/>
              <a:t>2. </a:t>
            </a:r>
            <a:r>
              <a:rPr lang="tr-TR" sz="2000" b="1" dirty="0"/>
              <a:t>Kolesteatomlu Kronik Süpüratif Otitis Media</a:t>
            </a:r>
          </a:p>
          <a:p>
            <a:pPr marL="740173" lvl="1" indent="-317217">
              <a:buFont typeface="+mj-lt"/>
              <a:buAutoNum type="alphaLcPeriod"/>
              <a:defRPr/>
            </a:pPr>
            <a:r>
              <a:rPr lang="tr-TR" sz="1600" b="1" i="1" dirty="0"/>
              <a:t>Edinilmiş Kolesteatom</a:t>
            </a:r>
            <a:r>
              <a:rPr lang="tr-TR" sz="1600" b="1" dirty="0"/>
              <a:t>:</a:t>
            </a:r>
            <a:r>
              <a:rPr lang="tr-TR" sz="1600" dirty="0"/>
              <a:t> Pars flaksidadaki perforasyondan içeri giren epitelyal dokunun çoğalması, birikmesi ve deskuame olmasıyla meydana gelir. Yavaş ve sinsi bir gelişim gösterir.</a:t>
            </a:r>
          </a:p>
          <a:p>
            <a:pPr marL="740173" lvl="1" indent="-317217">
              <a:buFont typeface="+mj-lt"/>
              <a:buAutoNum type="alphaLcPeriod"/>
              <a:defRPr/>
            </a:pPr>
            <a:r>
              <a:rPr lang="tr-TR" sz="1600" b="1" i="1" dirty="0"/>
              <a:t>Konjenital Kolesteatom</a:t>
            </a:r>
            <a:r>
              <a:rPr lang="tr-TR" sz="1600" b="1" dirty="0"/>
              <a:t>: </a:t>
            </a:r>
            <a:r>
              <a:rPr lang="tr-TR" sz="1600" dirty="0"/>
              <a:t>Herhangi bir enfeksiyon veya otit öyküsü olmaksızın sağlam kulak zarı arkasında gelişen kolesteatomdur. Uzun süre sessiz kalır.</a:t>
            </a:r>
          </a:p>
          <a:p>
            <a:endParaRPr lang="en-US" sz="2000" dirty="0"/>
          </a:p>
        </p:txBody>
      </p:sp>
      <p:sp>
        <p:nvSpPr>
          <p:cNvPr id="4" name="1 Başlık"/>
          <p:cNvSpPr>
            <a:spLocks noGrp="1"/>
          </p:cNvSpPr>
          <p:nvPr>
            <p:ph type="title"/>
          </p:nvPr>
        </p:nvSpPr>
        <p:spPr>
          <a:xfrm>
            <a:off x="457200" y="152400"/>
            <a:ext cx="8229600" cy="762000"/>
          </a:xfrm>
        </p:spPr>
        <p:txBody>
          <a:bodyPr>
            <a:normAutofit/>
          </a:bodyPr>
          <a:lstStyle/>
          <a:p>
            <a:pPr>
              <a:defRPr/>
            </a:pPr>
            <a:r>
              <a:rPr lang="tr-TR" sz="4000" b="1" dirty="0" smtClean="0"/>
              <a:t>Kronik Süpüratif Otitis Media (KSOM)</a:t>
            </a:r>
            <a:endParaRPr lang="tr-TR" sz="4000" b="1" dirty="0"/>
          </a:p>
        </p:txBody>
      </p:sp>
    </p:spTree>
    <p:extLst>
      <p:ext uri="{BB962C8B-B14F-4D97-AF65-F5344CB8AC3E}">
        <p14:creationId xmlns:p14="http://schemas.microsoft.com/office/powerpoint/2010/main" xmlns="" val="12869418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000" b="1" dirty="0" smtClean="0"/>
              <a:t>Kronik Süpüratif Otitis Media (KSOM)</a:t>
            </a:r>
            <a:endParaRPr lang="tr-TR" sz="4000" b="1" dirty="0"/>
          </a:p>
        </p:txBody>
      </p:sp>
      <p:sp>
        <p:nvSpPr>
          <p:cNvPr id="3" name="2 İçerik Yer Tutucusu"/>
          <p:cNvSpPr>
            <a:spLocks noGrp="1"/>
          </p:cNvSpPr>
          <p:nvPr>
            <p:ph idx="1"/>
          </p:nvPr>
        </p:nvSpPr>
        <p:spPr>
          <a:xfrm>
            <a:off x="2124075" y="1809750"/>
            <a:ext cx="5976938" cy="4572000"/>
          </a:xfrm>
        </p:spPr>
        <p:txBody>
          <a:bodyPr/>
          <a:lstStyle/>
          <a:p>
            <a:pPr>
              <a:buFont typeface="Wingdings" pitchFamily="2" charset="2"/>
              <a:buNone/>
              <a:defRPr/>
            </a:pPr>
            <a:r>
              <a:rPr lang="tr-TR" sz="3600" b="1" kern="1200" dirty="0" smtClean="0"/>
              <a:t>Klinik Belirtiler ve Tanı:</a:t>
            </a:r>
          </a:p>
          <a:p>
            <a:pPr>
              <a:buFont typeface="Wingdings" pitchFamily="2" charset="2"/>
              <a:buNone/>
              <a:defRPr/>
            </a:pPr>
            <a:endParaRPr lang="tr-TR" sz="3600" kern="1200" dirty="0" smtClean="0"/>
          </a:p>
          <a:p>
            <a:pPr>
              <a:defRPr/>
            </a:pPr>
            <a:r>
              <a:rPr lang="tr-TR" sz="3600" kern="1200" dirty="0" smtClean="0"/>
              <a:t>Akıntı</a:t>
            </a:r>
          </a:p>
          <a:p>
            <a:pPr>
              <a:defRPr/>
            </a:pPr>
            <a:r>
              <a:rPr lang="tr-TR" sz="3600" kern="1200" dirty="0" smtClean="0"/>
              <a:t>İşitme Kaybı</a:t>
            </a:r>
          </a:p>
          <a:p>
            <a:pPr>
              <a:defRPr/>
            </a:pPr>
            <a:r>
              <a:rPr lang="tr-TR" sz="3600" kern="1200" dirty="0" smtClean="0"/>
              <a:t>Kanama</a:t>
            </a:r>
          </a:p>
        </p:txBody>
      </p:sp>
    </p:spTree>
    <p:extLst>
      <p:ext uri="{BB962C8B-B14F-4D97-AF65-F5344CB8AC3E}">
        <p14:creationId xmlns:p14="http://schemas.microsoft.com/office/powerpoint/2010/main" xmlns="" val="33405548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Resim 2" descr="http://kbb.uludag.edu.tr/image/ders/basut/KZ-01.jpg"/>
          <p:cNvPicPr>
            <a:picLocks noChangeAspect="1" noChangeArrowheads="1"/>
          </p:cNvPicPr>
          <p:nvPr/>
        </p:nvPicPr>
        <p:blipFill>
          <a:blip r:embed="rId3" cstate="print"/>
          <a:srcRect/>
          <a:stretch>
            <a:fillRect/>
          </a:stretch>
        </p:blipFill>
        <p:spPr bwMode="auto">
          <a:xfrm>
            <a:off x="0" y="115888"/>
            <a:ext cx="2879725" cy="2881312"/>
          </a:xfrm>
          <a:prstGeom prst="rect">
            <a:avLst/>
          </a:prstGeom>
          <a:noFill/>
          <a:ln w="9525">
            <a:noFill/>
            <a:miter lim="800000"/>
            <a:headEnd/>
            <a:tailEnd/>
          </a:ln>
        </p:spPr>
      </p:pic>
      <p:pic>
        <p:nvPicPr>
          <p:cNvPr id="19459" name="Resim 4" descr="http://kbb.uludag.edu.tr/image/ders/basut/KZ-03.jpg"/>
          <p:cNvPicPr>
            <a:picLocks noChangeAspect="1" noChangeArrowheads="1"/>
          </p:cNvPicPr>
          <p:nvPr/>
        </p:nvPicPr>
        <p:blipFill>
          <a:blip r:embed="rId4" cstate="print"/>
          <a:srcRect/>
          <a:stretch>
            <a:fillRect/>
          </a:stretch>
        </p:blipFill>
        <p:spPr bwMode="auto">
          <a:xfrm>
            <a:off x="6264275" y="115888"/>
            <a:ext cx="2879725" cy="2881312"/>
          </a:xfrm>
          <a:prstGeom prst="rect">
            <a:avLst/>
          </a:prstGeom>
          <a:noFill/>
          <a:ln w="9525">
            <a:noFill/>
            <a:miter lim="800000"/>
            <a:headEnd/>
            <a:tailEnd/>
          </a:ln>
        </p:spPr>
      </p:pic>
      <p:pic>
        <p:nvPicPr>
          <p:cNvPr id="19460" name="Picture 8" descr="C:\Users\IY\Desktop\kz.JPG"/>
          <p:cNvPicPr>
            <a:picLocks noChangeAspect="1" noChangeArrowheads="1"/>
          </p:cNvPicPr>
          <p:nvPr/>
        </p:nvPicPr>
        <p:blipFill>
          <a:blip r:embed="rId5" cstate="print"/>
          <a:srcRect/>
          <a:stretch>
            <a:fillRect/>
          </a:stretch>
        </p:blipFill>
        <p:spPr bwMode="auto">
          <a:xfrm>
            <a:off x="3132138" y="115888"/>
            <a:ext cx="2879725" cy="2881312"/>
          </a:xfrm>
          <a:prstGeom prst="rect">
            <a:avLst/>
          </a:prstGeom>
          <a:noFill/>
          <a:ln w="9525">
            <a:noFill/>
            <a:miter lim="800000"/>
            <a:headEnd/>
            <a:tailEnd/>
          </a:ln>
        </p:spPr>
      </p:pic>
      <p:sp>
        <p:nvSpPr>
          <p:cNvPr id="19461" name="9 Dikdörtgen"/>
          <p:cNvSpPr>
            <a:spLocks noChangeArrowheads="1"/>
          </p:cNvSpPr>
          <p:nvPr/>
        </p:nvSpPr>
        <p:spPr bwMode="auto">
          <a:xfrm>
            <a:off x="539750" y="4149725"/>
            <a:ext cx="3490913" cy="2308225"/>
          </a:xfrm>
          <a:prstGeom prst="rect">
            <a:avLst/>
          </a:prstGeom>
          <a:noFill/>
          <a:ln w="9525">
            <a:noFill/>
            <a:miter lim="800000"/>
            <a:headEnd/>
            <a:tailEnd/>
          </a:ln>
        </p:spPr>
        <p:txBody>
          <a:bodyPr>
            <a:spAutoFit/>
          </a:bodyPr>
          <a:lstStyle/>
          <a:p>
            <a:pPr fontAlgn="base">
              <a:spcBef>
                <a:spcPct val="0"/>
              </a:spcBef>
              <a:spcAft>
                <a:spcPct val="0"/>
              </a:spcAft>
            </a:pPr>
            <a:r>
              <a:rPr lang="tr-TR" dirty="0">
                <a:solidFill>
                  <a:srgbClr val="000000"/>
                </a:solidFill>
                <a:cs typeface="Arial" charset="0"/>
              </a:rPr>
              <a:t>1- Pars flaksida</a:t>
            </a:r>
          </a:p>
          <a:p>
            <a:pPr fontAlgn="base">
              <a:spcBef>
                <a:spcPct val="0"/>
              </a:spcBef>
              <a:spcAft>
                <a:spcPct val="0"/>
              </a:spcAft>
            </a:pPr>
            <a:r>
              <a:rPr lang="tr-TR" dirty="0">
                <a:solidFill>
                  <a:srgbClr val="000000"/>
                </a:solidFill>
                <a:cs typeface="Arial" charset="0"/>
              </a:rPr>
              <a:t>2- Malles’un prosessus brevis’i</a:t>
            </a:r>
          </a:p>
          <a:p>
            <a:pPr fontAlgn="base">
              <a:spcBef>
                <a:spcPct val="0"/>
              </a:spcBef>
              <a:spcAft>
                <a:spcPct val="0"/>
              </a:spcAft>
            </a:pPr>
            <a:r>
              <a:rPr lang="tr-TR" dirty="0">
                <a:solidFill>
                  <a:srgbClr val="000000"/>
                </a:solidFill>
                <a:cs typeface="Arial" charset="0"/>
              </a:rPr>
              <a:t>3- Manubrium mallei</a:t>
            </a:r>
          </a:p>
          <a:p>
            <a:pPr fontAlgn="base">
              <a:spcBef>
                <a:spcPct val="0"/>
              </a:spcBef>
              <a:spcAft>
                <a:spcPct val="0"/>
              </a:spcAft>
            </a:pPr>
            <a:r>
              <a:rPr lang="tr-TR" dirty="0">
                <a:solidFill>
                  <a:srgbClr val="000000"/>
                </a:solidFill>
                <a:cs typeface="Arial" charset="0"/>
              </a:rPr>
              <a:t>4- Umbo</a:t>
            </a:r>
          </a:p>
          <a:p>
            <a:pPr fontAlgn="base">
              <a:spcBef>
                <a:spcPct val="0"/>
              </a:spcBef>
              <a:spcAft>
                <a:spcPct val="0"/>
              </a:spcAft>
            </a:pPr>
            <a:r>
              <a:rPr lang="tr-TR" dirty="0">
                <a:solidFill>
                  <a:srgbClr val="000000"/>
                </a:solidFill>
                <a:cs typeface="Arial" charset="0"/>
              </a:rPr>
              <a:t>5- Supratubal reses</a:t>
            </a:r>
          </a:p>
          <a:p>
            <a:pPr fontAlgn="base">
              <a:spcBef>
                <a:spcPct val="0"/>
              </a:spcBef>
              <a:spcAft>
                <a:spcPct val="0"/>
              </a:spcAft>
            </a:pPr>
            <a:r>
              <a:rPr lang="tr-TR" dirty="0">
                <a:solidFill>
                  <a:srgbClr val="000000"/>
                </a:solidFill>
                <a:cs typeface="Arial" charset="0"/>
              </a:rPr>
              <a:t>6- Östaki girişi</a:t>
            </a:r>
          </a:p>
          <a:p>
            <a:pPr fontAlgn="base">
              <a:spcBef>
                <a:spcPct val="0"/>
              </a:spcBef>
              <a:spcAft>
                <a:spcPct val="0"/>
              </a:spcAft>
            </a:pPr>
            <a:r>
              <a:rPr lang="tr-TR" dirty="0">
                <a:solidFill>
                  <a:srgbClr val="000000"/>
                </a:solidFill>
                <a:cs typeface="Arial" charset="0"/>
              </a:rPr>
              <a:t>7- Hipotimpanik hava hücreleri</a:t>
            </a:r>
          </a:p>
          <a:p>
            <a:pPr fontAlgn="base">
              <a:spcBef>
                <a:spcPct val="0"/>
              </a:spcBef>
              <a:spcAft>
                <a:spcPct val="0"/>
              </a:spcAft>
            </a:pPr>
            <a:r>
              <a:rPr lang="tr-TR" dirty="0">
                <a:solidFill>
                  <a:srgbClr val="000000"/>
                </a:solidFill>
                <a:cs typeface="Arial" charset="0"/>
              </a:rPr>
              <a:t>8- Stapedial Tendon</a:t>
            </a:r>
          </a:p>
        </p:txBody>
      </p:sp>
      <p:sp>
        <p:nvSpPr>
          <p:cNvPr id="19462" name="10 Dikdörtgen"/>
          <p:cNvSpPr>
            <a:spLocks noChangeArrowheads="1"/>
          </p:cNvSpPr>
          <p:nvPr/>
        </p:nvSpPr>
        <p:spPr bwMode="auto">
          <a:xfrm>
            <a:off x="5364163" y="4149725"/>
            <a:ext cx="3492500" cy="2030413"/>
          </a:xfrm>
          <a:prstGeom prst="rect">
            <a:avLst/>
          </a:prstGeom>
          <a:noFill/>
          <a:ln w="9525">
            <a:noFill/>
            <a:miter lim="800000"/>
            <a:headEnd/>
            <a:tailEnd/>
          </a:ln>
        </p:spPr>
        <p:txBody>
          <a:bodyPr>
            <a:spAutoFit/>
          </a:bodyPr>
          <a:lstStyle/>
          <a:p>
            <a:pPr fontAlgn="base">
              <a:spcBef>
                <a:spcPct val="0"/>
              </a:spcBef>
              <a:spcAft>
                <a:spcPct val="0"/>
              </a:spcAft>
            </a:pPr>
            <a:r>
              <a:rPr lang="tr-TR">
                <a:solidFill>
                  <a:srgbClr val="000000"/>
                </a:solidFill>
                <a:cs typeface="Arial" charset="0"/>
              </a:rPr>
              <a:t>C- Korda timpani</a:t>
            </a:r>
          </a:p>
          <a:p>
            <a:pPr fontAlgn="base">
              <a:spcBef>
                <a:spcPct val="0"/>
              </a:spcBef>
              <a:spcAft>
                <a:spcPct val="0"/>
              </a:spcAft>
            </a:pPr>
            <a:r>
              <a:rPr lang="tr-TR">
                <a:solidFill>
                  <a:srgbClr val="000000"/>
                </a:solidFill>
                <a:cs typeface="Arial" charset="0"/>
              </a:rPr>
              <a:t>I- İncus</a:t>
            </a:r>
          </a:p>
          <a:p>
            <a:pPr fontAlgn="base">
              <a:spcBef>
                <a:spcPct val="0"/>
              </a:spcBef>
              <a:spcAft>
                <a:spcPct val="0"/>
              </a:spcAft>
            </a:pPr>
            <a:r>
              <a:rPr lang="tr-TR">
                <a:solidFill>
                  <a:srgbClr val="000000"/>
                </a:solidFill>
                <a:cs typeface="Arial" charset="0"/>
              </a:rPr>
              <a:t>P- Promontorium</a:t>
            </a:r>
          </a:p>
          <a:p>
            <a:pPr fontAlgn="base">
              <a:spcBef>
                <a:spcPct val="0"/>
              </a:spcBef>
              <a:spcAft>
                <a:spcPct val="0"/>
              </a:spcAft>
            </a:pPr>
            <a:r>
              <a:rPr lang="tr-TR">
                <a:solidFill>
                  <a:srgbClr val="000000"/>
                </a:solidFill>
                <a:cs typeface="Arial" charset="0"/>
              </a:rPr>
              <a:t>O- Oval pencere</a:t>
            </a:r>
          </a:p>
          <a:p>
            <a:pPr fontAlgn="base">
              <a:spcBef>
                <a:spcPct val="0"/>
              </a:spcBef>
              <a:spcAft>
                <a:spcPct val="0"/>
              </a:spcAft>
            </a:pPr>
            <a:r>
              <a:rPr lang="tr-TR">
                <a:solidFill>
                  <a:srgbClr val="000000"/>
                </a:solidFill>
                <a:cs typeface="Arial" charset="0"/>
              </a:rPr>
              <a:t>R- Yuvarlak pencere</a:t>
            </a:r>
          </a:p>
          <a:p>
            <a:pPr fontAlgn="base">
              <a:spcBef>
                <a:spcPct val="0"/>
              </a:spcBef>
              <a:spcAft>
                <a:spcPct val="0"/>
              </a:spcAft>
            </a:pPr>
            <a:r>
              <a:rPr lang="tr-TR">
                <a:solidFill>
                  <a:srgbClr val="000000"/>
                </a:solidFill>
                <a:cs typeface="Arial" charset="0"/>
              </a:rPr>
              <a:t>T- Tensor timpani</a:t>
            </a:r>
          </a:p>
          <a:p>
            <a:pPr fontAlgn="base">
              <a:spcBef>
                <a:spcPct val="0"/>
              </a:spcBef>
              <a:spcAft>
                <a:spcPct val="0"/>
              </a:spcAft>
            </a:pPr>
            <a:r>
              <a:rPr lang="tr-TR">
                <a:solidFill>
                  <a:srgbClr val="000000"/>
                </a:solidFill>
                <a:cs typeface="Arial" charset="0"/>
              </a:rPr>
              <a:t>A- Anulus </a:t>
            </a:r>
          </a:p>
        </p:txBody>
      </p:sp>
      <p:sp>
        <p:nvSpPr>
          <p:cNvPr id="19463" name="11 Dikdörtgen"/>
          <p:cNvSpPr>
            <a:spLocks noChangeArrowheads="1"/>
          </p:cNvSpPr>
          <p:nvPr/>
        </p:nvSpPr>
        <p:spPr bwMode="auto">
          <a:xfrm>
            <a:off x="3419475" y="3563938"/>
            <a:ext cx="2455863" cy="400050"/>
          </a:xfrm>
          <a:prstGeom prst="rect">
            <a:avLst/>
          </a:prstGeom>
          <a:noFill/>
          <a:ln w="9525">
            <a:noFill/>
            <a:miter lim="800000"/>
            <a:headEnd/>
            <a:tailEnd/>
          </a:ln>
        </p:spPr>
        <p:txBody>
          <a:bodyPr wrap="none">
            <a:spAutoFit/>
          </a:bodyPr>
          <a:lstStyle/>
          <a:p>
            <a:pPr fontAlgn="base">
              <a:spcBef>
                <a:spcPct val="0"/>
              </a:spcBef>
              <a:spcAft>
                <a:spcPct val="0"/>
              </a:spcAft>
            </a:pPr>
            <a:r>
              <a:rPr lang="tr-TR" sz="2000" b="1">
                <a:solidFill>
                  <a:srgbClr val="000000"/>
                </a:solidFill>
                <a:cs typeface="Arial" charset="0"/>
              </a:rPr>
              <a:t>Normal kulak zarı</a:t>
            </a:r>
            <a:endParaRPr lang="tr-TR" sz="2000">
              <a:solidFill>
                <a:srgbClr val="000000"/>
              </a:solidFill>
              <a:cs typeface="Arial" charset="0"/>
            </a:endParaRPr>
          </a:p>
        </p:txBody>
      </p:sp>
      <p:cxnSp>
        <p:nvCxnSpPr>
          <p:cNvPr id="19464" name="8 Düz Bağlayıcı"/>
          <p:cNvCxnSpPr>
            <a:cxnSpLocks noChangeShapeType="1"/>
          </p:cNvCxnSpPr>
          <p:nvPr/>
        </p:nvCxnSpPr>
        <p:spPr bwMode="auto">
          <a:xfrm rot="5400000">
            <a:off x="323057" y="1124744"/>
            <a:ext cx="2376487" cy="936625"/>
          </a:xfrm>
          <a:prstGeom prst="line">
            <a:avLst/>
          </a:prstGeom>
          <a:noFill/>
          <a:ln w="12700" cap="sq" algn="ctr">
            <a:solidFill>
              <a:srgbClr val="C00000"/>
            </a:solidFill>
            <a:round/>
            <a:headEnd type="none" w="sm" len="sm"/>
            <a:tailEnd type="none" w="sm" len="sm"/>
          </a:ln>
        </p:spPr>
      </p:cxnSp>
      <p:cxnSp>
        <p:nvCxnSpPr>
          <p:cNvPr id="19465" name="16 Düz Bağlayıcı"/>
          <p:cNvCxnSpPr>
            <a:cxnSpLocks noChangeShapeType="1"/>
          </p:cNvCxnSpPr>
          <p:nvPr/>
        </p:nvCxnSpPr>
        <p:spPr bwMode="auto">
          <a:xfrm rot="10800000">
            <a:off x="323850" y="1196975"/>
            <a:ext cx="2016125" cy="792163"/>
          </a:xfrm>
          <a:prstGeom prst="line">
            <a:avLst/>
          </a:prstGeom>
          <a:noFill/>
          <a:ln w="12700" cap="sq" algn="ctr">
            <a:solidFill>
              <a:srgbClr val="C00000"/>
            </a:solidFill>
            <a:round/>
            <a:headEnd type="none" w="sm" len="sm"/>
            <a:tailEnd type="none" w="sm" len="sm"/>
          </a:ln>
        </p:spPr>
      </p:cxnSp>
    </p:spTree>
    <p:extLst>
      <p:ext uri="{BB962C8B-B14F-4D97-AF65-F5344CB8AC3E}">
        <p14:creationId xmlns:p14="http://schemas.microsoft.com/office/powerpoint/2010/main" xmlns="" val="122203122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458200" cy="5791200"/>
          </a:xfrm>
        </p:spPr>
        <p:txBody>
          <a:bodyPr>
            <a:noAutofit/>
          </a:bodyPr>
          <a:lstStyle/>
          <a:p>
            <a:pPr marL="0" indent="0" defTabSz="913467">
              <a:spcBef>
                <a:spcPct val="0"/>
              </a:spcBef>
              <a:buNone/>
            </a:pPr>
            <a:r>
              <a:rPr lang="tr-TR" sz="2800" b="1" dirty="0" smtClean="0"/>
              <a:t>Klinik Belirtiler ve Tanı</a:t>
            </a:r>
          </a:p>
          <a:p>
            <a:pPr defTabSz="913467">
              <a:spcBef>
                <a:spcPct val="0"/>
              </a:spcBef>
            </a:pPr>
            <a:endParaRPr lang="tr-TR" sz="2000" dirty="0" smtClean="0"/>
          </a:p>
          <a:p>
            <a:pPr defTabSz="913467">
              <a:spcBef>
                <a:spcPct val="0"/>
              </a:spcBef>
            </a:pPr>
            <a:r>
              <a:rPr lang="tr-TR" sz="2000" b="1" dirty="0" smtClean="0"/>
              <a:t>Akıntı:</a:t>
            </a:r>
            <a:r>
              <a:rPr lang="tr-TR" sz="2000" dirty="0" smtClean="0"/>
              <a:t> Aktif devrede sık görülür. Akıntı genelde seromukoid yapıda ve kokusuzdur. Sekonder enfekte olgularda akıntı pürülan görünüm alır. </a:t>
            </a:r>
          </a:p>
          <a:p>
            <a:pPr defTabSz="913467">
              <a:spcBef>
                <a:spcPct val="0"/>
              </a:spcBef>
            </a:pPr>
            <a:r>
              <a:rPr lang="tr-TR" sz="2000" b="1" dirty="0" smtClean="0"/>
              <a:t>İşitme Kaybı:</a:t>
            </a:r>
            <a:r>
              <a:rPr lang="tr-TR" sz="2000" dirty="0" smtClean="0"/>
              <a:t> İletim tipi bir işitme kaybı bulunur. Basit perforasyonlar, bunların lokalizasyonları, akıntı niteliği, miktarı, osteit, granülasyon ve polipler, kemikçiklerin hasarı, kolesteatom, timpanoskleroz ve mevcut debrisler işitme kaybının miktarını etkiler. Orta genişlikteki perforasyonlarda yaklaşık 30 dB, totale yakın ve pencereleri gören perforasyonlarda 50 dB’e varan kayıplar beklenir.</a:t>
            </a:r>
          </a:p>
          <a:p>
            <a:pPr defTabSz="913467">
              <a:spcBef>
                <a:spcPct val="0"/>
              </a:spcBef>
            </a:pPr>
            <a:r>
              <a:rPr lang="tr-TR" sz="2000" b="1" dirty="0" smtClean="0"/>
              <a:t>Kanama:</a:t>
            </a:r>
            <a:r>
              <a:rPr lang="tr-TR" sz="2000" dirty="0" smtClean="0"/>
              <a:t> Genellikle granülasyon ve poliplerden kaynaklanır. </a:t>
            </a:r>
          </a:p>
          <a:p>
            <a:pPr defTabSz="913467">
              <a:spcBef>
                <a:spcPct val="0"/>
              </a:spcBef>
            </a:pPr>
            <a:r>
              <a:rPr lang="tr-TR" sz="2000" b="1" dirty="0" smtClean="0"/>
              <a:t>Baş Dönmesi:</a:t>
            </a:r>
            <a:r>
              <a:rPr lang="tr-TR" sz="2000" dirty="0" smtClean="0"/>
              <a:t> Enfeksiyonlar sırasında yuvarlak pencere membranın bakteriyel toksinler labirente geçerek sınırlı labirentite yol açabilir.</a:t>
            </a:r>
          </a:p>
          <a:p>
            <a:pPr defTabSz="913467">
              <a:spcBef>
                <a:spcPct val="0"/>
              </a:spcBef>
            </a:pPr>
            <a:r>
              <a:rPr lang="tr-TR" sz="2000" b="1" dirty="0" smtClean="0"/>
              <a:t>Ağrı:</a:t>
            </a:r>
            <a:r>
              <a:rPr lang="tr-TR" sz="2000" dirty="0" smtClean="0"/>
              <a:t> Kronik otitlerde ağrı oluşmaz. Ağrının ortaya çıkması komplikasyonların habercisi olabilir. Ayrıca KSOM’a otitis eksterna eşlik ederse de ağrı bulunabilir.</a:t>
            </a:r>
          </a:p>
          <a:p>
            <a:endParaRPr lang="en-US" sz="2000" dirty="0"/>
          </a:p>
        </p:txBody>
      </p:sp>
      <p:sp>
        <p:nvSpPr>
          <p:cNvPr id="4" name="1 Başlık"/>
          <p:cNvSpPr>
            <a:spLocks noGrp="1"/>
          </p:cNvSpPr>
          <p:nvPr>
            <p:ph type="title"/>
          </p:nvPr>
        </p:nvSpPr>
        <p:spPr>
          <a:xfrm>
            <a:off x="457200" y="152400"/>
            <a:ext cx="8229600" cy="762000"/>
          </a:xfrm>
        </p:spPr>
        <p:txBody>
          <a:bodyPr>
            <a:normAutofit/>
          </a:bodyPr>
          <a:lstStyle/>
          <a:p>
            <a:pPr>
              <a:defRPr/>
            </a:pPr>
            <a:r>
              <a:rPr lang="tr-TR" sz="4000" b="1" dirty="0" smtClean="0"/>
              <a:t>Kronik Süpüratif Otitis Media (KSOM)</a:t>
            </a:r>
            <a:endParaRPr lang="tr-TR" sz="4000" b="1" dirty="0"/>
          </a:p>
        </p:txBody>
      </p:sp>
    </p:spTree>
    <p:extLst>
      <p:ext uri="{BB962C8B-B14F-4D97-AF65-F5344CB8AC3E}">
        <p14:creationId xmlns:p14="http://schemas.microsoft.com/office/powerpoint/2010/main" xmlns="" val="21962753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68" descr="Esra_Ozturk_BT5"/>
          <p:cNvPicPr>
            <a:picLocks noChangeAspect="1" noChangeArrowheads="1"/>
          </p:cNvPicPr>
          <p:nvPr/>
        </p:nvPicPr>
        <p:blipFill>
          <a:blip r:embed="rId3" cstate="print"/>
          <a:srcRect/>
          <a:stretch>
            <a:fillRect/>
          </a:stretch>
        </p:blipFill>
        <p:spPr bwMode="auto">
          <a:xfrm>
            <a:off x="1116013" y="0"/>
            <a:ext cx="6858000" cy="6858000"/>
          </a:xfrm>
          <a:prstGeom prst="rect">
            <a:avLst/>
          </a:prstGeom>
          <a:noFill/>
          <a:ln w="9525">
            <a:noFill/>
            <a:miter lim="800000"/>
            <a:headEnd/>
            <a:tailEnd/>
          </a:ln>
        </p:spPr>
      </p:pic>
    </p:spTree>
    <p:extLst>
      <p:ext uri="{BB962C8B-B14F-4D97-AF65-F5344CB8AC3E}">
        <p14:creationId xmlns:p14="http://schemas.microsoft.com/office/powerpoint/2010/main" xmlns="" val="297811114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3600" smtClean="0"/>
              <a:t>Kronik Süpüratif Otitis Media (KSOM)</a:t>
            </a:r>
            <a:endParaRPr lang="tr-TR" sz="3600"/>
          </a:p>
        </p:txBody>
      </p:sp>
      <p:pic>
        <p:nvPicPr>
          <p:cNvPr id="51203" name="Resim 30" descr="http://kbb.uludag.edu.tr/image/ders/basut/KSOM-2.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288088" y="2636838"/>
            <a:ext cx="2532062" cy="2520950"/>
          </a:xfrm>
          <a:prstGeom prst="rect">
            <a:avLst/>
          </a:prstGeom>
          <a:noFill/>
          <a:ln w="9525">
            <a:noFill/>
            <a:miter lim="800000"/>
            <a:headEnd/>
            <a:tailEnd/>
          </a:ln>
        </p:spPr>
      </p:pic>
      <p:pic>
        <p:nvPicPr>
          <p:cNvPr id="51204" name="Picture 5" descr="C:\Users\IY\Desktop\Orta_Kulak_Hast\image\kom2.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82588" y="2636838"/>
            <a:ext cx="2520950" cy="2520950"/>
          </a:xfrm>
          <a:prstGeom prst="rect">
            <a:avLst/>
          </a:prstGeom>
          <a:noFill/>
          <a:ln w="9525">
            <a:noFill/>
            <a:miter lim="800000"/>
            <a:headEnd/>
            <a:tailEnd/>
          </a:ln>
        </p:spPr>
      </p:pic>
      <p:pic>
        <p:nvPicPr>
          <p:cNvPr id="51205" name="Picture 11" descr="Cihan_Atasoy_EarR"/>
          <p:cNvPicPr>
            <a:picLocks noChangeAspect="1" noChangeArrowheads="1"/>
          </p:cNvPicPr>
          <p:nvPr/>
        </p:nvPicPr>
        <p:blipFill>
          <a:blip r:embed="rId5" cstate="print">
            <a:clrChange>
              <a:clrFrom>
                <a:srgbClr val="000000"/>
              </a:clrFrom>
              <a:clrTo>
                <a:srgbClr val="000000">
                  <a:alpha val="0"/>
                </a:srgbClr>
              </a:clrTo>
            </a:clrChange>
          </a:blip>
          <a:srcRect/>
          <a:stretch>
            <a:fillRect/>
          </a:stretch>
        </p:blipFill>
        <p:spPr bwMode="auto">
          <a:xfrm>
            <a:off x="3348038" y="2636838"/>
            <a:ext cx="2519362" cy="2519362"/>
          </a:xfrm>
          <a:prstGeom prst="rect">
            <a:avLst/>
          </a:prstGeom>
          <a:noFill/>
          <a:ln w="9525">
            <a:noFill/>
            <a:miter lim="800000"/>
            <a:headEnd/>
            <a:tailEnd/>
          </a:ln>
        </p:spPr>
      </p:pic>
    </p:spTree>
    <p:extLst>
      <p:ext uri="{BB962C8B-B14F-4D97-AF65-F5344CB8AC3E}">
        <p14:creationId xmlns:p14="http://schemas.microsoft.com/office/powerpoint/2010/main" xmlns="" val="44476365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mtClean="0"/>
              <a:t>Kolesteatom</a:t>
            </a:r>
            <a:endParaRPr lang="tr-TR"/>
          </a:p>
        </p:txBody>
      </p:sp>
      <p:pic>
        <p:nvPicPr>
          <p:cNvPr id="52227" name="Picture 2" descr="C:\Users\IY\Desktop\Orta_Kulak_Hast\image\kolesteatom.JPG"/>
          <p:cNvPicPr>
            <a:picLocks noChangeAspect="1" noChangeArrowheads="1"/>
          </p:cNvPicPr>
          <p:nvPr/>
        </p:nvPicPr>
        <p:blipFill>
          <a:blip r:embed="rId3" cstate="print"/>
          <a:srcRect/>
          <a:stretch>
            <a:fillRect/>
          </a:stretch>
        </p:blipFill>
        <p:spPr bwMode="auto">
          <a:xfrm>
            <a:off x="755650" y="1487488"/>
            <a:ext cx="5610225" cy="5181600"/>
          </a:xfrm>
          <a:prstGeom prst="rect">
            <a:avLst/>
          </a:prstGeom>
          <a:noFill/>
          <a:ln w="9525">
            <a:noFill/>
            <a:miter lim="800000"/>
            <a:headEnd/>
            <a:tailEnd/>
          </a:ln>
        </p:spPr>
      </p:pic>
      <p:pic>
        <p:nvPicPr>
          <p:cNvPr id="52228" name="Picture 7" descr="C:\Users\IY\Desktop\Orta_Kulak_Hast\image\kolest2.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588125" y="4221163"/>
            <a:ext cx="2425700" cy="2425700"/>
          </a:xfrm>
          <a:prstGeom prst="rect">
            <a:avLst/>
          </a:prstGeom>
          <a:noFill/>
          <a:ln w="9525">
            <a:noFill/>
            <a:miter lim="800000"/>
            <a:headEnd/>
            <a:tailEnd/>
          </a:ln>
        </p:spPr>
      </p:pic>
      <p:pic>
        <p:nvPicPr>
          <p:cNvPr id="52229" name="Picture 8" descr="C:\Users\IY\Desktop\Orta_Kulak_Hast\image\kolest4.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516688" y="1557338"/>
            <a:ext cx="2519362" cy="2519362"/>
          </a:xfrm>
          <a:prstGeom prst="rect">
            <a:avLst/>
          </a:prstGeom>
          <a:noFill/>
          <a:ln w="9525">
            <a:noFill/>
            <a:miter lim="800000"/>
            <a:headEnd/>
            <a:tailEnd/>
          </a:ln>
        </p:spPr>
      </p:pic>
    </p:spTree>
    <p:extLst>
      <p:ext uri="{BB962C8B-B14F-4D97-AF65-F5344CB8AC3E}">
        <p14:creationId xmlns:p14="http://schemas.microsoft.com/office/powerpoint/2010/main" xmlns="" val="116683819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tr-TR" b="1" dirty="0" smtClean="0"/>
              <a:t>Kolesteatom</a:t>
            </a:r>
            <a:endParaRPr lang="en-US" b="1" dirty="0"/>
          </a:p>
        </p:txBody>
      </p:sp>
      <p:sp>
        <p:nvSpPr>
          <p:cNvPr id="3" name="Content Placeholder 2"/>
          <p:cNvSpPr>
            <a:spLocks noGrp="1"/>
          </p:cNvSpPr>
          <p:nvPr>
            <p:ph idx="1"/>
          </p:nvPr>
        </p:nvSpPr>
        <p:spPr>
          <a:xfrm>
            <a:off x="457200" y="1295400"/>
            <a:ext cx="8458200" cy="4830763"/>
          </a:xfrm>
        </p:spPr>
        <p:txBody>
          <a:bodyPr>
            <a:noAutofit/>
          </a:bodyPr>
          <a:lstStyle/>
          <a:p>
            <a:pPr>
              <a:spcBef>
                <a:spcPct val="0"/>
              </a:spcBef>
            </a:pPr>
            <a:r>
              <a:rPr lang="tr-TR" sz="2000" dirty="0" smtClean="0"/>
              <a:t>Kolesteatom, olmaması gereken yerde bulunan deriye ait skuamöz epitel dokusu olarak tanımlanabilir. </a:t>
            </a:r>
            <a:r>
              <a:rPr lang="en-US" sz="2000" dirty="0" err="1" smtClean="0"/>
              <a:t>En</a:t>
            </a:r>
            <a:r>
              <a:rPr lang="en-US" sz="2000" dirty="0" smtClean="0"/>
              <a:t> </a:t>
            </a:r>
            <a:r>
              <a:rPr lang="en-US" sz="2000" dirty="0" err="1" smtClean="0"/>
              <a:t>dışta</a:t>
            </a:r>
            <a:r>
              <a:rPr lang="en-US" sz="2000" dirty="0" smtClean="0"/>
              <a:t> </a:t>
            </a:r>
            <a:r>
              <a:rPr lang="en-US" sz="2000" dirty="0" err="1" smtClean="0"/>
              <a:t>canlı</a:t>
            </a:r>
            <a:r>
              <a:rPr lang="en-US" sz="2000" dirty="0" smtClean="0"/>
              <a:t> </a:t>
            </a:r>
            <a:r>
              <a:rPr lang="en-US" sz="2000" dirty="0" err="1" smtClean="0"/>
              <a:t>ve</a:t>
            </a:r>
            <a:r>
              <a:rPr lang="en-US" sz="2000" dirty="0" smtClean="0"/>
              <a:t> </a:t>
            </a:r>
            <a:r>
              <a:rPr lang="en-US" sz="2000" dirty="0" err="1" smtClean="0"/>
              <a:t>çok</a:t>
            </a:r>
            <a:r>
              <a:rPr lang="en-US" sz="2000" dirty="0" smtClean="0"/>
              <a:t> </a:t>
            </a:r>
            <a:r>
              <a:rPr lang="en-US" sz="2000" dirty="0" err="1" smtClean="0"/>
              <a:t>katlı</a:t>
            </a:r>
            <a:r>
              <a:rPr lang="en-US" sz="2000" dirty="0" smtClean="0"/>
              <a:t> </a:t>
            </a:r>
            <a:r>
              <a:rPr lang="en-US" sz="2000" dirty="0" err="1" smtClean="0"/>
              <a:t>yassı</a:t>
            </a:r>
            <a:r>
              <a:rPr lang="en-US" sz="2000" dirty="0" smtClean="0"/>
              <a:t> </a:t>
            </a:r>
            <a:r>
              <a:rPr lang="en-US" sz="2000" dirty="0" err="1" smtClean="0"/>
              <a:t>epitelden</a:t>
            </a:r>
            <a:r>
              <a:rPr lang="en-US" sz="2000" dirty="0" smtClean="0"/>
              <a:t> </a:t>
            </a:r>
            <a:r>
              <a:rPr lang="en-US" sz="2000" dirty="0" err="1" smtClean="0"/>
              <a:t>oluşan</a:t>
            </a:r>
            <a:r>
              <a:rPr lang="en-US" sz="2000" dirty="0" smtClean="0"/>
              <a:t> </a:t>
            </a:r>
            <a:r>
              <a:rPr lang="en-US" sz="2000" dirty="0" err="1" smtClean="0"/>
              <a:t>ve</a:t>
            </a:r>
            <a:r>
              <a:rPr lang="en-US" sz="2000" dirty="0" smtClean="0"/>
              <a:t> </a:t>
            </a:r>
            <a:r>
              <a:rPr lang="en-US" sz="2000" dirty="0" err="1" smtClean="0"/>
              <a:t>sürekli</a:t>
            </a:r>
            <a:r>
              <a:rPr lang="en-US" sz="2000" dirty="0" smtClean="0"/>
              <a:t> </a:t>
            </a:r>
            <a:r>
              <a:rPr lang="en-US" sz="2000" dirty="0" err="1" smtClean="0"/>
              <a:t>yenilenen</a:t>
            </a:r>
            <a:r>
              <a:rPr lang="en-US" sz="2000" dirty="0" smtClean="0"/>
              <a:t> </a:t>
            </a:r>
            <a:r>
              <a:rPr lang="en-US" sz="2000" dirty="0" err="1" smtClean="0"/>
              <a:t>matriks</a:t>
            </a:r>
            <a:r>
              <a:rPr lang="en-US" sz="2000" dirty="0" smtClean="0"/>
              <a:t> </a:t>
            </a:r>
            <a:r>
              <a:rPr lang="en-US" sz="2000" dirty="0" err="1" smtClean="0"/>
              <a:t>ve</a:t>
            </a:r>
            <a:r>
              <a:rPr lang="en-US" sz="2000" dirty="0" smtClean="0"/>
              <a:t> </a:t>
            </a:r>
            <a:r>
              <a:rPr lang="en-US" sz="2000" dirty="0" err="1" smtClean="0"/>
              <a:t>ortasında</a:t>
            </a:r>
            <a:r>
              <a:rPr lang="en-US" sz="2000" dirty="0" smtClean="0"/>
              <a:t> </a:t>
            </a:r>
            <a:r>
              <a:rPr lang="en-US" sz="2000" dirty="0" err="1" smtClean="0"/>
              <a:t>safra</a:t>
            </a:r>
            <a:r>
              <a:rPr lang="en-US" sz="2000" dirty="0" smtClean="0"/>
              <a:t> </a:t>
            </a:r>
            <a:r>
              <a:rPr lang="en-US" sz="2000" dirty="0" err="1" smtClean="0"/>
              <a:t>yağlarından</a:t>
            </a:r>
            <a:r>
              <a:rPr lang="en-US" sz="2000" dirty="0" smtClean="0"/>
              <a:t> </a:t>
            </a:r>
            <a:r>
              <a:rPr lang="en-US" sz="2000" dirty="0" err="1" smtClean="0"/>
              <a:t>oluşan</a:t>
            </a:r>
            <a:r>
              <a:rPr lang="en-US" sz="2000" dirty="0" smtClean="0"/>
              <a:t> </a:t>
            </a:r>
            <a:r>
              <a:rPr lang="en-US" sz="2000" dirty="0" err="1" smtClean="0"/>
              <a:t>yapılardır</a:t>
            </a:r>
            <a:r>
              <a:rPr lang="en-US" sz="2000" dirty="0" smtClean="0"/>
              <a:t>. </a:t>
            </a:r>
            <a:r>
              <a:rPr lang="en-US" sz="2000" dirty="0" err="1" smtClean="0"/>
              <a:t>Yavaş</a:t>
            </a:r>
            <a:r>
              <a:rPr lang="en-US" sz="2000" dirty="0" smtClean="0"/>
              <a:t>, </a:t>
            </a:r>
            <a:r>
              <a:rPr lang="en-US" sz="2000" dirty="0" err="1" smtClean="0"/>
              <a:t>ancak</a:t>
            </a:r>
            <a:r>
              <a:rPr lang="en-US" sz="2000" dirty="0" smtClean="0"/>
              <a:t> </a:t>
            </a:r>
            <a:r>
              <a:rPr lang="en-US" sz="2000" dirty="0" err="1" smtClean="0"/>
              <a:t>sürekli</a:t>
            </a:r>
            <a:r>
              <a:rPr lang="en-US" sz="2000" dirty="0" smtClean="0"/>
              <a:t> </a:t>
            </a:r>
            <a:r>
              <a:rPr lang="en-US" sz="2000" dirty="0" err="1" smtClean="0"/>
              <a:t>büyüyerek</a:t>
            </a:r>
            <a:r>
              <a:rPr lang="en-US" sz="2000" dirty="0" smtClean="0"/>
              <a:t> </a:t>
            </a:r>
            <a:r>
              <a:rPr lang="en-US" sz="2000" dirty="0" err="1" smtClean="0"/>
              <a:t>çevrelerindeki</a:t>
            </a:r>
            <a:r>
              <a:rPr lang="en-US" sz="2000" dirty="0" smtClean="0"/>
              <a:t> </a:t>
            </a:r>
            <a:r>
              <a:rPr lang="en-US" sz="2000" dirty="0" err="1" smtClean="0"/>
              <a:t>kemikleri</a:t>
            </a:r>
            <a:r>
              <a:rPr lang="en-US" sz="2000" dirty="0" smtClean="0"/>
              <a:t> </a:t>
            </a:r>
            <a:r>
              <a:rPr lang="en-US" sz="2000" dirty="0" err="1" smtClean="0"/>
              <a:t>proteolitik</a:t>
            </a:r>
            <a:r>
              <a:rPr lang="en-US" sz="2000" dirty="0" smtClean="0"/>
              <a:t> </a:t>
            </a:r>
            <a:r>
              <a:rPr lang="en-US" sz="2000" dirty="0" err="1" smtClean="0"/>
              <a:t>enzimleri</a:t>
            </a:r>
            <a:r>
              <a:rPr lang="en-US" sz="2000" dirty="0" smtClean="0"/>
              <a:t> </a:t>
            </a:r>
            <a:r>
              <a:rPr lang="en-US" sz="2000" dirty="0" err="1" smtClean="0"/>
              <a:t>ve</a:t>
            </a:r>
            <a:r>
              <a:rPr lang="en-US" sz="2000" dirty="0" smtClean="0"/>
              <a:t> </a:t>
            </a:r>
            <a:r>
              <a:rPr lang="en-US" sz="2000" dirty="0" err="1" smtClean="0"/>
              <a:t>osteoklastları</a:t>
            </a:r>
            <a:r>
              <a:rPr lang="en-US" sz="2000" dirty="0" smtClean="0"/>
              <a:t> </a:t>
            </a:r>
            <a:r>
              <a:rPr lang="en-US" sz="2000" dirty="0" err="1" smtClean="0"/>
              <a:t>aktive</a:t>
            </a:r>
            <a:r>
              <a:rPr lang="en-US" sz="2000" dirty="0" smtClean="0"/>
              <a:t> </a:t>
            </a:r>
            <a:r>
              <a:rPr lang="en-US" sz="2000" dirty="0" err="1" smtClean="0"/>
              <a:t>ederek</a:t>
            </a:r>
            <a:r>
              <a:rPr lang="en-US" sz="2000" dirty="0" smtClean="0"/>
              <a:t> </a:t>
            </a:r>
            <a:r>
              <a:rPr lang="en-US" sz="2000" dirty="0" err="1" smtClean="0"/>
              <a:t>tahrip</a:t>
            </a:r>
            <a:r>
              <a:rPr lang="en-US" sz="2000" dirty="0" smtClean="0"/>
              <a:t> </a:t>
            </a:r>
            <a:r>
              <a:rPr lang="en-US" sz="2000" dirty="0" err="1" smtClean="0"/>
              <a:t>ederler</a:t>
            </a:r>
            <a:r>
              <a:rPr lang="en-US" sz="2000" dirty="0" smtClean="0"/>
              <a:t>. Bu </a:t>
            </a:r>
            <a:r>
              <a:rPr lang="en-US" sz="2000" dirty="0" err="1" smtClean="0"/>
              <a:t>nedenle</a:t>
            </a:r>
            <a:r>
              <a:rPr lang="en-US" sz="2000" dirty="0" smtClean="0"/>
              <a:t> otitis media </a:t>
            </a:r>
            <a:r>
              <a:rPr lang="en-US" sz="2000" dirty="0" err="1" smtClean="0"/>
              <a:t>komplikasyonlarına</a:t>
            </a:r>
            <a:r>
              <a:rPr lang="en-US" sz="2000" dirty="0" smtClean="0"/>
              <a:t> </a:t>
            </a:r>
            <a:r>
              <a:rPr lang="en-US" sz="2000" dirty="0" err="1" smtClean="0"/>
              <a:t>yol</a:t>
            </a:r>
            <a:r>
              <a:rPr lang="en-US" sz="2000" dirty="0" smtClean="0"/>
              <a:t> </a:t>
            </a:r>
            <a:r>
              <a:rPr lang="en-US" sz="2000" dirty="0" err="1" smtClean="0"/>
              <a:t>açabilirler</a:t>
            </a:r>
            <a:r>
              <a:rPr lang="en-US" sz="2000" dirty="0" smtClean="0"/>
              <a:t>. </a:t>
            </a:r>
            <a:r>
              <a:rPr lang="en-US" sz="2000" dirty="0" err="1" smtClean="0"/>
              <a:t>Çoğunlukla</a:t>
            </a:r>
            <a:r>
              <a:rPr lang="en-US" sz="2000" dirty="0" smtClean="0"/>
              <a:t> </a:t>
            </a:r>
            <a:r>
              <a:rPr lang="en-US" sz="2000" dirty="0" err="1" smtClean="0"/>
              <a:t>kötü</a:t>
            </a:r>
            <a:r>
              <a:rPr lang="en-US" sz="2000" dirty="0" smtClean="0"/>
              <a:t> </a:t>
            </a:r>
            <a:r>
              <a:rPr lang="en-US" sz="2000" dirty="0" err="1" smtClean="0"/>
              <a:t>kokulu</a:t>
            </a:r>
            <a:r>
              <a:rPr lang="en-US" sz="2000" dirty="0" smtClean="0"/>
              <a:t> </a:t>
            </a:r>
            <a:r>
              <a:rPr lang="en-US" sz="2000" dirty="0" err="1" smtClean="0"/>
              <a:t>bir</a:t>
            </a:r>
            <a:r>
              <a:rPr lang="en-US" sz="2000" dirty="0" smtClean="0"/>
              <a:t> </a:t>
            </a:r>
            <a:r>
              <a:rPr lang="en-US" sz="2000" dirty="0" err="1" smtClean="0"/>
              <a:t>akıntı</a:t>
            </a:r>
            <a:r>
              <a:rPr lang="en-US" sz="2000" dirty="0" smtClean="0"/>
              <a:t> </a:t>
            </a:r>
            <a:r>
              <a:rPr lang="en-US" sz="2000" dirty="0" err="1" smtClean="0"/>
              <a:t>ile</a:t>
            </a:r>
            <a:r>
              <a:rPr lang="en-US" sz="2000" dirty="0" smtClean="0"/>
              <a:t> </a:t>
            </a:r>
            <a:r>
              <a:rPr lang="en-US" sz="2000" dirty="0" err="1" smtClean="0"/>
              <a:t>karakterizedir</a:t>
            </a:r>
            <a:r>
              <a:rPr lang="en-US" sz="2000" dirty="0" smtClean="0"/>
              <a:t>. </a:t>
            </a:r>
            <a:r>
              <a:rPr lang="en-US" sz="2000" dirty="0" err="1" smtClean="0"/>
              <a:t>Otoskopik</a:t>
            </a:r>
            <a:r>
              <a:rPr lang="en-US" sz="2000" dirty="0" smtClean="0"/>
              <a:t> </a:t>
            </a:r>
            <a:r>
              <a:rPr lang="en-US" sz="2000" dirty="0" err="1" smtClean="0"/>
              <a:t>muayenede</a:t>
            </a:r>
            <a:r>
              <a:rPr lang="en-US" sz="2000" dirty="0" smtClean="0"/>
              <a:t> </a:t>
            </a:r>
            <a:r>
              <a:rPr lang="en-US" sz="2000" dirty="0" err="1" smtClean="0"/>
              <a:t>parlak</a:t>
            </a:r>
            <a:r>
              <a:rPr lang="en-US" sz="2000" dirty="0" smtClean="0"/>
              <a:t> </a:t>
            </a:r>
            <a:r>
              <a:rPr lang="en-US" sz="2000" dirty="0" err="1" smtClean="0"/>
              <a:t>beyaz</a:t>
            </a:r>
            <a:r>
              <a:rPr lang="en-US" sz="2000" dirty="0" smtClean="0"/>
              <a:t> </a:t>
            </a:r>
            <a:r>
              <a:rPr lang="en-US" sz="2000" dirty="0" err="1" smtClean="0"/>
              <a:t>fildişi</a:t>
            </a:r>
            <a:r>
              <a:rPr lang="en-US" sz="2000" dirty="0" smtClean="0"/>
              <a:t> </a:t>
            </a:r>
            <a:r>
              <a:rPr lang="en-US" sz="2000" dirty="0" err="1" smtClean="0"/>
              <a:t>rengindedir</a:t>
            </a:r>
            <a:r>
              <a:rPr lang="en-US" sz="2000" dirty="0" smtClean="0"/>
              <a:t>.</a:t>
            </a:r>
            <a:endParaRPr lang="tr-TR" sz="2000" dirty="0" smtClean="0"/>
          </a:p>
          <a:p>
            <a:pPr>
              <a:spcBef>
                <a:spcPct val="0"/>
              </a:spcBef>
            </a:pPr>
            <a:endParaRPr lang="tr-TR" sz="2000" dirty="0" smtClean="0"/>
          </a:p>
          <a:p>
            <a:pPr>
              <a:spcBef>
                <a:spcPct val="0"/>
              </a:spcBef>
            </a:pPr>
            <a:r>
              <a:rPr lang="en-US" sz="2000" dirty="0" err="1" smtClean="0"/>
              <a:t>Kolesteatomun</a:t>
            </a:r>
            <a:r>
              <a:rPr lang="en-US" sz="2000" dirty="0" smtClean="0"/>
              <a:t> </a:t>
            </a:r>
            <a:r>
              <a:rPr lang="en-US" sz="2000" dirty="0" err="1" smtClean="0"/>
              <a:t>oluş</a:t>
            </a:r>
            <a:r>
              <a:rPr lang="en-US" sz="2000" dirty="0" smtClean="0"/>
              <a:t> </a:t>
            </a:r>
            <a:r>
              <a:rPr lang="en-US" sz="2000" dirty="0" err="1" smtClean="0"/>
              <a:t>mekanizmasında</a:t>
            </a:r>
            <a:r>
              <a:rPr lang="en-US" sz="2000" dirty="0" smtClean="0"/>
              <a:t> </a:t>
            </a:r>
            <a:r>
              <a:rPr lang="en-US" sz="2000" dirty="0" err="1" smtClean="0"/>
              <a:t>konjenital</a:t>
            </a:r>
            <a:r>
              <a:rPr lang="en-US" sz="2000" dirty="0" smtClean="0"/>
              <a:t> </a:t>
            </a:r>
            <a:r>
              <a:rPr lang="en-US" sz="2000" dirty="0" err="1" smtClean="0"/>
              <a:t>epitelyal</a:t>
            </a:r>
            <a:r>
              <a:rPr lang="en-US" sz="2000" dirty="0" smtClean="0"/>
              <a:t> </a:t>
            </a:r>
            <a:r>
              <a:rPr lang="en-US" sz="2000" dirty="0" err="1" smtClean="0"/>
              <a:t>artıklar</a:t>
            </a:r>
            <a:r>
              <a:rPr lang="en-US" sz="2000" dirty="0" smtClean="0"/>
              <a:t>, kulak </a:t>
            </a:r>
            <a:r>
              <a:rPr lang="en-US" sz="2000" dirty="0" err="1" smtClean="0"/>
              <a:t>zarındaki</a:t>
            </a:r>
            <a:r>
              <a:rPr lang="en-US" sz="2000" dirty="0" smtClean="0"/>
              <a:t> </a:t>
            </a:r>
            <a:r>
              <a:rPr lang="en-US" sz="2000" dirty="0" err="1" smtClean="0"/>
              <a:t>perforasyonlardan</a:t>
            </a:r>
            <a:r>
              <a:rPr lang="en-US" sz="2000" dirty="0" smtClean="0"/>
              <a:t> </a:t>
            </a:r>
            <a:r>
              <a:rPr lang="en-US" sz="2000" dirty="0" err="1" smtClean="0"/>
              <a:t>epitel</a:t>
            </a:r>
            <a:r>
              <a:rPr lang="en-US" sz="2000" dirty="0" smtClean="0"/>
              <a:t> </a:t>
            </a:r>
            <a:r>
              <a:rPr lang="en-US" sz="2000" dirty="0" err="1" smtClean="0"/>
              <a:t>göçü</a:t>
            </a:r>
            <a:r>
              <a:rPr lang="en-US" sz="2000" dirty="0" smtClean="0"/>
              <a:t> (</a:t>
            </a:r>
            <a:r>
              <a:rPr lang="en-US" sz="2000" dirty="0" err="1" smtClean="0"/>
              <a:t>migrasyonu</a:t>
            </a:r>
            <a:r>
              <a:rPr lang="en-US" sz="2000" dirty="0" smtClean="0"/>
              <a:t>), </a:t>
            </a:r>
            <a:r>
              <a:rPr lang="en-US" sz="2000" dirty="0" err="1" smtClean="0"/>
              <a:t>skuamoz</a:t>
            </a:r>
            <a:r>
              <a:rPr lang="en-US" sz="2000" dirty="0" smtClean="0"/>
              <a:t> </a:t>
            </a:r>
            <a:r>
              <a:rPr lang="en-US" sz="2000" dirty="0" err="1" smtClean="0"/>
              <a:t>metaplazi</a:t>
            </a:r>
            <a:r>
              <a:rPr lang="en-US" sz="2000" dirty="0" smtClean="0"/>
              <a:t> </a:t>
            </a:r>
            <a:r>
              <a:rPr lang="en-US" sz="2000" dirty="0" err="1" smtClean="0"/>
              <a:t>ve</a:t>
            </a:r>
            <a:r>
              <a:rPr lang="en-US" sz="2000" dirty="0" smtClean="0"/>
              <a:t> kulak </a:t>
            </a:r>
            <a:r>
              <a:rPr lang="en-US" sz="2000" dirty="0" err="1" smtClean="0"/>
              <a:t>zarı</a:t>
            </a:r>
            <a:r>
              <a:rPr lang="en-US" sz="2000" dirty="0" smtClean="0"/>
              <a:t> </a:t>
            </a:r>
            <a:r>
              <a:rPr lang="en-US" sz="2000" dirty="0" err="1" smtClean="0"/>
              <a:t>retraksiyonları</a:t>
            </a:r>
            <a:r>
              <a:rPr lang="en-US" sz="2000" dirty="0" smtClean="0"/>
              <a:t> </a:t>
            </a:r>
            <a:r>
              <a:rPr lang="en-US" sz="2000" dirty="0" err="1" smtClean="0"/>
              <a:t>suçlanmaktadır</a:t>
            </a:r>
            <a:r>
              <a:rPr lang="en-US" sz="2000" dirty="0" smtClean="0"/>
              <a:t>.</a:t>
            </a:r>
            <a:endParaRPr lang="tr-TR" sz="2000" dirty="0" smtClean="0"/>
          </a:p>
          <a:p>
            <a:pPr>
              <a:spcBef>
                <a:spcPct val="0"/>
              </a:spcBef>
            </a:pPr>
            <a:endParaRPr lang="tr-TR" sz="2000" b="1" i="1" dirty="0" smtClean="0"/>
          </a:p>
        </p:txBody>
      </p:sp>
    </p:spTree>
    <p:extLst>
      <p:ext uri="{BB962C8B-B14F-4D97-AF65-F5344CB8AC3E}">
        <p14:creationId xmlns:p14="http://schemas.microsoft.com/office/powerpoint/2010/main" xmlns="" val="25079679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tr-TR" b="1" dirty="0" smtClean="0"/>
              <a:t>Kolesteatom</a:t>
            </a:r>
            <a:endParaRPr lang="en-US" b="1" dirty="0"/>
          </a:p>
        </p:txBody>
      </p:sp>
      <p:sp>
        <p:nvSpPr>
          <p:cNvPr id="3" name="Content Placeholder 2"/>
          <p:cNvSpPr>
            <a:spLocks noGrp="1"/>
          </p:cNvSpPr>
          <p:nvPr>
            <p:ph idx="1"/>
          </p:nvPr>
        </p:nvSpPr>
        <p:spPr>
          <a:xfrm>
            <a:off x="457200" y="990600"/>
            <a:ext cx="8458200" cy="5135563"/>
          </a:xfrm>
        </p:spPr>
        <p:txBody>
          <a:bodyPr>
            <a:noAutofit/>
          </a:bodyPr>
          <a:lstStyle/>
          <a:p>
            <a:pPr>
              <a:spcBef>
                <a:spcPct val="0"/>
              </a:spcBef>
            </a:pPr>
            <a:r>
              <a:rPr lang="en-US" sz="2000" b="1" i="1" dirty="0" err="1" smtClean="0"/>
              <a:t>Konjenital</a:t>
            </a:r>
            <a:r>
              <a:rPr lang="en-US" sz="2000" b="1" i="1" dirty="0" smtClean="0"/>
              <a:t> </a:t>
            </a:r>
            <a:r>
              <a:rPr lang="en-US" sz="2000" b="1" i="1" dirty="0" err="1" smtClean="0"/>
              <a:t>kolesteatom</a:t>
            </a:r>
            <a:r>
              <a:rPr lang="en-US" sz="2000" i="1" dirty="0" smtClean="0"/>
              <a:t>:</a:t>
            </a:r>
            <a:r>
              <a:rPr lang="en-US" sz="2000" dirty="0" smtClean="0"/>
              <a:t> </a:t>
            </a:r>
            <a:r>
              <a:rPr lang="en-US" sz="2000" dirty="0" err="1" smtClean="0"/>
              <a:t>Kafa</a:t>
            </a:r>
            <a:r>
              <a:rPr lang="en-US" sz="2000" dirty="0" smtClean="0"/>
              <a:t> </a:t>
            </a:r>
            <a:r>
              <a:rPr lang="en-US" sz="2000" dirty="0" err="1" smtClean="0"/>
              <a:t>kemikleri</a:t>
            </a:r>
            <a:r>
              <a:rPr lang="en-US" sz="2000" dirty="0" smtClean="0"/>
              <a:t> </a:t>
            </a:r>
            <a:r>
              <a:rPr lang="en-US" sz="2000" dirty="0" err="1" smtClean="0"/>
              <a:t>içinde</a:t>
            </a:r>
            <a:r>
              <a:rPr lang="en-US" sz="2000" dirty="0" smtClean="0"/>
              <a:t> (</a:t>
            </a:r>
            <a:r>
              <a:rPr lang="en-US" sz="2000" dirty="0" err="1" smtClean="0"/>
              <a:t>en</a:t>
            </a:r>
            <a:r>
              <a:rPr lang="en-US" sz="2000" dirty="0" smtClean="0"/>
              <a:t> </a:t>
            </a:r>
            <a:r>
              <a:rPr lang="en-US" sz="2000" dirty="0" err="1" smtClean="0"/>
              <a:t>sık</a:t>
            </a:r>
            <a:r>
              <a:rPr lang="en-US" sz="2000" dirty="0" smtClean="0"/>
              <a:t> temporal </a:t>
            </a:r>
            <a:r>
              <a:rPr lang="en-US" sz="2000" dirty="0" err="1" smtClean="0"/>
              <a:t>kemikte</a:t>
            </a:r>
            <a:r>
              <a:rPr lang="en-US" sz="2000" dirty="0" smtClean="0"/>
              <a:t>) </a:t>
            </a:r>
            <a:r>
              <a:rPr lang="en-US" sz="2000" dirty="0" err="1" smtClean="0"/>
              <a:t>konjenital</a:t>
            </a:r>
            <a:r>
              <a:rPr lang="en-US" sz="2000" dirty="0" smtClean="0"/>
              <a:t> </a:t>
            </a:r>
            <a:r>
              <a:rPr lang="en-US" sz="2000" dirty="0" err="1" smtClean="0"/>
              <a:t>epitel</a:t>
            </a:r>
            <a:r>
              <a:rPr lang="en-US" sz="2000" dirty="0" smtClean="0"/>
              <a:t> </a:t>
            </a:r>
            <a:r>
              <a:rPr lang="en-US" sz="2000" dirty="0" err="1" smtClean="0"/>
              <a:t>artıklarından</a:t>
            </a:r>
            <a:r>
              <a:rPr lang="en-US" sz="2000" dirty="0" smtClean="0"/>
              <a:t> </a:t>
            </a:r>
            <a:r>
              <a:rPr lang="en-US" sz="2000" dirty="0" err="1" smtClean="0"/>
              <a:t>geliştiği</a:t>
            </a:r>
            <a:r>
              <a:rPr lang="en-US" sz="2000" dirty="0" smtClean="0"/>
              <a:t> </a:t>
            </a:r>
            <a:r>
              <a:rPr lang="en-US" sz="2000" dirty="0" err="1" smtClean="0"/>
              <a:t>kabul</a:t>
            </a:r>
            <a:r>
              <a:rPr lang="en-US" sz="2000" dirty="0" smtClean="0"/>
              <a:t> </a:t>
            </a:r>
            <a:r>
              <a:rPr lang="en-US" sz="2000" dirty="0" err="1" smtClean="0"/>
              <a:t>edilen</a:t>
            </a:r>
            <a:r>
              <a:rPr lang="en-US" sz="2000" dirty="0" smtClean="0"/>
              <a:t> </a:t>
            </a:r>
            <a:r>
              <a:rPr lang="en-US" sz="2000" dirty="0" err="1" smtClean="0"/>
              <a:t>formdur</a:t>
            </a:r>
            <a:r>
              <a:rPr lang="en-US" sz="2000" dirty="0" smtClean="0"/>
              <a:t>. </a:t>
            </a:r>
            <a:r>
              <a:rPr lang="en-US" sz="2000" dirty="0" err="1" smtClean="0"/>
              <a:t>Başlangıçta</a:t>
            </a:r>
            <a:r>
              <a:rPr lang="en-US" sz="2000" dirty="0" smtClean="0"/>
              <a:t> </a:t>
            </a:r>
            <a:r>
              <a:rPr lang="en-US" sz="2000" dirty="0" err="1" smtClean="0"/>
              <a:t>zarda</a:t>
            </a:r>
            <a:r>
              <a:rPr lang="en-US" sz="2000" dirty="0" smtClean="0"/>
              <a:t> </a:t>
            </a:r>
            <a:r>
              <a:rPr lang="en-US" sz="2000" dirty="0" err="1" smtClean="0"/>
              <a:t>perforasyon</a:t>
            </a:r>
            <a:r>
              <a:rPr lang="en-US" sz="2000" dirty="0" smtClean="0"/>
              <a:t> </a:t>
            </a:r>
            <a:r>
              <a:rPr lang="en-US" sz="2000" dirty="0" err="1" smtClean="0"/>
              <a:t>yoktur</a:t>
            </a:r>
            <a:r>
              <a:rPr lang="en-US" sz="2000" dirty="0" smtClean="0"/>
              <a:t>. </a:t>
            </a:r>
            <a:r>
              <a:rPr lang="en-US" sz="2000" dirty="0" err="1" smtClean="0"/>
              <a:t>Ancak</a:t>
            </a:r>
            <a:r>
              <a:rPr lang="en-US" sz="2000" dirty="0" smtClean="0"/>
              <a:t> </a:t>
            </a:r>
            <a:r>
              <a:rPr lang="en-US" sz="2000" dirty="0" err="1" smtClean="0"/>
              <a:t>geç</a:t>
            </a:r>
            <a:r>
              <a:rPr lang="en-US" sz="2000" dirty="0" smtClean="0"/>
              <a:t> </a:t>
            </a:r>
            <a:r>
              <a:rPr lang="en-US" sz="2000" dirty="0" err="1" smtClean="0"/>
              <a:t>dönemde</a:t>
            </a:r>
            <a:r>
              <a:rPr lang="en-US" sz="2000" dirty="0" smtClean="0"/>
              <a:t> </a:t>
            </a:r>
            <a:r>
              <a:rPr lang="en-US" sz="2000" dirty="0" err="1" smtClean="0"/>
              <a:t>ortaya</a:t>
            </a:r>
            <a:r>
              <a:rPr lang="en-US" sz="2000" dirty="0" smtClean="0"/>
              <a:t> </a:t>
            </a:r>
            <a:r>
              <a:rPr lang="en-US" sz="2000" dirty="0" err="1" smtClean="0"/>
              <a:t>çıkar</a:t>
            </a:r>
            <a:r>
              <a:rPr lang="en-US" sz="2000" dirty="0" smtClean="0"/>
              <a:t>. Bu </a:t>
            </a:r>
            <a:r>
              <a:rPr lang="en-US" sz="2000" dirty="0" err="1" smtClean="0"/>
              <a:t>nedenle</a:t>
            </a:r>
            <a:r>
              <a:rPr lang="en-US" sz="2000" dirty="0" smtClean="0"/>
              <a:t> </a:t>
            </a:r>
            <a:r>
              <a:rPr lang="en-US" sz="2000" dirty="0" err="1" smtClean="0"/>
              <a:t>erken</a:t>
            </a:r>
            <a:r>
              <a:rPr lang="en-US" sz="2000" dirty="0" smtClean="0"/>
              <a:t> </a:t>
            </a:r>
            <a:r>
              <a:rPr lang="en-US" sz="2000" dirty="0" err="1" smtClean="0"/>
              <a:t>tanımlanmaları</a:t>
            </a:r>
            <a:r>
              <a:rPr lang="en-US" sz="2000" dirty="0" smtClean="0"/>
              <a:t> </a:t>
            </a:r>
            <a:r>
              <a:rPr lang="en-US" sz="2000" dirty="0" err="1" smtClean="0"/>
              <a:t>zordur</a:t>
            </a:r>
            <a:r>
              <a:rPr lang="en-US" sz="2000" dirty="0" smtClean="0"/>
              <a:t>. </a:t>
            </a:r>
            <a:r>
              <a:rPr lang="en-US" sz="2000" dirty="0" err="1" smtClean="0"/>
              <a:t>Bazan</a:t>
            </a:r>
            <a:r>
              <a:rPr lang="en-US" sz="2000" dirty="0" smtClean="0"/>
              <a:t> </a:t>
            </a:r>
            <a:r>
              <a:rPr lang="en-US" sz="2000" dirty="0" err="1" smtClean="0"/>
              <a:t>komplikasyonla</a:t>
            </a:r>
            <a:r>
              <a:rPr lang="en-US" sz="2000" dirty="0" smtClean="0"/>
              <a:t> (</a:t>
            </a:r>
            <a:r>
              <a:rPr lang="en-US" sz="2000" dirty="0" err="1" smtClean="0"/>
              <a:t>en</a:t>
            </a:r>
            <a:r>
              <a:rPr lang="en-US" sz="2000" dirty="0" smtClean="0"/>
              <a:t> </a:t>
            </a:r>
            <a:r>
              <a:rPr lang="en-US" sz="2000" dirty="0" err="1" smtClean="0"/>
              <a:t>sık</a:t>
            </a:r>
            <a:r>
              <a:rPr lang="en-US" sz="2000" dirty="0" smtClean="0"/>
              <a:t> </a:t>
            </a:r>
            <a:r>
              <a:rPr lang="en-US" sz="2000" dirty="0" err="1" smtClean="0"/>
              <a:t>fasial</a:t>
            </a:r>
            <a:r>
              <a:rPr lang="en-US" sz="2000" dirty="0" smtClean="0"/>
              <a:t> </a:t>
            </a:r>
            <a:r>
              <a:rPr lang="en-US" sz="2000" dirty="0" err="1" smtClean="0"/>
              <a:t>sinir</a:t>
            </a:r>
            <a:r>
              <a:rPr lang="en-US" sz="2000" dirty="0" smtClean="0"/>
              <a:t> </a:t>
            </a:r>
            <a:r>
              <a:rPr lang="en-US" sz="2000" dirty="0" err="1" smtClean="0"/>
              <a:t>parezi</a:t>
            </a:r>
            <a:r>
              <a:rPr lang="en-US" sz="2000" dirty="0" smtClean="0"/>
              <a:t> </a:t>
            </a:r>
            <a:r>
              <a:rPr lang="en-US" sz="2000" dirty="0" err="1" smtClean="0"/>
              <a:t>veya</a:t>
            </a:r>
            <a:r>
              <a:rPr lang="en-US" sz="2000" dirty="0" smtClean="0"/>
              <a:t> </a:t>
            </a:r>
            <a:r>
              <a:rPr lang="en-US" sz="2000" dirty="0" err="1" smtClean="0"/>
              <a:t>paralizisi</a:t>
            </a:r>
            <a:r>
              <a:rPr lang="en-US" sz="2000" dirty="0" smtClean="0"/>
              <a:t> </a:t>
            </a:r>
            <a:r>
              <a:rPr lang="en-US" sz="2000" dirty="0" err="1" smtClean="0"/>
              <a:t>ile</a:t>
            </a:r>
            <a:r>
              <a:rPr lang="en-US" sz="2000" dirty="0" smtClean="0"/>
              <a:t>) </a:t>
            </a:r>
            <a:r>
              <a:rPr lang="en-US" sz="2000" dirty="0" err="1" smtClean="0"/>
              <a:t>kendini</a:t>
            </a:r>
            <a:r>
              <a:rPr lang="en-US" sz="2000" dirty="0" smtClean="0"/>
              <a:t> belli </a:t>
            </a:r>
            <a:r>
              <a:rPr lang="en-US" sz="2000" dirty="0" err="1" smtClean="0"/>
              <a:t>eder</a:t>
            </a:r>
            <a:r>
              <a:rPr lang="en-US" sz="2000" dirty="0" smtClean="0"/>
              <a:t>. </a:t>
            </a:r>
            <a:endParaRPr lang="tr-TR" sz="2000" dirty="0" smtClean="0"/>
          </a:p>
          <a:p>
            <a:pPr>
              <a:spcBef>
                <a:spcPct val="0"/>
              </a:spcBef>
            </a:pPr>
            <a:endParaRPr lang="tr-TR" sz="2000" b="1" i="1" dirty="0" smtClean="0"/>
          </a:p>
          <a:p>
            <a:pPr>
              <a:spcBef>
                <a:spcPct val="0"/>
              </a:spcBef>
            </a:pPr>
            <a:r>
              <a:rPr lang="en-US" sz="2000" b="1" i="1" dirty="0" smtClean="0"/>
              <a:t>Primer </a:t>
            </a:r>
            <a:r>
              <a:rPr lang="en-US" sz="2000" b="1" i="1" dirty="0" err="1" smtClean="0"/>
              <a:t>edinilmiş</a:t>
            </a:r>
            <a:r>
              <a:rPr lang="en-US" sz="2000" b="1" i="1" dirty="0" smtClean="0"/>
              <a:t> </a:t>
            </a:r>
            <a:r>
              <a:rPr lang="en-US" sz="2000" b="1" i="1" dirty="0" err="1" smtClean="0"/>
              <a:t>kolesteatom</a:t>
            </a:r>
            <a:r>
              <a:rPr lang="en-US" sz="2000" b="1" i="1" dirty="0" smtClean="0"/>
              <a:t>:</a:t>
            </a:r>
            <a:r>
              <a:rPr lang="en-US" sz="2000" b="1" i="1" u="sng" dirty="0" smtClean="0"/>
              <a:t> </a:t>
            </a:r>
            <a:r>
              <a:rPr lang="en-US" sz="2000" dirty="0" err="1" smtClean="0"/>
              <a:t>Daha</a:t>
            </a:r>
            <a:r>
              <a:rPr lang="en-US" sz="2000" dirty="0" smtClean="0"/>
              <a:t> </a:t>
            </a:r>
            <a:r>
              <a:rPr lang="en-US" sz="2000" dirty="0" err="1" smtClean="0"/>
              <a:t>önce</a:t>
            </a:r>
            <a:r>
              <a:rPr lang="en-US" sz="2000" dirty="0" smtClean="0"/>
              <a:t> </a:t>
            </a:r>
            <a:r>
              <a:rPr lang="en-US" sz="2000" dirty="0" err="1" smtClean="0"/>
              <a:t>bir</a:t>
            </a:r>
            <a:r>
              <a:rPr lang="en-US" sz="2000" dirty="0" smtClean="0"/>
              <a:t> </a:t>
            </a:r>
            <a:r>
              <a:rPr lang="en-US" sz="2000" dirty="0" err="1" smtClean="0"/>
              <a:t>ortakulak</a:t>
            </a:r>
            <a:r>
              <a:rPr lang="en-US" sz="2000" dirty="0" smtClean="0"/>
              <a:t> </a:t>
            </a:r>
            <a:r>
              <a:rPr lang="en-US" sz="2000" dirty="0" err="1" smtClean="0"/>
              <a:t>iltihabı</a:t>
            </a:r>
            <a:r>
              <a:rPr lang="en-US" sz="2000" dirty="0" smtClean="0"/>
              <a:t> </a:t>
            </a:r>
            <a:r>
              <a:rPr lang="en-US" sz="2000" dirty="0" err="1" smtClean="0"/>
              <a:t>olmadan</a:t>
            </a:r>
            <a:r>
              <a:rPr lang="en-US" sz="2000" dirty="0" smtClean="0"/>
              <a:t> </a:t>
            </a:r>
            <a:r>
              <a:rPr lang="en-US" sz="2000" dirty="0" err="1" smtClean="0"/>
              <a:t>kendiliğinden</a:t>
            </a:r>
            <a:r>
              <a:rPr lang="en-US" sz="2000" dirty="0" smtClean="0"/>
              <a:t> </a:t>
            </a:r>
            <a:r>
              <a:rPr lang="en-US" sz="2000" dirty="0" err="1" smtClean="0"/>
              <a:t>gelişir</a:t>
            </a:r>
            <a:r>
              <a:rPr lang="en-US" sz="2000" dirty="0" smtClean="0"/>
              <a:t>. </a:t>
            </a:r>
            <a:r>
              <a:rPr lang="en-US" sz="2000" dirty="0" err="1" smtClean="0"/>
              <a:t>Zarın</a:t>
            </a:r>
            <a:r>
              <a:rPr lang="en-US" sz="2000" dirty="0" smtClean="0"/>
              <a:t> pars </a:t>
            </a:r>
            <a:r>
              <a:rPr lang="en-US" sz="2000" dirty="0" err="1" smtClean="0"/>
              <a:t>flaccida</a:t>
            </a:r>
            <a:r>
              <a:rPr lang="en-US" sz="2000" dirty="0" smtClean="0"/>
              <a:t> </a:t>
            </a:r>
            <a:r>
              <a:rPr lang="en-US" sz="2000" dirty="0" err="1" smtClean="0"/>
              <a:t>bölümünde</a:t>
            </a:r>
            <a:r>
              <a:rPr lang="en-US" sz="2000" dirty="0" smtClean="0"/>
              <a:t> </a:t>
            </a:r>
            <a:r>
              <a:rPr lang="en-US" sz="2000" dirty="0" err="1" smtClean="0"/>
              <a:t>perforasyon</a:t>
            </a:r>
            <a:r>
              <a:rPr lang="en-US" sz="2000" dirty="0" smtClean="0"/>
              <a:t> </a:t>
            </a:r>
            <a:r>
              <a:rPr lang="en-US" sz="2000" dirty="0" err="1" smtClean="0"/>
              <a:t>vardır</a:t>
            </a:r>
            <a:r>
              <a:rPr lang="en-US" sz="2000" dirty="0" smtClean="0"/>
              <a:t>. </a:t>
            </a:r>
            <a:r>
              <a:rPr lang="en-US" sz="2000" dirty="0" err="1" smtClean="0"/>
              <a:t>Attik</a:t>
            </a:r>
            <a:r>
              <a:rPr lang="en-US" sz="2000" dirty="0" smtClean="0"/>
              <a:t> </a:t>
            </a:r>
            <a:r>
              <a:rPr lang="en-US" sz="2000" dirty="0" err="1" smtClean="0"/>
              <a:t>retraksiyon</a:t>
            </a:r>
            <a:r>
              <a:rPr lang="en-US" sz="2000" dirty="0" smtClean="0"/>
              <a:t> </a:t>
            </a:r>
            <a:r>
              <a:rPr lang="en-US" sz="2000" dirty="0" err="1" smtClean="0"/>
              <a:t>kolesteatomlarında</a:t>
            </a:r>
            <a:r>
              <a:rPr lang="en-US" sz="2000" dirty="0" smtClean="0"/>
              <a:t> </a:t>
            </a:r>
            <a:r>
              <a:rPr lang="en-US" sz="2000" dirty="0" err="1" smtClean="0"/>
              <a:t>olduğu</a:t>
            </a:r>
            <a:r>
              <a:rPr lang="en-US" sz="2000" dirty="0" smtClean="0"/>
              <a:t> </a:t>
            </a:r>
            <a:r>
              <a:rPr lang="en-US" sz="2000" dirty="0" err="1" smtClean="0"/>
              <a:t>gibi</a:t>
            </a:r>
            <a:r>
              <a:rPr lang="en-US" sz="2000" dirty="0" smtClean="0"/>
              <a:t> </a:t>
            </a:r>
            <a:r>
              <a:rPr lang="en-US" sz="2000" dirty="0" err="1" smtClean="0"/>
              <a:t>östaki</a:t>
            </a:r>
            <a:r>
              <a:rPr lang="en-US" sz="2000" dirty="0" smtClean="0"/>
              <a:t> </a:t>
            </a:r>
            <a:r>
              <a:rPr lang="en-US" sz="2000" dirty="0" err="1" smtClean="0"/>
              <a:t>fonksiyon</a:t>
            </a:r>
            <a:r>
              <a:rPr lang="en-US" sz="2000" dirty="0" smtClean="0"/>
              <a:t> </a:t>
            </a:r>
            <a:r>
              <a:rPr lang="en-US" sz="2000" dirty="0" err="1" smtClean="0"/>
              <a:t>bozukluğu</a:t>
            </a:r>
            <a:r>
              <a:rPr lang="en-US" sz="2000" dirty="0" smtClean="0"/>
              <a:t> </a:t>
            </a:r>
            <a:r>
              <a:rPr lang="en-US" sz="2000" dirty="0" err="1" smtClean="0"/>
              <a:t>sonucu</a:t>
            </a:r>
            <a:r>
              <a:rPr lang="en-US" sz="2000" dirty="0" smtClean="0"/>
              <a:t> </a:t>
            </a:r>
            <a:r>
              <a:rPr lang="en-US" sz="2000" dirty="0" err="1" smtClean="0"/>
              <a:t>atelektazi</a:t>
            </a:r>
            <a:r>
              <a:rPr lang="en-US" sz="2000" dirty="0" smtClean="0"/>
              <a:t> </a:t>
            </a:r>
            <a:r>
              <a:rPr lang="en-US" sz="2000" dirty="0" err="1" smtClean="0"/>
              <a:t>ve</a:t>
            </a:r>
            <a:r>
              <a:rPr lang="en-US" sz="2000" dirty="0" smtClean="0"/>
              <a:t> </a:t>
            </a:r>
            <a:r>
              <a:rPr lang="en-US" sz="2000" dirty="0" err="1" smtClean="0"/>
              <a:t>retraksiyon</a:t>
            </a:r>
            <a:r>
              <a:rPr lang="en-US" sz="2000" dirty="0" smtClean="0"/>
              <a:t> </a:t>
            </a:r>
            <a:r>
              <a:rPr lang="en-US" sz="2000" dirty="0" err="1" smtClean="0"/>
              <a:t>cepleri</a:t>
            </a:r>
            <a:r>
              <a:rPr lang="en-US" sz="2000" dirty="0" smtClean="0"/>
              <a:t> </a:t>
            </a:r>
            <a:r>
              <a:rPr lang="en-US" sz="2000" dirty="0" err="1" smtClean="0"/>
              <a:t>sonucunda</a:t>
            </a:r>
            <a:r>
              <a:rPr lang="en-US" sz="2000" dirty="0" smtClean="0"/>
              <a:t> </a:t>
            </a:r>
            <a:r>
              <a:rPr lang="en-US" sz="2000" dirty="0" err="1" smtClean="0"/>
              <a:t>gelişebilir</a:t>
            </a:r>
            <a:r>
              <a:rPr lang="en-US" sz="2000" dirty="0" smtClean="0"/>
              <a:t> (</a:t>
            </a:r>
            <a:r>
              <a:rPr lang="en-US" sz="2000" dirty="0" err="1" smtClean="0"/>
              <a:t>attik</a:t>
            </a:r>
            <a:r>
              <a:rPr lang="en-US" sz="2000" dirty="0" smtClean="0"/>
              <a:t> </a:t>
            </a:r>
            <a:r>
              <a:rPr lang="en-US" sz="2000" dirty="0" err="1" smtClean="0"/>
              <a:t>retraksiyon</a:t>
            </a:r>
            <a:r>
              <a:rPr lang="en-US" sz="2000" dirty="0" smtClean="0"/>
              <a:t> </a:t>
            </a:r>
            <a:r>
              <a:rPr lang="en-US" sz="2000" dirty="0" err="1" smtClean="0"/>
              <a:t>teorisi</a:t>
            </a:r>
            <a:r>
              <a:rPr lang="en-US" sz="2000" dirty="0" smtClean="0"/>
              <a:t>). </a:t>
            </a:r>
            <a:r>
              <a:rPr lang="en-US" sz="2000" dirty="0" err="1" smtClean="0"/>
              <a:t>Kolesteatom</a:t>
            </a:r>
            <a:r>
              <a:rPr lang="en-US" sz="2000" dirty="0" smtClean="0"/>
              <a:t> </a:t>
            </a:r>
            <a:r>
              <a:rPr lang="en-US" sz="2000" dirty="0" err="1" smtClean="0"/>
              <a:t>kitlesi</a:t>
            </a:r>
            <a:r>
              <a:rPr lang="en-US" sz="2000" dirty="0" smtClean="0"/>
              <a:t> </a:t>
            </a:r>
            <a:r>
              <a:rPr lang="en-US" sz="2000" dirty="0" err="1" smtClean="0"/>
              <a:t>büyüyerek</a:t>
            </a:r>
            <a:r>
              <a:rPr lang="en-US" sz="2000" dirty="0" smtClean="0"/>
              <a:t> </a:t>
            </a:r>
            <a:r>
              <a:rPr lang="en-US" sz="2000" dirty="0" err="1" smtClean="0"/>
              <a:t>attik</a:t>
            </a:r>
            <a:r>
              <a:rPr lang="en-US" sz="2000" dirty="0" smtClean="0"/>
              <a:t>, </a:t>
            </a:r>
            <a:r>
              <a:rPr lang="en-US" sz="2000" dirty="0" err="1" smtClean="0"/>
              <a:t>kemikçikler</a:t>
            </a:r>
            <a:r>
              <a:rPr lang="en-US" sz="2000" dirty="0" smtClean="0"/>
              <a:t> </a:t>
            </a:r>
            <a:r>
              <a:rPr lang="en-US" sz="2000" dirty="0" err="1" smtClean="0"/>
              <a:t>ve</a:t>
            </a:r>
            <a:r>
              <a:rPr lang="en-US" sz="2000" dirty="0" smtClean="0"/>
              <a:t> </a:t>
            </a:r>
            <a:r>
              <a:rPr lang="en-US" sz="2000" dirty="0" err="1" smtClean="0"/>
              <a:t>mastoidi</a:t>
            </a:r>
            <a:r>
              <a:rPr lang="en-US" sz="2000" dirty="0" smtClean="0"/>
              <a:t> </a:t>
            </a:r>
            <a:r>
              <a:rPr lang="en-US" sz="2000" dirty="0" err="1" smtClean="0"/>
              <a:t>tahrip</a:t>
            </a:r>
            <a:r>
              <a:rPr lang="en-US" sz="2000" dirty="0" smtClean="0"/>
              <a:t> </a:t>
            </a:r>
            <a:r>
              <a:rPr lang="en-US" sz="2000" dirty="0" err="1" smtClean="0"/>
              <a:t>eder</a:t>
            </a:r>
            <a:r>
              <a:rPr lang="en-US" sz="2000" dirty="0" smtClean="0"/>
              <a:t>.</a:t>
            </a:r>
            <a:endParaRPr lang="tr-TR" sz="2000" dirty="0" smtClean="0"/>
          </a:p>
          <a:p>
            <a:pPr>
              <a:spcBef>
                <a:spcPct val="0"/>
              </a:spcBef>
            </a:pPr>
            <a:endParaRPr lang="tr-TR" sz="2000" b="1" i="1" dirty="0" smtClean="0"/>
          </a:p>
          <a:p>
            <a:pPr>
              <a:spcBef>
                <a:spcPct val="0"/>
              </a:spcBef>
            </a:pPr>
            <a:r>
              <a:rPr lang="tr-TR" sz="2000" b="1" i="1" dirty="0" smtClean="0"/>
              <a:t>S</a:t>
            </a:r>
            <a:r>
              <a:rPr lang="en-US" sz="2000" b="1" i="1" dirty="0" err="1" smtClean="0"/>
              <a:t>ekonder</a:t>
            </a:r>
            <a:r>
              <a:rPr lang="en-US" sz="2000" b="1" i="1" dirty="0" smtClean="0"/>
              <a:t> </a:t>
            </a:r>
            <a:r>
              <a:rPr lang="en-US" sz="2000" b="1" i="1" dirty="0" err="1" smtClean="0"/>
              <a:t>edinilmiş</a:t>
            </a:r>
            <a:r>
              <a:rPr lang="en-US" sz="2000" b="1" i="1" dirty="0" smtClean="0"/>
              <a:t> </a:t>
            </a:r>
            <a:r>
              <a:rPr lang="en-US" sz="2000" b="1" i="1" dirty="0" err="1" smtClean="0"/>
              <a:t>kolesteatom</a:t>
            </a:r>
            <a:r>
              <a:rPr lang="en-US" sz="2000" b="1" i="1" dirty="0" smtClean="0"/>
              <a:t>:</a:t>
            </a:r>
            <a:r>
              <a:rPr lang="en-US" sz="2000" i="1" u="sng" dirty="0" smtClean="0"/>
              <a:t> </a:t>
            </a:r>
            <a:r>
              <a:rPr lang="en-US" sz="2000" dirty="0" smtClean="0"/>
              <a:t>Kulak </a:t>
            </a:r>
            <a:r>
              <a:rPr lang="en-US" sz="2000" dirty="0" err="1" smtClean="0"/>
              <a:t>zarında</a:t>
            </a:r>
            <a:r>
              <a:rPr lang="en-US" sz="2000" dirty="0" smtClean="0"/>
              <a:t>, </a:t>
            </a:r>
            <a:r>
              <a:rPr lang="en-US" sz="2000" dirty="0" err="1" smtClean="0"/>
              <a:t>özellikle</a:t>
            </a:r>
            <a:r>
              <a:rPr lang="en-US" sz="2000" dirty="0" smtClean="0"/>
              <a:t> </a:t>
            </a:r>
            <a:r>
              <a:rPr lang="en-US" sz="2000" dirty="0" err="1" smtClean="0"/>
              <a:t>posterosuperior</a:t>
            </a:r>
            <a:r>
              <a:rPr lang="en-US" sz="2000" dirty="0" smtClean="0"/>
              <a:t> </a:t>
            </a:r>
            <a:r>
              <a:rPr lang="en-US" sz="2000" dirty="0" err="1" smtClean="0"/>
              <a:t>marjinal</a:t>
            </a:r>
            <a:r>
              <a:rPr lang="en-US" sz="2000" dirty="0" smtClean="0"/>
              <a:t> </a:t>
            </a:r>
            <a:r>
              <a:rPr lang="en-US" sz="2000" dirty="0" err="1" smtClean="0"/>
              <a:t>perforasyon</a:t>
            </a:r>
            <a:r>
              <a:rPr lang="en-US" sz="2000" dirty="0" smtClean="0"/>
              <a:t> </a:t>
            </a:r>
            <a:r>
              <a:rPr lang="en-US" sz="2000" dirty="0" err="1" smtClean="0"/>
              <a:t>kenarından</a:t>
            </a:r>
            <a:r>
              <a:rPr lang="en-US" sz="2000" dirty="0" smtClean="0"/>
              <a:t> </a:t>
            </a:r>
            <a:r>
              <a:rPr lang="en-US" sz="2000" dirty="0" err="1" smtClean="0"/>
              <a:t>yassı</a:t>
            </a:r>
            <a:r>
              <a:rPr lang="en-US" sz="2000" dirty="0" smtClean="0"/>
              <a:t> </a:t>
            </a:r>
            <a:r>
              <a:rPr lang="en-US" sz="2000" dirty="0" err="1" smtClean="0"/>
              <a:t>epitelin</a:t>
            </a:r>
            <a:r>
              <a:rPr lang="en-US" sz="2000" dirty="0" smtClean="0"/>
              <a:t> </a:t>
            </a:r>
            <a:r>
              <a:rPr lang="en-US" sz="2000" dirty="0" err="1" smtClean="0"/>
              <a:t>ortakulağa</a:t>
            </a:r>
            <a:r>
              <a:rPr lang="en-US" sz="2000" dirty="0" smtClean="0"/>
              <a:t> </a:t>
            </a:r>
            <a:r>
              <a:rPr lang="en-US" sz="2000" dirty="0" err="1" smtClean="0"/>
              <a:t>ilerlemesi</a:t>
            </a:r>
            <a:r>
              <a:rPr lang="en-US" sz="2000" dirty="0" smtClean="0"/>
              <a:t> (</a:t>
            </a:r>
            <a:r>
              <a:rPr lang="en-US" sz="2000" dirty="0" err="1" smtClean="0"/>
              <a:t>migrasyon</a:t>
            </a:r>
            <a:r>
              <a:rPr lang="en-US" sz="2000" dirty="0" smtClean="0"/>
              <a:t> </a:t>
            </a:r>
            <a:r>
              <a:rPr lang="en-US" sz="2000" dirty="0" err="1" smtClean="0"/>
              <a:t>teorisi</a:t>
            </a:r>
            <a:r>
              <a:rPr lang="en-US" sz="2000" dirty="0" smtClean="0"/>
              <a:t>) </a:t>
            </a:r>
            <a:r>
              <a:rPr lang="en-US" sz="2000" dirty="0" err="1" smtClean="0"/>
              <a:t>sonucu</a:t>
            </a:r>
            <a:r>
              <a:rPr lang="en-US" sz="2000" dirty="0" smtClean="0"/>
              <a:t> </a:t>
            </a:r>
            <a:r>
              <a:rPr lang="en-US" sz="2000" dirty="0" err="1" smtClean="0"/>
              <a:t>veya</a:t>
            </a:r>
            <a:r>
              <a:rPr lang="en-US" sz="2000" dirty="0" smtClean="0"/>
              <a:t> </a:t>
            </a:r>
            <a:r>
              <a:rPr lang="en-US" sz="2000" dirty="0" err="1" smtClean="0"/>
              <a:t>tekrarlayan</a:t>
            </a:r>
            <a:r>
              <a:rPr lang="en-US" sz="2000" dirty="0" smtClean="0"/>
              <a:t> </a:t>
            </a:r>
            <a:r>
              <a:rPr lang="en-US" sz="2000" dirty="0" err="1" smtClean="0"/>
              <a:t>infeksiyonlar</a:t>
            </a:r>
            <a:r>
              <a:rPr lang="en-US" sz="2000" dirty="0" smtClean="0"/>
              <a:t> </a:t>
            </a:r>
            <a:r>
              <a:rPr lang="en-US" sz="2000" dirty="0" err="1" smtClean="0"/>
              <a:t>sonucunda</a:t>
            </a:r>
            <a:r>
              <a:rPr lang="en-US" sz="2000" dirty="0" smtClean="0"/>
              <a:t> </a:t>
            </a:r>
            <a:r>
              <a:rPr lang="en-US" sz="2000" dirty="0" err="1" smtClean="0"/>
              <a:t>metaplazi</a:t>
            </a:r>
            <a:r>
              <a:rPr lang="en-US" sz="2000" dirty="0" smtClean="0"/>
              <a:t> </a:t>
            </a:r>
            <a:r>
              <a:rPr lang="en-US" sz="2000" dirty="0" err="1" smtClean="0"/>
              <a:t>ile</a:t>
            </a:r>
            <a:r>
              <a:rPr lang="en-US" sz="2000" dirty="0" smtClean="0"/>
              <a:t> </a:t>
            </a:r>
            <a:r>
              <a:rPr lang="en-US" sz="2000" dirty="0" err="1" smtClean="0"/>
              <a:t>ortakulak</a:t>
            </a:r>
            <a:r>
              <a:rPr lang="en-US" sz="2000" dirty="0" smtClean="0"/>
              <a:t> </a:t>
            </a:r>
            <a:r>
              <a:rPr lang="en-US" sz="2000" dirty="0" err="1" smtClean="0"/>
              <a:t>epitelinin</a:t>
            </a:r>
            <a:r>
              <a:rPr lang="en-US" sz="2000" dirty="0" smtClean="0"/>
              <a:t> </a:t>
            </a:r>
            <a:r>
              <a:rPr lang="en-US" sz="2000" dirty="0" err="1" smtClean="0"/>
              <a:t>yassı</a:t>
            </a:r>
            <a:r>
              <a:rPr lang="en-US" sz="2000" dirty="0" smtClean="0"/>
              <a:t> </a:t>
            </a:r>
            <a:r>
              <a:rPr lang="en-US" sz="2000" dirty="0" err="1" smtClean="0"/>
              <a:t>epitele</a:t>
            </a:r>
            <a:r>
              <a:rPr lang="en-US" sz="2000" dirty="0" smtClean="0"/>
              <a:t> </a:t>
            </a:r>
            <a:r>
              <a:rPr lang="en-US" sz="2000" dirty="0" err="1" smtClean="0"/>
              <a:t>dönüşmesi</a:t>
            </a:r>
            <a:r>
              <a:rPr lang="en-US" sz="2000" dirty="0" smtClean="0"/>
              <a:t> </a:t>
            </a:r>
            <a:r>
              <a:rPr lang="en-US" sz="2000" dirty="0" err="1" smtClean="0"/>
              <a:t>sonucu</a:t>
            </a:r>
            <a:r>
              <a:rPr lang="en-US" sz="2000" dirty="0" smtClean="0"/>
              <a:t> </a:t>
            </a:r>
            <a:r>
              <a:rPr lang="en-US" sz="2000" dirty="0" err="1" smtClean="0"/>
              <a:t>oluştuğu</a:t>
            </a:r>
            <a:r>
              <a:rPr lang="en-US" sz="2000" dirty="0" smtClean="0"/>
              <a:t> </a:t>
            </a:r>
            <a:r>
              <a:rPr lang="en-US" sz="2000" dirty="0" err="1" smtClean="0"/>
              <a:t>kabul</a:t>
            </a:r>
            <a:r>
              <a:rPr lang="en-US" sz="2000" dirty="0" smtClean="0"/>
              <a:t> </a:t>
            </a:r>
            <a:r>
              <a:rPr lang="en-US" sz="2000" dirty="0" err="1" smtClean="0"/>
              <a:t>edilir</a:t>
            </a:r>
            <a:r>
              <a:rPr lang="en-US" sz="2000" dirty="0" smtClean="0"/>
              <a:t> (</a:t>
            </a:r>
            <a:r>
              <a:rPr lang="en-US" sz="2000" dirty="0" err="1" smtClean="0"/>
              <a:t>metaplazi</a:t>
            </a:r>
            <a:r>
              <a:rPr lang="en-US" sz="2000" dirty="0" smtClean="0"/>
              <a:t> </a:t>
            </a:r>
            <a:r>
              <a:rPr lang="en-US" sz="2000" dirty="0" err="1" smtClean="0"/>
              <a:t>teorisi</a:t>
            </a:r>
            <a:r>
              <a:rPr lang="en-US" sz="2000" dirty="0" smtClean="0"/>
              <a:t>).</a:t>
            </a:r>
            <a:endParaRPr lang="tr-TR" sz="2000" dirty="0" smtClean="0"/>
          </a:p>
          <a:p>
            <a:pPr>
              <a:spcBef>
                <a:spcPct val="0"/>
              </a:spcBef>
            </a:pPr>
            <a:endParaRPr lang="tr-TR" sz="2000" dirty="0" smtClean="0"/>
          </a:p>
          <a:p>
            <a:endParaRPr lang="en-US" sz="2000" dirty="0"/>
          </a:p>
        </p:txBody>
      </p:sp>
    </p:spTree>
    <p:extLst>
      <p:ext uri="{BB962C8B-B14F-4D97-AF65-F5344CB8AC3E}">
        <p14:creationId xmlns:p14="http://schemas.microsoft.com/office/powerpoint/2010/main" xmlns="" val="38657864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C:\Users\IY\Desktop\Orta_Kulak_Hast\image\kolest1.JPG"/>
          <p:cNvPicPr>
            <a:picLocks noChangeAspect="1" noChangeArrowheads="1"/>
          </p:cNvPicPr>
          <p:nvPr/>
        </p:nvPicPr>
        <p:blipFill>
          <a:blip r:embed="rId3" cstate="print"/>
          <a:srcRect/>
          <a:stretch>
            <a:fillRect/>
          </a:stretch>
        </p:blipFill>
        <p:spPr bwMode="auto">
          <a:xfrm>
            <a:off x="1054100" y="4763"/>
            <a:ext cx="7046913" cy="6853237"/>
          </a:xfrm>
          <a:prstGeom prst="rect">
            <a:avLst/>
          </a:prstGeom>
          <a:noFill/>
          <a:ln w="9525">
            <a:noFill/>
            <a:miter lim="800000"/>
            <a:headEnd/>
            <a:tailEnd/>
          </a:ln>
        </p:spPr>
      </p:pic>
    </p:spTree>
    <p:extLst>
      <p:ext uri="{BB962C8B-B14F-4D97-AF65-F5344CB8AC3E}">
        <p14:creationId xmlns:p14="http://schemas.microsoft.com/office/powerpoint/2010/main" xmlns="" val="156157666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13 Resim" descr="MR_cholest1.JPG"/>
          <p:cNvPicPr>
            <a:picLocks noChangeAspect="1"/>
          </p:cNvPicPr>
          <p:nvPr/>
        </p:nvPicPr>
        <p:blipFill>
          <a:blip r:embed="rId3" cstate="print"/>
          <a:stretch>
            <a:fillRect/>
          </a:stretch>
        </p:blipFill>
        <p:spPr>
          <a:xfrm flipH="1">
            <a:off x="1527130" y="422227"/>
            <a:ext cx="7005310" cy="6435773"/>
          </a:xfrm>
          <a:prstGeom prst="rect">
            <a:avLst/>
          </a:prstGeom>
        </p:spPr>
      </p:pic>
      <p:sp>
        <p:nvSpPr>
          <p:cNvPr id="12" name="11 Metin kutusu"/>
          <p:cNvSpPr txBox="1"/>
          <p:nvPr/>
        </p:nvSpPr>
        <p:spPr>
          <a:xfrm>
            <a:off x="266760" y="52895"/>
            <a:ext cx="1653017" cy="369332"/>
          </a:xfrm>
          <a:prstGeom prst="rect">
            <a:avLst/>
          </a:prstGeom>
          <a:noFill/>
        </p:spPr>
        <p:txBody>
          <a:bodyPr wrap="none" rtlCol="0">
            <a:spAutoFit/>
          </a:bodyPr>
          <a:lstStyle/>
          <a:p>
            <a:r>
              <a:rPr lang="tr-TR" dirty="0" smtClean="0"/>
              <a:t>Non-epi dMRG</a:t>
            </a:r>
            <a:endParaRPr lang="tr-TR" dirty="0"/>
          </a:p>
        </p:txBody>
      </p:sp>
    </p:spTree>
    <p:extLst>
      <p:ext uri="{BB962C8B-B14F-4D97-AF65-F5344CB8AC3E}">
        <p14:creationId xmlns:p14="http://schemas.microsoft.com/office/powerpoint/2010/main" xmlns="" val="211600019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000" b="1" dirty="0" smtClean="0"/>
              <a:t>Kronik Süpüratif Otitis Media (KSOM)</a:t>
            </a:r>
            <a:endParaRPr lang="tr-TR" sz="4000" b="1" dirty="0"/>
          </a:p>
        </p:txBody>
      </p:sp>
      <p:sp>
        <p:nvSpPr>
          <p:cNvPr id="3" name="2 İçerik Yer Tutucusu"/>
          <p:cNvSpPr>
            <a:spLocks noGrp="1"/>
          </p:cNvSpPr>
          <p:nvPr>
            <p:ph idx="1"/>
          </p:nvPr>
        </p:nvSpPr>
        <p:spPr>
          <a:xfrm>
            <a:off x="827088" y="1952625"/>
            <a:ext cx="7924800" cy="4284663"/>
          </a:xfrm>
        </p:spPr>
        <p:txBody>
          <a:bodyPr/>
          <a:lstStyle/>
          <a:p>
            <a:pPr>
              <a:buFont typeface="Wingdings" pitchFamily="2" charset="2"/>
              <a:buNone/>
              <a:defRPr/>
            </a:pPr>
            <a:r>
              <a:rPr lang="tr-TR" smtClean="0"/>
              <a:t>Cerrahi tedavide amaç:</a:t>
            </a:r>
          </a:p>
          <a:p>
            <a:pPr>
              <a:buFont typeface="Wingdings" pitchFamily="2" charset="2"/>
              <a:buNone/>
              <a:defRPr/>
            </a:pPr>
            <a:endParaRPr lang="tr-TR" smtClean="0"/>
          </a:p>
          <a:p>
            <a:pPr marL="228600" indent="-228600">
              <a:buFont typeface="+mj-lt"/>
              <a:buAutoNum type="arabicPeriod"/>
              <a:defRPr/>
            </a:pPr>
            <a:r>
              <a:rPr lang="tr-TR" kern="1200" smtClean="0"/>
              <a:t>Kulaktaki enfeksiyonu ve olası tüm patolojileri temizlemek</a:t>
            </a:r>
          </a:p>
          <a:p>
            <a:pPr marL="228600" indent="-228600">
              <a:buFont typeface="+mj-lt"/>
              <a:buAutoNum type="arabicPeriod"/>
              <a:defRPr/>
            </a:pPr>
            <a:r>
              <a:rPr lang="tr-TR" kern="1200" smtClean="0"/>
              <a:t>Bu işlemler sırasında doğal anatomiyi mümkün olduğu kadar korumak</a:t>
            </a:r>
          </a:p>
          <a:p>
            <a:pPr marL="228600" indent="-228600">
              <a:buFont typeface="+mj-lt"/>
              <a:buAutoNum type="arabicPeriod"/>
              <a:defRPr/>
            </a:pPr>
            <a:r>
              <a:rPr lang="tr-TR" kern="1200" smtClean="0"/>
              <a:t>En ideal şekilde işitmeyi düzeltmek</a:t>
            </a:r>
          </a:p>
          <a:p>
            <a:pPr>
              <a:defRPr/>
            </a:pPr>
            <a:endParaRPr lang="tr-TR"/>
          </a:p>
        </p:txBody>
      </p:sp>
    </p:spTree>
    <p:extLst>
      <p:ext uri="{BB962C8B-B14F-4D97-AF65-F5344CB8AC3E}">
        <p14:creationId xmlns:p14="http://schemas.microsoft.com/office/powerpoint/2010/main" xmlns="" val="214994942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sz="4000" b="1" dirty="0" smtClean="0"/>
              <a:t>Kronik Süpüratif Otitis Media (KSOM)</a:t>
            </a:r>
            <a:endParaRPr lang="tr-TR" sz="4000" b="1" dirty="0"/>
          </a:p>
        </p:txBody>
      </p:sp>
      <p:sp>
        <p:nvSpPr>
          <p:cNvPr id="3" name="2 İçerik Yer Tutucusu"/>
          <p:cNvSpPr>
            <a:spLocks noGrp="1"/>
          </p:cNvSpPr>
          <p:nvPr>
            <p:ph idx="1"/>
          </p:nvPr>
        </p:nvSpPr>
        <p:spPr>
          <a:xfrm>
            <a:off x="823913" y="1808163"/>
            <a:ext cx="7924800" cy="4573587"/>
          </a:xfrm>
        </p:spPr>
        <p:txBody>
          <a:bodyPr/>
          <a:lstStyle/>
          <a:p>
            <a:pPr marL="514350" indent="-514350">
              <a:buFont typeface="Wingdings" pitchFamily="2" charset="2"/>
              <a:buNone/>
              <a:defRPr/>
            </a:pPr>
            <a:r>
              <a:rPr lang="tr-TR" kern="1200" dirty="0" smtClean="0"/>
              <a:t>Cerrahi Tedavi:</a:t>
            </a:r>
          </a:p>
          <a:p>
            <a:pPr marL="514350" indent="-514350">
              <a:defRPr/>
            </a:pPr>
            <a:r>
              <a:rPr lang="tr-TR" kern="1200" dirty="0" smtClean="0"/>
              <a:t>Miringoplasti</a:t>
            </a:r>
          </a:p>
          <a:p>
            <a:pPr marL="514350" indent="-514350">
              <a:defRPr/>
            </a:pPr>
            <a:r>
              <a:rPr lang="tr-TR" kern="1200" dirty="0" smtClean="0"/>
              <a:t>Mastoidektomisiz timpanoplasti</a:t>
            </a:r>
          </a:p>
          <a:p>
            <a:pPr marL="514350" indent="-514350">
              <a:defRPr/>
            </a:pPr>
            <a:r>
              <a:rPr lang="tr-TR" kern="1200" dirty="0" smtClean="0"/>
              <a:t>Mastoidektomili timpanoplasti</a:t>
            </a:r>
          </a:p>
          <a:p>
            <a:pPr marL="514350" indent="-514350">
              <a:defRPr/>
            </a:pPr>
            <a:r>
              <a:rPr lang="tr-TR" kern="1200" dirty="0" smtClean="0"/>
              <a:t>Modifiye Radikal Mastoidektomi</a:t>
            </a:r>
          </a:p>
          <a:p>
            <a:pPr marL="514350" indent="-514350">
              <a:defRPr/>
            </a:pPr>
            <a:r>
              <a:rPr lang="tr-TR" kern="1200" dirty="0" smtClean="0"/>
              <a:t>Radikal Mastoidektomi</a:t>
            </a:r>
          </a:p>
          <a:p>
            <a:pPr marL="514350" indent="-514350">
              <a:defRPr/>
            </a:pPr>
            <a:r>
              <a:rPr lang="tr-TR" kern="1200" dirty="0" smtClean="0"/>
              <a:t>Mastoid obliterasyon</a:t>
            </a:r>
          </a:p>
        </p:txBody>
      </p:sp>
    </p:spTree>
    <p:extLst>
      <p:ext uri="{BB962C8B-B14F-4D97-AF65-F5344CB8AC3E}">
        <p14:creationId xmlns:p14="http://schemas.microsoft.com/office/powerpoint/2010/main" xmlns="" val="36737169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Orta Kulak Boşluğunun Duvarları</a:t>
            </a:r>
            <a:endParaRPr lang="en-US" dirty="0"/>
          </a:p>
        </p:txBody>
      </p:sp>
      <p:sp>
        <p:nvSpPr>
          <p:cNvPr id="3" name="Content Placeholder 2"/>
          <p:cNvSpPr>
            <a:spLocks noGrp="1"/>
          </p:cNvSpPr>
          <p:nvPr>
            <p:ph idx="1"/>
          </p:nvPr>
        </p:nvSpPr>
        <p:spPr>
          <a:xfrm>
            <a:off x="457200" y="1295400"/>
            <a:ext cx="8382000" cy="5334000"/>
          </a:xfrm>
        </p:spPr>
        <p:txBody>
          <a:bodyPr>
            <a:noAutofit/>
          </a:bodyPr>
          <a:lstStyle/>
          <a:p>
            <a:pPr>
              <a:spcBef>
                <a:spcPct val="0"/>
              </a:spcBef>
            </a:pPr>
            <a:endParaRPr lang="tr-TR" sz="1100" dirty="0" smtClean="0"/>
          </a:p>
          <a:p>
            <a:pPr>
              <a:spcBef>
                <a:spcPct val="0"/>
              </a:spcBef>
            </a:pPr>
            <a:r>
              <a:rPr lang="tr-TR" sz="2000" b="1" dirty="0" smtClean="0"/>
              <a:t>Dış duvar</a:t>
            </a:r>
            <a:r>
              <a:rPr lang="tr-TR" sz="2000" dirty="0" smtClean="0"/>
              <a:t>: En önemli yapı kulak zarıdır. Kulak zarı, dış ve orta kulağı ayıran bir perde gibidir. Topografik olarak orta kulağı 3 parçaya ayırır. Kulak zarının hemen arkasında bulunan orta kulak boşluğuna mezotimpanum, bunun üzerindeki boşluğa epitimpanum ve altında kalan kısma da hipotimpanum adı verilmektedir.,</a:t>
            </a:r>
          </a:p>
          <a:p>
            <a:pPr>
              <a:spcBef>
                <a:spcPct val="0"/>
              </a:spcBef>
            </a:pPr>
            <a:r>
              <a:rPr lang="tr-TR" sz="2000" b="1" dirty="0" smtClean="0"/>
              <a:t>Kulak Zarı – Membrana Timpani </a:t>
            </a:r>
            <a:endParaRPr lang="tr-TR" sz="2000" dirty="0" smtClean="0"/>
          </a:p>
          <a:p>
            <a:pPr lvl="1">
              <a:spcBef>
                <a:spcPct val="0"/>
              </a:spcBef>
            </a:pPr>
            <a:r>
              <a:rPr lang="tr-TR" sz="1600" dirty="0" smtClean="0"/>
              <a:t>Kulak zarı timpan kemiğin sulkus timpanikus parçası içine oturmuştur ve 8-9 mm çapındadır.. Sulkus timpanikus içinde, fibröz bir halka ile çevrilidir; buna </a:t>
            </a:r>
            <a:r>
              <a:rPr lang="tr-TR" sz="1600" b="1" i="1" dirty="0" smtClean="0"/>
              <a:t>annulus timpanikus</a:t>
            </a:r>
            <a:r>
              <a:rPr lang="tr-TR" sz="1600" b="1" dirty="0" smtClean="0"/>
              <a:t> </a:t>
            </a:r>
            <a:r>
              <a:rPr lang="tr-TR" sz="1600" dirty="0" smtClean="0"/>
              <a:t>adı verilir. Sulkus timpanikus içinde kalan zar kısmı gergindir; bu bölümüne </a:t>
            </a:r>
            <a:r>
              <a:rPr lang="tr-TR" sz="1600" b="1" i="1" dirty="0" smtClean="0"/>
              <a:t>pars tensa</a:t>
            </a:r>
            <a:r>
              <a:rPr lang="tr-TR" sz="1600" b="1" dirty="0" smtClean="0"/>
              <a:t> </a:t>
            </a:r>
            <a:r>
              <a:rPr lang="tr-TR" sz="1600" dirty="0" smtClean="0"/>
              <a:t>adı verilmektedir. Kulak zarının üst kısmı gevşektir ve bu bölgeye </a:t>
            </a:r>
            <a:r>
              <a:rPr lang="tr-TR" sz="1600" b="1" i="1" dirty="0" smtClean="0"/>
              <a:t>pars flaksida</a:t>
            </a:r>
            <a:r>
              <a:rPr lang="tr-TR" sz="1600" b="1" dirty="0" smtClean="0"/>
              <a:t> </a:t>
            </a:r>
            <a:r>
              <a:rPr lang="tr-TR" sz="1600" dirty="0" smtClean="0"/>
              <a:t>(</a:t>
            </a:r>
            <a:r>
              <a:rPr lang="tr-TR" sz="1600" i="1" dirty="0" smtClean="0"/>
              <a:t>Schrapnell Membranı</a:t>
            </a:r>
            <a:r>
              <a:rPr lang="tr-TR" sz="1600" dirty="0" smtClean="0"/>
              <a:t>) adı verilir.</a:t>
            </a:r>
          </a:p>
          <a:p>
            <a:pPr lvl="1">
              <a:spcBef>
                <a:spcPct val="0"/>
              </a:spcBef>
            </a:pPr>
            <a:r>
              <a:rPr lang="tr-TR" sz="1600" dirty="0" smtClean="0"/>
              <a:t>Kulak zarının ortasında, yukarıdan aşağıya ve önden arkaya doğru </a:t>
            </a:r>
            <a:r>
              <a:rPr lang="tr-TR" sz="1600" b="1" dirty="0" smtClean="0"/>
              <a:t>uzanan manibrium mallei</a:t>
            </a:r>
            <a:r>
              <a:rPr lang="tr-TR" sz="1600" dirty="0" smtClean="0"/>
              <a:t> bulunur. Malleus kemikçiğinin bu parçasının, alt ucu her zaman arkaya doğru eğimlidir. Üstte manibriumun üzerinde bir çentik bulunur (</a:t>
            </a:r>
            <a:r>
              <a:rPr lang="tr-TR" sz="1600" i="1" dirty="0" smtClean="0"/>
              <a:t>prosessus brevis</a:t>
            </a:r>
            <a:r>
              <a:rPr lang="tr-TR" sz="1600" dirty="0" smtClean="0"/>
              <a:t>); buradan öne ve arkaya iki adet plika uzanır (</a:t>
            </a:r>
            <a:r>
              <a:rPr lang="tr-TR" sz="1600" i="1" dirty="0" smtClean="0"/>
              <a:t>plika malleolares anterior</a:t>
            </a:r>
            <a:r>
              <a:rPr lang="tr-TR" sz="1600" dirty="0" smtClean="0"/>
              <a:t> ve </a:t>
            </a:r>
            <a:r>
              <a:rPr lang="tr-TR" sz="1600" i="1" dirty="0" smtClean="0"/>
              <a:t>posterior</a:t>
            </a:r>
            <a:r>
              <a:rPr lang="tr-TR" sz="1600" dirty="0" smtClean="0"/>
              <a:t>). Bu plikaların üst kısmında pars flaksida bulunur, altında ise pars tensa yer alır. Kulak zarının en çökük noktası, manibrium malleinin alt ucundadır. Bu noktaya </a:t>
            </a:r>
            <a:r>
              <a:rPr lang="tr-TR" sz="1600" b="1" i="1" dirty="0" smtClean="0"/>
              <a:t>umbo</a:t>
            </a:r>
            <a:r>
              <a:rPr lang="tr-TR" sz="1600" dirty="0" smtClean="0"/>
              <a:t> adı verilir. Muayene esnasında, kulak zarında, kullanılan ışık kaynağının reflesi alınmaktadır. Buna </a:t>
            </a:r>
            <a:r>
              <a:rPr lang="tr-TR" sz="1600" b="1" i="1" dirty="0" smtClean="0"/>
              <a:t>Politzer Üçgeni</a:t>
            </a:r>
            <a:r>
              <a:rPr lang="tr-TR" sz="1600" b="1" dirty="0" smtClean="0"/>
              <a:t> </a:t>
            </a:r>
            <a:r>
              <a:rPr lang="tr-TR" sz="1600" dirty="0" smtClean="0"/>
              <a:t>denir. Politzer üçgeninin tepesi umbo’ya tabanı ise öne doğrudur.</a:t>
            </a:r>
          </a:p>
          <a:p>
            <a:pPr>
              <a:spcBef>
                <a:spcPct val="0"/>
              </a:spcBef>
            </a:pPr>
            <a:endParaRPr lang="tr-TR" sz="2000" dirty="0" smtClean="0"/>
          </a:p>
        </p:txBody>
      </p:sp>
    </p:spTree>
    <p:extLst>
      <p:ext uri="{BB962C8B-B14F-4D97-AF65-F5344CB8AC3E}">
        <p14:creationId xmlns:p14="http://schemas.microsoft.com/office/powerpoint/2010/main" xmlns="" val="21494478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534400" cy="5135563"/>
          </a:xfrm>
        </p:spPr>
        <p:txBody>
          <a:bodyPr>
            <a:noAutofit/>
          </a:bodyPr>
          <a:lstStyle/>
          <a:p>
            <a:pPr>
              <a:defRPr/>
            </a:pPr>
            <a:r>
              <a:rPr lang="tr-TR" sz="1800" b="1" dirty="0" smtClean="0"/>
              <a:t>Tedavi: </a:t>
            </a:r>
            <a:r>
              <a:rPr lang="tr-TR" sz="1800" dirty="0" smtClean="0"/>
              <a:t>Kronik </a:t>
            </a:r>
            <a:r>
              <a:rPr lang="tr-TR" sz="1800" dirty="0"/>
              <a:t>süpüratif otitis medianın tüm klinik formları için uygulanabilen cerrahi tedavi şekilleri standartlaştırılmıştır. Ancak tedaviyi uygulayacak otolog, hastanın tüm özelliklerini dikkate alarak bu yöntemlerden birini tercih eder, ancak uygulama sırasında karşılaşacağı patolojik tabloya göre tanımlanan teknikler üzerinde kendi deneyimini de dikkate alarak, bazı değişiklikler yapabilir.</a:t>
            </a:r>
          </a:p>
          <a:p>
            <a:pPr>
              <a:defRPr/>
            </a:pPr>
            <a:r>
              <a:rPr lang="tr-TR" sz="1400" b="1" dirty="0" smtClean="0"/>
              <a:t>Miringoplasti : </a:t>
            </a:r>
            <a:r>
              <a:rPr lang="tr-TR" sz="1400" dirty="0" smtClean="0"/>
              <a:t>Zardaki </a:t>
            </a:r>
            <a:r>
              <a:rPr lang="tr-TR" sz="1400" dirty="0"/>
              <a:t>perforasyonun kapatılması amacını taşır. Burada kemikçik zinciri sağlamdır. Greft materyalleri perforasyonun altından veya üstünden yerleştirilerek zar perforasyonu kapatılır. Günümüzde greft materyali olarak genellikle temporal kas fasyası, perikondrium, veya kıkırdak tercih edilmektedir. </a:t>
            </a:r>
          </a:p>
          <a:p>
            <a:pPr>
              <a:defRPr/>
            </a:pPr>
            <a:r>
              <a:rPr lang="tr-TR" sz="1400" b="1" dirty="0" smtClean="0"/>
              <a:t>Mastoidektomisiz Timpanoplasti: </a:t>
            </a:r>
            <a:r>
              <a:rPr lang="tr-TR" sz="1400" dirty="0" smtClean="0"/>
              <a:t>Burada </a:t>
            </a:r>
            <a:r>
              <a:rPr lang="tr-TR" sz="1400" dirty="0"/>
              <a:t>amaç orta kulaktaki patolojileri gidermek ve işitme fonksiyonunu düzeltmektir.</a:t>
            </a:r>
          </a:p>
          <a:p>
            <a:pPr>
              <a:defRPr/>
            </a:pPr>
            <a:r>
              <a:rPr lang="tr-TR" sz="1400" b="1" dirty="0" smtClean="0"/>
              <a:t>Mastoidektomili Timpanoplasti: </a:t>
            </a:r>
            <a:r>
              <a:rPr lang="tr-TR" sz="1400" dirty="0" smtClean="0"/>
              <a:t>Amacı </a:t>
            </a:r>
            <a:r>
              <a:rPr lang="tr-TR" sz="1400" dirty="0"/>
              <a:t>mastoid kavite, antrum, attik, aditus ve tüm orta kulaktaki patolojilerin temizlenmesi, kemikçik rekonstrüksiyonu yapılarak işitmenin düzeltilmesidir.</a:t>
            </a:r>
          </a:p>
          <a:p>
            <a:pPr>
              <a:defRPr/>
            </a:pPr>
            <a:r>
              <a:rPr lang="tr-TR" sz="1400" b="1" dirty="0" smtClean="0"/>
              <a:t>Modifiye </a:t>
            </a:r>
            <a:r>
              <a:rPr lang="tr-TR" sz="1400" b="1" dirty="0"/>
              <a:t>Radikal </a:t>
            </a:r>
            <a:r>
              <a:rPr lang="tr-TR" sz="1400" b="1" dirty="0" smtClean="0"/>
              <a:t>Mastoidektomi: </a:t>
            </a:r>
            <a:r>
              <a:rPr lang="tr-TR" sz="1400" dirty="0" smtClean="0"/>
              <a:t>Dış </a:t>
            </a:r>
            <a:r>
              <a:rPr lang="tr-TR" sz="1400" dirty="0"/>
              <a:t>kulak kanalı arka duvarının indirildiği (canal wall down) mastoidektomi ile birlikte, kemikçik zincirin fonksiyonel parçalarına ve kulak zarına müdahale edilmez.</a:t>
            </a:r>
          </a:p>
          <a:p>
            <a:pPr>
              <a:defRPr/>
            </a:pPr>
            <a:r>
              <a:rPr lang="tr-TR" sz="1400" b="1" dirty="0" smtClean="0"/>
              <a:t>Radikal Mastoidektomi: </a:t>
            </a:r>
            <a:r>
              <a:rPr lang="tr-TR" sz="1400" dirty="0" smtClean="0"/>
              <a:t>Dış </a:t>
            </a:r>
            <a:r>
              <a:rPr lang="tr-TR" sz="1400" dirty="0"/>
              <a:t>kulak kanalı arka duvarının indirildiği (canal wall down) ve açık teknik olarak adlandırılan uygulamaların esasını oluşturur. Radikal mastoidektominin amacı mastoid havalı boşlukları, antrum, epitimpanum, mezo- ve hipotimpanumu dış kulak kanalıyla birleştirerek, dışa açık ve epitelize tek bir kavite haline getirmektir. Kemikçik ve kulak zarı onarımı yapılmaz.</a:t>
            </a:r>
          </a:p>
          <a:p>
            <a:pPr>
              <a:defRPr/>
            </a:pPr>
            <a:r>
              <a:rPr lang="tr-TR" sz="1400" b="1" dirty="0" smtClean="0"/>
              <a:t>Mastoid Obliterasyon: </a:t>
            </a:r>
            <a:r>
              <a:rPr lang="tr-TR" sz="1400" dirty="0" smtClean="0"/>
              <a:t>Yaygın </a:t>
            </a:r>
            <a:r>
              <a:rPr lang="tr-TR" sz="1400" dirty="0"/>
              <a:t>kolesteatom, osteit ve nekrozun bulunduğu kronik otit olgularında mastoidektomi ile bu patolojik dokuların temizlenmesini takiben oluşan kavitenin daraltılması amacıyla yapılan işlemdir.</a:t>
            </a:r>
          </a:p>
          <a:p>
            <a:endParaRPr lang="en-US" sz="1400" dirty="0"/>
          </a:p>
        </p:txBody>
      </p:sp>
      <p:sp>
        <p:nvSpPr>
          <p:cNvPr id="4" name="1 Başlık"/>
          <p:cNvSpPr>
            <a:spLocks noGrp="1"/>
          </p:cNvSpPr>
          <p:nvPr>
            <p:ph type="title"/>
          </p:nvPr>
        </p:nvSpPr>
        <p:spPr>
          <a:xfrm>
            <a:off x="457200" y="152400"/>
            <a:ext cx="8229600" cy="914400"/>
          </a:xfrm>
        </p:spPr>
        <p:txBody>
          <a:bodyPr>
            <a:normAutofit/>
          </a:bodyPr>
          <a:lstStyle/>
          <a:p>
            <a:pPr>
              <a:defRPr/>
            </a:pPr>
            <a:r>
              <a:rPr lang="tr-TR" sz="4000" b="1" dirty="0" smtClean="0"/>
              <a:t>Kronik Süpüratif Otitis Media (KSOM)</a:t>
            </a:r>
            <a:endParaRPr lang="tr-TR" sz="4000" b="1" dirty="0"/>
          </a:p>
        </p:txBody>
      </p:sp>
    </p:spTree>
    <p:extLst>
      <p:ext uri="{BB962C8B-B14F-4D97-AF65-F5344CB8AC3E}">
        <p14:creationId xmlns:p14="http://schemas.microsoft.com/office/powerpoint/2010/main" xmlns="" val="33685155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4" descr="Mvc02104"/>
          <p:cNvPicPr>
            <a:picLocks noChangeAspect="1" noChangeArrowheads="1"/>
          </p:cNvPicPr>
          <p:nvPr/>
        </p:nvPicPr>
        <p:blipFill>
          <a:blip r:embed="rId4" cstate="print"/>
          <a:srcRect t="26952" b="30634"/>
          <a:stretch>
            <a:fillRect/>
          </a:stretch>
        </p:blipFill>
        <p:spPr bwMode="auto">
          <a:xfrm>
            <a:off x="250825" y="1557338"/>
            <a:ext cx="3960813" cy="1454150"/>
          </a:xfrm>
          <a:prstGeom prst="rect">
            <a:avLst/>
          </a:prstGeom>
          <a:noFill/>
          <a:ln w="9525">
            <a:noFill/>
            <a:miter lim="800000"/>
            <a:headEnd/>
            <a:tailEnd/>
          </a:ln>
        </p:spPr>
      </p:pic>
      <p:pic>
        <p:nvPicPr>
          <p:cNvPr id="56323" name="Picture 5" descr="Mvc02105"/>
          <p:cNvPicPr>
            <a:picLocks noChangeAspect="1" noChangeArrowheads="1"/>
          </p:cNvPicPr>
          <p:nvPr/>
        </p:nvPicPr>
        <p:blipFill>
          <a:blip r:embed="rId5" cstate="print"/>
          <a:srcRect t="22983" r="3452" b="22983"/>
          <a:stretch>
            <a:fillRect/>
          </a:stretch>
        </p:blipFill>
        <p:spPr bwMode="auto">
          <a:xfrm>
            <a:off x="250825" y="3108325"/>
            <a:ext cx="3960813" cy="1616075"/>
          </a:xfrm>
          <a:prstGeom prst="rect">
            <a:avLst/>
          </a:prstGeom>
          <a:noFill/>
          <a:ln w="9525">
            <a:noFill/>
            <a:miter lim="800000"/>
            <a:headEnd/>
            <a:tailEnd/>
          </a:ln>
        </p:spPr>
      </p:pic>
      <p:pic>
        <p:nvPicPr>
          <p:cNvPr id="5" name="Mastoidectomy.mpg">
            <a:hlinkClick r:id="" action="ppaction://media"/>
          </p:cNvPr>
          <p:cNvPicPr>
            <a:picLocks noRot="1" noChangeAspect="1"/>
          </p:cNvPicPr>
          <p:nvPr>
            <a:videoFile r:link="rId1"/>
          </p:nvPr>
        </p:nvPicPr>
        <p:blipFill>
          <a:blip r:embed="rId6" cstate="print"/>
          <a:srcRect/>
          <a:stretch>
            <a:fillRect/>
          </a:stretch>
        </p:blipFill>
        <p:spPr bwMode="auto">
          <a:xfrm>
            <a:off x="4627563" y="1484313"/>
            <a:ext cx="4048125" cy="3313112"/>
          </a:xfrm>
          <a:prstGeom prst="rect">
            <a:avLst/>
          </a:prstGeom>
          <a:noFill/>
          <a:ln w="9525">
            <a:noFill/>
            <a:miter lim="800000"/>
            <a:headEnd/>
            <a:tailEnd/>
          </a:ln>
        </p:spPr>
      </p:pic>
    </p:spTree>
    <p:extLst>
      <p:ext uri="{BB962C8B-B14F-4D97-AF65-F5344CB8AC3E}">
        <p14:creationId xmlns:p14="http://schemas.microsoft.com/office/powerpoint/2010/main" xmlns="" val="42793691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hidden="1"/>
          <p:cNvSpPr>
            <a:spLocks noGrp="1" noChangeArrowheads="1"/>
          </p:cNvSpPr>
          <p:nvPr>
            <p:ph type="title"/>
          </p:nvPr>
        </p:nvSpPr>
        <p:spPr/>
        <p:txBody>
          <a:bodyPr/>
          <a:lstStyle/>
          <a:p>
            <a:endParaRPr lang="en-US" altLang="en-US"/>
          </a:p>
        </p:txBody>
      </p:sp>
      <p:sp>
        <p:nvSpPr>
          <p:cNvPr id="24579" name="Rectangle 3" descr="Boe4"/>
          <p:cNvSpPr>
            <a:spLocks noGrp="1" noChangeAspect="1" noChangeArrowheads="1"/>
          </p:cNvSpPr>
          <p:nvPr isPhoto="1"/>
        </p:nvSpPr>
        <p:spPr bwMode="auto">
          <a:xfrm>
            <a:off x="339725" y="0"/>
            <a:ext cx="8462963" cy="6858000"/>
          </a:xfrm>
          <a:prstGeom prst="rect">
            <a:avLst/>
          </a:prstGeom>
          <a:blipFill dpi="0" rotWithShape="1">
            <a:blip r:embed="rId3" cstate="print"/>
            <a:srcRect/>
            <a:stretch>
              <a:fillRect r="-21"/>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4580" name="Text Box 4"/>
          <p:cNvSpPr txBox="1">
            <a:spLocks noChangeArrowheads="1"/>
          </p:cNvSpPr>
          <p:nvPr/>
        </p:nvSpPr>
        <p:spPr bwMode="auto">
          <a:xfrm>
            <a:off x="1403350" y="0"/>
            <a:ext cx="1435100" cy="314325"/>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sz="1400"/>
              <a:t>Mastoidektomie</a:t>
            </a:r>
          </a:p>
        </p:txBody>
      </p:sp>
      <p:sp>
        <p:nvSpPr>
          <p:cNvPr id="24581" name="Text Box 5"/>
          <p:cNvSpPr txBox="1">
            <a:spLocks noChangeArrowheads="1"/>
          </p:cNvSpPr>
          <p:nvPr/>
        </p:nvSpPr>
        <p:spPr bwMode="auto">
          <a:xfrm>
            <a:off x="6603135" y="0"/>
            <a:ext cx="2030557" cy="523220"/>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de-DE" altLang="en-US" sz="1400" dirty="0" smtClean="0"/>
              <a:t>Kapal</a:t>
            </a:r>
            <a:r>
              <a:rPr lang="tr-TR" altLang="en-US" sz="1400" dirty="0" smtClean="0"/>
              <a:t>ı</a:t>
            </a:r>
            <a:r>
              <a:rPr lang="de-DE" altLang="en-US" sz="1400" dirty="0" smtClean="0"/>
              <a:t> Tekn</a:t>
            </a:r>
            <a:r>
              <a:rPr lang="tr-TR" altLang="en-US" sz="1400" dirty="0" smtClean="0"/>
              <a:t>ik ile</a:t>
            </a:r>
            <a:endParaRPr lang="de-DE" altLang="en-US" sz="1400" dirty="0" smtClean="0"/>
          </a:p>
          <a:p>
            <a:pPr algn="ctr"/>
            <a:r>
              <a:rPr lang="de-DE" altLang="en-US" sz="1400" dirty="0" smtClean="0"/>
              <a:t>Cholesteatom</a:t>
            </a:r>
            <a:r>
              <a:rPr lang="tr-TR" altLang="en-US" sz="1400" dirty="0" smtClean="0"/>
              <a:t> Çıkarılması</a:t>
            </a:r>
            <a:endParaRPr lang="de-DE" altLang="en-US" sz="1400" dirty="0"/>
          </a:p>
        </p:txBody>
      </p:sp>
      <p:sp>
        <p:nvSpPr>
          <p:cNvPr id="24582" name="Text Box 6"/>
          <p:cNvSpPr txBox="1">
            <a:spLocks noChangeArrowheads="1"/>
          </p:cNvSpPr>
          <p:nvPr/>
        </p:nvSpPr>
        <p:spPr bwMode="auto">
          <a:xfrm>
            <a:off x="842097" y="6330950"/>
            <a:ext cx="2030556" cy="523220"/>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tr-TR" altLang="en-US" sz="1400" dirty="0" smtClean="0"/>
              <a:t>Açık </a:t>
            </a:r>
            <a:r>
              <a:rPr lang="de-DE" altLang="en-US" sz="1400" dirty="0" smtClean="0"/>
              <a:t>Tekn</a:t>
            </a:r>
            <a:r>
              <a:rPr lang="tr-TR" altLang="en-US" sz="1400" dirty="0"/>
              <a:t>ik ile</a:t>
            </a:r>
            <a:endParaRPr lang="de-DE" altLang="en-US" sz="1400" dirty="0"/>
          </a:p>
          <a:p>
            <a:pPr algn="ctr"/>
            <a:r>
              <a:rPr lang="de-DE" altLang="en-US" sz="1400" dirty="0"/>
              <a:t>Cholesteatom</a:t>
            </a:r>
            <a:r>
              <a:rPr lang="tr-TR" altLang="en-US" sz="1400" dirty="0"/>
              <a:t> Çıkarılması</a:t>
            </a:r>
            <a:endParaRPr lang="de-DE" altLang="en-US" sz="1400" dirty="0"/>
          </a:p>
        </p:txBody>
      </p:sp>
      <p:sp>
        <p:nvSpPr>
          <p:cNvPr id="24583" name="Text Box 7"/>
          <p:cNvSpPr txBox="1">
            <a:spLocks noChangeArrowheads="1"/>
          </p:cNvSpPr>
          <p:nvPr/>
        </p:nvSpPr>
        <p:spPr bwMode="auto">
          <a:xfrm>
            <a:off x="7596188" y="3062288"/>
            <a:ext cx="1162050" cy="366712"/>
          </a:xfrm>
          <a:prstGeom prst="rect">
            <a:avLst/>
          </a:prstGeom>
          <a:solidFill>
            <a:srgbClr val="F4FAA4"/>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a:t>Abb.4.10.</a:t>
            </a:r>
          </a:p>
        </p:txBody>
      </p:sp>
      <p:sp>
        <p:nvSpPr>
          <p:cNvPr id="24585" name="Text Box 9"/>
          <p:cNvSpPr txBox="1">
            <a:spLocks noChangeArrowheads="1"/>
          </p:cNvSpPr>
          <p:nvPr/>
        </p:nvSpPr>
        <p:spPr bwMode="auto">
          <a:xfrm>
            <a:off x="774966" y="3429000"/>
            <a:ext cx="2368020" cy="307777"/>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de-DE" altLang="en-US" sz="1400" dirty="0" smtClean="0"/>
              <a:t>Mastoid</a:t>
            </a:r>
            <a:r>
              <a:rPr lang="tr-TR" altLang="en-US" sz="1400" dirty="0" smtClean="0"/>
              <a:t> kavite DKY na </a:t>
            </a:r>
            <a:r>
              <a:rPr lang="de-DE" altLang="en-US" sz="1400" dirty="0" smtClean="0"/>
              <a:t> „</a:t>
            </a:r>
            <a:r>
              <a:rPr lang="tr-TR" altLang="en-US" sz="1400" dirty="0" smtClean="0"/>
              <a:t>açık</a:t>
            </a:r>
            <a:r>
              <a:rPr lang="de-DE" altLang="en-US" sz="1400" dirty="0" smtClean="0"/>
              <a:t>“ </a:t>
            </a:r>
            <a:endParaRPr lang="de-DE" altLang="en-US" sz="1400" dirty="0"/>
          </a:p>
        </p:txBody>
      </p:sp>
      <p:sp>
        <p:nvSpPr>
          <p:cNvPr id="24587" name="Text Box 11"/>
          <p:cNvSpPr txBox="1">
            <a:spLocks noChangeArrowheads="1"/>
          </p:cNvSpPr>
          <p:nvPr/>
        </p:nvSpPr>
        <p:spPr bwMode="auto">
          <a:xfrm>
            <a:off x="723857" y="2852738"/>
            <a:ext cx="2471832" cy="307777"/>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a:r>
              <a:rPr lang="de-DE" altLang="en-US" sz="1400" dirty="0" smtClean="0"/>
              <a:t>Mastoid</a:t>
            </a:r>
            <a:r>
              <a:rPr lang="tr-TR" altLang="en-US" sz="1400" dirty="0" smtClean="0"/>
              <a:t> kavite DKY na </a:t>
            </a:r>
            <a:r>
              <a:rPr lang="de-DE" altLang="en-US" sz="1400" dirty="0" smtClean="0"/>
              <a:t>„</a:t>
            </a:r>
            <a:r>
              <a:rPr lang="tr-TR" altLang="en-US" sz="1400" dirty="0" smtClean="0"/>
              <a:t>kapalı</a:t>
            </a:r>
            <a:r>
              <a:rPr lang="de-DE" altLang="en-US" sz="1400" dirty="0" smtClean="0"/>
              <a:t>“ </a:t>
            </a:r>
            <a:endParaRPr lang="de-DE" altLang="en-US" sz="1400" dirty="0"/>
          </a:p>
        </p:txBody>
      </p:sp>
      <p:sp>
        <p:nvSpPr>
          <p:cNvPr id="24588" name="Line 12"/>
          <p:cNvSpPr>
            <a:spLocks noChangeShapeType="1"/>
          </p:cNvSpPr>
          <p:nvPr/>
        </p:nvSpPr>
        <p:spPr bwMode="auto">
          <a:xfrm>
            <a:off x="1763713" y="1916113"/>
            <a:ext cx="71437" cy="8651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4589" name="Line 13"/>
          <p:cNvSpPr>
            <a:spLocks noChangeShapeType="1"/>
          </p:cNvSpPr>
          <p:nvPr/>
        </p:nvSpPr>
        <p:spPr bwMode="auto">
          <a:xfrm flipV="1">
            <a:off x="1692275" y="3789363"/>
            <a:ext cx="142875" cy="10080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4590" name="Line 14"/>
          <p:cNvSpPr>
            <a:spLocks noChangeShapeType="1"/>
          </p:cNvSpPr>
          <p:nvPr/>
        </p:nvSpPr>
        <p:spPr bwMode="auto">
          <a:xfrm flipH="1">
            <a:off x="1908175" y="1484313"/>
            <a:ext cx="2951163" cy="12969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4591" name="Line 15"/>
          <p:cNvSpPr>
            <a:spLocks noChangeShapeType="1"/>
          </p:cNvSpPr>
          <p:nvPr/>
        </p:nvSpPr>
        <p:spPr bwMode="auto">
          <a:xfrm flipH="1" flipV="1">
            <a:off x="1908175" y="3860800"/>
            <a:ext cx="2663825" cy="12239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 val="282516792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C:\Users\IY\Desktop\Orta_Kulak_Hast\image\porp2.JPG"/>
          <p:cNvPicPr>
            <a:picLocks noChangeAspect="1" noChangeArrowheads="1"/>
          </p:cNvPicPr>
          <p:nvPr/>
        </p:nvPicPr>
        <p:blipFill>
          <a:blip r:embed="rId5" cstate="print"/>
          <a:srcRect/>
          <a:stretch>
            <a:fillRect/>
          </a:stretch>
        </p:blipFill>
        <p:spPr bwMode="auto">
          <a:xfrm>
            <a:off x="1060450" y="981075"/>
            <a:ext cx="3582988" cy="2735263"/>
          </a:xfrm>
          <a:prstGeom prst="rect">
            <a:avLst/>
          </a:prstGeom>
          <a:noFill/>
          <a:ln w="9525">
            <a:noFill/>
            <a:miter lim="800000"/>
            <a:headEnd/>
            <a:tailEnd/>
          </a:ln>
        </p:spPr>
      </p:pic>
      <p:pic>
        <p:nvPicPr>
          <p:cNvPr id="57347" name="Picture 3" descr="C:\Users\IY\Desktop\Orta_Kulak_Hast\image\torp2.JPG"/>
          <p:cNvPicPr>
            <a:picLocks noChangeAspect="1" noChangeArrowheads="1"/>
          </p:cNvPicPr>
          <p:nvPr/>
        </p:nvPicPr>
        <p:blipFill>
          <a:blip r:embed="rId6" cstate="print"/>
          <a:srcRect/>
          <a:stretch>
            <a:fillRect/>
          </a:stretch>
        </p:blipFill>
        <p:spPr bwMode="auto">
          <a:xfrm>
            <a:off x="1042988" y="3860800"/>
            <a:ext cx="3584575" cy="2736850"/>
          </a:xfrm>
          <a:prstGeom prst="rect">
            <a:avLst/>
          </a:prstGeom>
          <a:noFill/>
          <a:ln w="9525">
            <a:noFill/>
            <a:miter lim="800000"/>
            <a:headEnd/>
            <a:tailEnd/>
          </a:ln>
        </p:spPr>
      </p:pic>
      <p:pic>
        <p:nvPicPr>
          <p:cNvPr id="4" name="PORP.mpg">
            <a:hlinkClick r:id="" action="ppaction://media"/>
          </p:cNvPr>
          <p:cNvPicPr>
            <a:picLocks noRot="1" noChangeAspect="1"/>
          </p:cNvPicPr>
          <p:nvPr>
            <a:videoFile r:link="rId1"/>
          </p:nvPr>
        </p:nvPicPr>
        <p:blipFill>
          <a:blip r:embed="rId7" cstate="print"/>
          <a:srcRect/>
          <a:stretch>
            <a:fillRect/>
          </a:stretch>
        </p:blipFill>
        <p:spPr bwMode="auto">
          <a:xfrm>
            <a:off x="4787900" y="981075"/>
            <a:ext cx="3352800" cy="2743200"/>
          </a:xfrm>
          <a:prstGeom prst="rect">
            <a:avLst/>
          </a:prstGeom>
          <a:noFill/>
          <a:ln w="9525">
            <a:noFill/>
            <a:miter lim="800000"/>
            <a:headEnd/>
            <a:tailEnd/>
          </a:ln>
        </p:spPr>
      </p:pic>
      <p:sp>
        <p:nvSpPr>
          <p:cNvPr id="6" name="5 Metin kutusu"/>
          <p:cNvSpPr txBox="1"/>
          <p:nvPr/>
        </p:nvSpPr>
        <p:spPr>
          <a:xfrm>
            <a:off x="1187450" y="1052513"/>
            <a:ext cx="1182688" cy="585787"/>
          </a:xfrm>
          <a:prstGeom prst="rect">
            <a:avLst/>
          </a:prstGeom>
          <a:noFill/>
        </p:spPr>
        <p:txBody>
          <a:bodyPr wrap="none">
            <a:spAutoFit/>
          </a:bodyPr>
          <a:lstStyle/>
          <a:p>
            <a:pPr fontAlgn="auto">
              <a:spcBef>
                <a:spcPts val="0"/>
              </a:spcBef>
              <a:spcAft>
                <a:spcPts val="0"/>
              </a:spcAft>
              <a:defRPr/>
            </a:pPr>
            <a:r>
              <a:rPr lang="tr-TR" sz="3200">
                <a:effectLst>
                  <a:outerShdw blurRad="38100" dist="38100" dir="2700000" algn="tl">
                    <a:srgbClr val="000000">
                      <a:alpha val="43137"/>
                    </a:srgbClr>
                  </a:outerShdw>
                </a:effectLst>
                <a:latin typeface="+mn-lt"/>
                <a:cs typeface="+mn-cs"/>
              </a:rPr>
              <a:t>PORP</a:t>
            </a:r>
          </a:p>
        </p:txBody>
      </p:sp>
      <p:sp>
        <p:nvSpPr>
          <p:cNvPr id="7" name="6 Metin kutusu"/>
          <p:cNvSpPr txBox="1"/>
          <p:nvPr/>
        </p:nvSpPr>
        <p:spPr>
          <a:xfrm>
            <a:off x="1116013" y="3933825"/>
            <a:ext cx="1185862" cy="584200"/>
          </a:xfrm>
          <a:prstGeom prst="rect">
            <a:avLst/>
          </a:prstGeom>
          <a:noFill/>
        </p:spPr>
        <p:txBody>
          <a:bodyPr wrap="none">
            <a:spAutoFit/>
          </a:bodyPr>
          <a:lstStyle/>
          <a:p>
            <a:pPr fontAlgn="auto">
              <a:spcBef>
                <a:spcPts val="0"/>
              </a:spcBef>
              <a:spcAft>
                <a:spcPts val="0"/>
              </a:spcAft>
              <a:defRPr/>
            </a:pPr>
            <a:r>
              <a:rPr lang="tr-TR" sz="3200">
                <a:effectLst>
                  <a:outerShdw blurRad="38100" dist="38100" dir="2700000" algn="tl">
                    <a:srgbClr val="000000">
                      <a:alpha val="43137"/>
                    </a:srgbClr>
                  </a:outerShdw>
                </a:effectLst>
                <a:latin typeface="+mn-lt"/>
                <a:cs typeface="+mn-cs"/>
              </a:rPr>
              <a:t>TORP</a:t>
            </a:r>
          </a:p>
        </p:txBody>
      </p:sp>
      <p:sp>
        <p:nvSpPr>
          <p:cNvPr id="8" name="7 Metin kutusu"/>
          <p:cNvSpPr txBox="1"/>
          <p:nvPr/>
        </p:nvSpPr>
        <p:spPr>
          <a:xfrm>
            <a:off x="684213" y="260350"/>
            <a:ext cx="7800975" cy="585788"/>
          </a:xfrm>
          <a:prstGeom prst="rect">
            <a:avLst/>
          </a:prstGeom>
          <a:noFill/>
        </p:spPr>
        <p:txBody>
          <a:bodyPr wrap="none">
            <a:spAutoFit/>
          </a:bodyPr>
          <a:lstStyle/>
          <a:p>
            <a:pPr algn="ctr" fontAlgn="auto">
              <a:spcBef>
                <a:spcPts val="0"/>
              </a:spcBef>
              <a:spcAft>
                <a:spcPts val="0"/>
              </a:spcAft>
              <a:defRPr/>
            </a:pPr>
            <a:r>
              <a:rPr lang="tr-TR" sz="3200">
                <a:effectLst>
                  <a:outerShdw blurRad="38100" dist="38100" dir="2700000" algn="tl">
                    <a:srgbClr val="000000">
                      <a:alpha val="43137"/>
                    </a:srgbClr>
                  </a:outerShdw>
                </a:effectLst>
                <a:latin typeface="+mn-lt"/>
                <a:cs typeface="+mn-cs"/>
              </a:rPr>
              <a:t>Kemikçik rekonstrüksiyonu (ossiküloplasti)</a:t>
            </a:r>
          </a:p>
        </p:txBody>
      </p:sp>
      <p:pic>
        <p:nvPicPr>
          <p:cNvPr id="10" name="TORP.mpg">
            <a:hlinkClick r:id="" action="ppaction://media"/>
          </p:cNvPr>
          <p:cNvPicPr>
            <a:picLocks noRot="1" noChangeAspect="1"/>
          </p:cNvPicPr>
          <p:nvPr>
            <a:videoFile r:link="rId2"/>
          </p:nvPr>
        </p:nvPicPr>
        <p:blipFill>
          <a:blip r:embed="rId8" cstate="print"/>
          <a:srcRect/>
          <a:stretch>
            <a:fillRect/>
          </a:stretch>
        </p:blipFill>
        <p:spPr bwMode="auto">
          <a:xfrm>
            <a:off x="4787900" y="3854450"/>
            <a:ext cx="3403600" cy="2743200"/>
          </a:xfrm>
          <a:prstGeom prst="rect">
            <a:avLst/>
          </a:prstGeom>
          <a:noFill/>
          <a:ln w="9525">
            <a:noFill/>
            <a:miter lim="800000"/>
            <a:headEnd/>
            <a:tailEnd/>
          </a:ln>
        </p:spPr>
      </p:pic>
    </p:spTree>
    <p:extLst>
      <p:ext uri="{BB962C8B-B14F-4D97-AF65-F5344CB8AC3E}">
        <p14:creationId xmlns:p14="http://schemas.microsoft.com/office/powerpoint/2010/main" xmlns="" val="29291286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video>
              <p:cMediaNode>
                <p:cTn id="13"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Tympanoplastik1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38463" y="1628775"/>
            <a:ext cx="3267075" cy="4889500"/>
          </a:xfrm>
          <a:prstGeom prst="rect">
            <a:avLst/>
          </a:prstGeom>
          <a:noFill/>
          <a:extLst>
            <a:ext uri="{909E8E84-426E-40DD-AFC4-6F175D3DCCD1}">
              <a14:hiddenFill xmlns:a14="http://schemas.microsoft.com/office/drawing/2010/main" xmlns="">
                <a:solidFill>
                  <a:srgbClr val="FFFFFF"/>
                </a:solidFill>
              </a14:hiddenFill>
            </a:ext>
          </a:extLst>
        </p:spPr>
      </p:pic>
      <p:sp>
        <p:nvSpPr>
          <p:cNvPr id="57347" name="Text Box 3"/>
          <p:cNvSpPr txBox="1">
            <a:spLocks noChangeArrowheads="1"/>
          </p:cNvSpPr>
          <p:nvPr/>
        </p:nvSpPr>
        <p:spPr bwMode="auto">
          <a:xfrm>
            <a:off x="1479550" y="476250"/>
            <a:ext cx="5540491" cy="523220"/>
          </a:xfrm>
          <a:prstGeom prst="rect">
            <a:avLst/>
          </a:prstGeom>
          <a:solidFill>
            <a:srgbClr val="E6F17B"/>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sz="2800" dirty="0" smtClean="0"/>
              <a:t>Tympanoplasti </a:t>
            </a:r>
            <a:r>
              <a:rPr lang="de-DE" altLang="en-US" sz="2800" dirty="0"/>
              <a:t>Typ I (</a:t>
            </a:r>
            <a:r>
              <a:rPr lang="de-DE" altLang="en-US" sz="2800" dirty="0" smtClean="0"/>
              <a:t>Myringoplasti)</a:t>
            </a:r>
            <a:endParaRPr lang="de-DE" altLang="en-US" sz="2800" dirty="0"/>
          </a:p>
        </p:txBody>
      </p:sp>
    </p:spTree>
    <p:extLst>
      <p:ext uri="{BB962C8B-B14F-4D97-AF65-F5344CB8AC3E}">
        <p14:creationId xmlns:p14="http://schemas.microsoft.com/office/powerpoint/2010/main" xmlns="" val="277970071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Tympanoplastik1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1188" y="915988"/>
            <a:ext cx="3303587" cy="4889500"/>
          </a:xfrm>
          <a:prstGeom prst="rect">
            <a:avLst/>
          </a:prstGeom>
          <a:noFill/>
          <a:extLst>
            <a:ext uri="{909E8E84-426E-40DD-AFC4-6F175D3DCCD1}">
              <a14:hiddenFill xmlns:a14="http://schemas.microsoft.com/office/drawing/2010/main" xmlns="">
                <a:solidFill>
                  <a:srgbClr val="FFFFFF"/>
                </a:solidFill>
              </a14:hiddenFill>
            </a:ext>
          </a:extLst>
        </p:spPr>
      </p:pic>
      <p:pic>
        <p:nvPicPr>
          <p:cNvPr id="59395" name="Picture 3" descr="Tympanoplastik1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76825" y="908050"/>
            <a:ext cx="3230563" cy="4889500"/>
          </a:xfrm>
          <a:prstGeom prst="rect">
            <a:avLst/>
          </a:prstGeom>
          <a:noFill/>
          <a:extLst>
            <a:ext uri="{909E8E84-426E-40DD-AFC4-6F175D3DCCD1}">
              <a14:hiddenFill xmlns:a14="http://schemas.microsoft.com/office/drawing/2010/main" xmlns="">
                <a:solidFill>
                  <a:srgbClr val="FFFFFF"/>
                </a:solidFill>
              </a14:hiddenFill>
            </a:ext>
          </a:extLst>
        </p:spPr>
      </p:pic>
      <p:sp>
        <p:nvSpPr>
          <p:cNvPr id="59396" name="Text Box 4"/>
          <p:cNvSpPr txBox="1">
            <a:spLocks noChangeArrowheads="1"/>
          </p:cNvSpPr>
          <p:nvPr/>
        </p:nvSpPr>
        <p:spPr bwMode="auto">
          <a:xfrm>
            <a:off x="690971" y="188913"/>
            <a:ext cx="7843429" cy="523220"/>
          </a:xfrm>
          <a:prstGeom prst="rect">
            <a:avLst/>
          </a:prstGeom>
          <a:solidFill>
            <a:srgbClr val="E6F17B"/>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sz="2800" dirty="0" smtClean="0"/>
              <a:t>Tympanoplasti T</a:t>
            </a:r>
            <a:r>
              <a:rPr lang="tr-TR" altLang="en-US" sz="2800" dirty="0" smtClean="0"/>
              <a:t>i</a:t>
            </a:r>
            <a:r>
              <a:rPr lang="de-DE" altLang="en-US" sz="2800" dirty="0" smtClean="0"/>
              <a:t>p III</a:t>
            </a:r>
            <a:r>
              <a:rPr lang="tr-TR" altLang="en-US" sz="2800" dirty="0" smtClean="0"/>
              <a:t> ün bugünkü uygulanan formları</a:t>
            </a:r>
            <a:endParaRPr lang="de-DE" altLang="en-US" sz="2800" dirty="0"/>
          </a:p>
        </p:txBody>
      </p:sp>
      <p:sp>
        <p:nvSpPr>
          <p:cNvPr id="59398" name="Text Box 6"/>
          <p:cNvSpPr txBox="1">
            <a:spLocks noChangeArrowheads="1"/>
          </p:cNvSpPr>
          <p:nvPr/>
        </p:nvSpPr>
        <p:spPr bwMode="auto">
          <a:xfrm>
            <a:off x="96838" y="5805488"/>
            <a:ext cx="4475162"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de-DE" altLang="en-US" sz="2400" dirty="0" smtClean="0"/>
              <a:t>Par</a:t>
            </a:r>
            <a:r>
              <a:rPr lang="tr-TR" altLang="en-US" sz="2400" dirty="0" smtClean="0"/>
              <a:t>siyel</a:t>
            </a:r>
            <a:r>
              <a:rPr lang="de-DE" altLang="en-US" sz="2400" dirty="0" smtClean="0"/>
              <a:t> Titan</a:t>
            </a:r>
            <a:r>
              <a:rPr lang="tr-TR" altLang="en-US" sz="2400" dirty="0" smtClean="0"/>
              <a:t>yum</a:t>
            </a:r>
            <a:r>
              <a:rPr lang="de-DE" altLang="en-US" sz="2400" dirty="0" smtClean="0"/>
              <a:t>-Prot</a:t>
            </a:r>
            <a:r>
              <a:rPr lang="tr-TR" altLang="en-US" sz="2400" dirty="0" smtClean="0"/>
              <a:t>ezi</a:t>
            </a:r>
            <a:r>
              <a:rPr lang="de-DE" altLang="en-US" sz="2400" dirty="0" smtClean="0"/>
              <a:t> </a:t>
            </a:r>
            <a:endParaRPr lang="tr-TR" altLang="en-US" sz="2400" dirty="0" smtClean="0"/>
          </a:p>
          <a:p>
            <a:pPr algn="ctr"/>
            <a:r>
              <a:rPr lang="de-DE" altLang="en-US" sz="2000" dirty="0" smtClean="0"/>
              <a:t>Stapes</a:t>
            </a:r>
            <a:r>
              <a:rPr lang="tr-TR" altLang="en-US" sz="2000" dirty="0" smtClean="0"/>
              <a:t> başından</a:t>
            </a:r>
            <a:r>
              <a:rPr lang="de-DE" altLang="en-US" sz="2000" dirty="0" smtClean="0"/>
              <a:t> T</a:t>
            </a:r>
            <a:r>
              <a:rPr lang="tr-TR" altLang="en-US" sz="2000" dirty="0" smtClean="0"/>
              <a:t>impan Membrana</a:t>
            </a:r>
            <a:endParaRPr lang="de-DE" altLang="en-US" sz="2000" dirty="0"/>
          </a:p>
        </p:txBody>
      </p:sp>
      <p:sp>
        <p:nvSpPr>
          <p:cNvPr id="59399" name="Text Box 7"/>
          <p:cNvSpPr txBox="1">
            <a:spLocks noChangeArrowheads="1"/>
          </p:cNvSpPr>
          <p:nvPr/>
        </p:nvSpPr>
        <p:spPr bwMode="auto">
          <a:xfrm>
            <a:off x="4716463" y="5805488"/>
            <a:ext cx="4230687"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de-DE" altLang="en-US" sz="2400" dirty="0" smtClean="0"/>
              <a:t>Total Titan</a:t>
            </a:r>
            <a:r>
              <a:rPr lang="tr-TR" altLang="en-US" sz="2400" dirty="0" smtClean="0"/>
              <a:t>yum</a:t>
            </a:r>
            <a:r>
              <a:rPr lang="de-DE" altLang="en-US" sz="2400" dirty="0" smtClean="0"/>
              <a:t>-Pro</a:t>
            </a:r>
            <a:r>
              <a:rPr lang="tr-TR" altLang="en-US" sz="2400" dirty="0" smtClean="0"/>
              <a:t>tezi</a:t>
            </a:r>
            <a:r>
              <a:rPr lang="de-DE" altLang="en-US" sz="2400" dirty="0" smtClean="0"/>
              <a:t> </a:t>
            </a:r>
            <a:endParaRPr lang="tr-TR" altLang="en-US" sz="2400" dirty="0" smtClean="0"/>
          </a:p>
          <a:p>
            <a:pPr algn="ctr"/>
            <a:r>
              <a:rPr lang="tr-TR" altLang="en-US" sz="2000" dirty="0" smtClean="0"/>
              <a:t>Stapes tabanından Timpan Membrana</a:t>
            </a:r>
            <a:endParaRPr lang="de-DE" altLang="en-US" sz="2000" dirty="0"/>
          </a:p>
        </p:txBody>
      </p:sp>
    </p:spTree>
    <p:extLst>
      <p:ext uri="{BB962C8B-B14F-4D97-AF65-F5344CB8AC3E}">
        <p14:creationId xmlns:p14="http://schemas.microsoft.com/office/powerpoint/2010/main" xmlns="" val="145441797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hidden="1"/>
          <p:cNvSpPr>
            <a:spLocks noGrp="1" noChangeArrowheads="1"/>
          </p:cNvSpPr>
          <p:nvPr>
            <p:ph type="title"/>
          </p:nvPr>
        </p:nvSpPr>
        <p:spPr/>
        <p:txBody>
          <a:bodyPr/>
          <a:lstStyle/>
          <a:p>
            <a:endParaRPr lang="en-US" altLang="en-US"/>
          </a:p>
        </p:txBody>
      </p:sp>
      <p:sp>
        <p:nvSpPr>
          <p:cNvPr id="28675" name="Rectangle 3" descr="Boe4"/>
          <p:cNvSpPr>
            <a:spLocks noGrp="1" noChangeAspect="1" noChangeArrowheads="1"/>
          </p:cNvSpPr>
          <p:nvPr isPhoto="1"/>
        </p:nvSpPr>
        <p:spPr bwMode="auto">
          <a:xfrm>
            <a:off x="0" y="1792288"/>
            <a:ext cx="9144000" cy="3271837"/>
          </a:xfrm>
          <a:prstGeom prst="rect">
            <a:avLst/>
          </a:prstGeom>
          <a:blipFill dpi="0" rotWithShape="1">
            <a:blip r:embed="rId3" cstate="print"/>
            <a:srcRect/>
            <a:stretch>
              <a:fillRect b="-12"/>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8676" name="Text Box 4"/>
          <p:cNvSpPr txBox="1">
            <a:spLocks noChangeArrowheads="1"/>
          </p:cNvSpPr>
          <p:nvPr/>
        </p:nvSpPr>
        <p:spPr bwMode="auto">
          <a:xfrm>
            <a:off x="2266950" y="836613"/>
            <a:ext cx="4608513" cy="466725"/>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de-DE" altLang="en-US" sz="2400" dirty="0" smtClean="0"/>
              <a:t>Tympanoplasti T</a:t>
            </a:r>
            <a:r>
              <a:rPr lang="tr-TR" altLang="en-US" sz="2400" dirty="0" smtClean="0"/>
              <a:t>i</a:t>
            </a:r>
            <a:r>
              <a:rPr lang="de-DE" altLang="en-US" sz="2400" dirty="0" smtClean="0"/>
              <a:t>p </a:t>
            </a:r>
            <a:r>
              <a:rPr lang="de-DE" altLang="en-US" sz="2400" dirty="0"/>
              <a:t>III</a:t>
            </a:r>
          </a:p>
        </p:txBody>
      </p:sp>
      <p:sp>
        <p:nvSpPr>
          <p:cNvPr id="28677" name="Text Box 5"/>
          <p:cNvSpPr txBox="1">
            <a:spLocks noChangeArrowheads="1"/>
          </p:cNvSpPr>
          <p:nvPr/>
        </p:nvSpPr>
        <p:spPr bwMode="auto">
          <a:xfrm>
            <a:off x="7956550" y="6491288"/>
            <a:ext cx="1162050" cy="366712"/>
          </a:xfrm>
          <a:prstGeom prst="rect">
            <a:avLst/>
          </a:prstGeom>
          <a:solidFill>
            <a:srgbClr val="F4FAA4"/>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a:t>Abb.4.12.</a:t>
            </a:r>
          </a:p>
        </p:txBody>
      </p:sp>
      <p:sp>
        <p:nvSpPr>
          <p:cNvPr id="28678" name="Text Box 6"/>
          <p:cNvSpPr txBox="1">
            <a:spLocks noChangeArrowheads="1"/>
          </p:cNvSpPr>
          <p:nvPr/>
        </p:nvSpPr>
        <p:spPr bwMode="auto">
          <a:xfrm>
            <a:off x="1000125" y="5516563"/>
            <a:ext cx="3451329" cy="461665"/>
          </a:xfrm>
          <a:prstGeom prst="rect">
            <a:avLst/>
          </a:prstGeom>
          <a:solidFill>
            <a:srgbClr val="E6F17B"/>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tr-TR" altLang="en-US" sz="2400" dirty="0" smtClean="0"/>
              <a:t>Protezlerin interpozisyonu</a:t>
            </a:r>
            <a:endParaRPr lang="de-DE" altLang="en-US" sz="2400" dirty="0"/>
          </a:p>
        </p:txBody>
      </p:sp>
    </p:spTree>
    <p:extLst>
      <p:ext uri="{BB962C8B-B14F-4D97-AF65-F5344CB8AC3E}">
        <p14:creationId xmlns:p14="http://schemas.microsoft.com/office/powerpoint/2010/main" xmlns="" val="35352814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hidden="1"/>
          <p:cNvSpPr>
            <a:spLocks noGrp="1" noChangeArrowheads="1"/>
          </p:cNvSpPr>
          <p:nvPr>
            <p:ph type="title"/>
          </p:nvPr>
        </p:nvSpPr>
        <p:spPr/>
        <p:txBody>
          <a:bodyPr/>
          <a:lstStyle/>
          <a:p>
            <a:endParaRPr lang="en-US" altLang="en-US"/>
          </a:p>
        </p:txBody>
      </p:sp>
      <p:sp>
        <p:nvSpPr>
          <p:cNvPr id="26627" name="Rectangle 3" descr="Boe4"/>
          <p:cNvSpPr>
            <a:spLocks noGrp="1" noChangeAspect="1" noChangeArrowheads="1"/>
          </p:cNvSpPr>
          <p:nvPr isPhoto="1"/>
        </p:nvSpPr>
        <p:spPr bwMode="auto">
          <a:xfrm>
            <a:off x="0" y="1274763"/>
            <a:ext cx="9144000" cy="4306887"/>
          </a:xfrm>
          <a:prstGeom prst="rect">
            <a:avLst/>
          </a:prstGeom>
          <a:blipFill dpi="0" rotWithShape="1">
            <a:blip r:embed="rId3" cstate="print"/>
            <a:srcRect/>
            <a:stretch>
              <a:fillRect r="-33"/>
            </a:stretch>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26628" name="Text Box 4"/>
          <p:cNvSpPr txBox="1">
            <a:spLocks noChangeArrowheads="1"/>
          </p:cNvSpPr>
          <p:nvPr/>
        </p:nvSpPr>
        <p:spPr bwMode="auto">
          <a:xfrm>
            <a:off x="1871663" y="333375"/>
            <a:ext cx="5400675" cy="466725"/>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de-DE" altLang="en-US" sz="2400" dirty="0" smtClean="0"/>
              <a:t>Tympanoplasti</a:t>
            </a:r>
            <a:r>
              <a:rPr lang="tr-TR" altLang="en-US" sz="2400" dirty="0" smtClean="0"/>
              <a:t>lerin (</a:t>
            </a:r>
            <a:r>
              <a:rPr lang="de-DE" altLang="en-US" sz="2400" dirty="0" smtClean="0"/>
              <a:t> I-V</a:t>
            </a:r>
            <a:r>
              <a:rPr lang="tr-TR" altLang="en-US" sz="2400" dirty="0" smtClean="0"/>
              <a:t> ) Ana Tipleri</a:t>
            </a:r>
            <a:endParaRPr lang="de-DE" altLang="en-US" sz="2400" dirty="0"/>
          </a:p>
        </p:txBody>
      </p:sp>
      <p:sp>
        <p:nvSpPr>
          <p:cNvPr id="26629" name="Text Box 5"/>
          <p:cNvSpPr txBox="1">
            <a:spLocks noChangeArrowheads="1"/>
          </p:cNvSpPr>
          <p:nvPr/>
        </p:nvSpPr>
        <p:spPr bwMode="auto">
          <a:xfrm>
            <a:off x="468313" y="3402013"/>
            <a:ext cx="1425575" cy="314325"/>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sz="1400"/>
              <a:t>I.Myringoplastik</a:t>
            </a:r>
          </a:p>
        </p:txBody>
      </p:sp>
      <p:sp>
        <p:nvSpPr>
          <p:cNvPr id="26630" name="Text Box 6"/>
          <p:cNvSpPr txBox="1">
            <a:spLocks noChangeArrowheads="1"/>
          </p:cNvSpPr>
          <p:nvPr/>
        </p:nvSpPr>
        <p:spPr bwMode="auto">
          <a:xfrm>
            <a:off x="2987675" y="3429000"/>
            <a:ext cx="1584325" cy="314325"/>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de-DE" altLang="en-US" sz="1400"/>
              <a:t>II.Ossiculoplastik</a:t>
            </a:r>
          </a:p>
        </p:txBody>
      </p:sp>
      <p:sp>
        <p:nvSpPr>
          <p:cNvPr id="26631" name="Text Box 7"/>
          <p:cNvSpPr txBox="1">
            <a:spLocks noChangeArrowheads="1"/>
          </p:cNvSpPr>
          <p:nvPr/>
        </p:nvSpPr>
        <p:spPr bwMode="auto">
          <a:xfrm>
            <a:off x="5580063" y="3429000"/>
            <a:ext cx="2439987" cy="527050"/>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sz="1400"/>
              <a:t>III.Direkte Schallübertragung</a:t>
            </a:r>
          </a:p>
          <a:p>
            <a:r>
              <a:rPr lang="de-DE" altLang="en-US" sz="1400"/>
              <a:t>Prothesen: PORP, TORP</a:t>
            </a:r>
          </a:p>
        </p:txBody>
      </p:sp>
      <p:sp>
        <p:nvSpPr>
          <p:cNvPr id="26632" name="Text Box 8"/>
          <p:cNvSpPr txBox="1">
            <a:spLocks noChangeArrowheads="1"/>
          </p:cNvSpPr>
          <p:nvPr/>
        </p:nvSpPr>
        <p:spPr bwMode="auto">
          <a:xfrm>
            <a:off x="395288" y="5734050"/>
            <a:ext cx="1727200" cy="527050"/>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r>
              <a:rPr lang="de-DE" altLang="en-US" sz="1400"/>
              <a:t>IV.Schallprotektion rundes Fenster</a:t>
            </a:r>
          </a:p>
        </p:txBody>
      </p:sp>
      <p:sp>
        <p:nvSpPr>
          <p:cNvPr id="26633" name="Text Box 9"/>
          <p:cNvSpPr txBox="1">
            <a:spLocks noChangeArrowheads="1"/>
          </p:cNvSpPr>
          <p:nvPr/>
        </p:nvSpPr>
        <p:spPr bwMode="auto">
          <a:xfrm>
            <a:off x="2771775" y="5805488"/>
            <a:ext cx="2232025" cy="314325"/>
          </a:xfrm>
          <a:prstGeom prst="rect">
            <a:avLst/>
          </a:prstGeom>
          <a:solidFill>
            <a:srgbClr val="F8F8A6"/>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de-DE" altLang="en-US" sz="1400"/>
              <a:t>V. Fensterungsoperation</a:t>
            </a:r>
          </a:p>
        </p:txBody>
      </p:sp>
      <p:sp>
        <p:nvSpPr>
          <p:cNvPr id="26634" name="Text Box 10"/>
          <p:cNvSpPr txBox="1">
            <a:spLocks noChangeArrowheads="1"/>
          </p:cNvSpPr>
          <p:nvPr/>
        </p:nvSpPr>
        <p:spPr bwMode="auto">
          <a:xfrm>
            <a:off x="7956550" y="6491288"/>
            <a:ext cx="1162050" cy="366712"/>
          </a:xfrm>
          <a:prstGeom prst="rect">
            <a:avLst/>
          </a:prstGeom>
          <a:solidFill>
            <a:srgbClr val="F4FAA4"/>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de-DE" altLang="en-US"/>
              <a:t>Abb.4.11.</a:t>
            </a:r>
          </a:p>
        </p:txBody>
      </p:sp>
    </p:spTree>
    <p:extLst>
      <p:ext uri="{BB962C8B-B14F-4D97-AF65-F5344CB8AC3E}">
        <p14:creationId xmlns:p14="http://schemas.microsoft.com/office/powerpoint/2010/main" xmlns="" val="116574005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normAutofit/>
          </a:bodyPr>
          <a:lstStyle/>
          <a:p>
            <a:pPr>
              <a:defRPr/>
            </a:pPr>
            <a:r>
              <a:rPr lang="tr-TR" b="1" dirty="0" smtClean="0"/>
              <a:t>Otitis Media Komplikasyonları</a:t>
            </a:r>
            <a:endParaRPr lang="tr-TR" b="1" dirty="0"/>
          </a:p>
        </p:txBody>
      </p:sp>
      <p:sp>
        <p:nvSpPr>
          <p:cNvPr id="5" name="Rectangle 4"/>
          <p:cNvSpPr>
            <a:spLocks noChangeArrowheads="1"/>
          </p:cNvSpPr>
          <p:nvPr/>
        </p:nvSpPr>
        <p:spPr bwMode="auto">
          <a:xfrm>
            <a:off x="395288" y="1601788"/>
            <a:ext cx="5759450" cy="5078412"/>
          </a:xfrm>
          <a:prstGeom prst="rect">
            <a:avLst/>
          </a:prstGeom>
          <a:noFill/>
          <a:ln w="9525">
            <a:noFill/>
            <a:miter lim="800000"/>
            <a:headEnd/>
            <a:tailEnd/>
          </a:ln>
          <a:effectLst>
            <a:outerShdw blurRad="50800" dist="38100" dir="2700000" algn="tl" rotWithShape="0">
              <a:srgbClr val="000000">
                <a:alpha val="40000"/>
              </a:srgbClr>
            </a:outerShdw>
          </a:effectLst>
        </p:spPr>
        <p:txBody>
          <a:bodyPr anchor="ctr">
            <a:spAutoFit/>
          </a:bodyPr>
          <a:lstStyle/>
          <a:p>
            <a:pPr marL="342900" indent="-342900" fontAlgn="auto">
              <a:spcBef>
                <a:spcPts val="0"/>
              </a:spcBef>
              <a:spcAft>
                <a:spcPts val="0"/>
              </a:spcAft>
              <a:defRPr/>
            </a:pPr>
            <a:r>
              <a:rPr lang="tr-TR" sz="2400" b="1">
                <a:effectLst>
                  <a:outerShdw blurRad="38100" dist="38100" dir="2700000" algn="tl">
                    <a:srgbClr val="000000">
                      <a:alpha val="43137"/>
                    </a:srgbClr>
                  </a:outerShdw>
                </a:effectLst>
                <a:latin typeface="+mn-lt"/>
                <a:cs typeface="+mn-cs"/>
              </a:rPr>
              <a:t>Enfeksiyon Yayılma Yolları</a:t>
            </a:r>
            <a:endParaRPr lang="tr-TR" sz="2400">
              <a:effectLst>
                <a:outerShdw blurRad="38100" dist="38100" dir="2700000" algn="tl">
                  <a:srgbClr val="000000">
                    <a:alpha val="43137"/>
                  </a:srgbClr>
                </a:outerShdw>
              </a:effectLst>
              <a:latin typeface="+mn-lt"/>
              <a:cs typeface="+mn-cs"/>
            </a:endParaRPr>
          </a:p>
          <a:p>
            <a:pPr marL="342900" indent="-342900" fontAlgn="auto">
              <a:spcBef>
                <a:spcPts val="0"/>
              </a:spcBef>
              <a:spcAft>
                <a:spcPts val="0"/>
              </a:spcAft>
              <a:buFontTx/>
              <a:buAutoNum type="arabicPeriod"/>
              <a:defRPr/>
            </a:pPr>
            <a:endParaRPr lang="tr-TR" sz="2000" b="1">
              <a:effectLst>
                <a:outerShdw blurRad="38100" dist="38100" dir="2700000" algn="tl">
                  <a:srgbClr val="000000">
                    <a:alpha val="43137"/>
                  </a:srgbClr>
                </a:outerShdw>
              </a:effectLst>
              <a:latin typeface="+mn-lt"/>
              <a:cs typeface="+mn-cs"/>
            </a:endParaRPr>
          </a:p>
          <a:p>
            <a:pPr marL="342900" indent="-342900" fontAlgn="auto">
              <a:spcBef>
                <a:spcPts val="0"/>
              </a:spcBef>
              <a:spcAft>
                <a:spcPts val="0"/>
              </a:spcAft>
              <a:buFontTx/>
              <a:buAutoNum type="arabicPeriod"/>
              <a:defRPr/>
            </a:pPr>
            <a:r>
              <a:rPr lang="tr-TR" sz="2000" b="1">
                <a:effectLst>
                  <a:outerShdw blurRad="38100" dist="38100" dir="2700000" algn="tl">
                    <a:srgbClr val="000000">
                      <a:alpha val="43137"/>
                    </a:srgbClr>
                  </a:outerShdw>
                </a:effectLst>
                <a:latin typeface="+mn-lt"/>
                <a:cs typeface="+mn-cs"/>
              </a:rPr>
              <a:t>Kemik Erozyonu</a:t>
            </a:r>
          </a:p>
          <a:p>
            <a:pPr marL="342900" indent="-342900" fontAlgn="auto">
              <a:spcBef>
                <a:spcPts val="0"/>
              </a:spcBef>
              <a:spcAft>
                <a:spcPts val="0"/>
              </a:spcAft>
              <a:buFontTx/>
              <a:buAutoNum type="arabicPeriod"/>
              <a:defRPr/>
            </a:pPr>
            <a:endParaRPr lang="tr-TR" sz="2000">
              <a:effectLst>
                <a:outerShdw blurRad="38100" dist="38100" dir="2700000" algn="tl">
                  <a:srgbClr val="000000">
                    <a:alpha val="43137"/>
                  </a:srgbClr>
                </a:outerShdw>
              </a:effectLst>
              <a:latin typeface="+mn-lt"/>
              <a:cs typeface="+mn-cs"/>
            </a:endParaRPr>
          </a:p>
          <a:p>
            <a:pPr marL="342900" indent="-342900" fontAlgn="auto">
              <a:spcBef>
                <a:spcPts val="0"/>
              </a:spcBef>
              <a:spcAft>
                <a:spcPts val="0"/>
              </a:spcAft>
              <a:buFont typeface="+mj-lt"/>
              <a:buAutoNum type="arabicPeriod"/>
              <a:defRPr/>
            </a:pPr>
            <a:r>
              <a:rPr lang="tr-TR" sz="2000" b="1">
                <a:effectLst>
                  <a:outerShdw blurRad="38100" dist="38100" dir="2700000" algn="tl">
                    <a:srgbClr val="000000">
                      <a:alpha val="43137"/>
                    </a:srgbClr>
                  </a:outerShdw>
                </a:effectLst>
                <a:latin typeface="+mn-lt"/>
                <a:cs typeface="+mn-cs"/>
              </a:rPr>
              <a:t>Açıklıklar</a:t>
            </a:r>
          </a:p>
          <a:p>
            <a:pPr marL="800100" lvl="1" indent="-258763" fontAlgn="auto">
              <a:spcBef>
                <a:spcPts val="0"/>
              </a:spcBef>
              <a:spcAft>
                <a:spcPts val="0"/>
              </a:spcAft>
              <a:buFont typeface="+mj-lt"/>
              <a:buAutoNum type="alphaLcPeriod"/>
              <a:defRPr/>
            </a:pPr>
            <a:r>
              <a:rPr lang="tr-TR" sz="2000">
                <a:effectLst>
                  <a:outerShdw blurRad="38100" dist="38100" dir="2700000" algn="tl">
                    <a:srgbClr val="000000">
                      <a:alpha val="43137"/>
                    </a:srgbClr>
                  </a:outerShdw>
                </a:effectLst>
                <a:latin typeface="+mn-lt"/>
                <a:cs typeface="+mn-cs"/>
              </a:rPr>
              <a:t>Doğal anatomik açıklıklar :</a:t>
            </a:r>
          </a:p>
          <a:p>
            <a:pPr marL="1254125" lvl="2" indent="-190500" fontAlgn="auto">
              <a:spcBef>
                <a:spcPts val="0"/>
              </a:spcBef>
              <a:spcAft>
                <a:spcPts val="0"/>
              </a:spcAft>
              <a:buFontTx/>
              <a:buChar char="•"/>
              <a:defRPr/>
            </a:pPr>
            <a:r>
              <a:rPr lang="tr-TR" sz="2000">
                <a:effectLst>
                  <a:outerShdw blurRad="38100" dist="38100" dir="2700000" algn="tl">
                    <a:srgbClr val="000000">
                      <a:alpha val="43137"/>
                    </a:srgbClr>
                  </a:outerShdw>
                </a:effectLst>
                <a:latin typeface="+mn-lt"/>
                <a:cs typeface="+mn-cs"/>
              </a:rPr>
              <a:t>oval ve yuvarlak pencere</a:t>
            </a:r>
          </a:p>
          <a:p>
            <a:pPr marL="1254125" lvl="2" indent="-190500" fontAlgn="auto">
              <a:spcBef>
                <a:spcPts val="0"/>
              </a:spcBef>
              <a:spcAft>
                <a:spcPts val="0"/>
              </a:spcAft>
              <a:buFontTx/>
              <a:buChar char="•"/>
              <a:defRPr/>
            </a:pPr>
            <a:r>
              <a:rPr lang="tr-TR" sz="2000">
                <a:effectLst>
                  <a:outerShdw blurRad="38100" dist="38100" dir="2700000" algn="tl">
                    <a:srgbClr val="000000">
                      <a:alpha val="43137"/>
                    </a:srgbClr>
                  </a:outerShdw>
                </a:effectLst>
                <a:latin typeface="+mn-lt"/>
                <a:cs typeface="+mn-cs"/>
              </a:rPr>
              <a:t>meatus akustikus internus</a:t>
            </a:r>
          </a:p>
          <a:p>
            <a:pPr marL="1254125" lvl="2" indent="-190500" fontAlgn="auto">
              <a:spcBef>
                <a:spcPts val="0"/>
              </a:spcBef>
              <a:spcAft>
                <a:spcPts val="0"/>
              </a:spcAft>
              <a:buFontTx/>
              <a:buChar char="•"/>
              <a:defRPr/>
            </a:pPr>
            <a:r>
              <a:rPr lang="tr-TR" sz="2000">
                <a:effectLst>
                  <a:outerShdw blurRad="38100" dist="38100" dir="2700000" algn="tl">
                    <a:srgbClr val="000000">
                      <a:alpha val="43137"/>
                    </a:srgbClr>
                  </a:outerShdw>
                </a:effectLst>
                <a:latin typeface="+mn-lt"/>
                <a:cs typeface="+mn-cs"/>
              </a:rPr>
              <a:t>koklear ve vestibüler akudukt</a:t>
            </a:r>
          </a:p>
          <a:p>
            <a:pPr marL="800100" lvl="1" indent="-258763" fontAlgn="auto">
              <a:spcBef>
                <a:spcPts val="0"/>
              </a:spcBef>
              <a:spcAft>
                <a:spcPts val="0"/>
              </a:spcAft>
              <a:buFont typeface="+mj-lt"/>
              <a:buAutoNum type="alphaLcPeriod"/>
              <a:defRPr/>
            </a:pPr>
            <a:r>
              <a:rPr lang="tr-TR" sz="2000">
                <a:effectLst>
                  <a:outerShdw blurRad="38100" dist="38100" dir="2700000" algn="tl">
                    <a:srgbClr val="000000">
                      <a:alpha val="43137"/>
                    </a:srgbClr>
                  </a:outerShdw>
                </a:effectLst>
                <a:latin typeface="+mn-lt"/>
                <a:cs typeface="+mn-cs"/>
              </a:rPr>
              <a:t>Akkiz açıklıklar :</a:t>
            </a:r>
          </a:p>
          <a:p>
            <a:pPr marL="1254125" lvl="2" indent="-190500" fontAlgn="auto">
              <a:spcBef>
                <a:spcPts val="0"/>
              </a:spcBef>
              <a:spcAft>
                <a:spcPts val="0"/>
              </a:spcAft>
              <a:buFontTx/>
              <a:buChar char="•"/>
              <a:defRPr/>
            </a:pPr>
            <a:r>
              <a:rPr lang="tr-TR" sz="2000">
                <a:effectLst>
                  <a:outerShdw blurRad="38100" dist="38100" dir="2700000" algn="tl">
                    <a:srgbClr val="000000">
                      <a:alpha val="43137"/>
                    </a:srgbClr>
                  </a:outerShdw>
                </a:effectLst>
                <a:latin typeface="+mn-lt"/>
                <a:cs typeface="+mn-cs"/>
              </a:rPr>
              <a:t>Temporal kemik kırıkları</a:t>
            </a:r>
          </a:p>
          <a:p>
            <a:pPr marL="1254125" lvl="2" indent="-190500" fontAlgn="auto">
              <a:spcBef>
                <a:spcPts val="0"/>
              </a:spcBef>
              <a:spcAft>
                <a:spcPts val="0"/>
              </a:spcAft>
              <a:buFontTx/>
              <a:buChar char="•"/>
              <a:defRPr/>
            </a:pPr>
            <a:r>
              <a:rPr lang="tr-TR" sz="2000">
                <a:effectLst>
                  <a:outerShdw blurRad="38100" dist="38100" dir="2700000" algn="tl">
                    <a:srgbClr val="000000">
                      <a:alpha val="43137"/>
                    </a:srgbClr>
                  </a:outerShdw>
                </a:effectLst>
                <a:latin typeface="+mn-lt"/>
                <a:cs typeface="+mn-cs"/>
              </a:rPr>
              <a:t>Cerrahi</a:t>
            </a:r>
          </a:p>
          <a:p>
            <a:pPr marL="342900" indent="-342900" fontAlgn="auto">
              <a:spcBef>
                <a:spcPts val="0"/>
              </a:spcBef>
              <a:spcAft>
                <a:spcPts val="0"/>
              </a:spcAft>
              <a:buFont typeface="+mj-lt"/>
              <a:buAutoNum type="arabicPeriod"/>
              <a:defRPr/>
            </a:pPr>
            <a:endParaRPr lang="tr-TR" sz="2000">
              <a:effectLst>
                <a:outerShdw blurRad="38100" dist="38100" dir="2700000" algn="tl">
                  <a:srgbClr val="000000">
                    <a:alpha val="43137"/>
                  </a:srgbClr>
                </a:outerShdw>
              </a:effectLst>
              <a:latin typeface="+mn-lt"/>
              <a:cs typeface="+mn-cs"/>
            </a:endParaRPr>
          </a:p>
          <a:p>
            <a:pPr marL="342900" indent="-342900" fontAlgn="auto">
              <a:spcBef>
                <a:spcPts val="0"/>
              </a:spcBef>
              <a:spcAft>
                <a:spcPts val="0"/>
              </a:spcAft>
              <a:buFont typeface="+mj-lt"/>
              <a:buAutoNum type="arabicPeriod"/>
              <a:defRPr/>
            </a:pPr>
            <a:r>
              <a:rPr lang="tr-TR" sz="2000" b="1">
                <a:effectLst>
                  <a:outerShdw blurRad="38100" dist="38100" dir="2700000" algn="tl">
                    <a:srgbClr val="000000">
                      <a:alpha val="43137"/>
                    </a:srgbClr>
                  </a:outerShdw>
                </a:effectLst>
                <a:latin typeface="+mn-lt"/>
                <a:cs typeface="+mn-cs"/>
              </a:rPr>
              <a:t>Osteotromboflebit</a:t>
            </a:r>
          </a:p>
          <a:p>
            <a:pPr marL="342900" indent="-342900" fontAlgn="auto">
              <a:spcBef>
                <a:spcPts val="0"/>
              </a:spcBef>
              <a:spcAft>
                <a:spcPts val="0"/>
              </a:spcAft>
              <a:buFont typeface="+mj-lt"/>
              <a:buAutoNum type="arabicPeriod"/>
              <a:defRPr/>
            </a:pPr>
            <a:endParaRPr lang="tr-TR" sz="2000">
              <a:effectLst>
                <a:outerShdw blurRad="38100" dist="38100" dir="2700000" algn="tl">
                  <a:srgbClr val="000000">
                    <a:alpha val="43137"/>
                  </a:srgbClr>
                </a:outerShdw>
              </a:effectLst>
              <a:latin typeface="+mn-lt"/>
              <a:cs typeface="+mn-cs"/>
            </a:endParaRPr>
          </a:p>
          <a:p>
            <a:pPr marL="342900" indent="-342900" fontAlgn="auto">
              <a:spcBef>
                <a:spcPts val="0"/>
              </a:spcBef>
              <a:spcAft>
                <a:spcPts val="0"/>
              </a:spcAft>
              <a:buFont typeface="+mj-lt"/>
              <a:buAutoNum type="arabicPeriod"/>
              <a:defRPr/>
            </a:pPr>
            <a:r>
              <a:rPr lang="tr-TR" sz="2000" b="1">
                <a:effectLst>
                  <a:outerShdw blurRad="38100" dist="38100" dir="2700000" algn="tl">
                    <a:srgbClr val="000000">
                      <a:alpha val="43137"/>
                    </a:srgbClr>
                  </a:outerShdw>
                </a:effectLst>
                <a:latin typeface="+mn-lt"/>
                <a:cs typeface="+mn-cs"/>
              </a:rPr>
              <a:t>Virchow-Robin periarteriyoler alanı</a:t>
            </a:r>
          </a:p>
        </p:txBody>
      </p:sp>
      <p:pic>
        <p:nvPicPr>
          <p:cNvPr id="58372" name="Picture 7" descr="book1-3"/>
          <p:cNvPicPr>
            <a:picLocks noChangeAspect="1" noChangeArrowheads="1"/>
          </p:cNvPicPr>
          <p:nvPr/>
        </p:nvPicPr>
        <p:blipFill>
          <a:blip r:embed="rId3" cstate="print"/>
          <a:srcRect/>
          <a:stretch>
            <a:fillRect/>
          </a:stretch>
        </p:blipFill>
        <p:spPr bwMode="auto">
          <a:xfrm>
            <a:off x="6443663" y="1538288"/>
            <a:ext cx="2484437" cy="2466975"/>
          </a:xfrm>
          <a:prstGeom prst="rect">
            <a:avLst/>
          </a:prstGeom>
          <a:noFill/>
          <a:ln w="9525">
            <a:solidFill>
              <a:schemeClr val="tx1"/>
            </a:solidFill>
            <a:miter lim="800000"/>
            <a:headEnd/>
            <a:tailEnd/>
          </a:ln>
        </p:spPr>
      </p:pic>
      <p:pic>
        <p:nvPicPr>
          <p:cNvPr id="58373" name="Picture 8" descr="book1-4"/>
          <p:cNvPicPr>
            <a:picLocks noChangeAspect="1" noChangeArrowheads="1"/>
          </p:cNvPicPr>
          <p:nvPr/>
        </p:nvPicPr>
        <p:blipFill>
          <a:blip r:embed="rId4" cstate="print"/>
          <a:srcRect/>
          <a:stretch>
            <a:fillRect/>
          </a:stretch>
        </p:blipFill>
        <p:spPr bwMode="auto">
          <a:xfrm>
            <a:off x="6443663" y="4203700"/>
            <a:ext cx="2484437" cy="2465388"/>
          </a:xfrm>
          <a:prstGeom prst="rect">
            <a:avLst/>
          </a:prstGeom>
          <a:noFill/>
          <a:ln w="9525">
            <a:solidFill>
              <a:schemeClr val="tx1"/>
            </a:solidFill>
            <a:miter lim="800000"/>
            <a:headEnd/>
            <a:tailEnd/>
          </a:ln>
        </p:spPr>
      </p:pic>
    </p:spTree>
    <p:extLst>
      <p:ext uri="{BB962C8B-B14F-4D97-AF65-F5344CB8AC3E}">
        <p14:creationId xmlns:p14="http://schemas.microsoft.com/office/powerpoint/2010/main" xmlns="" val="128682538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Otitis Media Komplikasyonları</a:t>
            </a:r>
            <a:endParaRPr lang="tr-TR" b="1" dirty="0"/>
          </a:p>
        </p:txBody>
      </p:sp>
      <p:sp>
        <p:nvSpPr>
          <p:cNvPr id="3" name="2 İçerik Yer Tutucusu"/>
          <p:cNvSpPr>
            <a:spLocks noGrp="1"/>
          </p:cNvSpPr>
          <p:nvPr>
            <p:ph idx="1"/>
          </p:nvPr>
        </p:nvSpPr>
        <p:spPr>
          <a:xfrm>
            <a:off x="1042988" y="1484313"/>
            <a:ext cx="7921625" cy="5078412"/>
          </a:xfrm>
        </p:spPr>
        <p:txBody>
          <a:bodyPr/>
          <a:lstStyle/>
          <a:p>
            <a:pPr marL="265113" indent="-265113">
              <a:defRPr/>
            </a:pPr>
            <a:r>
              <a:rPr lang="tr-TR" sz="1800" b="1" smtClean="0"/>
              <a:t>Ekstrakranial </a:t>
            </a:r>
            <a:r>
              <a:rPr lang="en-US" sz="1800" b="1" smtClean="0"/>
              <a:t>Komplikasyonlar</a:t>
            </a:r>
            <a:endParaRPr lang="tr-TR" sz="1800" b="1" smtClean="0"/>
          </a:p>
          <a:p>
            <a:pPr marL="665163" lvl="1" indent="-265113">
              <a:defRPr/>
            </a:pPr>
            <a:r>
              <a:rPr lang="tr-TR" sz="1800" b="1" smtClean="0"/>
              <a:t>İntratemporal</a:t>
            </a:r>
          </a:p>
          <a:p>
            <a:pPr marL="1065213" lvl="2" indent="-265113">
              <a:buFontTx/>
              <a:buAutoNum type="arabicPeriod"/>
              <a:defRPr/>
            </a:pPr>
            <a:r>
              <a:rPr lang="en-US" sz="1800" smtClean="0"/>
              <a:t>Mastoidit ve Subperiostal </a:t>
            </a:r>
            <a:r>
              <a:rPr lang="tr-TR" sz="1800" smtClean="0"/>
              <a:t>a</a:t>
            </a:r>
            <a:r>
              <a:rPr lang="en-US" sz="1800" smtClean="0"/>
              <a:t>bse</a:t>
            </a:r>
            <a:endParaRPr lang="tr-TR" sz="1800" smtClean="0"/>
          </a:p>
          <a:p>
            <a:pPr marL="1065213" lvl="2" indent="-265113">
              <a:buFontTx/>
              <a:buAutoNum type="arabicPeriod"/>
              <a:defRPr/>
            </a:pPr>
            <a:r>
              <a:rPr lang="en-US" sz="1800" smtClean="0"/>
              <a:t>Fasiyal </a:t>
            </a:r>
            <a:r>
              <a:rPr lang="tr-TR" sz="1800" smtClean="0"/>
              <a:t>p</a:t>
            </a:r>
            <a:r>
              <a:rPr lang="en-US" sz="1800" smtClean="0"/>
              <a:t>aralizi </a:t>
            </a:r>
            <a:endParaRPr lang="tr-TR" sz="1800" smtClean="0"/>
          </a:p>
          <a:p>
            <a:pPr marL="1065213" lvl="2" indent="-265113">
              <a:buFontTx/>
              <a:buAutoNum type="arabicPeriod"/>
              <a:defRPr/>
            </a:pPr>
            <a:r>
              <a:rPr lang="en-US" sz="1800" smtClean="0"/>
              <a:t>Labirentit </a:t>
            </a:r>
            <a:r>
              <a:rPr lang="tr-TR" sz="1800" smtClean="0"/>
              <a:t>ve labirent fistülü</a:t>
            </a:r>
          </a:p>
          <a:p>
            <a:pPr marL="1065213" lvl="2" indent="-265113">
              <a:buFontTx/>
              <a:buAutoNum type="arabicPeriod"/>
              <a:defRPr/>
            </a:pPr>
            <a:r>
              <a:rPr lang="en-US" sz="1800" smtClean="0"/>
              <a:t>Petrözit </a:t>
            </a:r>
            <a:endParaRPr lang="tr-TR" sz="1800" smtClean="0"/>
          </a:p>
          <a:p>
            <a:pPr marL="665163" lvl="1" indent="-265113">
              <a:defRPr/>
            </a:pPr>
            <a:r>
              <a:rPr lang="tr-TR" sz="1800" b="1" smtClean="0"/>
              <a:t>Ekstratemporal</a:t>
            </a:r>
          </a:p>
          <a:p>
            <a:pPr lvl="2" indent="-342900">
              <a:buFont typeface="Wingdings" pitchFamily="2" charset="2"/>
              <a:buNone/>
              <a:defRPr/>
            </a:pPr>
            <a:r>
              <a:rPr lang="tr-TR" sz="1800" smtClean="0"/>
              <a:t>Subperiosteal abseler (postauriküler, zigomatik, Bezold)</a:t>
            </a:r>
          </a:p>
          <a:p>
            <a:pPr marL="265113" indent="-265113">
              <a:defRPr/>
            </a:pPr>
            <a:r>
              <a:rPr lang="en-US" sz="1800" b="1" smtClean="0"/>
              <a:t>İntrakraniyal</a:t>
            </a:r>
          </a:p>
          <a:p>
            <a:pPr marL="1065213" lvl="2" indent="-265113">
              <a:buFontTx/>
              <a:buAutoNum type="arabicPeriod"/>
              <a:defRPr/>
            </a:pPr>
            <a:r>
              <a:rPr lang="en-US" sz="1800" smtClean="0"/>
              <a:t>E</a:t>
            </a:r>
            <a:r>
              <a:rPr lang="tr-TR" sz="1800" smtClean="0"/>
              <a:t>pidural granülasyon, ampiyem, a</a:t>
            </a:r>
            <a:r>
              <a:rPr lang="en-US" sz="1800" smtClean="0"/>
              <a:t>bse </a:t>
            </a:r>
            <a:endParaRPr lang="tr-TR" sz="1800" smtClean="0"/>
          </a:p>
          <a:p>
            <a:pPr marL="1065213" lvl="2" indent="-265113">
              <a:buFontTx/>
              <a:buAutoNum type="arabicPeriod"/>
              <a:defRPr/>
            </a:pPr>
            <a:r>
              <a:rPr lang="en-US" sz="1800" smtClean="0"/>
              <a:t>Menenjit </a:t>
            </a:r>
            <a:endParaRPr lang="tr-TR" sz="1800" smtClean="0"/>
          </a:p>
          <a:p>
            <a:pPr marL="1065213" lvl="2" indent="-265113">
              <a:buFontTx/>
              <a:buAutoNum type="arabicPeriod"/>
              <a:defRPr/>
            </a:pPr>
            <a:r>
              <a:rPr lang="en-US" sz="1800" smtClean="0"/>
              <a:t>Subdural </a:t>
            </a:r>
            <a:r>
              <a:rPr lang="tr-TR" sz="1800" smtClean="0"/>
              <a:t>ampiyem, a</a:t>
            </a:r>
            <a:r>
              <a:rPr lang="en-US" sz="1800" smtClean="0"/>
              <a:t>bse </a:t>
            </a:r>
            <a:endParaRPr lang="tr-TR" sz="1800" smtClean="0"/>
          </a:p>
          <a:p>
            <a:pPr marL="1065213" lvl="2" indent="-265113">
              <a:buFontTx/>
              <a:buAutoNum type="arabicPeriod"/>
              <a:defRPr/>
            </a:pPr>
            <a:r>
              <a:rPr lang="en-US" sz="1800" smtClean="0"/>
              <a:t>Beyin ve Beyincik </a:t>
            </a:r>
            <a:r>
              <a:rPr lang="tr-TR" sz="1800" smtClean="0"/>
              <a:t>a</a:t>
            </a:r>
            <a:r>
              <a:rPr lang="en-US" sz="1800" smtClean="0"/>
              <a:t>bsesi </a:t>
            </a:r>
            <a:endParaRPr lang="tr-TR" sz="1800" smtClean="0"/>
          </a:p>
          <a:p>
            <a:pPr marL="1065213" lvl="2" indent="-265113">
              <a:buFontTx/>
              <a:buAutoNum type="arabicPeriod"/>
              <a:defRPr/>
            </a:pPr>
            <a:r>
              <a:rPr lang="en-US" sz="1800" smtClean="0"/>
              <a:t>Lateral </a:t>
            </a:r>
            <a:r>
              <a:rPr lang="tr-TR" sz="1800" smtClean="0"/>
              <a:t>s</a:t>
            </a:r>
            <a:r>
              <a:rPr lang="en-US" sz="1800" smtClean="0"/>
              <a:t>inüs </a:t>
            </a:r>
            <a:r>
              <a:rPr lang="tr-TR" sz="1800" smtClean="0"/>
              <a:t>t</a:t>
            </a:r>
            <a:r>
              <a:rPr lang="en-US" sz="1800" smtClean="0"/>
              <a:t>romboflebiti </a:t>
            </a:r>
            <a:endParaRPr lang="tr-TR" sz="1800" smtClean="0"/>
          </a:p>
          <a:p>
            <a:pPr marL="1065213" lvl="2" indent="-265113">
              <a:buFontTx/>
              <a:buAutoNum type="arabicPeriod"/>
              <a:defRPr/>
            </a:pPr>
            <a:r>
              <a:rPr lang="en-US" sz="1800" smtClean="0"/>
              <a:t>Otitik hidrosefalus</a:t>
            </a:r>
            <a:endParaRPr lang="tr-TR" sz="1800"/>
          </a:p>
        </p:txBody>
      </p:sp>
    </p:spTree>
    <p:extLst>
      <p:ext uri="{BB962C8B-B14F-4D97-AF65-F5344CB8AC3E}">
        <p14:creationId xmlns:p14="http://schemas.microsoft.com/office/powerpoint/2010/main" xmlns="" val="426855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ş merkezi tasarım şablonu">
  <a:themeElements>
    <a:clrScheme name="Ofis Teması 1">
      <a:dk1>
        <a:srgbClr val="000066"/>
      </a:dk1>
      <a:lt1>
        <a:srgbClr val="FFFFFF"/>
      </a:lt1>
      <a:dk2>
        <a:srgbClr val="003366"/>
      </a:dk2>
      <a:lt2>
        <a:srgbClr val="FFFFFF"/>
      </a:lt2>
      <a:accent1>
        <a:srgbClr val="8EB3C8"/>
      </a:accent1>
      <a:accent2>
        <a:srgbClr val="6F97B3"/>
      </a:accent2>
      <a:accent3>
        <a:srgbClr val="AAADB8"/>
      </a:accent3>
      <a:accent4>
        <a:srgbClr val="DADADA"/>
      </a:accent4>
      <a:accent5>
        <a:srgbClr val="C6D6E0"/>
      </a:accent5>
      <a:accent6>
        <a:srgbClr val="6488A2"/>
      </a:accent6>
      <a:hlink>
        <a:srgbClr val="556575"/>
      </a:hlink>
      <a:folHlink>
        <a:srgbClr val="3D556F"/>
      </a:folHlink>
    </a:clrScheme>
    <a:fontScheme name="Ofis Teması">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is Teması 1">
        <a:dk1>
          <a:srgbClr val="000066"/>
        </a:dk1>
        <a:lt1>
          <a:srgbClr val="FFFFFF"/>
        </a:lt1>
        <a:dk2>
          <a:srgbClr val="003366"/>
        </a:dk2>
        <a:lt2>
          <a:srgbClr val="FFFFFF"/>
        </a:lt2>
        <a:accent1>
          <a:srgbClr val="8EB3C8"/>
        </a:accent1>
        <a:accent2>
          <a:srgbClr val="6F97B3"/>
        </a:accent2>
        <a:accent3>
          <a:srgbClr val="AAADB8"/>
        </a:accent3>
        <a:accent4>
          <a:srgbClr val="DADADA"/>
        </a:accent4>
        <a:accent5>
          <a:srgbClr val="C6D6E0"/>
        </a:accent5>
        <a:accent6>
          <a:srgbClr val="6488A2"/>
        </a:accent6>
        <a:hlink>
          <a:srgbClr val="556575"/>
        </a:hlink>
        <a:folHlink>
          <a:srgbClr val="3D556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İş merkezi tasarım şablonu">
  <a:themeElements>
    <a:clrScheme name="Ofis Teması 1">
      <a:dk1>
        <a:srgbClr val="000066"/>
      </a:dk1>
      <a:lt1>
        <a:srgbClr val="FFFFFF"/>
      </a:lt1>
      <a:dk2>
        <a:srgbClr val="003366"/>
      </a:dk2>
      <a:lt2>
        <a:srgbClr val="FFFFFF"/>
      </a:lt2>
      <a:accent1>
        <a:srgbClr val="8EB3C8"/>
      </a:accent1>
      <a:accent2>
        <a:srgbClr val="6F97B3"/>
      </a:accent2>
      <a:accent3>
        <a:srgbClr val="AAADB8"/>
      </a:accent3>
      <a:accent4>
        <a:srgbClr val="DADADA"/>
      </a:accent4>
      <a:accent5>
        <a:srgbClr val="C6D6E0"/>
      </a:accent5>
      <a:accent6>
        <a:srgbClr val="6488A2"/>
      </a:accent6>
      <a:hlink>
        <a:srgbClr val="556575"/>
      </a:hlink>
      <a:folHlink>
        <a:srgbClr val="3D556F"/>
      </a:folHlink>
    </a:clrScheme>
    <a:fontScheme name="Ofis Teması">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is Teması 1">
        <a:dk1>
          <a:srgbClr val="000066"/>
        </a:dk1>
        <a:lt1>
          <a:srgbClr val="FFFFFF"/>
        </a:lt1>
        <a:dk2>
          <a:srgbClr val="003366"/>
        </a:dk2>
        <a:lt2>
          <a:srgbClr val="FFFFFF"/>
        </a:lt2>
        <a:accent1>
          <a:srgbClr val="8EB3C8"/>
        </a:accent1>
        <a:accent2>
          <a:srgbClr val="6F97B3"/>
        </a:accent2>
        <a:accent3>
          <a:srgbClr val="AAADB8"/>
        </a:accent3>
        <a:accent4>
          <a:srgbClr val="DADADA"/>
        </a:accent4>
        <a:accent5>
          <a:srgbClr val="C6D6E0"/>
        </a:accent5>
        <a:accent6>
          <a:srgbClr val="6488A2"/>
        </a:accent6>
        <a:hlink>
          <a:srgbClr val="556575"/>
        </a:hlink>
        <a:folHlink>
          <a:srgbClr val="3D556F"/>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İş merkezi tasarım şablonu">
  <a:themeElements>
    <a:clrScheme name="Ofis Teması 1">
      <a:dk1>
        <a:srgbClr val="000066"/>
      </a:dk1>
      <a:lt1>
        <a:srgbClr val="FFFFFF"/>
      </a:lt1>
      <a:dk2>
        <a:srgbClr val="003366"/>
      </a:dk2>
      <a:lt2>
        <a:srgbClr val="FFFFFF"/>
      </a:lt2>
      <a:accent1>
        <a:srgbClr val="8EB3C8"/>
      </a:accent1>
      <a:accent2>
        <a:srgbClr val="6F97B3"/>
      </a:accent2>
      <a:accent3>
        <a:srgbClr val="AAADB8"/>
      </a:accent3>
      <a:accent4>
        <a:srgbClr val="DADADA"/>
      </a:accent4>
      <a:accent5>
        <a:srgbClr val="C6D6E0"/>
      </a:accent5>
      <a:accent6>
        <a:srgbClr val="6488A2"/>
      </a:accent6>
      <a:hlink>
        <a:srgbClr val="556575"/>
      </a:hlink>
      <a:folHlink>
        <a:srgbClr val="3D556F"/>
      </a:folHlink>
    </a:clrScheme>
    <a:fontScheme name="Ofis Teması">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is Teması 1">
        <a:dk1>
          <a:srgbClr val="000066"/>
        </a:dk1>
        <a:lt1>
          <a:srgbClr val="FFFFFF"/>
        </a:lt1>
        <a:dk2>
          <a:srgbClr val="003366"/>
        </a:dk2>
        <a:lt2>
          <a:srgbClr val="FFFFFF"/>
        </a:lt2>
        <a:accent1>
          <a:srgbClr val="8EB3C8"/>
        </a:accent1>
        <a:accent2>
          <a:srgbClr val="6F97B3"/>
        </a:accent2>
        <a:accent3>
          <a:srgbClr val="AAADB8"/>
        </a:accent3>
        <a:accent4>
          <a:srgbClr val="DADADA"/>
        </a:accent4>
        <a:accent5>
          <a:srgbClr val="C6D6E0"/>
        </a:accent5>
        <a:accent6>
          <a:srgbClr val="6488A2"/>
        </a:accent6>
        <a:hlink>
          <a:srgbClr val="556575"/>
        </a:hlink>
        <a:folHlink>
          <a:srgbClr val="3D556F"/>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1601</TotalTime>
  <Words>16320</Words>
  <Application>Microsoft Office PowerPoint</Application>
  <PresentationFormat>Ekran Gösterisi (4:3)</PresentationFormat>
  <Paragraphs>1595</Paragraphs>
  <Slides>139</Slides>
  <Notes>82</Notes>
  <HiddenSlides>0</HiddenSlides>
  <MMClips>5</MMClips>
  <ScaleCrop>false</ScaleCrop>
  <HeadingPairs>
    <vt:vector size="4" baseType="variant">
      <vt:variant>
        <vt:lpstr>Tema</vt:lpstr>
      </vt:variant>
      <vt:variant>
        <vt:i4>4</vt:i4>
      </vt:variant>
      <vt:variant>
        <vt:lpstr>Slayt Başlıkları</vt:lpstr>
      </vt:variant>
      <vt:variant>
        <vt:i4>139</vt:i4>
      </vt:variant>
    </vt:vector>
  </HeadingPairs>
  <TitlesOfParts>
    <vt:vector size="143" baseType="lpstr">
      <vt:lpstr>Office Theme</vt:lpstr>
      <vt:lpstr>İş merkezi tasarım şablonu</vt:lpstr>
      <vt:lpstr>1_İş merkezi tasarım şablonu</vt:lpstr>
      <vt:lpstr>2_İş merkezi tasarım şablonu</vt:lpstr>
      <vt:lpstr>ORTA KULAK HASTALIKLARI</vt:lpstr>
      <vt:lpstr>Slayt 2</vt:lpstr>
      <vt:lpstr>Anatomi</vt:lpstr>
      <vt:lpstr>ORTA KULAK </vt:lpstr>
      <vt:lpstr>Slayt 5</vt:lpstr>
      <vt:lpstr>Mastoid Hücreler</vt:lpstr>
      <vt:lpstr>Mastoid Hücreler</vt:lpstr>
      <vt:lpstr>Slayt 8</vt:lpstr>
      <vt:lpstr>Orta Kulak Boşluğunun Duvarları</vt:lpstr>
      <vt:lpstr>Orta Kulak Boşluğunun Duvarları</vt:lpstr>
      <vt:lpstr>Orta Kulak Boşluğunun Duvarları</vt:lpstr>
      <vt:lpstr>Orta Kulak Boşluğunun Duvarları</vt:lpstr>
      <vt:lpstr>Orta Kulak Boşluğunun Duvarları</vt:lpstr>
      <vt:lpstr>Slayt 14</vt:lpstr>
      <vt:lpstr>Orta Kulak Boşluğu İçindeki Yapılar</vt:lpstr>
      <vt:lpstr>Orta Kulak Boşluğu İçindeki Yapılar</vt:lpstr>
      <vt:lpstr>Orta Kulak Boşluğu İçindeki Yapılar</vt:lpstr>
      <vt:lpstr>Slayt 18</vt:lpstr>
      <vt:lpstr>Slayt 19</vt:lpstr>
      <vt:lpstr>Orta Kulak Boşluğu İçindeki Yapılar</vt:lpstr>
      <vt:lpstr>Orta Kulak Boşluğu Fizyolojisi</vt:lpstr>
      <vt:lpstr>Slayt 22</vt:lpstr>
      <vt:lpstr>Orta Kulak Boşluğu Fizyolojisi</vt:lpstr>
      <vt:lpstr>İŞİTME</vt:lpstr>
      <vt:lpstr>Orta Kulağın Rolü</vt:lpstr>
      <vt:lpstr>Semptomlar</vt:lpstr>
      <vt:lpstr>Semptomlar</vt:lpstr>
      <vt:lpstr>Fizik Muayene</vt:lpstr>
      <vt:lpstr>Fizik Muayene</vt:lpstr>
      <vt:lpstr>Kulak Zarının Muayenesi</vt:lpstr>
      <vt:lpstr>Kulak Zarının Muayenesi</vt:lpstr>
      <vt:lpstr>İşitme Muayenesi</vt:lpstr>
      <vt:lpstr>İşitme Muayenesi</vt:lpstr>
      <vt:lpstr>Ses</vt:lpstr>
      <vt:lpstr>İşitmenin Değerlendirilmesi</vt:lpstr>
      <vt:lpstr>İşitmenin Değerlendirilmesi</vt:lpstr>
      <vt:lpstr>İşitmenin Değerlendirilmesi</vt:lpstr>
      <vt:lpstr>İşitmenin Değerlendirilmesi</vt:lpstr>
      <vt:lpstr>Laboratuar incelemeleri</vt:lpstr>
      <vt:lpstr>Saf ses odyometri</vt:lpstr>
      <vt:lpstr>Odyometri</vt:lpstr>
      <vt:lpstr>Odyometri</vt:lpstr>
      <vt:lpstr>Odyometri</vt:lpstr>
      <vt:lpstr>Slayt 44</vt:lpstr>
      <vt:lpstr>Slayt 45</vt:lpstr>
      <vt:lpstr>İmpedans Odyometri</vt:lpstr>
      <vt:lpstr>Görüntüleme</vt:lpstr>
      <vt:lpstr>Görüntüleme</vt:lpstr>
      <vt:lpstr>Görüntüleme</vt:lpstr>
      <vt:lpstr>Orta Kulak Hastalıkları</vt:lpstr>
      <vt:lpstr>Doğumsal ve Gelişimsel Bozukluklar</vt:lpstr>
      <vt:lpstr>Doğumsal ve Gelişimsel Bozukluklar</vt:lpstr>
      <vt:lpstr>İnfeksiyöz ve İnflamatuar Hastalıklar</vt:lpstr>
      <vt:lpstr>Akut Süpüratif Otitis Media (ASOM - AOM)</vt:lpstr>
      <vt:lpstr>Akut Süpüratif Otitis Media (ASOM - AOM)</vt:lpstr>
      <vt:lpstr>Akut Süpüratif Otitis Media (ASOM - AOM)</vt:lpstr>
      <vt:lpstr>Akut Süpüratif Otitis Media (ASOM - AOM)</vt:lpstr>
      <vt:lpstr>Akut Süpüratif Otitis Media (ASOM - AOM)</vt:lpstr>
      <vt:lpstr>Rekürren Süpüratif Otitis Media (RSOM)</vt:lpstr>
      <vt:lpstr>Efüzyonlu Otitis Media (EOM)</vt:lpstr>
      <vt:lpstr>Efüzyonlu Otitis Media (EOM)</vt:lpstr>
      <vt:lpstr>Efüzyonlu Otitis Media (EOM)</vt:lpstr>
      <vt:lpstr>Efüzyonlu Otitis Media (EOM)</vt:lpstr>
      <vt:lpstr>Efüzyonlu Otitis Media (EOM)</vt:lpstr>
      <vt:lpstr>Efüzyonlu Otitis Media (EOM)</vt:lpstr>
      <vt:lpstr>Efüzyonlu Otitis Media (EOM)</vt:lpstr>
      <vt:lpstr>Efüzyonlu Otitis Media (EOM)</vt:lpstr>
      <vt:lpstr>Efüzyonlu Otitis Media (EOM)</vt:lpstr>
      <vt:lpstr>Efüzyonlu Otitis Media (EOM)</vt:lpstr>
      <vt:lpstr>Efüzyonlu Otitis Media (EOM)</vt:lpstr>
      <vt:lpstr>Slayt 71</vt:lpstr>
      <vt:lpstr>Slayt 72</vt:lpstr>
      <vt:lpstr>Slayt 73</vt:lpstr>
      <vt:lpstr>Slayt 74</vt:lpstr>
      <vt:lpstr>Slayt 75</vt:lpstr>
      <vt:lpstr>Kronik Süpüratif Otitis Media (KSOM)</vt:lpstr>
      <vt:lpstr>Kronik Süpüratif Otitis Media (KSOM)</vt:lpstr>
      <vt:lpstr>Kronik Süpüratif Otitis Media (KSOM)</vt:lpstr>
      <vt:lpstr>Kronik Süpüratif Otitis Media (KSOM)</vt:lpstr>
      <vt:lpstr>Kronik Süpüratif Otitis Media (KSOM)</vt:lpstr>
      <vt:lpstr>Slayt 81</vt:lpstr>
      <vt:lpstr>Kronik Süpüratif Otitis Media (KSOM)</vt:lpstr>
      <vt:lpstr>Kolesteatom</vt:lpstr>
      <vt:lpstr>Kolesteatom</vt:lpstr>
      <vt:lpstr>Kolesteatom</vt:lpstr>
      <vt:lpstr>Slayt 86</vt:lpstr>
      <vt:lpstr>Slayt 87</vt:lpstr>
      <vt:lpstr>Kronik Süpüratif Otitis Media (KSOM)</vt:lpstr>
      <vt:lpstr>Kronik Süpüratif Otitis Media (KSOM)</vt:lpstr>
      <vt:lpstr>Kronik Süpüratif Otitis Media (KSOM)</vt:lpstr>
      <vt:lpstr>Slayt 91</vt:lpstr>
      <vt:lpstr>Slayt 92</vt:lpstr>
      <vt:lpstr>Slayt 93</vt:lpstr>
      <vt:lpstr>Slayt 94</vt:lpstr>
      <vt:lpstr>Slayt 95</vt:lpstr>
      <vt:lpstr>Slayt 96</vt:lpstr>
      <vt:lpstr>Slayt 97</vt:lpstr>
      <vt:lpstr>Otitis Media Komplikasyonları</vt:lpstr>
      <vt:lpstr>Otitis Media Komplikasyonları</vt:lpstr>
      <vt:lpstr>Slayt 100</vt:lpstr>
      <vt:lpstr>Slayt 101</vt:lpstr>
      <vt:lpstr>Slayt 102</vt:lpstr>
      <vt:lpstr>Slayt 103</vt:lpstr>
      <vt:lpstr>Slayt 104</vt:lpstr>
      <vt:lpstr>Sinusthrombozu, otojen Sepsis</vt:lpstr>
      <vt:lpstr>Epidural Apse</vt:lpstr>
      <vt:lpstr>Otojen Meningitis</vt:lpstr>
      <vt:lpstr>Otojene Beyin Apsesi</vt:lpstr>
      <vt:lpstr>Slayt 109</vt:lpstr>
      <vt:lpstr>Slayt 110</vt:lpstr>
      <vt:lpstr>Slayt 111</vt:lpstr>
      <vt:lpstr>Kronik Otitis Media Özel Formları</vt:lpstr>
      <vt:lpstr>Kronik Otitis Media Özel Formları</vt:lpstr>
      <vt:lpstr>Travmatik Hastalıklar</vt:lpstr>
      <vt:lpstr>Travmatik Hastalıklar</vt:lpstr>
      <vt:lpstr>Slayt 116</vt:lpstr>
      <vt:lpstr>Slayt 117</vt:lpstr>
      <vt:lpstr>Slayt 118</vt:lpstr>
      <vt:lpstr>Slayt 119</vt:lpstr>
      <vt:lpstr>Slayt 120</vt:lpstr>
      <vt:lpstr>Slayt 121</vt:lpstr>
      <vt:lpstr>Slayt 122</vt:lpstr>
      <vt:lpstr>Slayt 123</vt:lpstr>
      <vt:lpstr>Otoskleroz</vt:lpstr>
      <vt:lpstr>Otoskleroz</vt:lpstr>
      <vt:lpstr>Otoskleroz</vt:lpstr>
      <vt:lpstr>Otoskleroz</vt:lpstr>
      <vt:lpstr>Otoskleroz</vt:lpstr>
      <vt:lpstr>Otoskleroz</vt:lpstr>
      <vt:lpstr>Slayt 130</vt:lpstr>
      <vt:lpstr>Slayt 131</vt:lpstr>
      <vt:lpstr>Slayt 132</vt:lpstr>
      <vt:lpstr>Tümörler</vt:lpstr>
      <vt:lpstr>Glomus tümörleri</vt:lpstr>
      <vt:lpstr>Slayt 135</vt:lpstr>
      <vt:lpstr>Glomus Timpanikum ve Jugulare</vt:lpstr>
      <vt:lpstr>Glomus Timpanikum ve Jugulare</vt:lpstr>
      <vt:lpstr>Malign Tümörler</vt:lpstr>
      <vt:lpstr>Slayt 139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ORTA KULAK HASTALIKLARI</dc:title>
  <dc:creator>Cem Meco</dc:creator>
  <cp:lastModifiedBy>user</cp:lastModifiedBy>
  <cp:revision>28</cp:revision>
  <dcterms:created xsi:type="dcterms:W3CDTF">2016-10-08T18:29:08Z</dcterms:created>
  <dcterms:modified xsi:type="dcterms:W3CDTF">2017-10-30T12:04:18Z</dcterms:modified>
</cp:coreProperties>
</file>