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7" r:id="rId2"/>
    <p:sldId id="258" r:id="rId3"/>
    <p:sldId id="260" r:id="rId4"/>
    <p:sldId id="259" r:id="rId5"/>
    <p:sldId id="268" r:id="rId6"/>
    <p:sldId id="270" r:id="rId7"/>
    <p:sldId id="271" r:id="rId8"/>
    <p:sldId id="261" r:id="rId9"/>
    <p:sldId id="262" r:id="rId10"/>
    <p:sldId id="269" r:id="rId11"/>
    <p:sldId id="263" r:id="rId12"/>
    <p:sldId id="266" r:id="rId13"/>
    <p:sldId id="272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DFB21B-05C4-49E4-84CF-026C04DFE62A}" type="datetimeFigureOut">
              <a:rPr lang="tr-TR" smtClean="0"/>
              <a:t>26.09.2018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778F11-2E7C-4692-8E85-4CAB30D8F2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1950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54A151-34E5-43B4-B833-6D6A467E7796}" type="slidenum">
              <a:rPr lang="tr-TR">
                <a:solidFill>
                  <a:prstClr val="black"/>
                </a:solidFill>
              </a:rPr>
              <a:pPr/>
              <a:t>1</a:t>
            </a:fld>
            <a:endParaRPr 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7584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8847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23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340083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4007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96319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96213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85164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81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263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509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7076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0167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9344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285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7717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9487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5A7C0F-1F3D-4AF2-958C-420A49F508D6}" type="datetimeFigureOut">
              <a:rPr lang="en-US" smtClean="0">
                <a:solidFill>
                  <a:srgbClr val="323232">
                    <a:tint val="60000"/>
                    <a:satMod val="155000"/>
                  </a:srgbClr>
                </a:solidFill>
              </a:rPr>
              <a:pPr/>
              <a:t>9/26/2018</a:t>
            </a:fld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srgbClr val="323232">
                  <a:tint val="60000"/>
                  <a:satMod val="15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5E1C153-88EC-4746-93BE-DECCD17C60F0}" type="slidenum">
              <a:rPr lang="en-US" smtClean="0">
                <a:solidFill>
                  <a:srgbClr val="E3DED1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56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79512" y="332657"/>
            <a:ext cx="8784976" cy="2808312"/>
          </a:xfrm>
        </p:spPr>
        <p:txBody>
          <a:bodyPr>
            <a:normAutofit/>
          </a:bodyPr>
          <a:lstStyle/>
          <a:p>
            <a:pPr algn="ctr"/>
            <a:r>
              <a:rPr lang="tr-TR" dirty="0" smtClean="0"/>
              <a:t>Erken Okuryazarlık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971600" y="3356992"/>
            <a:ext cx="7560840" cy="3501008"/>
          </a:xfrm>
        </p:spPr>
        <p:txBody>
          <a:bodyPr>
            <a:normAutofit/>
          </a:bodyPr>
          <a:lstStyle/>
          <a:p>
            <a:endParaRPr lang="tr-TR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tr-TR" sz="3600" dirty="0" smtClean="0">
                <a:solidFill>
                  <a:schemeClr val="accent6">
                    <a:lumMod val="50000"/>
                  </a:schemeClr>
                </a:solidFill>
              </a:rPr>
              <a:t>Sözel Dil Becerileri</a:t>
            </a:r>
          </a:p>
          <a:p>
            <a:endParaRPr lang="tr-TR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tr-TR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48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Çekim ekleri, yapım ekleri</a:t>
            </a:r>
          </a:p>
          <a:p>
            <a:r>
              <a:rPr lang="tr-TR" dirty="0" smtClean="0"/>
              <a:t>Biçim birimin anlamı ve sözcük içerisindeki yeri</a:t>
            </a:r>
          </a:p>
          <a:p>
            <a:r>
              <a:rPr lang="tr-TR" dirty="0" smtClean="0"/>
              <a:t>Kök ve ek olarak ayırma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34222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Söz dizimi</a:t>
            </a:r>
            <a:r>
              <a:rPr lang="tr-TR" dirty="0"/>
              <a:t> </a:t>
            </a:r>
            <a:r>
              <a:rPr lang="tr-TR" dirty="0" smtClean="0"/>
              <a:t>bileşeni</a:t>
            </a:r>
          </a:p>
          <a:p>
            <a:endParaRPr lang="tr-TR" dirty="0"/>
          </a:p>
          <a:p>
            <a:r>
              <a:rPr lang="tr-TR" dirty="0" smtClean="0"/>
              <a:t>İki sözcük (özne-fiil-nesne ilişkisi, soru sorma, olumsuzluk ifadeleri)</a:t>
            </a:r>
          </a:p>
          <a:p>
            <a:r>
              <a:rPr lang="tr-TR" dirty="0" smtClean="0"/>
              <a:t>Özne ve nesne arasında anlamsal bağlantı</a:t>
            </a:r>
          </a:p>
          <a:p>
            <a:r>
              <a:rPr lang="tr-TR" dirty="0" smtClean="0"/>
              <a:t>İsim ve sıfat cümleleri gibi karmaşık yapılar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89456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Kullanım bilgisi</a:t>
            </a:r>
          </a:p>
          <a:p>
            <a:endParaRPr lang="tr-TR" dirty="0"/>
          </a:p>
          <a:p>
            <a:r>
              <a:rPr lang="tr-TR" dirty="0" smtClean="0"/>
              <a:t>Dilin iletişim için kullanımı</a:t>
            </a:r>
          </a:p>
        </p:txBody>
      </p:sp>
    </p:spTree>
    <p:extLst>
      <p:ext uri="{BB962C8B-B14F-4D97-AF65-F5344CB8AC3E}">
        <p14:creationId xmlns:p14="http://schemas.microsoft.com/office/powerpoint/2010/main" val="1491108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Dil kullanım yeterliliğinin boyutları;</a:t>
            </a:r>
          </a:p>
          <a:p>
            <a:endParaRPr lang="tr-TR" dirty="0" smtClean="0"/>
          </a:p>
          <a:p>
            <a:r>
              <a:rPr lang="tr-TR" dirty="0" smtClean="0"/>
              <a:t>1. Evren bilgisi geliştirme</a:t>
            </a:r>
          </a:p>
          <a:p>
            <a:pPr lvl="1"/>
            <a:r>
              <a:rPr lang="tr-TR" dirty="0" smtClean="0"/>
              <a:t>Olup biten olayları anlamlandırma</a:t>
            </a:r>
          </a:p>
          <a:p>
            <a:r>
              <a:rPr lang="tr-TR" dirty="0" smtClean="0"/>
              <a:t>***</a:t>
            </a:r>
            <a:r>
              <a:rPr lang="tr-TR" dirty="0"/>
              <a:t>Çocuklar kimi zaman eylemleri sözle yanıtlayacak </a:t>
            </a:r>
            <a:r>
              <a:rPr lang="tr-TR" dirty="0" smtClean="0"/>
              <a:t>dil düzeyinde </a:t>
            </a:r>
            <a:r>
              <a:rPr lang="tr-TR" dirty="0"/>
              <a:t>olmasalar bile, yapılan bu işleri anlamayı, bunlara doğru ve uygun </a:t>
            </a:r>
            <a:r>
              <a:rPr lang="tr-TR" dirty="0" smtClean="0"/>
              <a:t>tepki vermeyi </a:t>
            </a:r>
            <a:r>
              <a:rPr lang="tr-TR" dirty="0"/>
              <a:t>bu işler içine bizzat katılarak öğrenirler</a:t>
            </a:r>
            <a:r>
              <a:rPr lang="tr-T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085117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2. Dilin işlevleri, dilin iletişim amaçlarıyla ilgilidir. İletişim amaçlarını anlaması, keşfetmesi ve buna göre tepki vermesi </a:t>
            </a:r>
            <a:r>
              <a:rPr lang="tr-TR" dirty="0" smtClean="0"/>
              <a:t>gerekir.</a:t>
            </a:r>
          </a:p>
          <a:p>
            <a:endParaRPr lang="tr-TR" dirty="0" smtClean="0"/>
          </a:p>
          <a:p>
            <a:r>
              <a:rPr lang="tr-TR" dirty="0" smtClean="0"/>
              <a:t>3. Etkileşime katılım duyarlılığı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5730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Dil nedir? </a:t>
            </a:r>
          </a:p>
          <a:p>
            <a:endParaRPr lang="tr-TR" dirty="0"/>
          </a:p>
          <a:p>
            <a:r>
              <a:rPr lang="tr-TR" dirty="0" smtClean="0"/>
              <a:t>Ne işe yarar?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0812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tr-TR" dirty="0" smtClean="0"/>
          </a:p>
          <a:p>
            <a:pPr algn="ctr"/>
            <a:endParaRPr lang="tr-TR" dirty="0"/>
          </a:p>
          <a:p>
            <a:pPr algn="ctr"/>
            <a:r>
              <a:rPr lang="tr-TR" dirty="0" smtClean="0"/>
              <a:t>Dilin bileşenleri nelerdir?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1661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Anlam bilgisi (semantik</a:t>
            </a:r>
            <a:r>
              <a:rPr lang="tr-TR" dirty="0"/>
              <a:t>), </a:t>
            </a:r>
            <a:endParaRPr lang="tr-TR" dirty="0" smtClean="0"/>
          </a:p>
          <a:p>
            <a:r>
              <a:rPr lang="tr-TR" dirty="0" smtClean="0"/>
              <a:t>Sesbilgisi </a:t>
            </a:r>
            <a:r>
              <a:rPr lang="tr-TR" dirty="0"/>
              <a:t>(fonoloji), </a:t>
            </a:r>
            <a:endParaRPr lang="tr-TR" dirty="0" smtClean="0"/>
          </a:p>
          <a:p>
            <a:r>
              <a:rPr lang="tr-TR" dirty="0" smtClean="0"/>
              <a:t>Biçimbirim </a:t>
            </a:r>
            <a:r>
              <a:rPr lang="tr-TR" dirty="0"/>
              <a:t>(morfoloji), </a:t>
            </a:r>
            <a:endParaRPr lang="tr-TR" dirty="0" smtClean="0"/>
          </a:p>
          <a:p>
            <a:r>
              <a:rPr lang="tr-TR" dirty="0" smtClean="0"/>
              <a:t>Sözdizimi </a:t>
            </a:r>
            <a:r>
              <a:rPr lang="tr-TR" dirty="0"/>
              <a:t>(sentaks) ve </a:t>
            </a:r>
            <a:endParaRPr lang="tr-TR" dirty="0" smtClean="0"/>
          </a:p>
          <a:p>
            <a:r>
              <a:rPr lang="tr-TR" dirty="0" smtClean="0"/>
              <a:t>Kullanım bilgisi (pragmatik)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524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Anlam bilgisi bileşeni</a:t>
            </a:r>
          </a:p>
          <a:p>
            <a:endParaRPr lang="tr-TR" dirty="0"/>
          </a:p>
          <a:p>
            <a:r>
              <a:rPr lang="tr-TR" dirty="0"/>
              <a:t>Sözcüklerin anlam değerlerini inceleme</a:t>
            </a:r>
          </a:p>
          <a:p>
            <a:r>
              <a:rPr lang="tr-TR" dirty="0"/>
              <a:t>Gerekli iki bilgi kaynağı; gördüğümüz ve yaşadığımız olaylar (deneyim) ile işittiğimiz konuşmalar (işitsel girdi) (</a:t>
            </a:r>
            <a:r>
              <a:rPr lang="tr-TR" dirty="0" err="1"/>
              <a:t>Bloom</a:t>
            </a:r>
            <a:r>
              <a:rPr lang="tr-TR" dirty="0"/>
              <a:t>, 1974) 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551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1-2 </a:t>
            </a:r>
            <a:r>
              <a:rPr lang="tr-TR" dirty="0"/>
              <a:t>yaş arası çocuklar olayları </a:t>
            </a:r>
            <a:r>
              <a:rPr lang="tr-TR" dirty="0" smtClean="0"/>
              <a:t>anlar; insanları </a:t>
            </a:r>
            <a:r>
              <a:rPr lang="tr-TR" dirty="0"/>
              <a:t>nesnelerle, eylemleri sonuçları ile ilişkilendirmeyi </a:t>
            </a:r>
            <a:r>
              <a:rPr lang="tr-TR" dirty="0" smtClean="0"/>
              <a:t>öğrenir.</a:t>
            </a:r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Kültür faktörü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35243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Kategorik kavramların edinimi</a:t>
            </a:r>
          </a:p>
          <a:p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tür edinimin nasıl gerçekleştiği konusunda kuramlar farklılaşır.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Çocuklar </a:t>
            </a:r>
            <a:r>
              <a:rPr lang="tr-TR" dirty="0"/>
              <a:t>kavramları / kategorileri </a:t>
            </a:r>
            <a:r>
              <a:rPr lang="tr-TR" dirty="0" smtClean="0"/>
              <a:t>anlam </a:t>
            </a:r>
            <a:r>
              <a:rPr lang="tr-TR" dirty="0"/>
              <a:t>özelliklerini, </a:t>
            </a:r>
            <a:r>
              <a:rPr lang="tr-TR" dirty="0" smtClean="0"/>
              <a:t>ya da olası </a:t>
            </a:r>
            <a:r>
              <a:rPr lang="tr-TR" dirty="0"/>
              <a:t>işlevlerini edinerek, bir başkasına göre de </a:t>
            </a:r>
            <a:r>
              <a:rPr lang="tr-TR" dirty="0" smtClean="0"/>
              <a:t>prototiplerini öğrenerek oluşturmaktadırlar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24876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Sesbilgisi</a:t>
            </a:r>
            <a:r>
              <a:rPr lang="tr-TR" dirty="0"/>
              <a:t> </a:t>
            </a:r>
            <a:r>
              <a:rPr lang="tr-TR" dirty="0" smtClean="0"/>
              <a:t>bileşeni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“</a:t>
            </a:r>
            <a:r>
              <a:rPr lang="tr-TR" dirty="0"/>
              <a:t>Sesbilgisi” sözcüklerdeki, hem ses örüntülerini hem de bu ses örüntülerinin zihinsel temsillerini ifade etmektedir (</a:t>
            </a:r>
            <a:r>
              <a:rPr lang="tr-TR" dirty="0" err="1"/>
              <a:t>Moats</a:t>
            </a:r>
            <a:r>
              <a:rPr lang="tr-TR" dirty="0"/>
              <a:t>, 2010: 48) .</a:t>
            </a:r>
          </a:p>
        </p:txBody>
      </p:sp>
    </p:spTree>
    <p:extLst>
      <p:ext uri="{BB962C8B-B14F-4D97-AF65-F5344CB8AC3E}">
        <p14:creationId xmlns:p14="http://schemas.microsoft.com/office/powerpoint/2010/main" val="24280283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Biçim bilgisi bileşeni, </a:t>
            </a:r>
          </a:p>
          <a:p>
            <a:endParaRPr lang="tr-TR" dirty="0" smtClean="0"/>
          </a:p>
          <a:p>
            <a:r>
              <a:rPr lang="tr-TR" dirty="0" smtClean="0"/>
              <a:t>Dilin </a:t>
            </a:r>
            <a:r>
              <a:rPr lang="tr-TR" dirty="0"/>
              <a:t>biçim bileşeni içerisinde bir dilin kelimeleri, kelime yapıları türeme </a:t>
            </a:r>
            <a:r>
              <a:rPr lang="tr-TR" dirty="0" smtClean="0"/>
              <a:t>yolları ve </a:t>
            </a:r>
            <a:r>
              <a:rPr lang="tr-TR" dirty="0"/>
              <a:t>çekim biçimleri </a:t>
            </a:r>
            <a:r>
              <a:rPr lang="tr-TR" dirty="0" smtClean="0"/>
              <a:t>incelenmektedir.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1185958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76</TotalTime>
  <Words>292</Words>
  <Application>Microsoft Office PowerPoint</Application>
  <PresentationFormat>Ekran Gösterisi (4:3)</PresentationFormat>
  <Paragraphs>59</Paragraphs>
  <Slides>14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Arial</vt:lpstr>
      <vt:lpstr>Calibri</vt:lpstr>
      <vt:lpstr>Trebuchet MS</vt:lpstr>
      <vt:lpstr>Wingdings 3</vt:lpstr>
      <vt:lpstr>Yüzeyler</vt:lpstr>
      <vt:lpstr>Erken Okuryazarlık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Erken Okuryazarlık</dc:title>
  <dc:creator>TOSHIBA</dc:creator>
  <cp:lastModifiedBy>BURCU</cp:lastModifiedBy>
  <cp:revision>10</cp:revision>
  <dcterms:created xsi:type="dcterms:W3CDTF">2018-02-20T15:08:25Z</dcterms:created>
  <dcterms:modified xsi:type="dcterms:W3CDTF">2018-09-26T11:23:27Z</dcterms:modified>
</cp:coreProperties>
</file>