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7" r:id="rId7"/>
    <p:sldId id="268" r:id="rId8"/>
    <p:sldId id="260" r:id="rId9"/>
    <p:sldId id="261" r:id="rId10"/>
    <p:sldId id="263"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autoAdjust="0"/>
    <p:restoredTop sz="94660"/>
  </p:normalViewPr>
  <p:slideViewPr>
    <p:cSldViewPr snapToGrid="0">
      <p:cViewPr varScale="1">
        <p:scale>
          <a:sx n="131" d="100"/>
          <a:sy n="131"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E416A291-F618-4D26-ADCA-1131F5706C58}" type="datetimeFigureOut">
              <a:rPr lang="tr-TR" smtClean="0"/>
              <a:t>8.06.2021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A74550-7F1B-4535-8BE2-2B3FA0BADDE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23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6A291-F618-4D26-ADCA-1131F5706C58}" type="datetimeFigureOut">
              <a:rPr lang="tr-TR" smtClean="0"/>
              <a:t>8.06.2021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96528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6A291-F618-4D26-ADCA-1131F5706C58}" type="datetimeFigureOut">
              <a:rPr lang="tr-TR" smtClean="0"/>
              <a:t>8.06.2021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314373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6A291-F618-4D26-ADCA-1131F5706C58}" type="datetimeFigureOut">
              <a:rPr lang="tr-TR" smtClean="0"/>
              <a:t>8.06.2021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205815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416A291-F618-4D26-ADCA-1131F5706C58}" type="datetimeFigureOut">
              <a:rPr lang="tr-TR" smtClean="0"/>
              <a:t>8.06.2021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A74550-7F1B-4535-8BE2-2B3FA0BADDE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9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416A291-F618-4D26-ADCA-1131F5706C58}" type="datetimeFigureOut">
              <a:rPr lang="tr-TR" smtClean="0"/>
              <a:t>8.06.2021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335608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16A291-F618-4D26-ADCA-1131F5706C58}" type="datetimeFigureOut">
              <a:rPr lang="tr-TR" smtClean="0"/>
              <a:t>8.06.2021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36023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416A291-F618-4D26-ADCA-1131F5706C58}" type="datetimeFigureOut">
              <a:rPr lang="tr-TR" smtClean="0"/>
              <a:t>8.06.2021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26763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16A291-F618-4D26-ADCA-1131F5706C58}" type="datetimeFigureOut">
              <a:rPr lang="tr-TR" smtClean="0"/>
              <a:t>8.06.2021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383305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16A291-F618-4D26-ADCA-1131F5706C58}" type="datetimeFigureOut">
              <a:rPr lang="tr-TR" smtClean="0"/>
              <a:t>8.06.2021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A74550-7F1B-4535-8BE2-2B3FA0BADDE0}" type="slidenum">
              <a:rPr lang="tr-TR" smtClean="0"/>
              <a:t>‹#›</a:t>
            </a:fld>
            <a:endParaRPr lang="tr-TR"/>
          </a:p>
        </p:txBody>
      </p:sp>
    </p:spTree>
    <p:extLst>
      <p:ext uri="{BB962C8B-B14F-4D97-AF65-F5344CB8AC3E}">
        <p14:creationId xmlns:p14="http://schemas.microsoft.com/office/powerpoint/2010/main" val="6183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416A291-F618-4D26-ADCA-1131F5706C58}" type="datetimeFigureOut">
              <a:rPr lang="tr-TR" smtClean="0"/>
              <a:t>8.06.2021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A74550-7F1B-4535-8BE2-2B3FA0BADDE0}" type="slidenum">
              <a:rPr lang="tr-TR" smtClean="0"/>
              <a:t>‹#›</a:t>
            </a:fld>
            <a:endParaRPr lang="tr-TR"/>
          </a:p>
        </p:txBody>
      </p:sp>
    </p:spTree>
    <p:extLst>
      <p:ext uri="{BB962C8B-B14F-4D97-AF65-F5344CB8AC3E}">
        <p14:creationId xmlns:p14="http://schemas.microsoft.com/office/powerpoint/2010/main" val="407636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16A291-F618-4D26-ADCA-1131F5706C58}" type="datetimeFigureOut">
              <a:rPr lang="tr-TR" smtClean="0"/>
              <a:t>8.06.2021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A74550-7F1B-4535-8BE2-2B3FA0BADDE0}"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198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400" dirty="0"/>
              <a:t>TÜRKİYE SİYASAL HAYATI VE KURUMLARI</a:t>
            </a:r>
          </a:p>
        </p:txBody>
      </p:sp>
      <p:sp>
        <p:nvSpPr>
          <p:cNvPr id="3" name="Alt Başlık 2"/>
          <p:cNvSpPr>
            <a:spLocks noGrp="1"/>
          </p:cNvSpPr>
          <p:nvPr>
            <p:ph type="subTitle" idx="1"/>
          </p:nvPr>
        </p:nvSpPr>
        <p:spPr/>
        <p:txBody>
          <a:bodyPr>
            <a:normAutofit/>
          </a:bodyPr>
          <a:lstStyle/>
          <a:p>
            <a:r>
              <a:rPr lang="tr-TR" sz="4000"/>
              <a:t>4. </a:t>
            </a:r>
            <a:r>
              <a:rPr lang="tr-TR" sz="4000" dirty="0"/>
              <a:t>Hafta: ÇOK PARTİLİ HAYATA DÖNÜŞ-I</a:t>
            </a:r>
          </a:p>
        </p:txBody>
      </p:sp>
    </p:spTree>
    <p:extLst>
      <p:ext uri="{BB962C8B-B14F-4D97-AF65-F5344CB8AC3E}">
        <p14:creationId xmlns:p14="http://schemas.microsoft.com/office/powerpoint/2010/main" val="132261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a:xfrm>
            <a:off x="1097280" y="1845734"/>
            <a:ext cx="4184839" cy="4023360"/>
          </a:xfrm>
        </p:spPr>
        <p:txBody>
          <a:bodyPr>
            <a:normAutofit fontScale="70000" lnSpcReduction="20000"/>
          </a:bodyPr>
          <a:lstStyle/>
          <a:p>
            <a:r>
              <a:rPr lang="tr-TR" dirty="0"/>
              <a:t>DP ve CHP yöneticileri arasındaki ilişkiler</a:t>
            </a:r>
          </a:p>
          <a:p>
            <a:r>
              <a:rPr lang="tr-TR" dirty="0"/>
              <a:t>1946 sonunda kopma noktasına gelmişti. Aralık</a:t>
            </a:r>
          </a:p>
          <a:p>
            <a:r>
              <a:rPr lang="tr-TR" dirty="0"/>
              <a:t>1946’da yaşanan ‘Psikopat Fırtınası’ adı verilen</a:t>
            </a:r>
          </a:p>
          <a:p>
            <a:r>
              <a:rPr lang="tr-TR" dirty="0"/>
              <a:t>olay bu gerginliğin en ses getiren belirtilerindendir.</a:t>
            </a:r>
          </a:p>
          <a:p>
            <a:r>
              <a:rPr lang="tr-TR" dirty="0"/>
              <a:t>Bu tarihte yapılan </a:t>
            </a:r>
            <a:r>
              <a:rPr lang="tr-TR" dirty="0" err="1"/>
              <a:t>bütçe</a:t>
            </a:r>
            <a:r>
              <a:rPr lang="tr-TR" dirty="0"/>
              <a:t> </a:t>
            </a:r>
            <a:r>
              <a:rPr lang="tr-TR" dirty="0" err="1"/>
              <a:t>görüşmeleri</a:t>
            </a:r>
            <a:r>
              <a:rPr lang="tr-TR" dirty="0"/>
              <a:t> sırasında</a:t>
            </a:r>
          </a:p>
          <a:p>
            <a:r>
              <a:rPr lang="tr-TR" dirty="0"/>
              <a:t>Recep Peker Adnan Menderes’in bir konuşması</a:t>
            </a:r>
          </a:p>
          <a:p>
            <a:r>
              <a:rPr lang="tr-TR" dirty="0"/>
              <a:t>sırasında ‘</a:t>
            </a:r>
            <a:r>
              <a:rPr lang="tr-TR" dirty="0" err="1"/>
              <a:t>kötümser</a:t>
            </a:r>
            <a:r>
              <a:rPr lang="tr-TR" dirty="0"/>
              <a:t> ve psikopat bir ruh’ ifadesini</a:t>
            </a:r>
          </a:p>
          <a:p>
            <a:r>
              <a:rPr lang="tr-TR" dirty="0"/>
              <a:t>kullanmış, Emin Sazak ‘</a:t>
            </a:r>
            <a:r>
              <a:rPr lang="tr-TR" dirty="0" err="1"/>
              <a:t>psikopat’ı</a:t>
            </a:r>
            <a:r>
              <a:rPr lang="tr-TR" dirty="0"/>
              <a:t> ‘pis köpek’ olarak</a:t>
            </a:r>
          </a:p>
          <a:p>
            <a:r>
              <a:rPr lang="tr-TR" dirty="0"/>
              <a:t>anlayınca çıkan olaylar sonucunda birkaç </a:t>
            </a:r>
            <a:r>
              <a:rPr lang="tr-TR" dirty="0" err="1"/>
              <a:t>gün</a:t>
            </a:r>
            <a:endParaRPr lang="tr-TR" dirty="0"/>
          </a:p>
          <a:p>
            <a:r>
              <a:rPr lang="tr-TR" dirty="0"/>
              <a:t>boyunca meclisi boykot etmişler, boykotu bitirmeye</a:t>
            </a:r>
          </a:p>
          <a:p>
            <a:r>
              <a:rPr lang="tr-TR" dirty="0"/>
              <a:t>ancak </a:t>
            </a:r>
            <a:r>
              <a:rPr lang="tr-TR" dirty="0" err="1"/>
              <a:t>İnönu</a:t>
            </a:r>
            <a:r>
              <a:rPr lang="tr-TR" dirty="0"/>
              <a:t>̈’</a:t>
            </a:r>
            <a:r>
              <a:rPr lang="tr-TR" dirty="0" err="1"/>
              <a:t>nün</a:t>
            </a:r>
            <a:r>
              <a:rPr lang="tr-TR" dirty="0"/>
              <a:t> arabulucu olarak devreye</a:t>
            </a:r>
          </a:p>
          <a:p>
            <a:r>
              <a:rPr lang="tr-TR" dirty="0"/>
              <a:t>girmesiyle razı olmuşlardı</a:t>
            </a:r>
          </a:p>
        </p:txBody>
      </p:sp>
      <p:pic>
        <p:nvPicPr>
          <p:cNvPr id="2050" name="Picture 2" descr="Demokrat Parti seçim propagandası,Celal Bayar Adnan Menderes kapaklı |  PHEBUS Müzayede">
            <a:extLst>
              <a:ext uri="{FF2B5EF4-FFF2-40B4-BE49-F238E27FC236}">
                <a16:creationId xmlns:a16="http://schemas.microsoft.com/office/drawing/2014/main" id="{439D978A-512C-8843-80DE-7D620E73B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118" y="987662"/>
            <a:ext cx="4766553" cy="476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4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p:txBody>
          <a:bodyPr/>
          <a:lstStyle/>
          <a:p>
            <a:r>
              <a:rPr lang="tr-TR" dirty="0"/>
              <a:t>14 Mayıs 1950’deki seçimler </a:t>
            </a:r>
            <a:r>
              <a:rPr lang="tr-TR" dirty="0" err="1"/>
              <a:t>Türkiye</a:t>
            </a:r>
            <a:r>
              <a:rPr lang="tr-TR" dirty="0"/>
              <a:t> siyasal hayatında bir </a:t>
            </a:r>
            <a:r>
              <a:rPr lang="tr-TR" dirty="0" err="1"/>
              <a:t>dönüm</a:t>
            </a:r>
            <a:r>
              <a:rPr lang="tr-TR" dirty="0"/>
              <a:t> noktası oldu. Celal Bayar ve Adnan Menderes’in seçim mitingleri </a:t>
            </a:r>
            <a:r>
              <a:rPr lang="tr-TR" dirty="0" err="1"/>
              <a:t>büyük</a:t>
            </a:r>
            <a:r>
              <a:rPr lang="tr-TR" dirty="0"/>
              <a:t> ilgi </a:t>
            </a:r>
            <a:r>
              <a:rPr lang="tr-TR" dirty="0" err="1"/>
              <a:t>gördu</a:t>
            </a:r>
            <a:r>
              <a:rPr lang="tr-TR" dirty="0"/>
              <a:t>̈ ve Demokrat Parti toplumun geniş kesimlerinin umudu haline geldi. Sonuçta, 27 yıllık tek parti yönetimi bu seçimlerle kapandı. Bu durum, bazı yorumcular tarafından ‘Beyaz İhtilâl’, bazı yorumcular tarafından da ‘kansız devrim’ olarak değerlendirildi. Oysa, kapitalizmin </a:t>
            </a:r>
            <a:r>
              <a:rPr lang="tr-TR"/>
              <a:t>gelişimine katkıda bulunan </a:t>
            </a:r>
            <a:r>
              <a:rPr lang="tr-TR" dirty="0"/>
              <a:t>bir siyasal partinin iktidara gelişi ‘devrim’ ya da ‘karşıdevrim’ olarak tanımlanamazdı; zira Demokrat Parti, </a:t>
            </a:r>
            <a:r>
              <a:rPr lang="tr-TR" dirty="0" err="1"/>
              <a:t>Türkiye</a:t>
            </a:r>
            <a:r>
              <a:rPr lang="tr-TR" dirty="0"/>
              <a:t> kapitalizminin o </a:t>
            </a:r>
            <a:r>
              <a:rPr lang="tr-TR" dirty="0" err="1"/>
              <a:t>günku</a:t>
            </a:r>
            <a:r>
              <a:rPr lang="tr-TR" dirty="0"/>
              <a:t>̈ şartlarına uygun bir siyaset hattı izleyecekti.</a:t>
            </a:r>
          </a:p>
          <a:p>
            <a:endParaRPr lang="tr-TR" dirty="0"/>
          </a:p>
        </p:txBody>
      </p:sp>
    </p:spTree>
    <p:extLst>
      <p:ext uri="{BB962C8B-B14F-4D97-AF65-F5344CB8AC3E}">
        <p14:creationId xmlns:p14="http://schemas.microsoft.com/office/powerpoint/2010/main" val="126314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462049-ADAE-2540-ABCC-02DE0DA7BF3C}"/>
              </a:ext>
            </a:extLst>
          </p:cNvPr>
          <p:cNvSpPr>
            <a:spLocks noGrp="1"/>
          </p:cNvSpPr>
          <p:nvPr>
            <p:ph idx="1"/>
          </p:nvPr>
        </p:nvSpPr>
        <p:spPr/>
        <p:txBody>
          <a:bodyPr/>
          <a:lstStyle/>
          <a:p>
            <a:r>
              <a:rPr lang="tr-TR" dirty="0"/>
              <a:t>1945-1950 yıllarını kapsayan beş yıllık dönem, </a:t>
            </a:r>
            <a:r>
              <a:rPr lang="tr-TR" dirty="0" err="1"/>
              <a:t>Türkiye’nin</a:t>
            </a:r>
            <a:r>
              <a:rPr lang="tr-TR" dirty="0"/>
              <a:t> toplumsal formasyonu ve siyasal</a:t>
            </a:r>
          </a:p>
          <a:p>
            <a:r>
              <a:rPr lang="tr-TR" dirty="0"/>
              <a:t>hayatında önemli </a:t>
            </a:r>
            <a:r>
              <a:rPr lang="tr-TR" dirty="0" err="1"/>
              <a:t>dönüşüm</a:t>
            </a:r>
            <a:r>
              <a:rPr lang="tr-TR" dirty="0"/>
              <a:t> ve değişimlerin yaşandığı bir dönemdir. 1930’ların başından</a:t>
            </a:r>
          </a:p>
          <a:p>
            <a:r>
              <a:rPr lang="tr-TR" dirty="0"/>
              <a:t>beri uygulanan birikim rejiminin terk edilmesi için ilk önemli adımlar bu dönemde atılmıştır.</a:t>
            </a:r>
          </a:p>
          <a:p>
            <a:r>
              <a:rPr lang="tr-TR" dirty="0"/>
              <a:t>Devlet eliyle sınai kapitalizme geçiş stratejisinin uygulandığı 1930-1945 dönemi geride bırakılmış,</a:t>
            </a:r>
          </a:p>
          <a:p>
            <a:r>
              <a:rPr lang="tr-TR" dirty="0"/>
              <a:t>özellikle 1946 yılından itibaren alınan kararlarla birlikte devletçi politikalar yerine</a:t>
            </a:r>
          </a:p>
          <a:p>
            <a:r>
              <a:rPr lang="tr-TR" dirty="0"/>
              <a:t>serbestleşmeyi temel alan ekonomi politikaları benimsendi. Böylece </a:t>
            </a:r>
            <a:r>
              <a:rPr lang="tr-TR" dirty="0" err="1"/>
              <a:t>Türkiye’de</a:t>
            </a:r>
            <a:r>
              <a:rPr lang="tr-TR" dirty="0"/>
              <a:t> kapitalizm</a:t>
            </a:r>
          </a:p>
          <a:p>
            <a:r>
              <a:rPr lang="tr-TR" dirty="0"/>
              <a:t>serbest ticaret tedbirleri yoluyla ve devletçi-planlamacı stratejilerin terk edilmesiyle yeniden</a:t>
            </a:r>
          </a:p>
          <a:p>
            <a:r>
              <a:rPr lang="tr-TR" dirty="0"/>
              <a:t>yapılandı.</a:t>
            </a:r>
          </a:p>
        </p:txBody>
      </p:sp>
    </p:spTree>
    <p:extLst>
      <p:ext uri="{BB962C8B-B14F-4D97-AF65-F5344CB8AC3E}">
        <p14:creationId xmlns:p14="http://schemas.microsoft.com/office/powerpoint/2010/main" val="153007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Ekonomik ve toplumsal gelişmeler</a:t>
            </a:r>
          </a:p>
        </p:txBody>
      </p:sp>
      <p:sp>
        <p:nvSpPr>
          <p:cNvPr id="3" name="İçerik Yer Tutucusu 2"/>
          <p:cNvSpPr>
            <a:spLocks noGrp="1"/>
          </p:cNvSpPr>
          <p:nvPr>
            <p:ph idx="1"/>
          </p:nvPr>
        </p:nvSpPr>
        <p:spPr/>
        <p:txBody>
          <a:bodyPr/>
          <a:lstStyle/>
          <a:p>
            <a:r>
              <a:rPr lang="tr-TR" dirty="0"/>
              <a:t>Ticaret burjuvazisi ile piyasaya yönelik </a:t>
            </a:r>
            <a:r>
              <a:rPr lang="tr-TR" dirty="0" err="1"/>
              <a:t>üretim</a:t>
            </a:r>
            <a:r>
              <a:rPr lang="tr-TR" dirty="0"/>
              <a:t> yapan toprak sahipleri</a:t>
            </a:r>
          </a:p>
          <a:p>
            <a:r>
              <a:rPr lang="tr-TR" dirty="0" err="1"/>
              <a:t>güç</a:t>
            </a:r>
            <a:r>
              <a:rPr lang="tr-TR" dirty="0"/>
              <a:t> kazandı. Demokrat Parti bu bağlamda ortaya çıkmış ve esas olarak ticaret ve tarım</a:t>
            </a:r>
          </a:p>
          <a:p>
            <a:r>
              <a:rPr lang="tr-TR" dirty="0"/>
              <a:t>burjuvazisinin </a:t>
            </a:r>
            <a:r>
              <a:rPr lang="tr-TR" dirty="0" err="1"/>
              <a:t>sözcülüğünu</a:t>
            </a:r>
            <a:r>
              <a:rPr lang="tr-TR" dirty="0"/>
              <a:t>̈ yaptı. Ancak kapitalizmin yeniden yapılanması için Demokrat</a:t>
            </a:r>
          </a:p>
          <a:p>
            <a:r>
              <a:rPr lang="tr-TR" dirty="0"/>
              <a:t>Parti’nin iktidara gelmesini beklemek gerekmedi; </a:t>
            </a:r>
            <a:r>
              <a:rPr lang="tr-TR" dirty="0" err="1"/>
              <a:t>ithalatt</a:t>
            </a:r>
            <a:r>
              <a:rPr lang="tr-TR" dirty="0"/>
              <a:t> a serbestleşme ve ABD hegemonyasına</a:t>
            </a:r>
          </a:p>
          <a:p>
            <a:r>
              <a:rPr lang="tr-TR" dirty="0"/>
              <a:t>eklemlenme gibi </a:t>
            </a:r>
            <a:r>
              <a:rPr lang="tr-TR" dirty="0" err="1"/>
              <a:t>dönüşümler</a:t>
            </a:r>
            <a:r>
              <a:rPr lang="tr-TR" dirty="0"/>
              <a:t> 1945-1950 arası dönemde CHP </a:t>
            </a:r>
            <a:r>
              <a:rPr lang="tr-TR" dirty="0" err="1"/>
              <a:t>hükûmetleri</a:t>
            </a:r>
            <a:r>
              <a:rPr lang="tr-TR" dirty="0"/>
              <a:t> eliyle</a:t>
            </a:r>
          </a:p>
          <a:p>
            <a:r>
              <a:rPr lang="tr-TR" dirty="0"/>
              <a:t>başlatıldı. Burjuvazinin ticaret ve tarım fraksiyonlarının oluşturduğu tarihsel blok, </a:t>
            </a:r>
            <a:r>
              <a:rPr lang="tr-TR" dirty="0" err="1"/>
              <a:t>hegemonik</a:t>
            </a:r>
            <a:endParaRPr lang="tr-TR" dirty="0"/>
          </a:p>
          <a:p>
            <a:r>
              <a:rPr lang="tr-TR" dirty="0"/>
              <a:t>bir konum elde etmeyi başardı ve bu konum 1950’lerin sonuna kadar muhafaza </a:t>
            </a:r>
            <a:r>
              <a:rPr lang="tr-TR" dirty="0" err="1"/>
              <a:t>ett</a:t>
            </a:r>
            <a:r>
              <a:rPr lang="tr-TR" dirty="0"/>
              <a:t> i.</a:t>
            </a:r>
          </a:p>
          <a:p>
            <a:pPr lvl="1"/>
            <a:endParaRPr lang="tr-TR" dirty="0"/>
          </a:p>
          <a:p>
            <a:pPr lvl="1"/>
            <a:endParaRPr lang="tr-TR" dirty="0"/>
          </a:p>
        </p:txBody>
      </p:sp>
    </p:spTree>
    <p:extLst>
      <p:ext uri="{BB962C8B-B14F-4D97-AF65-F5344CB8AC3E}">
        <p14:creationId xmlns:p14="http://schemas.microsoft.com/office/powerpoint/2010/main" val="346549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p:txBody>
          <a:bodyPr/>
          <a:lstStyle/>
          <a:p>
            <a:r>
              <a:rPr lang="tr-TR" dirty="0"/>
              <a:t>1945-1950 arası dönemde çok partili siyasal yaşamın yeniden ortaya çıkışına bağlı olarak</a:t>
            </a:r>
          </a:p>
          <a:p>
            <a:r>
              <a:rPr lang="tr-TR" dirty="0"/>
              <a:t>toplumun geniş kitleleri aktif politik hayata dahil olmaya başladı. Demokrat Parti’yi ve Cumhuriyet Halk Partisi’ni destekleyenler arasındaki tartışmalar 1940’lı yılların ikinci yarısında</a:t>
            </a:r>
          </a:p>
          <a:p>
            <a:r>
              <a:rPr lang="tr-TR" dirty="0"/>
              <a:t>kasaba ve köylerde kahvehanelerin bile ikiye </a:t>
            </a:r>
            <a:r>
              <a:rPr lang="tr-TR" dirty="0" err="1"/>
              <a:t>bölünmesine</a:t>
            </a:r>
            <a:r>
              <a:rPr lang="tr-TR" dirty="0"/>
              <a:t> yol açtı. Gerek CHP, gerekse DP</a:t>
            </a:r>
          </a:p>
          <a:p>
            <a:r>
              <a:rPr lang="tr-TR" dirty="0"/>
              <a:t>siyasete aktif olarak katılmaya başlayan işçi sınıfının desteğini elde etmeye yönelik </a:t>
            </a:r>
            <a:r>
              <a:rPr lang="tr-TR" dirty="0" err="1"/>
              <a:t>popülist</a:t>
            </a:r>
            <a:endParaRPr lang="tr-TR" dirty="0"/>
          </a:p>
          <a:p>
            <a:r>
              <a:rPr lang="tr-TR" dirty="0"/>
              <a:t>politikalar geliştirdi.</a:t>
            </a:r>
          </a:p>
          <a:p>
            <a:endParaRPr lang="tr-TR" dirty="0"/>
          </a:p>
        </p:txBody>
      </p:sp>
    </p:spTree>
    <p:extLst>
      <p:ext uri="{BB962C8B-B14F-4D97-AF65-F5344CB8AC3E}">
        <p14:creationId xmlns:p14="http://schemas.microsoft.com/office/powerpoint/2010/main" val="354177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a:xfrm>
            <a:off x="1097280" y="1845734"/>
            <a:ext cx="4554490" cy="4023360"/>
          </a:xfrm>
        </p:spPr>
        <p:txBody>
          <a:bodyPr>
            <a:normAutofit/>
          </a:bodyPr>
          <a:lstStyle/>
          <a:p>
            <a:r>
              <a:rPr lang="tr-TR" dirty="0"/>
              <a:t>Marshall Planı olarak bilinen planın adı Avrupa’yı Geri Kazanma Programı idi (</a:t>
            </a:r>
            <a:r>
              <a:rPr lang="tr-TR" dirty="0" err="1"/>
              <a:t>European</a:t>
            </a:r>
            <a:r>
              <a:rPr lang="tr-TR" dirty="0"/>
              <a:t> </a:t>
            </a:r>
            <a:r>
              <a:rPr lang="tr-TR" dirty="0" err="1"/>
              <a:t>Recovery</a:t>
            </a:r>
            <a:r>
              <a:rPr lang="tr-TR" dirty="0"/>
              <a:t> Program, ERP). Program uygulamaya konmadan önce </a:t>
            </a:r>
            <a:r>
              <a:rPr lang="tr-TR" dirty="0" err="1"/>
              <a:t>büyük</a:t>
            </a:r>
            <a:r>
              <a:rPr lang="tr-TR" dirty="0"/>
              <a:t> bir reklam kampanyası </a:t>
            </a:r>
            <a:r>
              <a:rPr lang="tr-TR" dirty="0" err="1"/>
              <a:t>düzenlendi</a:t>
            </a:r>
            <a:r>
              <a:rPr lang="tr-TR" dirty="0"/>
              <a:t>. Kampanyanın parçalarından biri de posterlerdi. Bu posterde, ‘Hava Nasıl Olursa Olsun Birlikte Olmalıyız’ sloganı kullanılıyordu.</a:t>
            </a:r>
          </a:p>
          <a:p>
            <a:endParaRPr lang="tr-TR" dirty="0"/>
          </a:p>
        </p:txBody>
      </p:sp>
      <p:pic>
        <p:nvPicPr>
          <p:cNvPr id="4" name="Resim 3">
            <a:extLst>
              <a:ext uri="{FF2B5EF4-FFF2-40B4-BE49-F238E27FC236}">
                <a16:creationId xmlns:a16="http://schemas.microsoft.com/office/drawing/2014/main" id="{E3A5881E-CC6E-4946-BA9F-6B8C688B01A3}"/>
              </a:ext>
            </a:extLst>
          </p:cNvPr>
          <p:cNvPicPr>
            <a:picLocks noChangeAspect="1"/>
          </p:cNvPicPr>
          <p:nvPr/>
        </p:nvPicPr>
        <p:blipFill>
          <a:blip r:embed="rId2"/>
          <a:stretch>
            <a:fillRect/>
          </a:stretch>
        </p:blipFill>
        <p:spPr>
          <a:xfrm>
            <a:off x="7573976" y="1630464"/>
            <a:ext cx="3433815" cy="4731426"/>
          </a:xfrm>
          <a:prstGeom prst="rect">
            <a:avLst/>
          </a:prstGeom>
        </p:spPr>
      </p:pic>
    </p:spTree>
    <p:extLst>
      <p:ext uri="{BB962C8B-B14F-4D97-AF65-F5344CB8AC3E}">
        <p14:creationId xmlns:p14="http://schemas.microsoft.com/office/powerpoint/2010/main" val="27531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p:txBody>
          <a:bodyPr/>
          <a:lstStyle/>
          <a:p>
            <a:r>
              <a:rPr lang="tr-TR" dirty="0"/>
              <a:t>CHP içinde toprak reformu tartışmalarının </a:t>
            </a:r>
            <a:r>
              <a:rPr lang="tr-TR" dirty="0" err="1"/>
              <a:t>artt</a:t>
            </a:r>
            <a:r>
              <a:rPr lang="tr-TR" dirty="0"/>
              <a:t> </a:t>
            </a:r>
            <a:r>
              <a:rPr lang="tr-TR" dirty="0" err="1"/>
              <a:t>ığı</a:t>
            </a:r>
            <a:r>
              <a:rPr lang="tr-TR" dirty="0"/>
              <a:t> sıralarda 1945 </a:t>
            </a:r>
            <a:r>
              <a:rPr lang="tr-TR" dirty="0" err="1"/>
              <a:t>Bütçe</a:t>
            </a:r>
            <a:r>
              <a:rPr lang="tr-TR" dirty="0"/>
              <a:t> Kanunu </a:t>
            </a:r>
            <a:r>
              <a:rPr lang="tr-TR" dirty="0" err="1"/>
              <a:t>görüşmeleri</a:t>
            </a:r>
            <a:r>
              <a:rPr lang="tr-TR" dirty="0"/>
              <a:t> de parti içi gerilimlerin su </a:t>
            </a:r>
            <a:r>
              <a:rPr lang="tr-TR" dirty="0" err="1"/>
              <a:t>yüzüne</a:t>
            </a:r>
            <a:r>
              <a:rPr lang="tr-TR" dirty="0"/>
              <a:t> çıkmasına neden oldu. Tartışmalarda </a:t>
            </a:r>
            <a:r>
              <a:rPr lang="tr-TR" dirty="0" err="1"/>
              <a:t>ülkenin</a:t>
            </a:r>
            <a:r>
              <a:rPr lang="tr-TR" dirty="0"/>
              <a:t> içinde bulunduğu</a:t>
            </a:r>
          </a:p>
          <a:p>
            <a:r>
              <a:rPr lang="tr-TR" dirty="0"/>
              <a:t>ekonomik koşullar şiddetle eleştirildi. 29 Mayıs 1945’te yapılan oylamada Adnan Menderes,</a:t>
            </a:r>
          </a:p>
          <a:p>
            <a:r>
              <a:rPr lang="tr-TR" dirty="0"/>
              <a:t>Refik </a:t>
            </a:r>
            <a:r>
              <a:rPr lang="tr-TR" dirty="0" err="1"/>
              <a:t>Koraltan</a:t>
            </a:r>
            <a:r>
              <a:rPr lang="tr-TR" dirty="0"/>
              <a:t>, Emin Sazak, </a:t>
            </a:r>
            <a:r>
              <a:rPr lang="tr-TR" dirty="0" err="1"/>
              <a:t>Fuad</a:t>
            </a:r>
            <a:r>
              <a:rPr lang="tr-TR" dirty="0"/>
              <a:t> </a:t>
            </a:r>
            <a:r>
              <a:rPr lang="tr-TR" dirty="0" err="1"/>
              <a:t>Köprülu</a:t>
            </a:r>
            <a:r>
              <a:rPr lang="tr-TR" dirty="0"/>
              <a:t>̈ ve Celal Bayar ret oyu kullandı; dolayısıyla parti</a:t>
            </a:r>
          </a:p>
          <a:p>
            <a:r>
              <a:rPr lang="tr-TR" dirty="0"/>
              <a:t>içindeki liberal eğilim birlikte hareket </a:t>
            </a:r>
            <a:r>
              <a:rPr lang="tr-TR" dirty="0" err="1"/>
              <a:t>ett</a:t>
            </a:r>
            <a:r>
              <a:rPr lang="tr-TR" dirty="0"/>
              <a:t> i.</a:t>
            </a:r>
          </a:p>
        </p:txBody>
      </p:sp>
    </p:spTree>
    <p:extLst>
      <p:ext uri="{BB962C8B-B14F-4D97-AF65-F5344CB8AC3E}">
        <p14:creationId xmlns:p14="http://schemas.microsoft.com/office/powerpoint/2010/main" val="400115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a:xfrm>
            <a:off x="1097280" y="1845734"/>
            <a:ext cx="4126473" cy="4023360"/>
          </a:xfrm>
        </p:spPr>
        <p:txBody>
          <a:bodyPr/>
          <a:lstStyle/>
          <a:p>
            <a:r>
              <a:rPr lang="tr-TR" dirty="0"/>
              <a:t>7 Ocak 1946’da Demokrat Parti kuruldu. Parti programında altı ok yer alıyordu. Halkçılığa özel bir vurgu yapılmış, parti yerine halkın kararlarının önde olması gerektiğinin altı çizilmişti. Celal Bayar, partinin ismi seçilirken ABD’deki Demokrat Parti’nin ilham kaynaklarından biri olduğunu belirtmektedir. Adnan Menderes, gazetecilerin yeni partinin sağda mı, solda mı olduğuna dair sorularına “Belki de Halk Partisi’nden iki parmak daha soldadır” cevabını vermişti</a:t>
            </a:r>
          </a:p>
        </p:txBody>
      </p:sp>
      <p:pic>
        <p:nvPicPr>
          <p:cNvPr id="1026" name="Picture 2" descr="1950&amp;#39;li Yıllarda Türkiye&amp;#39;de Ekonomik Hayat - İnkılap Tarihi">
            <a:extLst>
              <a:ext uri="{FF2B5EF4-FFF2-40B4-BE49-F238E27FC236}">
                <a16:creationId xmlns:a16="http://schemas.microsoft.com/office/drawing/2014/main" id="{924FBF26-C096-A149-9A94-C6AD4C44F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753" y="1845734"/>
            <a:ext cx="6334831" cy="272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34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p:txBody>
          <a:bodyPr/>
          <a:lstStyle/>
          <a:p>
            <a:pPr marL="0" indent="0">
              <a:buNone/>
            </a:pPr>
            <a:r>
              <a:rPr lang="tr-TR" dirty="0"/>
              <a:t>1946 ortasına gelindiğinde </a:t>
            </a:r>
            <a:r>
              <a:rPr lang="tr-TR" dirty="0" err="1"/>
              <a:t>Türkiye’nin</a:t>
            </a:r>
            <a:r>
              <a:rPr lang="tr-TR" dirty="0"/>
              <a:t> siyasi yapısında ve seçim sisteminde önemli değişiklikler</a:t>
            </a:r>
          </a:p>
          <a:p>
            <a:pPr marL="0" indent="0">
              <a:buNone/>
            </a:pPr>
            <a:r>
              <a:rPr lang="tr-TR" dirty="0"/>
              <a:t>meydana geldi. Bu dönemde özellikle Ege bölgesinde CHP ve DP </a:t>
            </a:r>
            <a:r>
              <a:rPr lang="tr-TR" dirty="0" err="1"/>
              <a:t>taraft</a:t>
            </a:r>
            <a:r>
              <a:rPr lang="tr-TR" dirty="0"/>
              <a:t> arları arasında</a:t>
            </a:r>
          </a:p>
          <a:p>
            <a:pPr marL="0" indent="0">
              <a:buNone/>
            </a:pPr>
            <a:r>
              <a:rPr lang="tr-TR" dirty="0" err="1"/>
              <a:t>büyük</a:t>
            </a:r>
            <a:r>
              <a:rPr lang="tr-TR" dirty="0"/>
              <a:t> bir karşıtlık oluşmuştu. Metin Toker, iki partinin </a:t>
            </a:r>
            <a:r>
              <a:rPr lang="tr-TR" dirty="0" err="1"/>
              <a:t>taraft</a:t>
            </a:r>
            <a:r>
              <a:rPr lang="tr-TR" dirty="0"/>
              <a:t> arlarının kahvehanelerini bile</a:t>
            </a:r>
          </a:p>
          <a:p>
            <a:pPr marL="0" indent="0">
              <a:buNone/>
            </a:pPr>
            <a:r>
              <a:rPr lang="tr-TR" dirty="0"/>
              <a:t>ayırdıklarını ve yer yer birbirlerine </a:t>
            </a:r>
            <a:r>
              <a:rPr lang="tr-TR" dirty="0" err="1"/>
              <a:t>düşman</a:t>
            </a:r>
            <a:r>
              <a:rPr lang="tr-TR" dirty="0"/>
              <a:t> </a:t>
            </a:r>
            <a:r>
              <a:rPr lang="tr-TR" dirty="0" err="1"/>
              <a:t>gözüyle</a:t>
            </a:r>
            <a:r>
              <a:rPr lang="tr-TR" dirty="0"/>
              <a:t> baktıklarını belirtmektedir. Pek çok yerde</a:t>
            </a:r>
          </a:p>
          <a:p>
            <a:pPr marL="0" indent="0">
              <a:buNone/>
            </a:pPr>
            <a:r>
              <a:rPr lang="tr-TR" dirty="0"/>
              <a:t>Serbest Cumhuriyet </a:t>
            </a:r>
            <a:r>
              <a:rPr lang="tr-TR" dirty="0" err="1"/>
              <a:t>Fırkası’nda</a:t>
            </a:r>
            <a:r>
              <a:rPr lang="tr-TR" dirty="0"/>
              <a:t> yöneticilik yapmış olan kişilerin Demokrat Parti’ye katılmasının</a:t>
            </a:r>
          </a:p>
          <a:p>
            <a:pPr marL="0" indent="0">
              <a:buNone/>
            </a:pPr>
            <a:r>
              <a:rPr lang="tr-TR" dirty="0"/>
              <a:t>da partinin </a:t>
            </a:r>
            <a:r>
              <a:rPr lang="tr-TR" dirty="0" err="1"/>
              <a:t>ülke</a:t>
            </a:r>
            <a:r>
              <a:rPr lang="tr-TR" dirty="0"/>
              <a:t> içinde </a:t>
            </a:r>
            <a:r>
              <a:rPr lang="tr-TR" dirty="0" err="1"/>
              <a:t>örgütlenmesini</a:t>
            </a:r>
            <a:r>
              <a:rPr lang="tr-TR" dirty="0"/>
              <a:t> kolaylaştırdığı söylenebilir.</a:t>
            </a:r>
          </a:p>
        </p:txBody>
      </p:sp>
    </p:spTree>
    <p:extLst>
      <p:ext uri="{BB962C8B-B14F-4D97-AF65-F5344CB8AC3E}">
        <p14:creationId xmlns:p14="http://schemas.microsoft.com/office/powerpoint/2010/main" val="152231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Siyasal gelişmeler</a:t>
            </a:r>
          </a:p>
        </p:txBody>
      </p:sp>
      <p:sp>
        <p:nvSpPr>
          <p:cNvPr id="3" name="İçerik Yer Tutucusu 2"/>
          <p:cNvSpPr>
            <a:spLocks noGrp="1"/>
          </p:cNvSpPr>
          <p:nvPr>
            <p:ph idx="1"/>
          </p:nvPr>
        </p:nvSpPr>
        <p:spPr/>
        <p:txBody>
          <a:bodyPr>
            <a:normAutofit/>
          </a:bodyPr>
          <a:lstStyle/>
          <a:p>
            <a:r>
              <a:rPr lang="tr-TR" dirty="0"/>
              <a:t>Çok partili hayata geri </a:t>
            </a:r>
            <a:r>
              <a:rPr lang="tr-TR" dirty="0" err="1"/>
              <a:t>dönülmesinden</a:t>
            </a:r>
            <a:r>
              <a:rPr lang="tr-TR" dirty="0"/>
              <a:t> sonra yapılan ilk genel seçimler olan 21 Temmuz</a:t>
            </a:r>
          </a:p>
          <a:p>
            <a:r>
              <a:rPr lang="tr-TR" dirty="0"/>
              <a:t>1946 seçimleri bu bağlamda gerçekleşti. Demokrat Parti, seçimlerin erkene alınması nedeniyle</a:t>
            </a:r>
          </a:p>
          <a:p>
            <a:r>
              <a:rPr lang="tr-TR" dirty="0" err="1"/>
              <a:t>ülke</a:t>
            </a:r>
            <a:r>
              <a:rPr lang="tr-TR" dirty="0"/>
              <a:t> genelinde </a:t>
            </a:r>
            <a:r>
              <a:rPr lang="tr-TR" dirty="0" err="1"/>
              <a:t>örgütlenmesini</a:t>
            </a:r>
            <a:r>
              <a:rPr lang="tr-TR" dirty="0"/>
              <a:t> tamamlayamadığından 16 ilde seçime giremedi;</a:t>
            </a:r>
          </a:p>
          <a:p>
            <a:r>
              <a:rPr lang="tr-TR" dirty="0"/>
              <a:t>bu, DP’nin parlamentonun 114 koltuğunu </a:t>
            </a:r>
            <a:r>
              <a:rPr lang="tr-TR" dirty="0" err="1"/>
              <a:t>henüz</a:t>
            </a:r>
            <a:r>
              <a:rPr lang="tr-TR" dirty="0"/>
              <a:t> seçim yapılmadan kaybetmesi anlamına</a:t>
            </a:r>
          </a:p>
          <a:p>
            <a:r>
              <a:rPr lang="tr-TR" dirty="0"/>
              <a:t>geliyordu. Seçim sırasında </a:t>
            </a:r>
            <a:r>
              <a:rPr lang="tr-TR" dirty="0" err="1"/>
              <a:t>usulsüzlükler</a:t>
            </a:r>
            <a:r>
              <a:rPr lang="tr-TR" dirty="0"/>
              <a:t> yapıldı, kimi noktalarda yerel görevliler CHP’ye</a:t>
            </a:r>
          </a:p>
          <a:p>
            <a:r>
              <a:rPr lang="tr-TR" dirty="0"/>
              <a:t>oy verilmesini sağladı.</a:t>
            </a:r>
          </a:p>
        </p:txBody>
      </p:sp>
    </p:spTree>
    <p:extLst>
      <p:ext uri="{BB962C8B-B14F-4D97-AF65-F5344CB8AC3E}">
        <p14:creationId xmlns:p14="http://schemas.microsoft.com/office/powerpoint/2010/main" val="2829762791"/>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639</TotalTime>
  <Words>859</Words>
  <Application>Microsoft Macintosh PowerPoint</Application>
  <PresentationFormat>Geniş ekran</PresentationFormat>
  <Paragraphs>62</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Geçmişe bakış</vt:lpstr>
      <vt:lpstr>TÜRKİYE SİYASAL HAYATI VE KURUMLARI</vt:lpstr>
      <vt:lpstr>PowerPoint Sunusu</vt:lpstr>
      <vt:lpstr>Ekonomik ve toplumsal gelişmeler</vt:lpstr>
      <vt:lpstr>Siyasal gelişmeler</vt:lpstr>
      <vt:lpstr>Siyasal gelişmeler</vt:lpstr>
      <vt:lpstr>Siyasal gelişmeler</vt:lpstr>
      <vt:lpstr>Siyasal gelişmeler</vt:lpstr>
      <vt:lpstr>Siyasal gelişmeler</vt:lpstr>
      <vt:lpstr>Siyasal gelişmeler</vt:lpstr>
      <vt:lpstr>Siyasal gelişmeler</vt:lpstr>
      <vt:lpstr>Siyasal gelişmeler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Siyaset Bilimi I</dc:title>
  <dc:creator>EZGIKAYA</dc:creator>
  <cp:lastModifiedBy>Microsoft Office User</cp:lastModifiedBy>
  <cp:revision>46</cp:revision>
  <dcterms:created xsi:type="dcterms:W3CDTF">2018-02-12T08:58:47Z</dcterms:created>
  <dcterms:modified xsi:type="dcterms:W3CDTF">2021-06-08T18:51:05Z</dcterms:modified>
</cp:coreProperties>
</file>