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83" r:id="rId4"/>
    <p:sldId id="286" r:id="rId5"/>
    <p:sldId id="287" r:id="rId6"/>
    <p:sldId id="285" r:id="rId7"/>
    <p:sldId id="279" r:id="rId8"/>
    <p:sldId id="288" r:id="rId9"/>
    <p:sldId id="281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30.6.2018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İziçenerjik</a:t>
            </a:r>
            <a:r>
              <a:rPr lang="tr-TR" dirty="0" smtClean="0"/>
              <a:t> </a:t>
            </a:r>
            <a:r>
              <a:rPr lang="tr-TR" dirty="0" smtClean="0"/>
              <a:t>İşlemler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KİM 237 - Termodinamik I</a:t>
            </a:r>
          </a:p>
          <a:p>
            <a:r>
              <a:rPr lang="tr-TR" dirty="0" smtClean="0"/>
              <a:t>11. </a:t>
            </a:r>
            <a:r>
              <a:rPr lang="tr-TR" dirty="0" smtClean="0"/>
              <a:t>Hafta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İziçenerjik</a:t>
            </a:r>
            <a:r>
              <a:rPr lang="tr-TR" dirty="0" smtClean="0"/>
              <a:t> </a:t>
            </a:r>
            <a:r>
              <a:rPr lang="tr-TR" dirty="0" smtClean="0"/>
              <a:t>İşlem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endParaRPr lang="tr-TR" dirty="0" smtClean="0"/>
              </a:p>
              <a:p>
                <a:r>
                  <a:rPr lang="tr-TR" dirty="0" smtClean="0"/>
                  <a:t>Sistemin </a:t>
                </a:r>
                <a:r>
                  <a:rPr lang="tr-TR" dirty="0"/>
                  <a:t>iç enerjisi sabit tutularak yürütülen olaylara </a:t>
                </a:r>
                <a:r>
                  <a:rPr lang="tr-TR" b="1" i="1" dirty="0" err="1"/>
                  <a:t>iziçenerjik</a:t>
                </a:r>
                <a:r>
                  <a:rPr lang="tr-TR" b="1" i="1" dirty="0"/>
                  <a:t> işlem</a:t>
                </a:r>
                <a:r>
                  <a:rPr lang="tr-TR" dirty="0"/>
                  <a:t> denir.</a:t>
                </a:r>
              </a:p>
              <a:p>
                <a:pPr marL="0" indent="0">
                  <a:buNone/>
                </a:pPr>
                <a:endParaRPr lang="tr-TR" i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/>
                        <m:t>𝑑𝑢</m:t>
                      </m:r>
                      <m:r>
                        <a:rPr lang="tr-TR" i="1"/>
                        <m:t>=0,       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𝑢</m:t>
                          </m:r>
                        </m:e>
                        <m:sub>
                          <m:r>
                            <a:rPr lang="tr-TR" i="1"/>
                            <m:t>1</m:t>
                          </m:r>
                        </m:sub>
                      </m:sSub>
                      <m:r>
                        <a:rPr lang="tr-TR" i="1"/>
                        <m:t>=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𝑢</m:t>
                          </m:r>
                        </m:e>
                        <m:sub>
                          <m:r>
                            <a:rPr lang="tr-TR" i="1"/>
                            <m:t>2</m:t>
                          </m:r>
                        </m:sub>
                      </m:sSub>
                    </m:oMath>
                  </m:oMathPara>
                </a14:m>
                <a:endParaRPr lang="tr-TR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704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1066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İziçenerjik</a:t>
            </a:r>
            <a:r>
              <a:rPr lang="tr-TR" dirty="0"/>
              <a:t> </a:t>
            </a:r>
            <a:r>
              <a:rPr lang="tr-TR" dirty="0" smtClean="0"/>
              <a:t>İşlem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Adyabatik</a:t>
            </a:r>
            <a:r>
              <a:rPr lang="tr-TR" dirty="0"/>
              <a:t> olarak yalıtılmış bir sistemde bir akışkanın boşluğa yayılması gibi işlemlerde ısı ve iş alışverişi sıfır olduğundan iç enerji değişimi de sıfır olur. 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Başka </a:t>
            </a:r>
            <a:r>
              <a:rPr lang="tr-TR" dirty="0"/>
              <a:t>bir deyişle, böyle bir işlem sırasında iç enerji sabit kalmaktadır.</a:t>
            </a:r>
            <a:endParaRPr lang="tr-TR" sz="3600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4324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İziçenerjik</a:t>
            </a:r>
            <a:r>
              <a:rPr lang="tr-TR" dirty="0"/>
              <a:t> </a:t>
            </a:r>
            <a:r>
              <a:rPr lang="tr-TR" dirty="0" smtClean="0"/>
              <a:t>İşlem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363272" cy="45259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tr-TR" i="1" dirty="0"/>
                  <a:t>İkinci hali ıslak buhar olması durumunda</a:t>
                </a:r>
                <a:r>
                  <a:rPr lang="tr-TR" i="1" dirty="0" smtClean="0"/>
                  <a:t>;</a:t>
                </a:r>
              </a:p>
              <a:p>
                <a:pPr marL="0" indent="0">
                  <a:buNone/>
                </a:pPr>
                <a:endParaRPr lang="tr-TR" sz="1200" i="1" dirty="0" smtClean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𝑢</m:t>
                          </m:r>
                        </m:e>
                        <m:sub>
                          <m:r>
                            <a:rPr lang="tr-TR" i="1"/>
                            <m:t>1</m:t>
                          </m:r>
                        </m:sub>
                      </m:sSub>
                      <m:r>
                        <a:rPr lang="tr-TR" i="1"/>
                        <m:t>=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𝑢</m:t>
                          </m:r>
                        </m:e>
                        <m:sub>
                          <m:r>
                            <a:rPr lang="tr-TR" i="1"/>
                            <m:t>2</m:t>
                          </m:r>
                        </m:sub>
                      </m:sSub>
                    </m:oMath>
                  </m:oMathPara>
                </a14:m>
                <a:endParaRPr lang="tr-TR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𝑢</m:t>
                          </m:r>
                        </m:e>
                        <m:sub>
                          <m:r>
                            <a:rPr lang="tr-TR" i="1"/>
                            <m:t>1</m:t>
                          </m:r>
                        </m:sub>
                      </m:sSub>
                      <m:r>
                        <a:rPr lang="tr-TR" i="1"/>
                        <m:t>=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𝑢</m:t>
                          </m:r>
                        </m:e>
                        <m:sub>
                          <m:r>
                            <a:rPr lang="tr-TR" i="1"/>
                            <m:t>𝑠</m:t>
                          </m:r>
                          <m:r>
                            <a:rPr lang="tr-TR" i="1"/>
                            <m:t>2</m:t>
                          </m:r>
                        </m:sub>
                      </m:sSub>
                      <m:r>
                        <a:rPr lang="tr-TR" i="1"/>
                        <m:t>+</m:t>
                      </m:r>
                      <m:d>
                        <m:dPr>
                          <m:ctrlPr>
                            <a:rPr lang="tr-TR" i="1"/>
                          </m:ctrlPr>
                        </m:dPr>
                        <m:e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𝑢</m:t>
                              </m:r>
                            </m:e>
                            <m:sub>
                              <m:r>
                                <a:rPr lang="tr-TR" i="1"/>
                                <m:t>𝑏</m:t>
                              </m:r>
                              <m:r>
                                <a:rPr lang="tr-TR" i="1"/>
                                <m:t>2</m:t>
                              </m:r>
                            </m:sub>
                          </m:sSub>
                          <m:r>
                            <a:rPr lang="tr-TR" i="1"/>
                            <m:t>−</m:t>
                          </m:r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𝑢</m:t>
                              </m:r>
                            </m:e>
                            <m:sub>
                              <m:r>
                                <a:rPr lang="tr-TR" i="1"/>
                                <m:t>𝑠</m:t>
                              </m:r>
                              <m:r>
                                <a:rPr lang="tr-TR" i="1"/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tr-TR" i="1"/>
                        <m:t> 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𝑥</m:t>
                          </m:r>
                        </m:e>
                        <m:sub>
                          <m:r>
                            <a:rPr lang="tr-TR" i="1"/>
                            <m:t>2</m:t>
                          </m:r>
                        </m:sub>
                      </m:sSub>
                    </m:oMath>
                  </m:oMathPara>
                </a14:m>
                <a:endParaRPr lang="tr-TR" dirty="0" smtClean="0"/>
              </a:p>
              <a:p>
                <a:pPr marL="0" indent="0">
                  <a:buNone/>
                </a:pPr>
                <a:endParaRPr lang="tr-TR" dirty="0"/>
              </a:p>
              <a:p>
                <a:r>
                  <a:rPr lang="tr-TR" dirty="0"/>
                  <a:t>Bağıntısı kullanılarak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/>
                        </m:ctrlPr>
                      </m:sSubPr>
                      <m:e>
                        <m:r>
                          <a:rPr lang="tr-TR" i="1"/>
                          <m:t>𝑥</m:t>
                        </m:r>
                      </m:e>
                      <m:sub>
                        <m:r>
                          <a:rPr lang="tr-TR" i="1"/>
                          <m:t>2</m:t>
                        </m:r>
                      </m:sub>
                    </m:sSub>
                  </m:oMath>
                </a14:m>
                <a:r>
                  <a:rPr lang="tr-TR" dirty="0"/>
                  <a:t> kalite değeri hesaplanır.</a:t>
                </a:r>
              </a:p>
              <a:p>
                <a:pPr marL="0" indent="0">
                  <a:buNone/>
                </a:pPr>
                <a:endParaRPr lang="tr-TR" sz="3600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363272" cy="4525963"/>
              </a:xfrm>
              <a:blipFill rotWithShape="0">
                <a:blip r:embed="rId2"/>
                <a:stretch>
                  <a:fillRect l="-1822" t="-175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05617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İziçenerjik</a:t>
            </a:r>
            <a:r>
              <a:rPr lang="tr-TR" dirty="0"/>
              <a:t> İşlem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435280" cy="45259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tr-TR" i="1" dirty="0"/>
                  <a:t>Her iki hali de ıslak buhar olması durumunda</a:t>
                </a:r>
                <a:r>
                  <a:rPr lang="tr-TR" i="1" dirty="0" smtClean="0"/>
                  <a:t>;</a:t>
                </a:r>
              </a:p>
              <a:p>
                <a:pPr marL="0" indent="0">
                  <a:buNone/>
                </a:pPr>
                <a:endParaRPr lang="tr-TR" sz="1600" i="1" dirty="0" smtClean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𝑢</m:t>
                          </m:r>
                        </m:e>
                        <m:sub>
                          <m:r>
                            <a:rPr lang="tr-TR" i="1"/>
                            <m:t>1</m:t>
                          </m:r>
                        </m:sub>
                      </m:sSub>
                      <m:r>
                        <a:rPr lang="tr-TR" i="1"/>
                        <m:t>=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𝑢</m:t>
                          </m:r>
                        </m:e>
                        <m:sub>
                          <m:r>
                            <a:rPr lang="tr-TR" i="1"/>
                            <m:t>2</m:t>
                          </m:r>
                        </m:sub>
                      </m:sSub>
                    </m:oMath>
                  </m:oMathPara>
                </a14:m>
                <a:endParaRPr lang="tr-TR" dirty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𝑢</m:t>
                          </m:r>
                        </m:e>
                        <m:sub>
                          <m:r>
                            <a:rPr lang="tr-TR" i="1"/>
                            <m:t>𝑠</m:t>
                          </m:r>
                          <m:r>
                            <a:rPr lang="tr-TR" i="1"/>
                            <m:t>1</m:t>
                          </m:r>
                        </m:sub>
                      </m:sSub>
                      <m:r>
                        <a:rPr lang="tr-TR" i="1"/>
                        <m:t>+</m:t>
                      </m:r>
                      <m:d>
                        <m:dPr>
                          <m:ctrlPr>
                            <a:rPr lang="tr-TR" i="1"/>
                          </m:ctrlPr>
                        </m:dPr>
                        <m:e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𝑢</m:t>
                              </m:r>
                            </m:e>
                            <m:sub>
                              <m:r>
                                <a:rPr lang="tr-TR" i="1"/>
                                <m:t>𝑏</m:t>
                              </m:r>
                              <m:r>
                                <a:rPr lang="tr-TR" i="1"/>
                                <m:t>1</m:t>
                              </m:r>
                            </m:sub>
                          </m:sSub>
                          <m:r>
                            <a:rPr lang="tr-TR" i="1"/>
                            <m:t>−</m:t>
                          </m:r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𝑢</m:t>
                              </m:r>
                            </m:e>
                            <m:sub>
                              <m:r>
                                <a:rPr lang="tr-TR" i="1"/>
                                <m:t>𝑠</m:t>
                              </m:r>
                              <m:r>
                                <a:rPr lang="tr-TR" i="1"/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tr-TR" i="1"/>
                        <m:t> 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𝑥</m:t>
                          </m:r>
                        </m:e>
                        <m:sub>
                          <m:r>
                            <a:rPr lang="tr-TR" i="1"/>
                            <m:t>1</m:t>
                          </m:r>
                        </m:sub>
                      </m:sSub>
                      <m:r>
                        <a:rPr lang="tr-TR" i="1"/>
                        <m:t>=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𝑢</m:t>
                          </m:r>
                        </m:e>
                        <m:sub>
                          <m:r>
                            <a:rPr lang="tr-TR" i="1"/>
                            <m:t>𝑠</m:t>
                          </m:r>
                          <m:r>
                            <a:rPr lang="tr-TR" i="1"/>
                            <m:t>2</m:t>
                          </m:r>
                        </m:sub>
                      </m:sSub>
                      <m:r>
                        <a:rPr lang="tr-TR" i="1"/>
                        <m:t>+</m:t>
                      </m:r>
                      <m:d>
                        <m:dPr>
                          <m:ctrlPr>
                            <a:rPr lang="tr-TR" i="1"/>
                          </m:ctrlPr>
                        </m:dPr>
                        <m:e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𝑢</m:t>
                              </m:r>
                            </m:e>
                            <m:sub>
                              <m:r>
                                <a:rPr lang="tr-TR" i="1"/>
                                <m:t>𝑏</m:t>
                              </m:r>
                              <m:r>
                                <a:rPr lang="tr-TR" i="1"/>
                                <m:t>2</m:t>
                              </m:r>
                            </m:sub>
                          </m:sSub>
                          <m:r>
                            <a:rPr lang="tr-TR" i="1"/>
                            <m:t>−</m:t>
                          </m:r>
                          <m:sSub>
                            <m:sSubPr>
                              <m:ctrlPr>
                                <a:rPr lang="tr-TR" i="1"/>
                              </m:ctrlPr>
                            </m:sSubPr>
                            <m:e>
                              <m:r>
                                <a:rPr lang="tr-TR" i="1"/>
                                <m:t>𝑢</m:t>
                              </m:r>
                            </m:e>
                            <m:sub>
                              <m:r>
                                <a:rPr lang="tr-TR" i="1"/>
                                <m:t>𝑠</m:t>
                              </m:r>
                              <m:r>
                                <a:rPr lang="tr-TR" i="1"/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tr-TR" i="1"/>
                        <m:t> </m:t>
                      </m:r>
                      <m:sSub>
                        <m:sSubPr>
                          <m:ctrlPr>
                            <a:rPr lang="tr-TR" i="1"/>
                          </m:ctrlPr>
                        </m:sSubPr>
                        <m:e>
                          <m:r>
                            <a:rPr lang="tr-TR" i="1"/>
                            <m:t>𝑥</m:t>
                          </m:r>
                        </m:e>
                        <m:sub>
                          <m:r>
                            <a:rPr lang="tr-TR" i="1"/>
                            <m:t>2</m:t>
                          </m:r>
                        </m:sub>
                      </m:sSub>
                    </m:oMath>
                  </m:oMathPara>
                </a14:m>
                <a:endParaRPr lang="tr-TR" dirty="0" smtClean="0"/>
              </a:p>
              <a:p>
                <a:pPr marL="0" indent="0">
                  <a:buNone/>
                </a:pPr>
                <a:endParaRPr lang="tr-TR" sz="2000" dirty="0"/>
              </a:p>
              <a:p>
                <a:r>
                  <a:rPr lang="tr-TR" dirty="0"/>
                  <a:t>Bağıntısından hesaplanır. Bilinmeyen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/>
                        </m:ctrlPr>
                      </m:sSubPr>
                      <m:e>
                        <m:r>
                          <a:rPr lang="tr-TR" i="1"/>
                          <m:t>𝑥</m:t>
                        </m:r>
                      </m:e>
                      <m:sub>
                        <m:r>
                          <a:rPr lang="tr-TR" i="1"/>
                          <m:t>1</m:t>
                        </m:r>
                      </m:sub>
                    </m:sSub>
                  </m:oMath>
                </a14:m>
                <a:r>
                  <a:rPr lang="tr-TR" dirty="0"/>
                  <a:t> ve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/>
                        </m:ctrlPr>
                      </m:sSubPr>
                      <m:e>
                        <m:r>
                          <a:rPr lang="tr-TR" i="1"/>
                          <m:t>𝑥</m:t>
                        </m:r>
                      </m:e>
                      <m:sub>
                        <m:r>
                          <a:rPr lang="tr-TR" i="1"/>
                          <m:t>2</m:t>
                        </m:r>
                      </m:sub>
                    </m:sSub>
                  </m:oMath>
                </a14:m>
                <a:r>
                  <a:rPr lang="tr-TR" dirty="0"/>
                  <a:t> buhar kalitelerinden en az bir tanesinin verilmesi gerekmektedir.</a:t>
                </a:r>
              </a:p>
              <a:p>
                <a:pPr marL="0" indent="0">
                  <a:buNone/>
                </a:pPr>
                <a:endParaRPr lang="tr-TR" sz="3600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435280" cy="4525963"/>
              </a:xfrm>
              <a:blipFill rotWithShape="0">
                <a:blip r:embed="rId2"/>
                <a:stretch>
                  <a:fillRect l="-1806" t="-175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8579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İziçenerjik</a:t>
            </a:r>
            <a:r>
              <a:rPr lang="tr-TR" dirty="0"/>
              <a:t> </a:t>
            </a:r>
            <a:r>
              <a:rPr lang="tr-TR" dirty="0" smtClean="0"/>
              <a:t>İşlem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smtClean="0"/>
              <a:t>Termodinamik </a:t>
            </a:r>
            <a:r>
              <a:rPr lang="tr-TR" dirty="0"/>
              <a:t>tablo ya da diyagramlar kullanılarak </a:t>
            </a:r>
            <a:r>
              <a:rPr lang="tr-TR" dirty="0" err="1" smtClean="0"/>
              <a:t>iziçenerjik</a:t>
            </a:r>
            <a:r>
              <a:rPr lang="tr-TR" dirty="0" smtClean="0"/>
              <a:t> </a:t>
            </a:r>
            <a:r>
              <a:rPr lang="tr-TR" dirty="0"/>
              <a:t>bir işlem sırasındaki termodinamik niceliklerindeki değişmeler devam slaytlardaki bağıntılar yardımı ile bulunur.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0624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İziçenerjik</a:t>
            </a:r>
            <a:r>
              <a:rPr lang="tr-TR" dirty="0"/>
              <a:t> </a:t>
            </a:r>
            <a:r>
              <a:rPr lang="tr-TR" dirty="0" smtClean="0"/>
              <a:t>İşlem</a:t>
            </a:r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tr-TR" i="1" dirty="0" smtClean="0"/>
                  <a:t>Entalpi</a:t>
                </a:r>
                <a:endParaRPr lang="tr-T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 smtClean="0"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tr-TR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tr-TR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tr-TR" i="1" dirty="0" smtClean="0"/>
              </a:p>
              <a:p>
                <a:pPr marL="0" indent="0">
                  <a:buNone/>
                </a:pPr>
                <a:endParaRPr lang="tr-TR" i="1" dirty="0" smtClean="0"/>
              </a:p>
              <a:p>
                <a:r>
                  <a:rPr lang="tr-TR" i="1" dirty="0" smtClean="0"/>
                  <a:t>Basınç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tr-TR" dirty="0" smtClean="0"/>
              </a:p>
              <a:p>
                <a:pPr marL="0" indent="0">
                  <a:buNone/>
                </a:pPr>
                <a:endParaRPr lang="tr-TR" dirty="0"/>
              </a:p>
              <a:p>
                <a:r>
                  <a:rPr lang="tr-TR" i="1" dirty="0" smtClean="0"/>
                  <a:t>Sıcaklık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704" t="-175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084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İziçenerjik</a:t>
            </a:r>
            <a:r>
              <a:rPr lang="tr-TR" dirty="0"/>
              <a:t> </a:t>
            </a:r>
            <a:r>
              <a:rPr lang="tr-TR" dirty="0" smtClean="0"/>
              <a:t>İşlem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2 İçerik Yer Tutucusu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tr-TR" i="1" dirty="0" smtClean="0"/>
                  <a:t>Hacim</a:t>
                </a:r>
                <a:endParaRPr lang="tr-T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 smtClean="0"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tr-TR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tr-TR" i="1" dirty="0" smtClean="0"/>
              </a:p>
              <a:p>
                <a:pPr marL="0" indent="0">
                  <a:buNone/>
                </a:pPr>
                <a:endParaRPr lang="tr-TR" i="1" dirty="0" smtClean="0"/>
              </a:p>
              <a:p>
                <a:r>
                  <a:rPr lang="tr-TR" i="1" dirty="0" err="1" smtClean="0"/>
                  <a:t>Entropi</a:t>
                </a:r>
                <a:endParaRPr lang="tr-TR" i="1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>
                          <a:latin typeface="Cambria Math" panose="02040503050406030204" pitchFamily="18" charset="0"/>
                        </a:rPr>
                        <m:t>∆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tr-TR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tr-TR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tr-TR" dirty="0" smtClean="0"/>
              </a:p>
              <a:p>
                <a:pPr marL="0" indent="0">
                  <a:buNone/>
                </a:pPr>
                <a:endParaRPr lang="tr-TR" dirty="0"/>
              </a:p>
              <a:p>
                <a:pPr marL="0" indent="0">
                  <a:buNone/>
                </a:pPr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</p:txBody>
          </p:sp>
        </mc:Choice>
        <mc:Fallback>
          <p:sp>
            <p:nvSpPr>
              <p:cNvPr id="3" name="2 İçerik Yer Tutucusu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704" t="-175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00341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İziçenerjik</a:t>
            </a:r>
            <a:r>
              <a:rPr lang="tr-TR" dirty="0"/>
              <a:t> </a:t>
            </a:r>
            <a:r>
              <a:rPr lang="tr-TR" dirty="0" smtClean="0"/>
              <a:t>işlemler ile ilgili ders kitabından belirlenmiş olan soruların çözümü yapılacaktır.  </a:t>
            </a:r>
          </a:p>
          <a:p>
            <a:endParaRPr lang="tr-TR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729059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137</Words>
  <Application>Microsoft Office PowerPoint</Application>
  <PresentationFormat>Ekran Gösterisi (4:3)</PresentationFormat>
  <Paragraphs>48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Cambria Math</vt:lpstr>
      <vt:lpstr>Ofis Teması</vt:lpstr>
      <vt:lpstr>İziçenerjik İşlemler</vt:lpstr>
      <vt:lpstr>İziçenerjik İşlem</vt:lpstr>
      <vt:lpstr>İziçenerjik İşlem</vt:lpstr>
      <vt:lpstr>İziçenerjik İşlem</vt:lpstr>
      <vt:lpstr>İziçenerjik İşlem</vt:lpstr>
      <vt:lpstr>İziçenerjik İşlem</vt:lpstr>
      <vt:lpstr>İziçenerjik İşlem</vt:lpstr>
      <vt:lpstr>İziçenerjik İşlem</vt:lpstr>
      <vt:lpstr>Uygulama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Termodinamik Nicelikler</dc:title>
  <dc:creator>Damla</dc:creator>
  <cp:lastModifiedBy>Evren Erk'akan</cp:lastModifiedBy>
  <cp:revision>24</cp:revision>
  <dcterms:created xsi:type="dcterms:W3CDTF">2018-04-28T07:33:16Z</dcterms:created>
  <dcterms:modified xsi:type="dcterms:W3CDTF">2018-06-30T18:32:09Z</dcterms:modified>
</cp:coreProperties>
</file>