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1" autoAdjust="0"/>
    <p:restoredTop sz="82999" autoAdjust="0"/>
  </p:normalViewPr>
  <p:slideViewPr>
    <p:cSldViewPr snapToGrid="0">
      <p:cViewPr varScale="1">
        <p:scale>
          <a:sx n="77" d="100"/>
          <a:sy n="77" d="100"/>
        </p:scale>
        <p:origin x="7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65D3B3-5D84-4884-BA01-9F884227DE20}" type="datetimeFigureOut">
              <a:rPr lang="tr-TR" smtClean="0"/>
              <a:t>13.1.2020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A036A4-358C-4319-84F9-F7E24C7F5A82}" type="slidenum">
              <a:rPr lang="tr-TR" smtClean="0"/>
              <a:t>‹#›</a:t>
            </a:fld>
            <a:endParaRPr lang="tr-TR"/>
          </a:p>
        </p:txBody>
      </p:sp>
    </p:spTree>
    <p:extLst>
      <p:ext uri="{BB962C8B-B14F-4D97-AF65-F5344CB8AC3E}">
        <p14:creationId xmlns:p14="http://schemas.microsoft.com/office/powerpoint/2010/main" val="1736872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 mentioned before, we study how ICTs are applied to improve the way organizations operate and to help people to do their jobs. </a:t>
            </a:r>
            <a:endParaRPr lang="tr-TR"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digital technologies</a:t>
            </a:r>
            <a:r>
              <a:rPr lang="en-US" sz="1200" kern="1200" dirty="0">
                <a:solidFill>
                  <a:schemeClr val="tx1"/>
                </a:solidFill>
                <a:effectLst/>
                <a:latin typeface="+mn-lt"/>
                <a:ea typeface="+mn-ea"/>
                <a:cs typeface="+mn-cs"/>
              </a:rPr>
              <a:t> that lie at the heart of computer-based information handling, their characteristics and capabilities</a:t>
            </a:r>
            <a:endParaRPr lang="tr-TR"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people</a:t>
            </a:r>
            <a:r>
              <a:rPr lang="en-US" sz="1200" kern="1200" dirty="0">
                <a:solidFill>
                  <a:schemeClr val="tx1"/>
                </a:solidFill>
                <a:effectLst/>
                <a:latin typeface="+mn-lt"/>
                <a:ea typeface="+mn-ea"/>
                <a:cs typeface="+mn-cs"/>
              </a:rPr>
              <a:t> who work with, become part of, or use information systems</a:t>
            </a:r>
            <a:endParaRPr lang="tr-TR"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tasks</a:t>
            </a:r>
            <a:r>
              <a:rPr lang="en-US" sz="1200" kern="1200" dirty="0">
                <a:solidFill>
                  <a:schemeClr val="tx1"/>
                </a:solidFill>
                <a:effectLst/>
                <a:latin typeface="+mn-lt"/>
                <a:ea typeface="+mn-ea"/>
                <a:cs typeface="+mn-cs"/>
              </a:rPr>
              <a:t> that they wish to undertake and their specific needs or requirements</a:t>
            </a:r>
            <a:endParaRPr lang="tr-TR"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social or organizational structure</a:t>
            </a:r>
            <a:r>
              <a:rPr lang="en-US" sz="1200" kern="1200" dirty="0">
                <a:solidFill>
                  <a:schemeClr val="tx1"/>
                </a:solidFill>
                <a:effectLst/>
                <a:latin typeface="+mn-lt"/>
                <a:ea typeface="+mn-ea"/>
                <a:cs typeface="+mn-cs"/>
              </a:rPr>
              <a:t> within which an information system is established (for example, a firm, a factory or government department, a community or society).</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6AA036A4-358C-4319-84F9-F7E24C7F5A82}" type="slidenum">
              <a:rPr lang="tr-TR" smtClean="0"/>
              <a:t>9</a:t>
            </a:fld>
            <a:endParaRPr lang="tr-TR"/>
          </a:p>
        </p:txBody>
      </p:sp>
    </p:spTree>
    <p:extLst>
      <p:ext uri="{BB962C8B-B14F-4D97-AF65-F5344CB8AC3E}">
        <p14:creationId xmlns:p14="http://schemas.microsoft.com/office/powerpoint/2010/main" val="704780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known as ‘Leavitt’s diamond’ and suggests that </a:t>
            </a:r>
            <a:r>
              <a:rPr lang="en-US" sz="1200" b="1" kern="1200" dirty="0">
                <a:solidFill>
                  <a:schemeClr val="tx1"/>
                </a:solidFill>
                <a:effectLst/>
                <a:latin typeface="+mn-lt"/>
                <a:ea typeface="+mn-ea"/>
                <a:cs typeface="+mn-cs"/>
              </a:rPr>
              <a:t>it is always possible to relate any one of these core elements to the others, and that when or if we change any one, it is very likely to have some consequence for the others.</a:t>
            </a:r>
            <a:r>
              <a:rPr lang="en-US" sz="1200" kern="1200" dirty="0">
                <a:solidFill>
                  <a:schemeClr val="tx1"/>
                </a:solidFill>
                <a:effectLst/>
                <a:latin typeface="+mn-lt"/>
                <a:ea typeface="+mn-ea"/>
                <a:cs typeface="+mn-cs"/>
              </a:rPr>
              <a:t> </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Understanding a dynamic relationship can often give us a clue to provide answers to the ‘so what?’ questions.</a:t>
            </a:r>
            <a:endParaRPr lang="tr-TR" sz="1200" kern="1200" dirty="0">
              <a:solidFill>
                <a:schemeClr val="tx1"/>
              </a:solidFill>
              <a:effectLst/>
              <a:latin typeface="+mn-lt"/>
              <a:ea typeface="+mn-ea"/>
              <a:cs typeface="+mn-cs"/>
            </a:endParaRPr>
          </a:p>
          <a:p>
            <a:r>
              <a:rPr lang="tr-TR" dirty="0"/>
              <a:t>It expresses the socio-technical view.</a:t>
            </a:r>
          </a:p>
          <a:p>
            <a:r>
              <a:rPr lang="en-US" sz="1200" kern="1200" dirty="0">
                <a:solidFill>
                  <a:schemeClr val="tx1"/>
                </a:solidFill>
                <a:effectLst/>
                <a:latin typeface="+mn-lt"/>
                <a:ea typeface="+mn-ea"/>
                <a:cs typeface="+mn-cs"/>
              </a:rPr>
              <a:t>That is, it is </a:t>
            </a:r>
            <a:r>
              <a:rPr lang="en-US" sz="1200" b="1" kern="1200" dirty="0">
                <a:solidFill>
                  <a:schemeClr val="tx1"/>
                </a:solidFill>
                <a:effectLst/>
                <a:latin typeface="+mn-lt"/>
                <a:ea typeface="+mn-ea"/>
                <a:cs typeface="+mn-cs"/>
              </a:rPr>
              <a:t>in part social</a:t>
            </a:r>
            <a:r>
              <a:rPr lang="en-US" sz="1200" kern="1200" dirty="0">
                <a:solidFill>
                  <a:schemeClr val="tx1"/>
                </a:solidFill>
                <a:effectLst/>
                <a:latin typeface="+mn-lt"/>
                <a:ea typeface="+mn-ea"/>
                <a:cs typeface="+mn-cs"/>
              </a:rPr>
              <a:t> (about people and human </a:t>
            </a:r>
            <a:r>
              <a:rPr lang="en-US" sz="1200" kern="1200" dirty="0" err="1">
                <a:solidFill>
                  <a:schemeClr val="tx1"/>
                </a:solidFill>
                <a:effectLst/>
                <a:latin typeface="+mn-lt"/>
                <a:ea typeface="+mn-ea"/>
                <a:cs typeface="+mn-cs"/>
              </a:rPr>
              <a:t>organisations</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in part technical</a:t>
            </a:r>
            <a:r>
              <a:rPr lang="en-US" sz="1200" kern="1200" dirty="0">
                <a:solidFill>
                  <a:schemeClr val="tx1"/>
                </a:solidFill>
                <a:effectLst/>
                <a:latin typeface="+mn-lt"/>
                <a:ea typeface="+mn-ea"/>
                <a:cs typeface="+mn-cs"/>
              </a:rPr>
              <a:t> (technology is applied to specific tasks). </a:t>
            </a:r>
            <a:endParaRPr lang="tr-TR" dirty="0"/>
          </a:p>
        </p:txBody>
      </p:sp>
      <p:sp>
        <p:nvSpPr>
          <p:cNvPr id="4" name="Slide Number Placeholder 3"/>
          <p:cNvSpPr>
            <a:spLocks noGrp="1"/>
          </p:cNvSpPr>
          <p:nvPr>
            <p:ph type="sldNum" sz="quarter" idx="5"/>
          </p:nvPr>
        </p:nvSpPr>
        <p:spPr/>
        <p:txBody>
          <a:bodyPr/>
          <a:lstStyle/>
          <a:p>
            <a:fld id="{6AA036A4-358C-4319-84F9-F7E24C7F5A82}" type="slidenum">
              <a:rPr lang="tr-TR" smtClean="0"/>
              <a:t>10</a:t>
            </a:fld>
            <a:endParaRPr lang="tr-TR"/>
          </a:p>
        </p:txBody>
      </p:sp>
    </p:spTree>
    <p:extLst>
      <p:ext uri="{BB962C8B-B14F-4D97-AF65-F5344CB8AC3E}">
        <p14:creationId xmlns:p14="http://schemas.microsoft.com/office/powerpoint/2010/main" val="2430624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a:p>
        </p:txBody>
      </p:sp>
      <p:sp>
        <p:nvSpPr>
          <p:cNvPr id="4" name="Veri Yer Tutucusu 3"/>
          <p:cNvSpPr>
            <a:spLocks noGrp="1"/>
          </p:cNvSpPr>
          <p:nvPr>
            <p:ph type="dt" sz="half" idx="10"/>
          </p:nvPr>
        </p:nvSpPr>
        <p:spPr/>
        <p:txBody>
          <a:bodyPr/>
          <a:lstStyle/>
          <a:p>
            <a:fld id="{89EF3E6C-390F-496A-9993-7BB3A36371C0}"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274296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89EF3E6C-390F-496A-9993-7BB3A36371C0}"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216433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89EF3E6C-390F-496A-9993-7BB3A36371C0}"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2673024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89EF3E6C-390F-496A-9993-7BB3A36371C0}"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2414545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9EF3E6C-390F-496A-9993-7BB3A36371C0}"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3450636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89EF3E6C-390F-496A-9993-7BB3A36371C0}"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402224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89EF3E6C-390F-496A-9993-7BB3A36371C0}" type="datetimeFigureOut">
              <a:rPr lang="en-US" smtClean="0"/>
              <a:t>1/13/2020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152015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89EF3E6C-390F-496A-9993-7BB3A36371C0}" type="datetimeFigureOut">
              <a:rPr lang="en-US" smtClean="0"/>
              <a:t>1/13/2020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135476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9EF3E6C-390F-496A-9993-7BB3A36371C0}" type="datetimeFigureOut">
              <a:rPr lang="en-US" smtClean="0"/>
              <a:t>1/13/2020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355934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9EF3E6C-390F-496A-9993-7BB3A36371C0}"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6341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9EF3E6C-390F-496A-9993-7BB3A36371C0}"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E71816-B66E-4A45-AABD-655329E0C2AD}" type="slidenum">
              <a:rPr lang="en-US" smtClean="0"/>
              <a:t>‹#›</a:t>
            </a:fld>
            <a:endParaRPr lang="en-US"/>
          </a:p>
        </p:txBody>
      </p:sp>
    </p:spTree>
    <p:extLst>
      <p:ext uri="{BB962C8B-B14F-4D97-AF65-F5344CB8AC3E}">
        <p14:creationId xmlns:p14="http://schemas.microsoft.com/office/powerpoint/2010/main" val="4252114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F3E6C-390F-496A-9993-7BB3A36371C0}" type="datetimeFigureOut">
              <a:rPr lang="en-US" smtClean="0"/>
              <a:t>1/13/2020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71816-B66E-4A45-AABD-655329E0C2AD}" type="slidenum">
              <a:rPr lang="en-US" smtClean="0"/>
              <a:t>‹#›</a:t>
            </a:fld>
            <a:endParaRPr lang="en-US"/>
          </a:p>
        </p:txBody>
      </p:sp>
    </p:spTree>
    <p:extLst>
      <p:ext uri="{BB962C8B-B14F-4D97-AF65-F5344CB8AC3E}">
        <p14:creationId xmlns:p14="http://schemas.microsoft.com/office/powerpoint/2010/main" val="2512418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b="1" dirty="0"/>
              <a:t>Business Information </a:t>
            </a:r>
            <a:r>
              <a:rPr lang="tr-TR" sz="5400" b="1" dirty="0" err="1"/>
              <a:t>Systems</a:t>
            </a:r>
            <a:r>
              <a:rPr lang="tr-TR" sz="5400" b="1" dirty="0"/>
              <a:t> I</a:t>
            </a:r>
            <a:endParaRPr lang="en-US" sz="5400" b="1" dirty="0"/>
          </a:p>
        </p:txBody>
      </p:sp>
      <p:sp>
        <p:nvSpPr>
          <p:cNvPr id="3" name="Alt Başlık 2"/>
          <p:cNvSpPr>
            <a:spLocks noGrp="1"/>
          </p:cNvSpPr>
          <p:nvPr>
            <p:ph type="subTitle" idx="1"/>
          </p:nvPr>
        </p:nvSpPr>
        <p:spPr/>
        <p:txBody>
          <a:bodyPr/>
          <a:lstStyle/>
          <a:p>
            <a:r>
              <a:rPr lang="tr-TR" dirty="0"/>
              <a:t>Dr. Sevgi Eda Tuzcu</a:t>
            </a:r>
            <a:endParaRPr lang="en-US" dirty="0"/>
          </a:p>
        </p:txBody>
      </p:sp>
    </p:spTree>
    <p:extLst>
      <p:ext uri="{BB962C8B-B14F-4D97-AF65-F5344CB8AC3E}">
        <p14:creationId xmlns:p14="http://schemas.microsoft.com/office/powerpoint/2010/main" val="2713388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Sociotechnical Systems</a:t>
            </a:r>
            <a:r>
              <a:rPr lang="tr-TR" b="1" dirty="0"/>
              <a:t> – </a:t>
            </a:r>
            <a:r>
              <a:rPr lang="tr-TR" b="1" dirty="0" err="1"/>
              <a:t>Leavitt’s</a:t>
            </a:r>
            <a:r>
              <a:rPr lang="tr-TR" b="1" dirty="0"/>
              <a:t> </a:t>
            </a:r>
            <a:r>
              <a:rPr lang="tr-TR" b="1" dirty="0" err="1"/>
              <a:t>Diamond</a:t>
            </a:r>
            <a:endParaRPr lang="en-US" dirty="0"/>
          </a:p>
        </p:txBody>
      </p:sp>
      <p:pic>
        <p:nvPicPr>
          <p:cNvPr id="4" name="İçerik Yer Tutucusu 3"/>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690688"/>
            <a:ext cx="8631342" cy="4486275"/>
          </a:xfrm>
          <a:prstGeom prst="rect">
            <a:avLst/>
          </a:prstGeom>
          <a:noFill/>
          <a:ln>
            <a:noFill/>
          </a:ln>
        </p:spPr>
      </p:pic>
    </p:spTree>
    <p:extLst>
      <p:ext uri="{BB962C8B-B14F-4D97-AF65-F5344CB8AC3E}">
        <p14:creationId xmlns:p14="http://schemas.microsoft.com/office/powerpoint/2010/main" val="74266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References</a:t>
            </a:r>
            <a:endParaRPr lang="en-US" b="1" dirty="0"/>
          </a:p>
        </p:txBody>
      </p:sp>
      <p:sp>
        <p:nvSpPr>
          <p:cNvPr id="3" name="İçerik Yer Tutucusu 2"/>
          <p:cNvSpPr>
            <a:spLocks noGrp="1"/>
          </p:cNvSpPr>
          <p:nvPr>
            <p:ph idx="1"/>
          </p:nvPr>
        </p:nvSpPr>
        <p:spPr/>
        <p:txBody>
          <a:bodyPr/>
          <a:lstStyle/>
          <a:p>
            <a:r>
              <a:rPr lang="tr-TR" dirty="0" err="1"/>
              <a:t>Laudon</a:t>
            </a:r>
            <a:r>
              <a:rPr lang="tr-TR" dirty="0"/>
              <a:t> K. </a:t>
            </a:r>
            <a:r>
              <a:rPr lang="tr-TR" dirty="0" err="1"/>
              <a:t>and</a:t>
            </a:r>
            <a:r>
              <a:rPr lang="tr-TR" dirty="0"/>
              <a:t> J. </a:t>
            </a:r>
            <a:r>
              <a:rPr lang="tr-TR" dirty="0" err="1" smtClean="0"/>
              <a:t>Laudon</a:t>
            </a:r>
            <a:r>
              <a:rPr lang="tr-TR" dirty="0" smtClean="0"/>
              <a:t> (2014), </a:t>
            </a:r>
            <a:r>
              <a:rPr lang="tr-TR" i="1" dirty="0"/>
              <a:t>Management Information </a:t>
            </a:r>
            <a:r>
              <a:rPr lang="tr-TR" i="1" dirty="0" err="1"/>
              <a:t>Systems</a:t>
            </a:r>
            <a:r>
              <a:rPr lang="tr-TR" i="1" dirty="0"/>
              <a:t> </a:t>
            </a:r>
            <a:r>
              <a:rPr lang="tr-TR" i="1" dirty="0" err="1"/>
              <a:t>Managing</a:t>
            </a:r>
            <a:r>
              <a:rPr lang="tr-TR" i="1" dirty="0"/>
              <a:t> </a:t>
            </a:r>
            <a:r>
              <a:rPr lang="tr-TR" i="1" dirty="0" err="1"/>
              <a:t>the</a:t>
            </a:r>
            <a:r>
              <a:rPr lang="tr-TR" i="1" dirty="0"/>
              <a:t> </a:t>
            </a:r>
            <a:r>
              <a:rPr lang="tr-TR" i="1" dirty="0" err="1"/>
              <a:t>Digital</a:t>
            </a:r>
            <a:r>
              <a:rPr lang="tr-TR" i="1" dirty="0"/>
              <a:t> </a:t>
            </a:r>
            <a:r>
              <a:rPr lang="tr-TR" i="1" dirty="0" err="1"/>
              <a:t>Firm</a:t>
            </a:r>
            <a:r>
              <a:rPr lang="tr-TR" dirty="0"/>
              <a:t>, </a:t>
            </a:r>
            <a:r>
              <a:rPr lang="tr-TR" dirty="0" err="1"/>
              <a:t>Pearson</a:t>
            </a:r>
            <a:r>
              <a:rPr lang="tr-TR" dirty="0"/>
              <a:t>, 13th ed</a:t>
            </a:r>
            <a:r>
              <a:rPr lang="tr-TR" dirty="0" smtClean="0"/>
              <a:t>.</a:t>
            </a:r>
          </a:p>
          <a:p>
            <a:r>
              <a:rPr lang="tr-TR" dirty="0" err="1" smtClean="0"/>
              <a:t>Baltzan</a:t>
            </a:r>
            <a:r>
              <a:rPr lang="tr-TR" dirty="0" smtClean="0"/>
              <a:t> P. (2018), </a:t>
            </a:r>
            <a:r>
              <a:rPr lang="tr-TR" i="1" dirty="0" smtClean="0"/>
              <a:t>Business </a:t>
            </a:r>
            <a:r>
              <a:rPr lang="tr-TR" i="1" dirty="0" err="1" smtClean="0"/>
              <a:t>Driven</a:t>
            </a:r>
            <a:r>
              <a:rPr lang="tr-TR" i="1" dirty="0" smtClean="0"/>
              <a:t> Information </a:t>
            </a:r>
            <a:r>
              <a:rPr lang="tr-TR" i="1" dirty="0" err="1" smtClean="0"/>
              <a:t>Systems</a:t>
            </a:r>
            <a:r>
              <a:rPr lang="tr-TR" dirty="0" smtClean="0"/>
              <a:t>, </a:t>
            </a:r>
            <a:r>
              <a:rPr lang="tr-TR" dirty="0" err="1" smtClean="0"/>
              <a:t>McGraw</a:t>
            </a:r>
            <a:r>
              <a:rPr lang="tr-TR" dirty="0" smtClean="0"/>
              <a:t> </a:t>
            </a:r>
            <a:r>
              <a:rPr lang="tr-TR" dirty="0" err="1" smtClean="0"/>
              <a:t>Hill</a:t>
            </a:r>
            <a:r>
              <a:rPr lang="tr-TR" dirty="0" smtClean="0"/>
              <a:t> </a:t>
            </a:r>
            <a:r>
              <a:rPr lang="tr-TR" dirty="0" err="1" smtClean="0"/>
              <a:t>Education</a:t>
            </a:r>
            <a:r>
              <a:rPr lang="tr-TR" dirty="0" smtClean="0"/>
              <a:t>, 6th Ed.</a:t>
            </a:r>
          </a:p>
          <a:p>
            <a:endParaRPr lang="tr-TR" dirty="0"/>
          </a:p>
          <a:p>
            <a:endParaRPr lang="en-US" dirty="0"/>
          </a:p>
        </p:txBody>
      </p:sp>
    </p:spTree>
    <p:extLst>
      <p:ext uri="{BB962C8B-B14F-4D97-AF65-F5344CB8AC3E}">
        <p14:creationId xmlns:p14="http://schemas.microsoft.com/office/powerpoint/2010/main" val="3793311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Outline</a:t>
            </a:r>
            <a:endParaRPr lang="en-US" b="1" dirty="0"/>
          </a:p>
        </p:txBody>
      </p:sp>
      <p:sp>
        <p:nvSpPr>
          <p:cNvPr id="3" name="İçerik Yer Tutucusu 2"/>
          <p:cNvSpPr>
            <a:spLocks noGrp="1"/>
          </p:cNvSpPr>
          <p:nvPr>
            <p:ph idx="1"/>
          </p:nvPr>
        </p:nvSpPr>
        <p:spPr/>
        <p:txBody>
          <a:bodyPr>
            <a:normAutofit/>
          </a:bodyPr>
          <a:lstStyle/>
          <a:p>
            <a:pPr marL="0" indent="0" algn="ctr">
              <a:buNone/>
            </a:pPr>
            <a:r>
              <a:rPr lang="tr-TR" sz="3200" b="1" dirty="0" err="1"/>
              <a:t>Contemporary</a:t>
            </a:r>
            <a:r>
              <a:rPr lang="tr-TR" sz="3200" b="1" dirty="0"/>
              <a:t> </a:t>
            </a:r>
            <a:r>
              <a:rPr lang="tr-TR" sz="3200" b="1" dirty="0" err="1"/>
              <a:t>Approaches</a:t>
            </a:r>
            <a:r>
              <a:rPr lang="tr-TR" sz="3200" b="1" dirty="0"/>
              <a:t> </a:t>
            </a:r>
            <a:r>
              <a:rPr lang="tr-TR" sz="3200" b="1" dirty="0" err="1"/>
              <a:t>to</a:t>
            </a:r>
            <a:r>
              <a:rPr lang="tr-TR" sz="3200" b="1" dirty="0"/>
              <a:t> IS</a:t>
            </a:r>
          </a:p>
          <a:p>
            <a:pPr marL="0" indent="0" algn="ctr">
              <a:buNone/>
            </a:pPr>
            <a:endParaRPr lang="tr-TR" sz="3200" b="1" dirty="0"/>
          </a:p>
          <a:p>
            <a:r>
              <a:rPr lang="tr-TR" sz="3200" dirty="0"/>
              <a:t>Technical </a:t>
            </a:r>
            <a:r>
              <a:rPr lang="tr-TR" sz="3200" dirty="0" err="1"/>
              <a:t>Approach</a:t>
            </a:r>
            <a:endParaRPr lang="tr-TR" sz="3200" dirty="0"/>
          </a:p>
          <a:p>
            <a:r>
              <a:rPr lang="tr-TR" sz="3200" dirty="0" err="1"/>
              <a:t>Behavioral</a:t>
            </a:r>
            <a:r>
              <a:rPr lang="tr-TR" sz="3200" dirty="0"/>
              <a:t> </a:t>
            </a:r>
            <a:r>
              <a:rPr lang="tr-TR" sz="3200" dirty="0" err="1"/>
              <a:t>Approach</a:t>
            </a:r>
            <a:endParaRPr lang="tr-TR" sz="3200" dirty="0"/>
          </a:p>
          <a:p>
            <a:r>
              <a:rPr lang="tr-TR" sz="3200" dirty="0" err="1"/>
              <a:t>Sociotechnical</a:t>
            </a:r>
            <a:r>
              <a:rPr lang="tr-TR" sz="3200" dirty="0"/>
              <a:t> </a:t>
            </a:r>
            <a:r>
              <a:rPr lang="tr-TR" sz="3200" dirty="0" err="1"/>
              <a:t>Approach</a:t>
            </a:r>
            <a:endParaRPr lang="tr-TR" sz="3200" dirty="0"/>
          </a:p>
          <a:p>
            <a:pPr lvl="1"/>
            <a:r>
              <a:rPr lang="tr-TR" sz="2800" dirty="0" err="1"/>
              <a:t>Leavitt’s</a:t>
            </a:r>
            <a:r>
              <a:rPr lang="tr-TR" sz="2800" dirty="0"/>
              <a:t> </a:t>
            </a:r>
            <a:r>
              <a:rPr lang="tr-TR" sz="2800" dirty="0" err="1"/>
              <a:t>Diamond</a:t>
            </a:r>
            <a:endParaRPr lang="tr-TR" sz="2800" dirty="0"/>
          </a:p>
          <a:p>
            <a:endParaRPr lang="en-US" sz="3200" dirty="0"/>
          </a:p>
        </p:txBody>
      </p:sp>
    </p:spTree>
    <p:extLst>
      <p:ext uri="{BB962C8B-B14F-4D97-AF65-F5344CB8AC3E}">
        <p14:creationId xmlns:p14="http://schemas.microsoft.com/office/powerpoint/2010/main" val="4281925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Contemporary</a:t>
            </a:r>
            <a:r>
              <a:rPr lang="tr-TR" b="1" dirty="0"/>
              <a:t> </a:t>
            </a:r>
            <a:r>
              <a:rPr lang="tr-TR" b="1" dirty="0" err="1"/>
              <a:t>Approaches</a:t>
            </a:r>
            <a:r>
              <a:rPr lang="tr-TR" b="1" dirty="0"/>
              <a:t> </a:t>
            </a:r>
            <a:r>
              <a:rPr lang="tr-TR" b="1" dirty="0" err="1"/>
              <a:t>to</a:t>
            </a:r>
            <a:r>
              <a:rPr lang="tr-TR" b="1" dirty="0"/>
              <a:t> IS</a:t>
            </a:r>
            <a:endParaRPr lang="en-US" dirty="0"/>
          </a:p>
        </p:txBody>
      </p:sp>
      <p:sp>
        <p:nvSpPr>
          <p:cNvPr id="3" name="İçerik Yer Tutucusu 2"/>
          <p:cNvSpPr>
            <a:spLocks noGrp="1"/>
          </p:cNvSpPr>
          <p:nvPr>
            <p:ph idx="1"/>
          </p:nvPr>
        </p:nvSpPr>
        <p:spPr/>
        <p:txBody>
          <a:bodyPr>
            <a:normAutofit/>
          </a:bodyPr>
          <a:lstStyle/>
          <a:p>
            <a:r>
              <a:rPr lang="tr-TR" sz="3600" dirty="0"/>
              <a:t>W</a:t>
            </a:r>
            <a:r>
              <a:rPr lang="en-US" sz="3600" dirty="0"/>
              <a:t>e study how ICTs are applied to improve the way organizations operate and to help people to do their jobs.</a:t>
            </a:r>
            <a:endParaRPr lang="tr-TR" sz="3600" dirty="0"/>
          </a:p>
          <a:p>
            <a:r>
              <a:rPr lang="tr-TR" sz="3600" dirty="0" err="1"/>
              <a:t>We</a:t>
            </a:r>
            <a:r>
              <a:rPr lang="tr-TR" sz="3600" dirty="0"/>
              <a:t> </a:t>
            </a:r>
            <a:r>
              <a:rPr lang="tr-TR" sz="3600" dirty="0" err="1"/>
              <a:t>examine</a:t>
            </a:r>
            <a:r>
              <a:rPr lang="tr-TR" sz="3600" dirty="0"/>
              <a:t> </a:t>
            </a:r>
            <a:r>
              <a:rPr lang="en-US" sz="3600" dirty="0"/>
              <a:t>the usage and the effects of ICT inside the organizations and societies</a:t>
            </a:r>
            <a:r>
              <a:rPr lang="tr-TR" sz="3600" dirty="0"/>
              <a:t>.</a:t>
            </a:r>
          </a:p>
        </p:txBody>
      </p:sp>
    </p:spTree>
    <p:extLst>
      <p:ext uri="{BB962C8B-B14F-4D97-AF65-F5344CB8AC3E}">
        <p14:creationId xmlns:p14="http://schemas.microsoft.com/office/powerpoint/2010/main" val="1608096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Contemporary</a:t>
            </a:r>
            <a:r>
              <a:rPr lang="tr-TR" b="1" dirty="0"/>
              <a:t> </a:t>
            </a:r>
            <a:r>
              <a:rPr lang="tr-TR" b="1" dirty="0" err="1"/>
              <a:t>Approaches</a:t>
            </a:r>
            <a:r>
              <a:rPr lang="tr-TR" b="1" dirty="0"/>
              <a:t> </a:t>
            </a:r>
            <a:r>
              <a:rPr lang="tr-TR" b="1" dirty="0" err="1"/>
              <a:t>to</a:t>
            </a:r>
            <a:r>
              <a:rPr lang="tr-TR" b="1" dirty="0"/>
              <a:t> IS</a:t>
            </a:r>
            <a:endParaRPr lang="en-US" dirty="0"/>
          </a:p>
        </p:txBody>
      </p:sp>
      <p:sp>
        <p:nvSpPr>
          <p:cNvPr id="3" name="İçerik Yer Tutucusu 2"/>
          <p:cNvSpPr>
            <a:spLocks noGrp="1"/>
          </p:cNvSpPr>
          <p:nvPr>
            <p:ph idx="1"/>
          </p:nvPr>
        </p:nvSpPr>
        <p:spPr/>
        <p:txBody>
          <a:bodyPr>
            <a:normAutofit/>
          </a:bodyPr>
          <a:lstStyle/>
          <a:p>
            <a:r>
              <a:rPr lang="en-US" sz="3200" dirty="0"/>
              <a:t>The study of information systems is a multidisciplinary field. </a:t>
            </a:r>
            <a:endParaRPr lang="tr-TR" sz="3200" dirty="0"/>
          </a:p>
          <a:p>
            <a:pPr marL="0" indent="0">
              <a:buNone/>
            </a:pPr>
            <a:endParaRPr lang="tr-TR" sz="3200" dirty="0"/>
          </a:p>
          <a:p>
            <a:r>
              <a:rPr lang="en-US" sz="3200" dirty="0"/>
              <a:t>What academic disciplines are used to study information systems</a:t>
            </a:r>
            <a:r>
              <a:rPr lang="tr-TR" sz="3200" dirty="0"/>
              <a:t>?</a:t>
            </a:r>
          </a:p>
          <a:p>
            <a:endParaRPr lang="tr-TR" sz="3200" dirty="0"/>
          </a:p>
          <a:p>
            <a:r>
              <a:rPr lang="tr-TR" sz="3200" dirty="0"/>
              <a:t>H</a:t>
            </a:r>
            <a:r>
              <a:rPr lang="en-US" sz="3200" dirty="0"/>
              <a:t>ow does each contribute to an understanding of information systems?</a:t>
            </a:r>
          </a:p>
          <a:p>
            <a:endParaRPr lang="en-US" sz="3200" dirty="0"/>
          </a:p>
        </p:txBody>
      </p:sp>
    </p:spTree>
    <p:extLst>
      <p:ext uri="{BB962C8B-B14F-4D97-AF65-F5344CB8AC3E}">
        <p14:creationId xmlns:p14="http://schemas.microsoft.com/office/powerpoint/2010/main" val="2512592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Technical Approach</a:t>
            </a:r>
            <a:endParaRPr lang="en-US" dirty="0"/>
          </a:p>
        </p:txBody>
      </p:sp>
      <p:sp>
        <p:nvSpPr>
          <p:cNvPr id="3" name="İçerik Yer Tutucusu 2"/>
          <p:cNvSpPr>
            <a:spLocks noGrp="1"/>
          </p:cNvSpPr>
          <p:nvPr>
            <p:ph idx="1"/>
          </p:nvPr>
        </p:nvSpPr>
        <p:spPr/>
        <p:txBody>
          <a:bodyPr>
            <a:normAutofit/>
          </a:bodyPr>
          <a:lstStyle/>
          <a:p>
            <a:r>
              <a:rPr lang="tr-TR" sz="3200" dirty="0"/>
              <a:t>M</a:t>
            </a:r>
            <a:r>
              <a:rPr lang="en-US" sz="3200" dirty="0" err="1"/>
              <a:t>athematically</a:t>
            </a:r>
            <a:r>
              <a:rPr lang="en-US" sz="3200" dirty="0"/>
              <a:t> based models </a:t>
            </a:r>
            <a:endParaRPr lang="tr-TR" sz="3200" dirty="0"/>
          </a:p>
          <a:p>
            <a:r>
              <a:rPr lang="tr-TR" sz="3200" dirty="0"/>
              <a:t>P</a:t>
            </a:r>
            <a:r>
              <a:rPr lang="en-US" sz="3200" dirty="0" err="1"/>
              <a:t>hysical</a:t>
            </a:r>
            <a:r>
              <a:rPr lang="en-US" sz="3200" dirty="0"/>
              <a:t> technology</a:t>
            </a:r>
            <a:endParaRPr lang="tr-TR" sz="3200" dirty="0"/>
          </a:p>
          <a:p>
            <a:r>
              <a:rPr lang="tr-TR" sz="3200" dirty="0"/>
              <a:t>F</a:t>
            </a:r>
            <a:r>
              <a:rPr lang="en-US" sz="3200" dirty="0" err="1"/>
              <a:t>ormal</a:t>
            </a:r>
            <a:r>
              <a:rPr lang="en-US" sz="3200" dirty="0"/>
              <a:t> capabilities of these systems</a:t>
            </a:r>
            <a:endParaRPr lang="tr-TR" sz="3200" dirty="0"/>
          </a:p>
          <a:p>
            <a:r>
              <a:rPr lang="tr-TR" sz="3200" dirty="0" err="1"/>
              <a:t>The</a:t>
            </a:r>
            <a:r>
              <a:rPr lang="tr-TR" sz="3200" dirty="0"/>
              <a:t> </a:t>
            </a:r>
            <a:r>
              <a:rPr lang="tr-TR" sz="3200" dirty="0" err="1"/>
              <a:t>disciplines</a:t>
            </a:r>
            <a:r>
              <a:rPr lang="tr-TR" sz="3200" dirty="0"/>
              <a:t> </a:t>
            </a:r>
            <a:r>
              <a:rPr lang="tr-TR" sz="3200" dirty="0" err="1"/>
              <a:t>regarding</a:t>
            </a:r>
            <a:r>
              <a:rPr lang="tr-TR" sz="3200" dirty="0"/>
              <a:t> </a:t>
            </a:r>
            <a:r>
              <a:rPr lang="tr-TR" sz="3200" dirty="0" err="1"/>
              <a:t>this</a:t>
            </a:r>
            <a:r>
              <a:rPr lang="tr-TR" sz="3200" dirty="0"/>
              <a:t> </a:t>
            </a:r>
            <a:r>
              <a:rPr lang="tr-TR" sz="3200" dirty="0" err="1"/>
              <a:t>approach</a:t>
            </a:r>
            <a:r>
              <a:rPr lang="tr-TR" sz="3200" dirty="0"/>
              <a:t>:</a:t>
            </a:r>
          </a:p>
          <a:p>
            <a:pPr lvl="1"/>
            <a:r>
              <a:rPr lang="en-US" dirty="0"/>
              <a:t>computer science, management science, and operations research.</a:t>
            </a:r>
          </a:p>
        </p:txBody>
      </p:sp>
    </p:spTree>
    <p:extLst>
      <p:ext uri="{BB962C8B-B14F-4D97-AF65-F5344CB8AC3E}">
        <p14:creationId xmlns:p14="http://schemas.microsoft.com/office/powerpoint/2010/main" val="244466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Technical Approach</a:t>
            </a:r>
            <a:endParaRPr lang="en-US" dirty="0"/>
          </a:p>
        </p:txBody>
      </p:sp>
      <p:sp>
        <p:nvSpPr>
          <p:cNvPr id="3" name="İçerik Yer Tutucusu 2"/>
          <p:cNvSpPr>
            <a:spLocks noGrp="1"/>
          </p:cNvSpPr>
          <p:nvPr>
            <p:ph idx="1"/>
          </p:nvPr>
        </p:nvSpPr>
        <p:spPr/>
        <p:txBody>
          <a:bodyPr>
            <a:normAutofit/>
          </a:bodyPr>
          <a:lstStyle/>
          <a:p>
            <a:pPr lvl="0"/>
            <a:r>
              <a:rPr lang="en-US" sz="4000" dirty="0"/>
              <a:t>How can this data be captured, stored, communicated and displayed?</a:t>
            </a:r>
          </a:p>
          <a:p>
            <a:pPr lvl="0"/>
            <a:r>
              <a:rPr lang="en-US" sz="4000" dirty="0"/>
              <a:t>What devices might be used?</a:t>
            </a:r>
          </a:p>
          <a:p>
            <a:pPr lvl="0"/>
            <a:r>
              <a:rPr lang="en-US" sz="4000" dirty="0"/>
              <a:t>What are their relevant characteristics – reliability, cost, speed, usability </a:t>
            </a:r>
            <a:r>
              <a:rPr lang="en-US" sz="4000" dirty="0" err="1"/>
              <a:t>etc</a:t>
            </a:r>
            <a:r>
              <a:rPr lang="en-US" sz="4000" dirty="0"/>
              <a:t>?</a:t>
            </a:r>
          </a:p>
        </p:txBody>
      </p:sp>
    </p:spTree>
    <p:extLst>
      <p:ext uri="{BB962C8B-B14F-4D97-AF65-F5344CB8AC3E}">
        <p14:creationId xmlns:p14="http://schemas.microsoft.com/office/powerpoint/2010/main" val="220048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4000" b="1" dirty="0"/>
              <a:t>Behavioral Approach</a:t>
            </a:r>
            <a:endParaRPr lang="en-US" sz="4000" dirty="0"/>
          </a:p>
        </p:txBody>
      </p:sp>
      <p:sp>
        <p:nvSpPr>
          <p:cNvPr id="3" name="İçerik Yer Tutucusu 2"/>
          <p:cNvSpPr>
            <a:spLocks noGrp="1"/>
          </p:cNvSpPr>
          <p:nvPr>
            <p:ph idx="1"/>
          </p:nvPr>
        </p:nvSpPr>
        <p:spPr/>
        <p:txBody>
          <a:bodyPr>
            <a:normAutofit lnSpcReduction="10000"/>
          </a:bodyPr>
          <a:lstStyle/>
          <a:p>
            <a:r>
              <a:rPr lang="tr-TR" sz="3600" dirty="0" err="1"/>
              <a:t>The</a:t>
            </a:r>
            <a:r>
              <a:rPr lang="tr-TR" sz="3600" dirty="0"/>
              <a:t> </a:t>
            </a:r>
            <a:r>
              <a:rPr lang="tr-TR" sz="3600" dirty="0" err="1"/>
              <a:t>focus</a:t>
            </a:r>
            <a:r>
              <a:rPr lang="tr-TR" sz="3600" dirty="0"/>
              <a:t> of </a:t>
            </a:r>
            <a:r>
              <a:rPr lang="tr-TR" sz="3600" dirty="0" err="1"/>
              <a:t>technical</a:t>
            </a:r>
            <a:r>
              <a:rPr lang="tr-TR" sz="3600" dirty="0"/>
              <a:t> </a:t>
            </a:r>
            <a:r>
              <a:rPr lang="tr-TR" sz="3600" dirty="0" err="1"/>
              <a:t>approach</a:t>
            </a:r>
            <a:r>
              <a:rPr lang="tr-TR" sz="3600" dirty="0"/>
              <a:t> is on </a:t>
            </a:r>
            <a:r>
              <a:rPr lang="tr-TR" sz="3600" dirty="0" err="1"/>
              <a:t>technical</a:t>
            </a:r>
            <a:r>
              <a:rPr lang="tr-TR" sz="3600" dirty="0"/>
              <a:t> </a:t>
            </a:r>
            <a:r>
              <a:rPr lang="tr-TR" sz="3600" dirty="0" err="1"/>
              <a:t>solutions</a:t>
            </a:r>
            <a:r>
              <a:rPr lang="tr-TR" sz="3600" dirty="0"/>
              <a:t>.</a:t>
            </a:r>
          </a:p>
          <a:p>
            <a:endParaRPr lang="tr-TR" sz="3600" dirty="0"/>
          </a:p>
          <a:p>
            <a:r>
              <a:rPr lang="en-US" sz="3600" dirty="0"/>
              <a:t>The behavioral approach does not ignore technology.</a:t>
            </a:r>
            <a:endParaRPr lang="tr-TR" sz="3600" dirty="0"/>
          </a:p>
          <a:p>
            <a:endParaRPr lang="tr-TR" sz="3600" dirty="0"/>
          </a:p>
          <a:p>
            <a:r>
              <a:rPr lang="tr-TR" sz="3600" dirty="0"/>
              <a:t>I</a:t>
            </a:r>
            <a:r>
              <a:rPr lang="en-US" sz="3600" dirty="0"/>
              <a:t>t</a:t>
            </a:r>
            <a:r>
              <a:rPr lang="tr-TR" sz="3600" dirty="0"/>
              <a:t> </a:t>
            </a:r>
            <a:r>
              <a:rPr lang="en-US" sz="3600" dirty="0"/>
              <a:t>concentrates on </a:t>
            </a:r>
            <a:r>
              <a:rPr lang="tr-TR" sz="3600" dirty="0" err="1"/>
              <a:t>organizational</a:t>
            </a:r>
            <a:r>
              <a:rPr lang="tr-TR" sz="3600" dirty="0"/>
              <a:t> fit: </a:t>
            </a:r>
          </a:p>
          <a:p>
            <a:pPr lvl="1"/>
            <a:r>
              <a:rPr lang="en-US" sz="3200" dirty="0"/>
              <a:t>changes in attitudes, management and organizational policy,</a:t>
            </a:r>
            <a:r>
              <a:rPr lang="tr-TR" sz="3200" dirty="0"/>
              <a:t> </a:t>
            </a:r>
            <a:r>
              <a:rPr lang="en-US" sz="3200" dirty="0"/>
              <a:t>and behavior.</a:t>
            </a:r>
          </a:p>
        </p:txBody>
      </p:sp>
    </p:spTree>
    <p:extLst>
      <p:ext uri="{BB962C8B-B14F-4D97-AF65-F5344CB8AC3E}">
        <p14:creationId xmlns:p14="http://schemas.microsoft.com/office/powerpoint/2010/main" val="118661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136619" y="447040"/>
            <a:ext cx="9145301" cy="6399832"/>
          </a:xfrm>
          <a:prstGeom prst="rect">
            <a:avLst/>
          </a:prstGeom>
        </p:spPr>
      </p:pic>
    </p:spTree>
    <p:extLst>
      <p:ext uri="{BB962C8B-B14F-4D97-AF65-F5344CB8AC3E}">
        <p14:creationId xmlns:p14="http://schemas.microsoft.com/office/powerpoint/2010/main" val="503221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4000" b="1" dirty="0"/>
              <a:t>Sociotechnical Systems</a:t>
            </a:r>
            <a:endParaRPr lang="en-US" sz="4000" dirty="0"/>
          </a:p>
        </p:txBody>
      </p:sp>
      <p:sp>
        <p:nvSpPr>
          <p:cNvPr id="3" name="İçerik Yer Tutucusu 2"/>
          <p:cNvSpPr>
            <a:spLocks noGrp="1"/>
          </p:cNvSpPr>
          <p:nvPr>
            <p:ph idx="1"/>
          </p:nvPr>
        </p:nvSpPr>
        <p:spPr/>
        <p:txBody>
          <a:bodyPr>
            <a:normAutofit/>
          </a:bodyPr>
          <a:lstStyle/>
          <a:p>
            <a:r>
              <a:rPr lang="en-US" sz="3200" dirty="0"/>
              <a:t>The successes and failures of information systems are rarely all technical or all behavioral. </a:t>
            </a:r>
            <a:endParaRPr lang="tr-TR" sz="3200" dirty="0"/>
          </a:p>
          <a:p>
            <a:endParaRPr lang="tr-TR" sz="3200" dirty="0"/>
          </a:p>
          <a:p>
            <a:r>
              <a:rPr lang="tr-TR" sz="3200" dirty="0" err="1"/>
              <a:t>This</a:t>
            </a:r>
            <a:r>
              <a:rPr lang="tr-TR" sz="3200" dirty="0"/>
              <a:t> </a:t>
            </a:r>
            <a:r>
              <a:rPr lang="tr-TR" sz="3200" dirty="0" err="1"/>
              <a:t>approach</a:t>
            </a:r>
            <a:r>
              <a:rPr lang="tr-TR" sz="3200" dirty="0"/>
              <a:t> </a:t>
            </a:r>
            <a:r>
              <a:rPr lang="tr-TR" sz="3200" dirty="0" err="1"/>
              <a:t>suggests</a:t>
            </a:r>
            <a:r>
              <a:rPr lang="tr-TR" sz="3200" dirty="0"/>
              <a:t> 4 </a:t>
            </a:r>
            <a:r>
              <a:rPr lang="tr-TR" sz="3200" dirty="0" err="1"/>
              <a:t>different</a:t>
            </a:r>
            <a:r>
              <a:rPr lang="tr-TR" sz="3200" dirty="0"/>
              <a:t> but </a:t>
            </a:r>
            <a:r>
              <a:rPr lang="tr-TR" sz="3200" dirty="0" err="1"/>
              <a:t>related</a:t>
            </a:r>
            <a:r>
              <a:rPr lang="tr-TR" sz="3200" dirty="0"/>
              <a:t> </a:t>
            </a:r>
            <a:r>
              <a:rPr lang="tr-TR" sz="3200" dirty="0" err="1"/>
              <a:t>dimensions</a:t>
            </a:r>
            <a:r>
              <a:rPr lang="tr-TR" sz="3200" dirty="0"/>
              <a:t>:</a:t>
            </a:r>
          </a:p>
          <a:p>
            <a:pPr lvl="1"/>
            <a:r>
              <a:rPr lang="en-US" sz="2800" dirty="0"/>
              <a:t>the </a:t>
            </a:r>
            <a:r>
              <a:rPr lang="en-US" sz="2800" b="1" dirty="0"/>
              <a:t>digital technologies</a:t>
            </a:r>
            <a:r>
              <a:rPr lang="en-US" sz="2800" dirty="0"/>
              <a:t> </a:t>
            </a:r>
            <a:endParaRPr lang="tr-TR" sz="2800" dirty="0"/>
          </a:p>
          <a:p>
            <a:pPr lvl="1"/>
            <a:r>
              <a:rPr lang="en-US" sz="2800" dirty="0"/>
              <a:t>the </a:t>
            </a:r>
            <a:r>
              <a:rPr lang="en-US" sz="2800" b="1" dirty="0"/>
              <a:t>people</a:t>
            </a:r>
            <a:r>
              <a:rPr lang="en-US" sz="2800" dirty="0"/>
              <a:t> </a:t>
            </a:r>
            <a:endParaRPr lang="tr-TR" sz="2800" dirty="0"/>
          </a:p>
          <a:p>
            <a:pPr lvl="1"/>
            <a:r>
              <a:rPr lang="en-US" sz="2800" dirty="0"/>
              <a:t>the </a:t>
            </a:r>
            <a:r>
              <a:rPr lang="en-US" sz="2800" b="1" dirty="0"/>
              <a:t>tasks</a:t>
            </a:r>
            <a:r>
              <a:rPr lang="en-US" sz="2800" dirty="0"/>
              <a:t> </a:t>
            </a:r>
            <a:endParaRPr lang="tr-TR" sz="2800" dirty="0"/>
          </a:p>
          <a:p>
            <a:pPr lvl="1"/>
            <a:r>
              <a:rPr lang="en-US" sz="2800" dirty="0"/>
              <a:t>the </a:t>
            </a:r>
            <a:r>
              <a:rPr lang="en-US" sz="2800" b="1" dirty="0"/>
              <a:t>social or organizational structure</a:t>
            </a:r>
            <a:endParaRPr lang="en-US" sz="2800" dirty="0"/>
          </a:p>
        </p:txBody>
      </p:sp>
    </p:spTree>
    <p:extLst>
      <p:ext uri="{BB962C8B-B14F-4D97-AF65-F5344CB8AC3E}">
        <p14:creationId xmlns:p14="http://schemas.microsoft.com/office/powerpoint/2010/main" val="17945430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494</Words>
  <Application>Microsoft Office PowerPoint</Application>
  <PresentationFormat>Geniş ekran</PresentationFormat>
  <Paragraphs>58</Paragraphs>
  <Slides>11</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Business Information Systems I</vt:lpstr>
      <vt:lpstr>Outline</vt:lpstr>
      <vt:lpstr>Contemporary Approaches to IS</vt:lpstr>
      <vt:lpstr>Contemporary Approaches to IS</vt:lpstr>
      <vt:lpstr>Technical Approach</vt:lpstr>
      <vt:lpstr>Technical Approach</vt:lpstr>
      <vt:lpstr>Behavioral Approach</vt:lpstr>
      <vt:lpstr>PowerPoint Sunusu</vt:lpstr>
      <vt:lpstr>Sociotechnical Systems</vt:lpstr>
      <vt:lpstr>Sociotechnical Systems – Leavitt’s Diamond</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Information Systems I</dc:title>
  <dc:creator>SEVGI EDA TUZCU</dc:creator>
  <cp:lastModifiedBy>SEVGI EDA TUZCU</cp:lastModifiedBy>
  <cp:revision>25</cp:revision>
  <dcterms:created xsi:type="dcterms:W3CDTF">2019-09-23T08:20:37Z</dcterms:created>
  <dcterms:modified xsi:type="dcterms:W3CDTF">2020-01-13T08:37:04Z</dcterms:modified>
</cp:coreProperties>
</file>