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9" d="100"/>
          <a:sy n="69" d="100"/>
        </p:scale>
        <p:origin x="7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9532-8102-4BC2-8ACE-44E7FB71709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ABD45-C572-43E3-9691-DCE25E6B9F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5937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9532-8102-4BC2-8ACE-44E7FB71709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ABD45-C572-43E3-9691-DCE25E6B9F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7434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9532-8102-4BC2-8ACE-44E7FB71709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ABD45-C572-43E3-9691-DCE25E6B9FFD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9342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9532-8102-4BC2-8ACE-44E7FB71709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ABD45-C572-43E3-9691-DCE25E6B9F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40414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9532-8102-4BC2-8ACE-44E7FB71709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ABD45-C572-43E3-9691-DCE25E6B9FFD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46581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9532-8102-4BC2-8ACE-44E7FB71709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ABD45-C572-43E3-9691-DCE25E6B9F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77569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9532-8102-4BC2-8ACE-44E7FB71709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ABD45-C572-43E3-9691-DCE25E6B9F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64411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9532-8102-4BC2-8ACE-44E7FB71709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ABD45-C572-43E3-9691-DCE25E6B9F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8991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9532-8102-4BC2-8ACE-44E7FB71709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ABD45-C572-43E3-9691-DCE25E6B9F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235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9532-8102-4BC2-8ACE-44E7FB71709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ABD45-C572-43E3-9691-DCE25E6B9F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5359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9532-8102-4BC2-8ACE-44E7FB71709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ABD45-C572-43E3-9691-DCE25E6B9F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6076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9532-8102-4BC2-8ACE-44E7FB71709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ABD45-C572-43E3-9691-DCE25E6B9F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139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9532-8102-4BC2-8ACE-44E7FB71709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ABD45-C572-43E3-9691-DCE25E6B9F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7426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9532-8102-4BC2-8ACE-44E7FB71709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ABD45-C572-43E3-9691-DCE25E6B9F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5213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9532-8102-4BC2-8ACE-44E7FB71709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ABD45-C572-43E3-9691-DCE25E6B9F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128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9532-8102-4BC2-8ACE-44E7FB71709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ABD45-C572-43E3-9691-DCE25E6B9F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7965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79532-8102-4BC2-8ACE-44E7FB71709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5FABD45-C572-43E3-9691-DCE25E6B9F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407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A0259E-890A-4C0A-85F5-5B1EDA22BD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sz="2800" dirty="0">
                <a:cs typeface="Aparajita" panose="02020603050405020304" pitchFamily="18" charset="0"/>
              </a:rPr>
              <a:t>HİN 416 ÇEŞİTLİ METİNLERDEN HİNTÇE ÇEVİRİLER II</a:t>
            </a:r>
            <a:br>
              <a:rPr lang="tr-TR" sz="2800" dirty="0">
                <a:cs typeface="Aparajita" panose="02020603050405020304" pitchFamily="18" charset="0"/>
              </a:rPr>
            </a:br>
            <a:r>
              <a:rPr lang="tr-TR" sz="2800" dirty="0">
                <a:cs typeface="Aparajita" panose="02020603050405020304" pitchFamily="18" charset="0"/>
              </a:rPr>
              <a:t>13. Hafta</a:t>
            </a:r>
            <a:endParaRPr lang="tr-TR" sz="28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8C3188D-1301-48A8-A2EA-D668C3E85A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6" y="4050833"/>
            <a:ext cx="7997151" cy="1421712"/>
          </a:xfrm>
        </p:spPr>
        <p:txBody>
          <a:bodyPr>
            <a:normAutofit fontScale="70000" lnSpcReduction="20000"/>
          </a:bodyPr>
          <a:lstStyle/>
          <a:p>
            <a:r>
              <a:rPr lang="tr-TR" dirty="0">
                <a:solidFill>
                  <a:schemeClr val="accent1"/>
                </a:solidFill>
              </a:rPr>
              <a:t>Prof. Dr. H. Derya CAN</a:t>
            </a:r>
          </a:p>
          <a:p>
            <a:r>
              <a:rPr lang="tr-TR" dirty="0">
                <a:solidFill>
                  <a:schemeClr val="accent1"/>
                </a:solidFill>
              </a:rPr>
              <a:t>Ankara Üniversitesi</a:t>
            </a:r>
          </a:p>
          <a:p>
            <a:r>
              <a:rPr lang="tr-TR" dirty="0">
                <a:solidFill>
                  <a:schemeClr val="accent1"/>
                </a:solidFill>
              </a:rPr>
              <a:t>Dil ve Tarih-Coğrafya Fakültesi</a:t>
            </a:r>
          </a:p>
          <a:p>
            <a:r>
              <a:rPr lang="tr-TR" dirty="0">
                <a:solidFill>
                  <a:schemeClr val="accent1"/>
                </a:solidFill>
              </a:rPr>
              <a:t>Doğu Dilleri Ve Edebiyatları Bölümü</a:t>
            </a:r>
          </a:p>
          <a:p>
            <a:r>
              <a:rPr lang="tr-TR" dirty="0">
                <a:solidFill>
                  <a:schemeClr val="accent1"/>
                </a:solidFill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64343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FE113C5-9ACF-4CD4-8203-F7ACDC50755C}"/>
              </a:ext>
            </a:extLst>
          </p:cNvPr>
          <p:cNvSpPr/>
          <p:nvPr/>
        </p:nvSpPr>
        <p:spPr>
          <a:xfrm>
            <a:off x="1011382" y="544877"/>
            <a:ext cx="8132618" cy="5273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`हे महात्मन ! मैं आपके यहाँ अतिथि के रूप में आया हूँ | और कुछ न हो सके तो अतिथि का मीठे-मीठे वचनों से ही सत्कार करना चाहिए |`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आत्मप्रशंसा सुनकर कौन ठगा नहीं जाता ? मनुष्य ही नहीं, देवता भी तारीफ के भूखे होते हैं | वह तो बेचारा गिद्ध था- एक पक्षी | वह बिलाव के छोखे में आ गया | उसे बिलाव के धर्म-जिज्ञासु और अहिंसक होने का विशवास हो गया |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945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53D17B7-7261-4B66-A163-44C3D530AB10}"/>
              </a:ext>
            </a:extLst>
          </p:cNvPr>
          <p:cNvSpPr/>
          <p:nvPr/>
        </p:nvSpPr>
        <p:spPr>
          <a:xfrm>
            <a:off x="1233055" y="0"/>
            <a:ext cx="7910945" cy="6114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बूढ़े गिद्ध का विश्वासपात्र बन कर बिलाव उसके पास ही एक कोटर में रहने लगा | बूढ़ा गिद्ध उसे धर्म और नीति के उपदेश देता और बिलाव उसकी प्रशंसा करता रहता |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कुछ दिनों तक बिलाव शान्त रहा |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उस पर बूढ़े गिद्ध का पूरा विशवास जम गया | अब उसने पक्षियों के बच्चों को एक-एक करके अपने कोटर में लाकर खाना शुरू कर दिया और कुछ दोनों में उसने कोई बच्चे ख डाले |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5314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A22E872-2774-40D8-9703-3ED11115978A}"/>
              </a:ext>
            </a:extLst>
          </p:cNvPr>
          <p:cNvSpPr/>
          <p:nvPr/>
        </p:nvSpPr>
        <p:spPr>
          <a:xfrm>
            <a:off x="1357745" y="484909"/>
            <a:ext cx="7786255" cy="5273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इधर हर रोज पक्षियों के बच्चे गायब होने लगे | जिन पक्षियों के बच्चे नहीं मिले, वे शोक से व्याकुल होकर उन्हें इधर-उधर ढूंढने लगे |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बिलाव चालाक तो था ही | जब उसने देखा कि पक्षी अपने बच्चों की सावधानी से खोज करने लगा पड़े हैं तो वह बिवाल एक दिन उस कोटर को छोड़कर चुपचाप वहां से खिसक गया |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081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2D16D9F-0BDE-42CB-A092-7283D19BB6AE}"/>
              </a:ext>
            </a:extLst>
          </p:cNvPr>
          <p:cNvSpPr/>
          <p:nvPr/>
        </p:nvSpPr>
        <p:spPr>
          <a:xfrm>
            <a:off x="180109" y="596173"/>
            <a:ext cx="8963891" cy="6114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पक्षियों द्वार अपने बच्चों के गायब होने की खोज जारी थी | एक दिन उन्हें यह देखकर बड़ी हौरानी हुई कि एक कोटर में उनके बच्चों की हड्डियाँ पड़ी हैं |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उन्हें यह समझने में देर नहीं लगी कि गिद्ध ने उनके साथ विश्वासघात किया हे |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वे जिस गिद्ध पर दया करके उसके लिए भोजन जुटाते हैं, और अपने बच्चे जिसकी देख-रेख में छोड़ जाते हैं, वाही उन्हें मार कर खाता रहा है |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774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E9816B9-2975-43A5-B7DF-CE9374D8CB70}"/>
              </a:ext>
            </a:extLst>
          </p:cNvPr>
          <p:cNvSpPr/>
          <p:nvPr/>
        </p:nvSpPr>
        <p:spPr>
          <a:xfrm>
            <a:off x="1149927" y="346364"/>
            <a:ext cx="7994073" cy="5375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शोकाकुल पक्षियों को बहुत क्रोध आया | एक पक्षी ने कहा, `इस विश्वासघाती बूढ़े गिद्ध की बोटी-बोटी नोच लेनी चाहिए | इसे तड़पा- तड़पा कर मरना चाहिए |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क्रूद्ध पक्षी एकदम गिद्ध पर झपट पड़े | उन्होंने उसका मांस नोच लिया और उसे तड़पा- तड़पा कर मार दिया |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बूढ़े गिद्ध को अपनी सफाई में एक शब्द कहने का भी मौका नहीं मिला |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25960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231AF68-E55D-4A46-9F06-4B478178A410}"/>
              </a:ext>
            </a:extLst>
          </p:cNvPr>
          <p:cNvSpPr/>
          <p:nvPr/>
        </p:nvSpPr>
        <p:spPr>
          <a:xfrm>
            <a:off x="955964" y="332509"/>
            <a:ext cx="8188036" cy="45345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गिद्ध को अपनी भूल का फल मिल गया | यदि वह बिलाव द्वार कही चिकनी-चुपड़ी बातों में न फंसता तो आज उसका यह हाल न होता |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दुष्ट व्यक्तियों की मीठी वाणी पर विशवास करके उन्हें अपना मित्र समझने वाले लोगों को अंत में अपने जीवन से भी हाथ धोना पड़ता है |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475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312B4B7-F8C5-4103-8F9F-BEB2A687417E}"/>
              </a:ext>
            </a:extLst>
          </p:cNvPr>
          <p:cNvSpPr/>
          <p:nvPr/>
        </p:nvSpPr>
        <p:spPr>
          <a:xfrm>
            <a:off x="1177636" y="180109"/>
            <a:ext cx="7966364" cy="6068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000" b="1" dirty="0">
                <a:latin typeface="Calibri" panose="020F0502020204030204" pitchFamily="34" charset="0"/>
                <a:ea typeface="Calibri" panose="020F0502020204030204" pitchFamily="34" charset="0"/>
              </a:rPr>
              <a:t>गिद्ध और बिलाव</a:t>
            </a:r>
            <a:endParaRPr lang="tr-TR" sz="20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गंगा नदी के तट पर एक पहाड़ी इलाके में एक विशाल बड़ का पेड़ था | उस पर कई पक्षियों के घोंसले थे | </a:t>
            </a:r>
            <a:endParaRPr lang="tr-TR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दिन-रात पक्षियों की चहचहाट से वृक्ष की टहनियाँ गूँजती प्रतीत </a:t>
            </a:r>
            <a:endParaRPr lang="tr-TR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होती थीं |</a:t>
            </a:r>
            <a:endParaRPr lang="tr-TR" sz="20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बड़ के इस पेड़ के कोटर में एक गिद्ध रहता था |</a:t>
            </a:r>
            <a:endParaRPr lang="tr-TR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 वह बहुत बूढ़ा हो गया था | उसके पंजों के नाखून भी जाते रहे थे और आँखों से भी उसे कम ही नजर आता था | वह बेचारा अब शिकार करने योग्य भी नहीं रहा था |</a:t>
            </a:r>
            <a:endParaRPr lang="tr-T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011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AD037E7-167D-4B50-ADCA-089967C63B9C}"/>
              </a:ext>
            </a:extLst>
          </p:cNvPr>
          <p:cNvSpPr/>
          <p:nvPr/>
        </p:nvSpPr>
        <p:spPr>
          <a:xfrm>
            <a:off x="1690255" y="457200"/>
            <a:ext cx="7453745" cy="4557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वृक्ष पर रहने वाले अन्य पक्षियों को उस पर दया आई | वे हर रोज अपने आहार में से थोड़ा-थोड़ा हिस्सा उसे दे देते थे, जिससे उस गिद्ध का पेट भर जाता था | इस भोने के बदले वह दिन में पक्षियों के चले जाने पर, उनके बच्चों की रखवाली करता था | 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दोपहर का समय था | पक्षी प्रतिदिन की तरह आहार की खोज में दूर-दूर निकल गए थे | गिद्ध अपने कोटर में विश्राम कर रहा था | पक्षियों के बच्चे अपने नीड़ों में सो रहे थे | ऐसे समय में पक्षियों के बच्चों को खाने के लिए एक बिलाव वृक्ष पर चढ़ गया |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689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4FA782F1-8FEC-4127-8DE9-7FDE4FDD2655}"/>
              </a:ext>
            </a:extLst>
          </p:cNvPr>
          <p:cNvSpPr/>
          <p:nvPr/>
        </p:nvSpPr>
        <p:spPr>
          <a:xfrm>
            <a:off x="1759527" y="193964"/>
            <a:ext cx="7384473" cy="5273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बिलाव को देखकर पक्षियों के कुछ बच्चे डर के मारे रोने-चिल्लाने लगे | बच्चों के चिल्लाने की आवाज़ सुनकर बूढ़ा गिद्ध सजग हो गया | उसने ऊँची आवाज़ में कहा, `अरे कौन है ?`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बिलाव ने गिद्ध की आवाज़ सुनी तो एक बार तो उसे अपनी मौत सामने दिखाई देने लगी | उसने वहां से भाग जाने की सोची |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795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C14EEED-2AC2-4458-B936-33A34CAAF35B}"/>
              </a:ext>
            </a:extLst>
          </p:cNvPr>
          <p:cNvSpPr/>
          <p:nvPr/>
        </p:nvSpPr>
        <p:spPr>
          <a:xfrm>
            <a:off x="1828800" y="471055"/>
            <a:ext cx="7315200" cy="5273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फिर उसके मन से एक आवाज़ उठी, `अपना काम सिद्ध करने के लिए मनुष्य को बुद्धि से काम लेना चाहिए | यदि पक्षियों के बच्चों को खाना है तो मुझे युक्ति से काम लेना चाहिए |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`बिलाव कुछ सोचता हुआ गिद्ध के कोटर के द्वार के पास गया और विनयपूर्वक बोला, `मैं हूँ महात्मन ! मेरा प्रणाम स्वीकार कीजिए |`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657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4D8EBA8D-2783-4473-9B7C-3395607D756A}"/>
              </a:ext>
            </a:extLst>
          </p:cNvPr>
          <p:cNvSpPr/>
          <p:nvPr/>
        </p:nvSpPr>
        <p:spPr>
          <a:xfrm>
            <a:off x="1163782" y="1"/>
            <a:ext cx="7910945" cy="6376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endParaRPr lang="tr-TR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गिद्ध कोटर से बाहर आ गया | उसने देखा की एक ह्रष्ट-पुष्ट बिलाव सामने खड़ा है | उसे अपनी नीयत पर सन्देह हुआ | वह बोला, `तू यहाँ किसलिए आया है ? यदि तुम्हें अपनी जान प्यारी है, तो यहाँ से भाग जाओ, अन्यथा मैं तुम्हें ज़िंदा नहीं छोड़ूंगा |</a:t>
            </a:r>
            <a:endParaRPr lang="tr-TR" sz="20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बिलाव ने गिद्ध को देखा लिया कि यह बूढ़ा गिद्ध मेरा कुछ बिगाड़ नहीं सकता | वह धूर्त तो था ही | झट उसके चरणों में झुक कर बोला, `महात्मन | मैं आपका सेवक हूँ | आप मुझ पर गुस्सा क्यों करते हैं ? मैं तो आपके दर्शन के लिए यहाँ आया हूँ | यह मेरा सौभाग्य है कि आपके दर्शन हुए | </a:t>
            </a:r>
            <a:endParaRPr lang="tr-TR" sz="20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242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687AE24-516D-48B4-A371-3930EBC3BF4A}"/>
              </a:ext>
            </a:extLst>
          </p:cNvPr>
          <p:cNvSpPr/>
          <p:nvPr/>
        </p:nvSpPr>
        <p:spPr>
          <a:xfrm>
            <a:off x="1454727" y="360217"/>
            <a:ext cx="7716982" cy="53501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endParaRPr lang="tr-TR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बिलाव कीं मीठी, चिकनी-चुपड़ी विनयपूर्ण वाणी को सुनकर गिद्ध का नरम पड़ गया, उसका क्रोध शान्त हो गया | </a:t>
            </a:r>
            <a:endParaRPr lang="tr-TR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उसने कहा, `वृक्ष पर पक्षियों के बच्चे रहते हैं और तुम पक्षियों के दुश्मन हो | इसलिए मेरा तुम पर गुस्सा करना स्वाभाविक है |` </a:t>
            </a:r>
            <a:endParaRPr lang="tr-TR" sz="20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बिलाव गिद्ध की नब्ज़ समझ गया | </a:t>
            </a:r>
            <a:endParaRPr lang="tr-TR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उसने गिद्ध की झूठी प्रशंसा करके अपना उल्लू सीधा करने की ठान ली | </a:t>
            </a:r>
            <a:endParaRPr lang="tr-T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5001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A24B8C5-A7D0-4E0B-ADD7-7352BEEDB056}"/>
              </a:ext>
            </a:extLst>
          </p:cNvPr>
          <p:cNvSpPr/>
          <p:nvPr/>
        </p:nvSpPr>
        <p:spPr>
          <a:xfrm>
            <a:off x="1704109" y="138545"/>
            <a:ext cx="7439891" cy="6319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बिलाव बोला, `महात्मन ! आपका क्रोध स्वाभाविक है, क्योंकि बिलाव हिंसक माना जाता है |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परन्तु मैं सामान्य बिलाव नहीं हूँ | प्रतिदिन गंगा जी में स्नान कर पूजा-पाठ करता हूँ |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मैंने मांस-भणक छोड़ दिया है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और अपने जीवन को सुधारने के लिए आजकल चान्द्रायण व्रत कर रहा हूँ |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523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8B43AED-E50A-42F6-88DA-E020C4F75DC8}"/>
              </a:ext>
            </a:extLst>
          </p:cNvPr>
          <p:cNvSpPr/>
          <p:nvPr/>
        </p:nvSpPr>
        <p:spPr>
          <a:xfrm>
            <a:off x="1593273" y="1"/>
            <a:ext cx="7315200" cy="60119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200000"/>
              </a:lnSpc>
              <a:spcAft>
                <a:spcPts val="800"/>
              </a:spcAft>
            </a:pP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`हे धर्मात्मा पुरुष ! आप सचमुच दया के सागर हैं | आपका पक्षियों के बच्चों पर अद्भुत प्रेम है | आपकी धर्म और ज्ञान में अद्भुत प्रीति हे | यहाँ के पक्षी भी आपके गुणों की प्रशंसा करते अघाते नहीं | आप विद्या और अवथा में भी बड़े है | मैं आपसे धर्मवार्ता सुनने के लिए यहाँ आया हूँ | महापुरुषों की संगती से मनुष्य को बहुत लाभ होता है |`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338061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</TotalTime>
  <Words>1087</Words>
  <Application>Microsoft Office PowerPoint</Application>
  <PresentationFormat>Geniş ekran</PresentationFormat>
  <Paragraphs>48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0" baseType="lpstr">
      <vt:lpstr>Arial</vt:lpstr>
      <vt:lpstr>Calibri</vt:lpstr>
      <vt:lpstr>Trebuchet MS</vt:lpstr>
      <vt:lpstr>Wingdings 3</vt:lpstr>
      <vt:lpstr>Yüzeyler</vt:lpstr>
      <vt:lpstr>HİN 416 ÇEŞİTLİ METİNLERDEN HİNTÇE ÇEVİRİLER II 13.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416 ÇEŞİTLİ METİNLERDEN HİNTÇE ÇEVİRİLER II 13. Hafta</dc:title>
  <dc:creator>Casper</dc:creator>
  <cp:lastModifiedBy>Casper</cp:lastModifiedBy>
  <cp:revision>3</cp:revision>
  <dcterms:created xsi:type="dcterms:W3CDTF">2020-05-04T09:29:07Z</dcterms:created>
  <dcterms:modified xsi:type="dcterms:W3CDTF">2020-05-04T10:05:56Z</dcterms:modified>
</cp:coreProperties>
</file>