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6" r:id="rId2"/>
    <p:sldId id="265" r:id="rId3"/>
    <p:sldId id="266" r:id="rId4"/>
    <p:sldId id="270" r:id="rId5"/>
    <p:sldId id="271" r:id="rId6"/>
    <p:sldId id="287" r:id="rId7"/>
    <p:sldId id="289" r:id="rId8"/>
    <p:sldId id="338" r:id="rId9"/>
    <p:sldId id="339" r:id="rId10"/>
    <p:sldId id="322" r:id="rId11"/>
    <p:sldId id="326" r:id="rId12"/>
    <p:sldId id="327" r:id="rId13"/>
    <p:sldId id="328" r:id="rId14"/>
    <p:sldId id="329" r:id="rId15"/>
    <p:sldId id="330" r:id="rId16"/>
    <p:sldId id="331" r:id="rId17"/>
    <p:sldId id="332" r:id="rId18"/>
    <p:sldId id="340" r:id="rId19"/>
    <p:sldId id="295" r:id="rId20"/>
    <p:sldId id="296" r:id="rId21"/>
    <p:sldId id="294" r:id="rId22"/>
    <p:sldId id="348" r:id="rId23"/>
    <p:sldId id="350" r:id="rId2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3B07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1" d="100"/>
          <a:sy n="81" d="100"/>
        </p:scale>
        <p:origin x="-78" y="-7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B722E-B095-40C0-A4D4-63B30D58DCE4}" type="datetimeFigureOut">
              <a:rPr lang="tr-TR" smtClean="0"/>
              <a:t>16.04.2019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93A65-4217-47B8-87DD-95638C800204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862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B722E-B095-40C0-A4D4-63B30D58DCE4}" type="datetimeFigureOut">
              <a:rPr lang="tr-TR" smtClean="0"/>
              <a:t>16.04.2019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93A65-4217-47B8-87DD-95638C800204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251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B722E-B095-40C0-A4D4-63B30D58DCE4}" type="datetimeFigureOut">
              <a:rPr lang="tr-TR" smtClean="0"/>
              <a:t>16.04.2019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93A65-4217-47B8-87DD-95638C800204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357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B722E-B095-40C0-A4D4-63B30D58DCE4}" type="datetimeFigureOut">
              <a:rPr lang="tr-TR" smtClean="0"/>
              <a:t>16.04.2019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93A65-4217-47B8-87DD-95638C800204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952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B722E-B095-40C0-A4D4-63B30D58DCE4}" type="datetimeFigureOut">
              <a:rPr lang="tr-TR" smtClean="0"/>
              <a:t>16.04.2019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93A65-4217-47B8-87DD-95638C800204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974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B722E-B095-40C0-A4D4-63B30D58DCE4}" type="datetimeFigureOut">
              <a:rPr lang="tr-TR" smtClean="0"/>
              <a:t>16.04.2019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93A65-4217-47B8-87DD-95638C800204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975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B722E-B095-40C0-A4D4-63B30D58DCE4}" type="datetimeFigureOut">
              <a:rPr lang="tr-TR" smtClean="0"/>
              <a:t>16.04.2019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93A65-4217-47B8-87DD-95638C800204}" type="slidenum">
              <a:rPr lang="tr-TR" smtClean="0"/>
              <a:t>‹#›</a:t>
            </a:fld>
            <a:endParaRPr lang="tr-TR"/>
          </a:p>
        </p:txBody>
      </p:sp>
      <p:pic>
        <p:nvPicPr>
          <p:cNvPr id="10" name="Resim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528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B722E-B095-40C0-A4D4-63B30D58DCE4}" type="datetimeFigureOut">
              <a:rPr lang="tr-TR" smtClean="0"/>
              <a:t>16.04.2019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93A65-4217-47B8-87DD-95638C800204}" type="slidenum">
              <a:rPr lang="tr-TR" smtClean="0"/>
              <a:t>‹#›</a:t>
            </a:fld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080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B722E-B095-40C0-A4D4-63B30D58DCE4}" type="datetimeFigureOut">
              <a:rPr lang="tr-TR" smtClean="0"/>
              <a:t>16.04.2019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93A65-4217-47B8-87DD-95638C800204}" type="slidenum">
              <a:rPr lang="tr-TR" smtClean="0"/>
              <a:t>‹#›</a:t>
            </a:fld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174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B722E-B095-40C0-A4D4-63B30D58DCE4}" type="datetimeFigureOut">
              <a:rPr lang="tr-TR" smtClean="0"/>
              <a:t>16.04.2019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93A65-4217-47B8-87DD-95638C800204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384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B722E-B095-40C0-A4D4-63B30D58DCE4}" type="datetimeFigureOut">
              <a:rPr lang="tr-TR" smtClean="0"/>
              <a:t>16.04.2019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93A65-4217-47B8-87DD-95638C800204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474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AB722E-B095-40C0-A4D4-63B30D58DCE4}" type="datetimeFigureOut">
              <a:rPr lang="tr-TR" smtClean="0"/>
              <a:t>16.04.2019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793A65-4217-47B8-87DD-95638C800204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286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 txBox="1">
            <a:spLocks/>
          </p:cNvSpPr>
          <p:nvPr/>
        </p:nvSpPr>
        <p:spPr>
          <a:xfrm>
            <a:off x="685799" y="578390"/>
            <a:ext cx="7169273" cy="56019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400" b="1" u="sng" dirty="0" smtClean="0">
                <a:solidFill>
                  <a:srgbClr val="F93B07"/>
                </a:solidFill>
                <a:latin typeface="+mn-lt"/>
              </a:rPr>
              <a:t>Bize Doğru/Yanlışı </a:t>
            </a:r>
            <a:r>
              <a:rPr lang="tr-TR" sz="2400" b="1" u="sng" dirty="0" smtClean="0">
                <a:solidFill>
                  <a:srgbClr val="F93B07"/>
                </a:solidFill>
                <a:latin typeface="+mn-lt"/>
              </a:rPr>
              <a:t>Kim Öğretiyor?</a:t>
            </a:r>
            <a:endParaRPr lang="tr-TR" sz="2400" b="1" u="sng" dirty="0">
              <a:solidFill>
                <a:srgbClr val="F93B07"/>
              </a:solidFill>
              <a:latin typeface="+mn-lt"/>
            </a:endParaRPr>
          </a:p>
        </p:txBody>
      </p:sp>
      <p:sp>
        <p:nvSpPr>
          <p:cNvPr id="3" name="Unvan 1"/>
          <p:cNvSpPr txBox="1">
            <a:spLocks/>
          </p:cNvSpPr>
          <p:nvPr/>
        </p:nvSpPr>
        <p:spPr>
          <a:xfrm>
            <a:off x="1086788" y="1567543"/>
            <a:ext cx="3183647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400" dirty="0" smtClean="0">
                <a:latin typeface="+mn-lt"/>
              </a:rPr>
              <a:t>Anne-Baba </a:t>
            </a:r>
            <a:endParaRPr lang="tr-TR" sz="2400" dirty="0">
              <a:latin typeface="+mn-lt"/>
            </a:endParaRPr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1086788" y="2081215"/>
            <a:ext cx="3183647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400" dirty="0" smtClean="0">
                <a:latin typeface="+mn-lt"/>
              </a:rPr>
              <a:t>Din</a:t>
            </a:r>
            <a:endParaRPr lang="tr-TR" sz="2400" dirty="0">
              <a:latin typeface="+mn-lt"/>
            </a:endParaRPr>
          </a:p>
        </p:txBody>
      </p:sp>
      <p:sp>
        <p:nvSpPr>
          <p:cNvPr id="6" name="Unvan 1"/>
          <p:cNvSpPr txBox="1">
            <a:spLocks/>
          </p:cNvSpPr>
          <p:nvPr/>
        </p:nvSpPr>
        <p:spPr>
          <a:xfrm>
            <a:off x="1086787" y="2625501"/>
            <a:ext cx="3183647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400" dirty="0" smtClean="0">
                <a:latin typeface="+mn-lt"/>
              </a:rPr>
              <a:t>Öğretmen</a:t>
            </a:r>
            <a:endParaRPr lang="tr-TR" sz="2400" dirty="0">
              <a:latin typeface="+mn-lt"/>
            </a:endParaRPr>
          </a:p>
        </p:txBody>
      </p:sp>
      <p:sp>
        <p:nvSpPr>
          <p:cNvPr id="7" name="Unvan 1"/>
          <p:cNvSpPr txBox="1">
            <a:spLocks/>
          </p:cNvSpPr>
          <p:nvPr/>
        </p:nvSpPr>
        <p:spPr>
          <a:xfrm>
            <a:off x="1086786" y="3222859"/>
            <a:ext cx="3183647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400" dirty="0" smtClean="0">
                <a:latin typeface="+mn-lt"/>
              </a:rPr>
              <a:t>Avukat</a:t>
            </a:r>
            <a:endParaRPr lang="tr-TR" sz="2400" dirty="0">
              <a:latin typeface="+mn-lt"/>
            </a:endParaRPr>
          </a:p>
        </p:txBody>
      </p:sp>
      <p:sp>
        <p:nvSpPr>
          <p:cNvPr id="8" name="Unvan 1"/>
          <p:cNvSpPr txBox="1">
            <a:spLocks/>
          </p:cNvSpPr>
          <p:nvPr/>
        </p:nvSpPr>
        <p:spPr>
          <a:xfrm>
            <a:off x="1086788" y="3814941"/>
            <a:ext cx="3183647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400" dirty="0" smtClean="0">
                <a:latin typeface="+mn-lt"/>
              </a:rPr>
              <a:t>Doktor</a:t>
            </a:r>
            <a:endParaRPr lang="tr-TR" sz="2400" dirty="0">
              <a:latin typeface="+mn-lt"/>
            </a:endParaRPr>
          </a:p>
        </p:txBody>
      </p:sp>
      <p:sp>
        <p:nvSpPr>
          <p:cNvPr id="9" name="Unvan 1"/>
          <p:cNvSpPr txBox="1">
            <a:spLocks/>
          </p:cNvSpPr>
          <p:nvPr/>
        </p:nvSpPr>
        <p:spPr>
          <a:xfrm>
            <a:off x="4088523" y="1591358"/>
            <a:ext cx="3183647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400" dirty="0" smtClean="0">
                <a:latin typeface="+mn-lt"/>
              </a:rPr>
              <a:t>Devlet</a:t>
            </a:r>
            <a:endParaRPr lang="tr-TR" sz="2400" dirty="0">
              <a:latin typeface="+mn-lt"/>
            </a:endParaRPr>
          </a:p>
        </p:txBody>
      </p:sp>
      <p:sp>
        <p:nvSpPr>
          <p:cNvPr id="10" name="Unvan 1"/>
          <p:cNvSpPr txBox="1">
            <a:spLocks/>
          </p:cNvSpPr>
          <p:nvPr/>
        </p:nvSpPr>
        <p:spPr>
          <a:xfrm>
            <a:off x="4088523" y="2150951"/>
            <a:ext cx="3183647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400" dirty="0" smtClean="0">
                <a:latin typeface="+mn-lt"/>
              </a:rPr>
              <a:t>Arkadaşlar</a:t>
            </a:r>
            <a:endParaRPr lang="tr-TR" sz="2400" dirty="0">
              <a:latin typeface="+mn-lt"/>
            </a:endParaRPr>
          </a:p>
        </p:txBody>
      </p:sp>
      <p:sp>
        <p:nvSpPr>
          <p:cNvPr id="11" name="Unvan 1"/>
          <p:cNvSpPr txBox="1">
            <a:spLocks/>
          </p:cNvSpPr>
          <p:nvPr/>
        </p:nvSpPr>
        <p:spPr>
          <a:xfrm>
            <a:off x="4088523" y="2739811"/>
            <a:ext cx="3183647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400" dirty="0" smtClean="0">
                <a:latin typeface="+mn-lt"/>
              </a:rPr>
              <a:t>İnternet/Sosyal Medya</a:t>
            </a:r>
            <a:endParaRPr lang="tr-TR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3116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593931" y="651642"/>
            <a:ext cx="2843234" cy="735725"/>
          </a:xfrm>
        </p:spPr>
        <p:txBody>
          <a:bodyPr>
            <a:normAutofit/>
          </a:bodyPr>
          <a:lstStyle/>
          <a:p>
            <a:pPr algn="l"/>
            <a:r>
              <a:rPr lang="tr-TR" sz="3200" b="1" dirty="0" smtClean="0">
                <a:solidFill>
                  <a:srgbClr val="F93B07"/>
                </a:solidFill>
                <a:latin typeface="+mn-lt"/>
              </a:rPr>
              <a:t>Antik Yunan</a:t>
            </a:r>
            <a:endParaRPr lang="tr-TR" sz="3200" b="1" dirty="0">
              <a:solidFill>
                <a:srgbClr val="F93B07"/>
              </a:solidFill>
              <a:latin typeface="+mn-lt"/>
            </a:endParaRPr>
          </a:p>
        </p:txBody>
      </p:sp>
      <p:sp>
        <p:nvSpPr>
          <p:cNvPr id="16" name="Unvan 1"/>
          <p:cNvSpPr txBox="1">
            <a:spLocks/>
          </p:cNvSpPr>
          <p:nvPr/>
        </p:nvSpPr>
        <p:spPr>
          <a:xfrm>
            <a:off x="593931" y="1904128"/>
            <a:ext cx="7875771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dirty="0" smtClean="0">
                <a:latin typeface="+mn-lt"/>
              </a:rPr>
              <a:t>M.Ö. 7.yy </a:t>
            </a:r>
            <a:r>
              <a:rPr lang="tr-TR" sz="2000" dirty="0" smtClean="0">
                <a:latin typeface="+mn-lt"/>
                <a:sym typeface="Wingdings" panose="05000000000000000000" pitchFamily="2" charset="2"/>
              </a:rPr>
              <a:t> Ticaret  Siyaset (derebeylik-burjuva-demokrasi)</a:t>
            </a:r>
            <a:endParaRPr lang="tr-TR" sz="2000" dirty="0">
              <a:latin typeface="+mn-lt"/>
            </a:endParaRPr>
          </a:p>
        </p:txBody>
      </p:sp>
      <p:sp>
        <p:nvSpPr>
          <p:cNvPr id="17" name="Unvan 1"/>
          <p:cNvSpPr txBox="1">
            <a:spLocks/>
          </p:cNvSpPr>
          <p:nvPr/>
        </p:nvSpPr>
        <p:spPr>
          <a:xfrm>
            <a:off x="593931" y="2502026"/>
            <a:ext cx="11425967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dirty="0" smtClean="0">
                <a:latin typeface="+mn-lt"/>
              </a:rPr>
              <a:t>Hiyerarşik dünya, ilahi haklar, dinsel ahlak </a:t>
            </a:r>
            <a:r>
              <a:rPr lang="tr-TR" sz="2000" dirty="0" smtClean="0">
                <a:latin typeface="+mn-lt"/>
                <a:sym typeface="Wingdings" panose="05000000000000000000" pitchFamily="2" charset="2"/>
              </a:rPr>
              <a:t> eşitlikçi dünya tasarımı, doğal haklar, dün dışı </a:t>
            </a:r>
            <a:r>
              <a:rPr lang="tr-TR" sz="2000" dirty="0" err="1" smtClean="0">
                <a:latin typeface="+mn-lt"/>
                <a:sym typeface="Wingdings" panose="05000000000000000000" pitchFamily="2" charset="2"/>
              </a:rPr>
              <a:t>hümanistik</a:t>
            </a:r>
            <a:r>
              <a:rPr lang="tr-TR" sz="2000" dirty="0" smtClean="0">
                <a:latin typeface="+mn-lt"/>
                <a:sym typeface="Wingdings" panose="05000000000000000000" pitchFamily="2" charset="2"/>
              </a:rPr>
              <a:t> ahlak</a:t>
            </a:r>
            <a:endParaRPr lang="tr-TR" sz="2000" dirty="0">
              <a:latin typeface="+mn-lt"/>
            </a:endParaRPr>
          </a:p>
        </p:txBody>
      </p:sp>
      <p:sp>
        <p:nvSpPr>
          <p:cNvPr id="18" name="Unvan 1"/>
          <p:cNvSpPr txBox="1">
            <a:spLocks/>
          </p:cNvSpPr>
          <p:nvPr/>
        </p:nvSpPr>
        <p:spPr>
          <a:xfrm>
            <a:off x="1375891" y="3825059"/>
            <a:ext cx="3853545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dirty="0" smtClean="0">
                <a:latin typeface="+mn-lt"/>
              </a:rPr>
              <a:t>«Yunan Aydınlanması» (Sofistler)</a:t>
            </a:r>
            <a:endParaRPr lang="tr-TR" sz="2000" dirty="0">
              <a:latin typeface="+mn-lt"/>
            </a:endParaRPr>
          </a:p>
        </p:txBody>
      </p:sp>
      <p:sp>
        <p:nvSpPr>
          <p:cNvPr id="20" name="Aşağı Ok 4"/>
          <p:cNvSpPr/>
          <p:nvPr/>
        </p:nvSpPr>
        <p:spPr>
          <a:xfrm>
            <a:off x="2689619" y="3247717"/>
            <a:ext cx="389912" cy="430904"/>
          </a:xfrm>
          <a:prstGeom prst="downArrow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625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593931" y="367862"/>
            <a:ext cx="2843234" cy="735725"/>
          </a:xfrm>
        </p:spPr>
        <p:txBody>
          <a:bodyPr>
            <a:normAutofit/>
          </a:bodyPr>
          <a:lstStyle/>
          <a:p>
            <a:pPr algn="l"/>
            <a:r>
              <a:rPr lang="tr-TR" sz="3200" b="1" dirty="0" smtClean="0">
                <a:solidFill>
                  <a:srgbClr val="F93B07"/>
                </a:solidFill>
                <a:latin typeface="+mn-lt"/>
              </a:rPr>
              <a:t>Sokrates</a:t>
            </a:r>
            <a:endParaRPr lang="tr-TR" sz="3200" b="1" dirty="0">
              <a:solidFill>
                <a:srgbClr val="F93B07"/>
              </a:solidFill>
              <a:latin typeface="+mn-lt"/>
            </a:endParaRPr>
          </a:p>
        </p:txBody>
      </p:sp>
      <p:sp>
        <p:nvSpPr>
          <p:cNvPr id="11" name="Unvan 1"/>
          <p:cNvSpPr txBox="1">
            <a:spLocks/>
          </p:cNvSpPr>
          <p:nvPr/>
        </p:nvSpPr>
        <p:spPr>
          <a:xfrm>
            <a:off x="4629165" y="1214265"/>
            <a:ext cx="6291083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400" dirty="0" smtClean="0">
                <a:latin typeface="+mn-lt"/>
              </a:rPr>
              <a:t>Demokratik gelişme</a:t>
            </a:r>
            <a:r>
              <a:rPr lang="tr-TR" sz="2400" dirty="0" smtClean="0">
                <a:latin typeface="+mn-lt"/>
                <a:sym typeface="Wingdings" panose="05000000000000000000" pitchFamily="2" charset="2"/>
              </a:rPr>
              <a:t> Yarışma  Bilgili olma</a:t>
            </a:r>
            <a:endParaRPr lang="tr-TR" sz="2400" dirty="0">
              <a:latin typeface="+mn-lt"/>
            </a:endParaRPr>
          </a:p>
        </p:txBody>
      </p:sp>
      <p:sp>
        <p:nvSpPr>
          <p:cNvPr id="18" name="Unvan 1"/>
          <p:cNvSpPr txBox="1">
            <a:spLocks/>
          </p:cNvSpPr>
          <p:nvPr/>
        </p:nvSpPr>
        <p:spPr>
          <a:xfrm>
            <a:off x="4629165" y="2704422"/>
            <a:ext cx="3273852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dirty="0" smtClean="0">
                <a:latin typeface="+mn-lt"/>
              </a:rPr>
              <a:t>Doğru bilgi </a:t>
            </a:r>
            <a:r>
              <a:rPr lang="tr-TR" sz="2000" dirty="0" smtClean="0">
                <a:latin typeface="+mn-lt"/>
                <a:sym typeface="Wingdings" panose="05000000000000000000" pitchFamily="2" charset="2"/>
              </a:rPr>
              <a:t> doğru eylem</a:t>
            </a:r>
            <a:endParaRPr lang="tr-TR" sz="2000" dirty="0">
              <a:latin typeface="+mn-lt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623" y="1451540"/>
            <a:ext cx="2452542" cy="3377061"/>
          </a:xfrm>
          <a:prstGeom prst="rect">
            <a:avLst/>
          </a:prstGeom>
        </p:spPr>
      </p:pic>
      <p:sp>
        <p:nvSpPr>
          <p:cNvPr id="12" name="Unvan 1"/>
          <p:cNvSpPr txBox="1">
            <a:spLocks/>
          </p:cNvSpPr>
          <p:nvPr/>
        </p:nvSpPr>
        <p:spPr>
          <a:xfrm>
            <a:off x="4629165" y="1939893"/>
            <a:ext cx="5986283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400" dirty="0" smtClean="0">
                <a:latin typeface="+mn-lt"/>
              </a:rPr>
              <a:t>Ahlakta üstün olmak, erdemli olmak </a:t>
            </a:r>
            <a:r>
              <a:rPr lang="tr-TR" sz="2400" dirty="0" smtClean="0">
                <a:latin typeface="+mn-lt"/>
                <a:sym typeface="Wingdings" panose="05000000000000000000" pitchFamily="2" charset="2"/>
              </a:rPr>
              <a:t> bilgi</a:t>
            </a:r>
            <a:endParaRPr lang="tr-TR" sz="2400" dirty="0">
              <a:latin typeface="+mn-lt"/>
            </a:endParaRPr>
          </a:p>
        </p:txBody>
      </p:sp>
      <p:sp>
        <p:nvSpPr>
          <p:cNvPr id="19" name="Unvan 1"/>
          <p:cNvSpPr txBox="1">
            <a:spLocks/>
          </p:cNvSpPr>
          <p:nvPr/>
        </p:nvSpPr>
        <p:spPr>
          <a:xfrm>
            <a:off x="4629165" y="3416248"/>
            <a:ext cx="4803869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dirty="0" smtClean="0">
                <a:latin typeface="+mn-lt"/>
              </a:rPr>
              <a:t>Ahlaklı olmanın özü </a:t>
            </a:r>
            <a:r>
              <a:rPr lang="tr-TR" sz="2000" dirty="0" smtClean="0">
                <a:latin typeface="+mn-lt"/>
                <a:sym typeface="Wingdings" panose="05000000000000000000" pitchFamily="2" charset="2"/>
              </a:rPr>
              <a:t> «</a:t>
            </a:r>
            <a:r>
              <a:rPr lang="tr-TR" sz="2000" dirty="0" err="1" smtClean="0">
                <a:latin typeface="+mn-lt"/>
                <a:sym typeface="Wingdings" panose="05000000000000000000" pitchFamily="2" charset="2"/>
              </a:rPr>
              <a:t>iyi»yi</a:t>
            </a:r>
            <a:r>
              <a:rPr lang="tr-TR" sz="2000" dirty="0" smtClean="0">
                <a:latin typeface="+mn-lt"/>
                <a:sym typeface="Wingdings" panose="05000000000000000000" pitchFamily="2" charset="2"/>
              </a:rPr>
              <a:t> bilmek</a:t>
            </a:r>
            <a:endParaRPr lang="tr-TR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4254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593931" y="367862"/>
            <a:ext cx="2843234" cy="735725"/>
          </a:xfrm>
        </p:spPr>
        <p:txBody>
          <a:bodyPr>
            <a:normAutofit/>
          </a:bodyPr>
          <a:lstStyle/>
          <a:p>
            <a:pPr algn="l"/>
            <a:r>
              <a:rPr lang="tr-TR" sz="3200" b="1" dirty="0" smtClean="0">
                <a:solidFill>
                  <a:srgbClr val="F93B07"/>
                </a:solidFill>
                <a:latin typeface="+mn-lt"/>
              </a:rPr>
              <a:t>Sokrates</a:t>
            </a:r>
            <a:endParaRPr lang="tr-TR" sz="3200" b="1" dirty="0">
              <a:solidFill>
                <a:srgbClr val="F93B07"/>
              </a:solidFill>
              <a:latin typeface="+mn-lt"/>
            </a:endParaRPr>
          </a:p>
        </p:txBody>
      </p:sp>
      <p:sp>
        <p:nvSpPr>
          <p:cNvPr id="11" name="Unvan 1"/>
          <p:cNvSpPr txBox="1">
            <a:spLocks/>
          </p:cNvSpPr>
          <p:nvPr/>
        </p:nvSpPr>
        <p:spPr>
          <a:xfrm>
            <a:off x="740016" y="1320354"/>
            <a:ext cx="6291083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400" u="sng" dirty="0" smtClean="0">
                <a:latin typeface="+mn-lt"/>
              </a:rPr>
              <a:t>Cesaret:</a:t>
            </a:r>
            <a:endParaRPr lang="tr-TR" sz="2400" u="sng" dirty="0">
              <a:latin typeface="+mn-lt"/>
            </a:endParaRPr>
          </a:p>
        </p:txBody>
      </p:sp>
      <p:sp>
        <p:nvSpPr>
          <p:cNvPr id="12" name="Unvan 1"/>
          <p:cNvSpPr txBox="1">
            <a:spLocks/>
          </p:cNvSpPr>
          <p:nvPr/>
        </p:nvSpPr>
        <p:spPr>
          <a:xfrm>
            <a:off x="5574773" y="1348321"/>
            <a:ext cx="5986283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dirty="0" smtClean="0">
                <a:latin typeface="+mn-lt"/>
              </a:rPr>
              <a:t>«Ne olursa olsun yolumdan dönmeyeceğim»</a:t>
            </a:r>
            <a:endParaRPr lang="tr-TR" sz="2000" dirty="0">
              <a:latin typeface="+mn-lt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16" y="2161567"/>
            <a:ext cx="4117537" cy="2325852"/>
          </a:xfrm>
          <a:prstGeom prst="rect">
            <a:avLst/>
          </a:prstGeom>
        </p:spPr>
      </p:pic>
      <p:sp>
        <p:nvSpPr>
          <p:cNvPr id="9" name="Unvan 1"/>
          <p:cNvSpPr txBox="1">
            <a:spLocks/>
          </p:cNvSpPr>
          <p:nvPr/>
        </p:nvSpPr>
        <p:spPr>
          <a:xfrm>
            <a:off x="5574772" y="2161567"/>
            <a:ext cx="5986283" cy="127497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dirty="0" smtClean="0">
                <a:latin typeface="+mn-lt"/>
              </a:rPr>
              <a:t>«Yolcuğuna ara verip vermeyeceğine hemen karar vermeden, alınacak kararlara dair sonuçları kestirip, onlara bağlı olarak sürdürüp sürdürmeyeceğine karar veren»</a:t>
            </a:r>
            <a:endParaRPr lang="tr-TR" sz="2000" dirty="0">
              <a:latin typeface="+mn-lt"/>
            </a:endParaRPr>
          </a:p>
        </p:txBody>
      </p:sp>
      <p:sp>
        <p:nvSpPr>
          <p:cNvPr id="10" name="Unvan 1"/>
          <p:cNvSpPr txBox="1">
            <a:spLocks/>
          </p:cNvSpPr>
          <p:nvPr/>
        </p:nvSpPr>
        <p:spPr>
          <a:xfrm>
            <a:off x="5574771" y="3775239"/>
            <a:ext cx="5986283" cy="103060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dirty="0" smtClean="0">
                <a:latin typeface="+mn-lt"/>
              </a:rPr>
              <a:t>Cesaret: Neden korkulup korkulmayacağına, neyin göğüslenmeye değer olup, neden kaçınmanın iyi olacağına yönelik bilgi. </a:t>
            </a:r>
            <a:endParaRPr lang="tr-TR" sz="2000" dirty="0">
              <a:latin typeface="+mn-lt"/>
            </a:endParaRPr>
          </a:p>
        </p:txBody>
      </p:sp>
      <p:sp>
        <p:nvSpPr>
          <p:cNvPr id="13" name="Unvan 1"/>
          <p:cNvSpPr txBox="1">
            <a:spLocks/>
          </p:cNvSpPr>
          <p:nvPr/>
        </p:nvSpPr>
        <p:spPr>
          <a:xfrm>
            <a:off x="7277448" y="4942328"/>
            <a:ext cx="2150332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dirty="0" smtClean="0">
                <a:latin typeface="+mn-lt"/>
              </a:rPr>
              <a:t>Doğuştan mı?</a:t>
            </a:r>
            <a:endParaRPr lang="tr-TR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0660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Unvan 1"/>
          <p:cNvSpPr txBox="1">
            <a:spLocks/>
          </p:cNvSpPr>
          <p:nvPr/>
        </p:nvSpPr>
        <p:spPr>
          <a:xfrm>
            <a:off x="1193044" y="1608083"/>
            <a:ext cx="9989964" cy="89348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400" dirty="0" smtClean="0">
                <a:latin typeface="+mn-lt"/>
              </a:rPr>
              <a:t>Doğru bilgi, doğru erdemi meydana getirir? Bilgi ile eylem arasında hiçbir eylem bulunmamaktadır. </a:t>
            </a:r>
            <a:endParaRPr lang="tr-TR" sz="2400" dirty="0">
              <a:latin typeface="+mn-lt"/>
            </a:endParaRPr>
          </a:p>
        </p:txBody>
      </p:sp>
      <p:sp>
        <p:nvSpPr>
          <p:cNvPr id="6" name="Unvan 1"/>
          <p:cNvSpPr txBox="1">
            <a:spLocks/>
          </p:cNvSpPr>
          <p:nvPr/>
        </p:nvSpPr>
        <p:spPr>
          <a:xfrm>
            <a:off x="1345444" y="3120360"/>
            <a:ext cx="9989964" cy="89348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400" dirty="0" smtClean="0">
                <a:latin typeface="+mn-lt"/>
              </a:rPr>
              <a:t>Bu ifade doğru mudur?</a:t>
            </a:r>
            <a:endParaRPr lang="tr-TR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2689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593931" y="367862"/>
            <a:ext cx="2843234" cy="735725"/>
          </a:xfrm>
        </p:spPr>
        <p:txBody>
          <a:bodyPr>
            <a:normAutofit/>
          </a:bodyPr>
          <a:lstStyle/>
          <a:p>
            <a:pPr algn="l"/>
            <a:r>
              <a:rPr lang="tr-TR" sz="3200" b="1" dirty="0" smtClean="0">
                <a:solidFill>
                  <a:srgbClr val="F93B07"/>
                </a:solidFill>
                <a:latin typeface="+mn-lt"/>
              </a:rPr>
              <a:t>Platon</a:t>
            </a:r>
            <a:endParaRPr lang="tr-TR" sz="3200" b="1" dirty="0">
              <a:solidFill>
                <a:srgbClr val="F93B07"/>
              </a:solidFill>
              <a:latin typeface="+mn-lt"/>
            </a:endParaRPr>
          </a:p>
        </p:txBody>
      </p:sp>
      <p:sp>
        <p:nvSpPr>
          <p:cNvPr id="11" name="Unvan 1"/>
          <p:cNvSpPr txBox="1">
            <a:spLocks/>
          </p:cNvSpPr>
          <p:nvPr/>
        </p:nvSpPr>
        <p:spPr>
          <a:xfrm>
            <a:off x="4629165" y="1148951"/>
            <a:ext cx="6291083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400" dirty="0" smtClean="0">
                <a:latin typeface="+mn-lt"/>
              </a:rPr>
              <a:t>- Sofistleri eleştiriyor.</a:t>
            </a:r>
            <a:endParaRPr lang="tr-TR" sz="2400" dirty="0">
              <a:latin typeface="+mn-lt"/>
            </a:endParaRPr>
          </a:p>
        </p:txBody>
      </p:sp>
      <p:sp>
        <p:nvSpPr>
          <p:cNvPr id="18" name="Unvan 1"/>
          <p:cNvSpPr txBox="1">
            <a:spLocks/>
          </p:cNvSpPr>
          <p:nvPr/>
        </p:nvSpPr>
        <p:spPr>
          <a:xfrm>
            <a:off x="5627242" y="2015415"/>
            <a:ext cx="1277697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dirty="0" smtClean="0">
                <a:latin typeface="+mn-lt"/>
              </a:rPr>
              <a:t>Hakikat ?</a:t>
            </a:r>
            <a:endParaRPr lang="tr-TR" sz="2000" dirty="0">
              <a:latin typeface="+mn-lt"/>
            </a:endParaRPr>
          </a:p>
        </p:txBody>
      </p:sp>
      <p:sp>
        <p:nvSpPr>
          <p:cNvPr id="19" name="Unvan 1"/>
          <p:cNvSpPr txBox="1">
            <a:spLocks/>
          </p:cNvSpPr>
          <p:nvPr/>
        </p:nvSpPr>
        <p:spPr>
          <a:xfrm>
            <a:off x="5478251" y="2489965"/>
            <a:ext cx="1820621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dirty="0" smtClean="0">
                <a:latin typeface="+mn-lt"/>
              </a:rPr>
              <a:t>Temel ilkeler ?</a:t>
            </a:r>
            <a:endParaRPr lang="tr-TR" sz="2000" dirty="0">
              <a:latin typeface="+mn-lt"/>
            </a:endParaRPr>
          </a:p>
        </p:txBody>
      </p:sp>
      <p:pic>
        <p:nvPicPr>
          <p:cNvPr id="1026" name="Picture 2" descr="C:\Users\Beris Artan Özoran\Desktop\Platon-heykel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993" y="1262064"/>
            <a:ext cx="2566307" cy="389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şağı Ok 4"/>
          <p:cNvSpPr/>
          <p:nvPr/>
        </p:nvSpPr>
        <p:spPr>
          <a:xfrm>
            <a:off x="6070018" y="1633692"/>
            <a:ext cx="196073" cy="306201"/>
          </a:xfrm>
          <a:prstGeom prst="downArrow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Unvan 1"/>
          <p:cNvSpPr txBox="1">
            <a:spLocks/>
          </p:cNvSpPr>
          <p:nvPr/>
        </p:nvSpPr>
        <p:spPr>
          <a:xfrm>
            <a:off x="4763190" y="3200653"/>
            <a:ext cx="6291083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400" dirty="0" smtClean="0">
                <a:latin typeface="+mn-lt"/>
              </a:rPr>
              <a:t>- Huzur </a:t>
            </a:r>
            <a:r>
              <a:rPr lang="tr-TR" sz="2400" dirty="0" smtClean="0">
                <a:latin typeface="+mn-lt"/>
                <a:sym typeface="Wingdings" pitchFamily="2" charset="2"/>
              </a:rPr>
              <a:t> Hakikat</a:t>
            </a:r>
            <a:endParaRPr lang="tr-TR" sz="2400" dirty="0">
              <a:latin typeface="+mn-lt"/>
            </a:endParaRPr>
          </a:p>
        </p:txBody>
      </p:sp>
      <p:sp>
        <p:nvSpPr>
          <p:cNvPr id="13" name="Aşağı Ok 4"/>
          <p:cNvSpPr/>
          <p:nvPr/>
        </p:nvSpPr>
        <p:spPr>
          <a:xfrm>
            <a:off x="6500004" y="3786342"/>
            <a:ext cx="196073" cy="306201"/>
          </a:xfrm>
          <a:prstGeom prst="downArrow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Unvan 1"/>
          <p:cNvSpPr txBox="1">
            <a:spLocks/>
          </p:cNvSpPr>
          <p:nvPr/>
        </p:nvSpPr>
        <p:spPr>
          <a:xfrm>
            <a:off x="5158737" y="4555670"/>
            <a:ext cx="4067998" cy="3616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000" dirty="0" smtClean="0">
                <a:latin typeface="+mn-lt"/>
              </a:rPr>
              <a:t>«Bu dünyadan hareketle bulamayız»</a:t>
            </a:r>
          </a:p>
          <a:p>
            <a:r>
              <a:rPr lang="tr-TR" sz="2000" dirty="0" smtClean="0">
                <a:latin typeface="+mn-lt"/>
              </a:rPr>
              <a:t>(İdealar dünyası)</a:t>
            </a:r>
            <a:endParaRPr lang="tr-TR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06549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593931" y="367862"/>
            <a:ext cx="2843234" cy="735725"/>
          </a:xfrm>
        </p:spPr>
        <p:txBody>
          <a:bodyPr>
            <a:normAutofit/>
          </a:bodyPr>
          <a:lstStyle/>
          <a:p>
            <a:pPr algn="l"/>
            <a:r>
              <a:rPr lang="tr-TR" sz="3200" b="1" dirty="0" smtClean="0">
                <a:solidFill>
                  <a:srgbClr val="F93B07"/>
                </a:solidFill>
                <a:latin typeface="+mn-lt"/>
              </a:rPr>
              <a:t>Platon</a:t>
            </a:r>
            <a:endParaRPr lang="tr-TR" sz="3200" b="1" dirty="0">
              <a:solidFill>
                <a:srgbClr val="F93B07"/>
              </a:solidFill>
              <a:latin typeface="+mn-lt"/>
            </a:endParaRPr>
          </a:p>
        </p:txBody>
      </p:sp>
      <p:sp>
        <p:nvSpPr>
          <p:cNvPr id="11" name="Unvan 1"/>
          <p:cNvSpPr txBox="1">
            <a:spLocks/>
          </p:cNvSpPr>
          <p:nvPr/>
        </p:nvSpPr>
        <p:spPr>
          <a:xfrm>
            <a:off x="740016" y="1320354"/>
            <a:ext cx="6291083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400" u="sng" dirty="0" smtClean="0">
                <a:latin typeface="+mn-lt"/>
              </a:rPr>
              <a:t>4 Temel Erdem</a:t>
            </a:r>
            <a:endParaRPr lang="tr-TR" sz="2400" u="sng" dirty="0">
              <a:latin typeface="+mn-lt"/>
            </a:endParaRPr>
          </a:p>
        </p:txBody>
      </p:sp>
      <p:sp>
        <p:nvSpPr>
          <p:cNvPr id="12" name="Unvan 1"/>
          <p:cNvSpPr txBox="1">
            <a:spLocks/>
          </p:cNvSpPr>
          <p:nvPr/>
        </p:nvSpPr>
        <p:spPr>
          <a:xfrm>
            <a:off x="740017" y="2050449"/>
            <a:ext cx="1431684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dirty="0" smtClean="0">
                <a:latin typeface="+mn-lt"/>
              </a:rPr>
              <a:t>- Bilgelik</a:t>
            </a:r>
            <a:endParaRPr lang="tr-TR" sz="2000" dirty="0">
              <a:latin typeface="+mn-lt"/>
            </a:endParaRPr>
          </a:p>
        </p:txBody>
      </p:sp>
      <p:sp>
        <p:nvSpPr>
          <p:cNvPr id="14" name="Unvan 1"/>
          <p:cNvSpPr txBox="1">
            <a:spLocks/>
          </p:cNvSpPr>
          <p:nvPr/>
        </p:nvSpPr>
        <p:spPr>
          <a:xfrm>
            <a:off x="740016" y="2569160"/>
            <a:ext cx="5986283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dirty="0" smtClean="0">
                <a:latin typeface="+mn-lt"/>
              </a:rPr>
              <a:t>- Cesaret</a:t>
            </a:r>
            <a:endParaRPr lang="tr-TR" sz="2000" dirty="0">
              <a:latin typeface="+mn-lt"/>
            </a:endParaRPr>
          </a:p>
        </p:txBody>
      </p:sp>
      <p:sp>
        <p:nvSpPr>
          <p:cNvPr id="15" name="Unvan 1"/>
          <p:cNvSpPr txBox="1">
            <a:spLocks/>
          </p:cNvSpPr>
          <p:nvPr/>
        </p:nvSpPr>
        <p:spPr>
          <a:xfrm>
            <a:off x="740016" y="3049610"/>
            <a:ext cx="5986283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dirty="0" smtClean="0">
                <a:latin typeface="+mn-lt"/>
              </a:rPr>
              <a:t>- Ölçülülük</a:t>
            </a:r>
            <a:endParaRPr lang="tr-TR" sz="2000" dirty="0">
              <a:latin typeface="+mn-lt"/>
            </a:endParaRPr>
          </a:p>
        </p:txBody>
      </p:sp>
      <p:sp>
        <p:nvSpPr>
          <p:cNvPr id="16" name="Unvan 1"/>
          <p:cNvSpPr txBox="1">
            <a:spLocks/>
          </p:cNvSpPr>
          <p:nvPr/>
        </p:nvSpPr>
        <p:spPr>
          <a:xfrm>
            <a:off x="810771" y="3613363"/>
            <a:ext cx="5986283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dirty="0" smtClean="0">
                <a:latin typeface="+mn-lt"/>
              </a:rPr>
              <a:t>- Adalet</a:t>
            </a:r>
            <a:endParaRPr lang="tr-TR" sz="2000" dirty="0">
              <a:latin typeface="+mn-lt"/>
            </a:endParaRPr>
          </a:p>
        </p:txBody>
      </p:sp>
      <p:sp>
        <p:nvSpPr>
          <p:cNvPr id="17" name="Aşağı Ok 4"/>
          <p:cNvSpPr/>
          <p:nvPr/>
        </p:nvSpPr>
        <p:spPr>
          <a:xfrm rot="16200000">
            <a:off x="2481103" y="2051841"/>
            <a:ext cx="212280" cy="540527"/>
          </a:xfrm>
          <a:prstGeom prst="downArrow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sosceles Triangle 2"/>
          <p:cNvSpPr/>
          <p:nvPr/>
        </p:nvSpPr>
        <p:spPr>
          <a:xfrm>
            <a:off x="9511392" y="1559864"/>
            <a:ext cx="1485902" cy="2248297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Unvan 1"/>
          <p:cNvSpPr txBox="1">
            <a:spLocks/>
          </p:cNvSpPr>
          <p:nvPr/>
        </p:nvSpPr>
        <p:spPr>
          <a:xfrm>
            <a:off x="8462854" y="1452568"/>
            <a:ext cx="2097076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dirty="0" smtClean="0">
                <a:latin typeface="+mn-lt"/>
              </a:rPr>
              <a:t>Filozof yönetici</a:t>
            </a:r>
            <a:endParaRPr lang="tr-TR" sz="2000" dirty="0">
              <a:latin typeface="+mn-lt"/>
            </a:endParaRPr>
          </a:p>
        </p:txBody>
      </p:sp>
      <p:sp>
        <p:nvSpPr>
          <p:cNvPr id="19" name="Unvan 1"/>
          <p:cNvSpPr txBox="1">
            <a:spLocks/>
          </p:cNvSpPr>
          <p:nvPr/>
        </p:nvSpPr>
        <p:spPr>
          <a:xfrm>
            <a:off x="8726046" y="2278032"/>
            <a:ext cx="2097076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dirty="0">
                <a:latin typeface="+mn-lt"/>
              </a:rPr>
              <a:t>B</a:t>
            </a:r>
            <a:r>
              <a:rPr lang="tr-TR" sz="2000" dirty="0" smtClean="0">
                <a:latin typeface="+mn-lt"/>
              </a:rPr>
              <a:t>ekçiler</a:t>
            </a:r>
            <a:endParaRPr lang="tr-TR" sz="2000" dirty="0">
              <a:latin typeface="+mn-lt"/>
            </a:endParaRPr>
          </a:p>
        </p:txBody>
      </p:sp>
      <p:sp>
        <p:nvSpPr>
          <p:cNvPr id="20" name="Unvan 1"/>
          <p:cNvSpPr txBox="1">
            <a:spLocks/>
          </p:cNvSpPr>
          <p:nvPr/>
        </p:nvSpPr>
        <p:spPr>
          <a:xfrm>
            <a:off x="8439508" y="3127233"/>
            <a:ext cx="1335076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dirty="0" smtClean="0">
                <a:latin typeface="+mn-lt"/>
              </a:rPr>
              <a:t>Üreticiler</a:t>
            </a:r>
            <a:endParaRPr lang="tr-TR" sz="2000" dirty="0">
              <a:latin typeface="+mn-lt"/>
            </a:endParaRPr>
          </a:p>
        </p:txBody>
      </p:sp>
      <p:sp>
        <p:nvSpPr>
          <p:cNvPr id="21" name="Unvan 1"/>
          <p:cNvSpPr txBox="1">
            <a:spLocks/>
          </p:cNvSpPr>
          <p:nvPr/>
        </p:nvSpPr>
        <p:spPr>
          <a:xfrm>
            <a:off x="2981933" y="2054496"/>
            <a:ext cx="2430987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dirty="0" smtClean="0">
                <a:latin typeface="+mn-lt"/>
              </a:rPr>
              <a:t>Filozof yönetici</a:t>
            </a:r>
            <a:endParaRPr lang="tr-TR" sz="2000" dirty="0">
              <a:latin typeface="+mn-lt"/>
            </a:endParaRPr>
          </a:p>
        </p:txBody>
      </p:sp>
      <p:sp>
        <p:nvSpPr>
          <p:cNvPr id="22" name="Aşağı Ok 4"/>
          <p:cNvSpPr/>
          <p:nvPr/>
        </p:nvSpPr>
        <p:spPr>
          <a:xfrm rot="16200000">
            <a:off x="2469382" y="2588458"/>
            <a:ext cx="212280" cy="540527"/>
          </a:xfrm>
          <a:prstGeom prst="downArrow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Unvan 1"/>
          <p:cNvSpPr txBox="1">
            <a:spLocks/>
          </p:cNvSpPr>
          <p:nvPr/>
        </p:nvSpPr>
        <p:spPr>
          <a:xfrm>
            <a:off x="2981933" y="2589049"/>
            <a:ext cx="2430987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dirty="0" smtClean="0">
                <a:latin typeface="+mn-lt"/>
              </a:rPr>
              <a:t>Bekçiler</a:t>
            </a:r>
            <a:endParaRPr lang="tr-TR" sz="2000" dirty="0">
              <a:latin typeface="+mn-lt"/>
            </a:endParaRPr>
          </a:p>
        </p:txBody>
      </p:sp>
      <p:sp>
        <p:nvSpPr>
          <p:cNvPr id="24" name="Aşağı Ok 4"/>
          <p:cNvSpPr/>
          <p:nvPr/>
        </p:nvSpPr>
        <p:spPr>
          <a:xfrm rot="16200000">
            <a:off x="2460383" y="3094244"/>
            <a:ext cx="212280" cy="540527"/>
          </a:xfrm>
          <a:prstGeom prst="downArrow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" name="Unvan 1"/>
          <p:cNvSpPr txBox="1">
            <a:spLocks/>
          </p:cNvSpPr>
          <p:nvPr/>
        </p:nvSpPr>
        <p:spPr>
          <a:xfrm>
            <a:off x="2981933" y="3063599"/>
            <a:ext cx="3744366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dirty="0" smtClean="0">
                <a:latin typeface="+mn-lt"/>
              </a:rPr>
              <a:t>Üreticiler – Özel mülkiyet</a:t>
            </a:r>
            <a:endParaRPr lang="tr-TR" sz="2000" dirty="0">
              <a:latin typeface="+mn-lt"/>
            </a:endParaRPr>
          </a:p>
        </p:txBody>
      </p:sp>
      <p:sp>
        <p:nvSpPr>
          <p:cNvPr id="26" name="Unvan 1"/>
          <p:cNvSpPr txBox="1">
            <a:spLocks/>
          </p:cNvSpPr>
          <p:nvPr/>
        </p:nvSpPr>
        <p:spPr>
          <a:xfrm>
            <a:off x="1947040" y="4658720"/>
            <a:ext cx="9050254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dirty="0" smtClean="0">
                <a:latin typeface="+mn-lt"/>
              </a:rPr>
              <a:t>Mutluluk hazza dayalı bir hayat olmaktan çok, sakin ve ölçülü bir hayttır.</a:t>
            </a:r>
            <a:endParaRPr lang="tr-TR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7684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593931" y="367862"/>
            <a:ext cx="2843234" cy="735725"/>
          </a:xfrm>
        </p:spPr>
        <p:txBody>
          <a:bodyPr>
            <a:normAutofit/>
          </a:bodyPr>
          <a:lstStyle/>
          <a:p>
            <a:pPr algn="l"/>
            <a:r>
              <a:rPr lang="tr-TR" sz="3200" b="1" dirty="0" smtClean="0">
                <a:solidFill>
                  <a:srgbClr val="F93B07"/>
                </a:solidFill>
                <a:latin typeface="+mn-lt"/>
              </a:rPr>
              <a:t>Aristotales</a:t>
            </a:r>
            <a:endParaRPr lang="tr-TR" sz="3200" b="1" dirty="0">
              <a:solidFill>
                <a:srgbClr val="F93B07"/>
              </a:solidFill>
              <a:latin typeface="+mn-lt"/>
            </a:endParaRPr>
          </a:p>
        </p:txBody>
      </p:sp>
      <p:sp>
        <p:nvSpPr>
          <p:cNvPr id="11" name="Unvan 1"/>
          <p:cNvSpPr txBox="1">
            <a:spLocks/>
          </p:cNvSpPr>
          <p:nvPr/>
        </p:nvSpPr>
        <p:spPr>
          <a:xfrm>
            <a:off x="4629165" y="1214265"/>
            <a:ext cx="6291083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400" dirty="0" smtClean="0">
                <a:latin typeface="+mn-lt"/>
              </a:rPr>
              <a:t>Ayüstü alem – Ayaltı alem</a:t>
            </a:r>
            <a:endParaRPr lang="tr-TR" sz="2400" dirty="0">
              <a:latin typeface="+mn-lt"/>
            </a:endParaRPr>
          </a:p>
        </p:txBody>
      </p:sp>
      <p:sp>
        <p:nvSpPr>
          <p:cNvPr id="18" name="Unvan 1"/>
          <p:cNvSpPr txBox="1">
            <a:spLocks/>
          </p:cNvSpPr>
          <p:nvPr/>
        </p:nvSpPr>
        <p:spPr>
          <a:xfrm>
            <a:off x="4629166" y="2031294"/>
            <a:ext cx="1298106" cy="40311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dirty="0" smtClean="0">
                <a:latin typeface="+mn-lt"/>
              </a:rPr>
              <a:t>Metafizik</a:t>
            </a:r>
          </a:p>
        </p:txBody>
      </p:sp>
      <p:sp>
        <p:nvSpPr>
          <p:cNvPr id="19" name="Unvan 1"/>
          <p:cNvSpPr txBox="1">
            <a:spLocks/>
          </p:cNvSpPr>
          <p:nvPr/>
        </p:nvSpPr>
        <p:spPr>
          <a:xfrm>
            <a:off x="4367908" y="3178973"/>
            <a:ext cx="6123199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dirty="0" smtClean="0">
                <a:latin typeface="+mn-lt"/>
              </a:rPr>
              <a:t>- Peşinden koştuğumuz şey haz değil mutluluktır.</a:t>
            </a:r>
            <a:endParaRPr lang="tr-TR" sz="2000" dirty="0">
              <a:latin typeface="+mn-lt"/>
            </a:endParaRPr>
          </a:p>
        </p:txBody>
      </p:sp>
      <p:pic>
        <p:nvPicPr>
          <p:cNvPr id="2050" name="Picture 2" descr="C:\Users\Beris Artan Özoran\Desktop\artist_1244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451" y="1451540"/>
            <a:ext cx="2488546" cy="3174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şağı Ok 4"/>
          <p:cNvSpPr/>
          <p:nvPr/>
        </p:nvSpPr>
        <p:spPr>
          <a:xfrm>
            <a:off x="5073975" y="1712121"/>
            <a:ext cx="196073" cy="306201"/>
          </a:xfrm>
          <a:prstGeom prst="downArrow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Aşağı Ok 4"/>
          <p:cNvSpPr/>
          <p:nvPr/>
        </p:nvSpPr>
        <p:spPr>
          <a:xfrm>
            <a:off x="7031099" y="1725093"/>
            <a:ext cx="196073" cy="306201"/>
          </a:xfrm>
          <a:prstGeom prst="downArrow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Unvan 1"/>
          <p:cNvSpPr txBox="1">
            <a:spLocks/>
          </p:cNvSpPr>
          <p:nvPr/>
        </p:nvSpPr>
        <p:spPr>
          <a:xfrm>
            <a:off x="6659351" y="2126080"/>
            <a:ext cx="1298106" cy="61665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dirty="0" smtClean="0">
                <a:latin typeface="+mn-lt"/>
              </a:rPr>
              <a:t>Ahlak</a:t>
            </a:r>
          </a:p>
          <a:p>
            <a:pPr algn="l"/>
            <a:r>
              <a:rPr lang="tr-TR" sz="2000" dirty="0" smtClean="0">
                <a:latin typeface="+mn-lt"/>
              </a:rPr>
              <a:t>Politika</a:t>
            </a:r>
          </a:p>
        </p:txBody>
      </p:sp>
      <p:sp>
        <p:nvSpPr>
          <p:cNvPr id="14" name="Unvan 1"/>
          <p:cNvSpPr txBox="1">
            <a:spLocks/>
          </p:cNvSpPr>
          <p:nvPr/>
        </p:nvSpPr>
        <p:spPr>
          <a:xfrm>
            <a:off x="4367908" y="3687546"/>
            <a:ext cx="6123199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dirty="0" smtClean="0">
                <a:latin typeface="+mn-lt"/>
              </a:rPr>
              <a:t>- Erdemler ikiye ayrılır.</a:t>
            </a:r>
            <a:endParaRPr lang="tr-TR" sz="2000" dirty="0">
              <a:latin typeface="+mn-lt"/>
            </a:endParaRPr>
          </a:p>
        </p:txBody>
      </p:sp>
      <p:sp>
        <p:nvSpPr>
          <p:cNvPr id="15" name="Aşağı Ok 4"/>
          <p:cNvSpPr/>
          <p:nvPr/>
        </p:nvSpPr>
        <p:spPr>
          <a:xfrm>
            <a:off x="4629166" y="4162096"/>
            <a:ext cx="196073" cy="306201"/>
          </a:xfrm>
          <a:prstGeom prst="downArrow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Unvan 1"/>
          <p:cNvSpPr txBox="1">
            <a:spLocks/>
          </p:cNvSpPr>
          <p:nvPr/>
        </p:nvSpPr>
        <p:spPr>
          <a:xfrm>
            <a:off x="4178763" y="4607975"/>
            <a:ext cx="2182569" cy="40311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u="sng" dirty="0" smtClean="0">
                <a:latin typeface="+mn-lt"/>
              </a:rPr>
              <a:t>Düşünce erdemleri</a:t>
            </a:r>
          </a:p>
        </p:txBody>
      </p:sp>
      <p:sp>
        <p:nvSpPr>
          <p:cNvPr id="17" name="Aşağı Ok 4"/>
          <p:cNvSpPr/>
          <p:nvPr/>
        </p:nvSpPr>
        <p:spPr>
          <a:xfrm>
            <a:off x="7954800" y="4172693"/>
            <a:ext cx="196073" cy="306201"/>
          </a:xfrm>
          <a:prstGeom prst="downArrow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Unvan 1"/>
          <p:cNvSpPr txBox="1">
            <a:spLocks/>
          </p:cNvSpPr>
          <p:nvPr/>
        </p:nvSpPr>
        <p:spPr>
          <a:xfrm>
            <a:off x="7059588" y="4607463"/>
            <a:ext cx="2182569" cy="40311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u="sng" dirty="0" smtClean="0">
                <a:latin typeface="+mn-lt"/>
              </a:rPr>
              <a:t>Karakter erdemleri</a:t>
            </a:r>
          </a:p>
        </p:txBody>
      </p:sp>
      <p:sp>
        <p:nvSpPr>
          <p:cNvPr id="21" name="Unvan 1"/>
          <p:cNvSpPr txBox="1">
            <a:spLocks/>
          </p:cNvSpPr>
          <p:nvPr/>
        </p:nvSpPr>
        <p:spPr>
          <a:xfrm>
            <a:off x="3845683" y="5169374"/>
            <a:ext cx="3185416" cy="40311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dirty="0" smtClean="0">
                <a:latin typeface="+mn-lt"/>
              </a:rPr>
              <a:t>Bilgelik, doğru algılama, aklı başındalık</a:t>
            </a:r>
          </a:p>
        </p:txBody>
      </p:sp>
      <p:sp>
        <p:nvSpPr>
          <p:cNvPr id="22" name="Unvan 1"/>
          <p:cNvSpPr txBox="1">
            <a:spLocks/>
          </p:cNvSpPr>
          <p:nvPr/>
        </p:nvSpPr>
        <p:spPr>
          <a:xfrm>
            <a:off x="7129135" y="4983435"/>
            <a:ext cx="3185416" cy="40311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dirty="0" smtClean="0">
                <a:latin typeface="+mn-lt"/>
              </a:rPr>
              <a:t>Cömertlik, dürüstlük</a:t>
            </a:r>
          </a:p>
        </p:txBody>
      </p:sp>
    </p:spTree>
    <p:extLst>
      <p:ext uri="{BB962C8B-B14F-4D97-AF65-F5344CB8AC3E}">
        <p14:creationId xmlns:p14="http://schemas.microsoft.com/office/powerpoint/2010/main" val="306906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593931" y="367862"/>
            <a:ext cx="2843234" cy="735725"/>
          </a:xfrm>
        </p:spPr>
        <p:txBody>
          <a:bodyPr>
            <a:normAutofit/>
          </a:bodyPr>
          <a:lstStyle/>
          <a:p>
            <a:pPr algn="l"/>
            <a:r>
              <a:rPr lang="tr-TR" sz="3200" b="1" dirty="0" smtClean="0">
                <a:solidFill>
                  <a:srgbClr val="F93B07"/>
                </a:solidFill>
                <a:latin typeface="+mn-lt"/>
              </a:rPr>
              <a:t>Aristotales</a:t>
            </a:r>
            <a:endParaRPr lang="tr-TR" sz="3200" b="1" dirty="0">
              <a:solidFill>
                <a:srgbClr val="F93B07"/>
              </a:solidFill>
              <a:latin typeface="+mn-lt"/>
            </a:endParaRPr>
          </a:p>
        </p:txBody>
      </p:sp>
      <p:sp>
        <p:nvSpPr>
          <p:cNvPr id="11" name="Unvan 1"/>
          <p:cNvSpPr txBox="1">
            <a:spLocks/>
          </p:cNvSpPr>
          <p:nvPr/>
        </p:nvSpPr>
        <p:spPr>
          <a:xfrm>
            <a:off x="740016" y="1320354"/>
            <a:ext cx="6291083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400" u="sng" dirty="0" smtClean="0">
                <a:latin typeface="+mn-lt"/>
              </a:rPr>
              <a:t>Orta Yol</a:t>
            </a:r>
            <a:endParaRPr lang="tr-TR" sz="2400" u="sng" dirty="0">
              <a:latin typeface="+mn-lt"/>
            </a:endParaRPr>
          </a:p>
        </p:txBody>
      </p:sp>
      <p:sp>
        <p:nvSpPr>
          <p:cNvPr id="12" name="Unvan 1"/>
          <p:cNvSpPr txBox="1">
            <a:spLocks/>
          </p:cNvSpPr>
          <p:nvPr/>
        </p:nvSpPr>
        <p:spPr>
          <a:xfrm>
            <a:off x="740015" y="1927118"/>
            <a:ext cx="5391363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dirty="0" smtClean="0">
                <a:latin typeface="+mn-lt"/>
              </a:rPr>
              <a:t>Yiğitlik </a:t>
            </a:r>
            <a:r>
              <a:rPr lang="tr-TR" sz="2000" dirty="0" smtClean="0">
                <a:latin typeface="+mn-lt"/>
                <a:sym typeface="Wingdings" pitchFamily="2" charset="2"/>
              </a:rPr>
              <a:t> cürretli olma-korkak</a:t>
            </a:r>
            <a:endParaRPr lang="tr-TR" sz="2000" dirty="0">
              <a:latin typeface="+mn-lt"/>
            </a:endParaRPr>
          </a:p>
        </p:txBody>
      </p:sp>
      <p:sp>
        <p:nvSpPr>
          <p:cNvPr id="14" name="Unvan 1"/>
          <p:cNvSpPr txBox="1">
            <a:spLocks/>
          </p:cNvSpPr>
          <p:nvPr/>
        </p:nvSpPr>
        <p:spPr>
          <a:xfrm>
            <a:off x="740016" y="2437045"/>
            <a:ext cx="5986283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dirty="0" smtClean="0">
                <a:latin typeface="+mn-lt"/>
              </a:rPr>
              <a:t>Cesaret </a:t>
            </a:r>
            <a:r>
              <a:rPr lang="tr-TR" sz="2000" dirty="0" smtClean="0">
                <a:latin typeface="+mn-lt"/>
                <a:sym typeface="Wingdings" pitchFamily="2" charset="2"/>
              </a:rPr>
              <a:t> delilik-korkak</a:t>
            </a:r>
            <a:endParaRPr lang="tr-TR" sz="2000" dirty="0">
              <a:latin typeface="+mn-lt"/>
            </a:endParaRPr>
          </a:p>
        </p:txBody>
      </p:sp>
      <p:sp>
        <p:nvSpPr>
          <p:cNvPr id="15" name="Unvan 1"/>
          <p:cNvSpPr txBox="1">
            <a:spLocks/>
          </p:cNvSpPr>
          <p:nvPr/>
        </p:nvSpPr>
        <p:spPr>
          <a:xfrm>
            <a:off x="740014" y="3258367"/>
            <a:ext cx="1676615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dirty="0" smtClean="0">
                <a:latin typeface="+mn-lt"/>
              </a:rPr>
              <a:t>«EYLEM»</a:t>
            </a:r>
            <a:endParaRPr lang="tr-TR" sz="2000" dirty="0">
              <a:latin typeface="+mn-lt"/>
            </a:endParaRPr>
          </a:p>
        </p:txBody>
      </p:sp>
      <p:sp>
        <p:nvSpPr>
          <p:cNvPr id="18" name="Unvan 1"/>
          <p:cNvSpPr txBox="1">
            <a:spLocks/>
          </p:cNvSpPr>
          <p:nvPr/>
        </p:nvSpPr>
        <p:spPr>
          <a:xfrm>
            <a:off x="4993033" y="2294707"/>
            <a:ext cx="2097076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dirty="0" smtClean="0">
                <a:latin typeface="+mn-lt"/>
              </a:rPr>
              <a:t>Tercih</a:t>
            </a:r>
            <a:endParaRPr lang="tr-TR" sz="2000" dirty="0">
              <a:latin typeface="+mn-lt"/>
            </a:endParaRPr>
          </a:p>
        </p:txBody>
      </p:sp>
      <p:sp>
        <p:nvSpPr>
          <p:cNvPr id="24" name="Aşağı Ok 4"/>
          <p:cNvSpPr/>
          <p:nvPr/>
        </p:nvSpPr>
        <p:spPr>
          <a:xfrm rot="16200000">
            <a:off x="2580753" y="3291018"/>
            <a:ext cx="212280" cy="540527"/>
          </a:xfrm>
          <a:prstGeom prst="downArrow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6" name="Unvan 1"/>
          <p:cNvSpPr txBox="1">
            <a:spLocks/>
          </p:cNvSpPr>
          <p:nvPr/>
        </p:nvSpPr>
        <p:spPr>
          <a:xfrm>
            <a:off x="3228833" y="3190377"/>
            <a:ext cx="9050254" cy="7418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dirty="0" smtClean="0">
                <a:latin typeface="+mn-lt"/>
              </a:rPr>
              <a:t>İnsan yalnızca doğruyu bilerek «iyi» olmaz. İyi olanı seçerek ve «iyi» eylemde bulunarak «iyi» olabilir. (Yargıç)</a:t>
            </a:r>
            <a:endParaRPr lang="tr-TR" sz="2000" dirty="0">
              <a:latin typeface="+mn-lt"/>
            </a:endParaRPr>
          </a:p>
        </p:txBody>
      </p:sp>
      <p:sp>
        <p:nvSpPr>
          <p:cNvPr id="4" name="Right Brace 3"/>
          <p:cNvSpPr/>
          <p:nvPr/>
        </p:nvSpPr>
        <p:spPr>
          <a:xfrm>
            <a:off x="4208689" y="2023068"/>
            <a:ext cx="383721" cy="984477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7" name="Unvan 1"/>
          <p:cNvSpPr txBox="1">
            <a:spLocks/>
          </p:cNvSpPr>
          <p:nvPr/>
        </p:nvSpPr>
        <p:spPr>
          <a:xfrm>
            <a:off x="3228833" y="4010031"/>
            <a:ext cx="5986283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dirty="0" smtClean="0">
                <a:latin typeface="+mn-lt"/>
              </a:rPr>
              <a:t>- Kişi bilerek eylemde bulunmalı. (çocuk-deli)</a:t>
            </a:r>
            <a:endParaRPr lang="tr-TR" sz="2000" dirty="0">
              <a:latin typeface="+mn-lt"/>
            </a:endParaRPr>
          </a:p>
        </p:txBody>
      </p:sp>
      <p:sp>
        <p:nvSpPr>
          <p:cNvPr id="28" name="Unvan 1"/>
          <p:cNvSpPr txBox="1">
            <a:spLocks/>
          </p:cNvSpPr>
          <p:nvPr/>
        </p:nvSpPr>
        <p:spPr>
          <a:xfrm>
            <a:off x="3236996" y="4399373"/>
            <a:ext cx="5986283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dirty="0" smtClean="0">
                <a:latin typeface="+mn-lt"/>
              </a:rPr>
              <a:t>- Eylemleri tercih etmeli.</a:t>
            </a:r>
            <a:endParaRPr lang="tr-TR" sz="2000" dirty="0">
              <a:latin typeface="+mn-lt"/>
            </a:endParaRPr>
          </a:p>
        </p:txBody>
      </p:sp>
      <p:sp>
        <p:nvSpPr>
          <p:cNvPr id="29" name="Unvan 1"/>
          <p:cNvSpPr txBox="1">
            <a:spLocks/>
          </p:cNvSpPr>
          <p:nvPr/>
        </p:nvSpPr>
        <p:spPr>
          <a:xfrm>
            <a:off x="3269652" y="4770441"/>
            <a:ext cx="7158862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dirty="0" smtClean="0">
                <a:latin typeface="+mn-lt"/>
              </a:rPr>
              <a:t>- Sabit ve değişmeyen bir karakterden dolayı eylemde bulunmalı. </a:t>
            </a:r>
            <a:endParaRPr lang="tr-TR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44535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482630" y="594490"/>
            <a:ext cx="9827171" cy="735725"/>
          </a:xfrm>
        </p:spPr>
        <p:txBody>
          <a:bodyPr>
            <a:normAutofit/>
          </a:bodyPr>
          <a:lstStyle/>
          <a:p>
            <a:pPr algn="l"/>
            <a:r>
              <a:rPr lang="tr-TR" sz="3200" b="1" dirty="0" smtClean="0">
                <a:solidFill>
                  <a:srgbClr val="F93B07"/>
                </a:solidFill>
              </a:rPr>
              <a:t>2. Teleojik Etik Anlayışı</a:t>
            </a:r>
            <a:endParaRPr lang="tr-TR" sz="3200" b="1" dirty="0">
              <a:solidFill>
                <a:srgbClr val="F93B07"/>
              </a:solidFill>
            </a:endParaRPr>
          </a:p>
        </p:txBody>
      </p:sp>
      <p:sp>
        <p:nvSpPr>
          <p:cNvPr id="3" name="Unvan 1"/>
          <p:cNvSpPr txBox="1">
            <a:spLocks/>
          </p:cNvSpPr>
          <p:nvPr/>
        </p:nvSpPr>
        <p:spPr>
          <a:xfrm>
            <a:off x="482630" y="1935956"/>
            <a:ext cx="11415456" cy="11113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400" dirty="0" smtClean="0">
                <a:latin typeface="+mn-lt"/>
              </a:rPr>
              <a:t>Sonuçlar hakkında rasyonel düşünme anlamında gelir. Bu yaklaşıma göre, bir eylemin sonucu onun ahlaki statüsünü belirler. Dolayısıyla sonuç, kullanılan yolları ve araçları meşrulaştırır. Eğer eylemin sonucu iyiyse, bu eylem doğrudur. </a:t>
            </a:r>
            <a:endParaRPr lang="tr-TR" sz="2400" dirty="0">
              <a:latin typeface="+mn-lt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8498394" y="5168315"/>
            <a:ext cx="33996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Kaynak: </a:t>
            </a:r>
            <a:r>
              <a:rPr lang="tr-TR" b="1" dirty="0" err="1" smtClean="0"/>
              <a:t>Micheal</a:t>
            </a:r>
            <a:r>
              <a:rPr lang="tr-TR" b="1" dirty="0" smtClean="0"/>
              <a:t> </a:t>
            </a:r>
            <a:r>
              <a:rPr lang="tr-TR" b="1" dirty="0" err="1" smtClean="0"/>
              <a:t>Sandel</a:t>
            </a:r>
            <a:r>
              <a:rPr lang="tr-TR" b="1" dirty="0" smtClean="0"/>
              <a:t>, Adalet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4126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 txBox="1">
            <a:spLocks/>
          </p:cNvSpPr>
          <p:nvPr/>
        </p:nvSpPr>
        <p:spPr>
          <a:xfrm>
            <a:off x="829824" y="745572"/>
            <a:ext cx="6291083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400" b="1" u="sng" dirty="0" smtClean="0">
                <a:solidFill>
                  <a:srgbClr val="F93B07"/>
                </a:solidFill>
                <a:latin typeface="+mn-lt"/>
              </a:rPr>
              <a:t>Faydacılık: </a:t>
            </a:r>
            <a:endParaRPr lang="tr-TR" sz="2400" b="1" u="sng" dirty="0">
              <a:solidFill>
                <a:srgbClr val="F93B07"/>
              </a:solidFill>
              <a:latin typeface="+mn-lt"/>
            </a:endParaRPr>
          </a:p>
        </p:txBody>
      </p:sp>
      <p:sp>
        <p:nvSpPr>
          <p:cNvPr id="3" name="Unvan 1"/>
          <p:cNvSpPr txBox="1">
            <a:spLocks/>
          </p:cNvSpPr>
          <p:nvPr/>
        </p:nvSpPr>
        <p:spPr>
          <a:xfrm>
            <a:off x="931305" y="1379504"/>
            <a:ext cx="5943024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dirty="0" smtClean="0">
                <a:latin typeface="+mn-lt"/>
              </a:rPr>
              <a:t>En fazla sayıdaki insan için mutluluk getiren doğrudur. </a:t>
            </a:r>
            <a:endParaRPr lang="tr-TR" sz="2000" dirty="0">
              <a:latin typeface="+mn-lt"/>
            </a:endParaRPr>
          </a:p>
        </p:txBody>
      </p:sp>
      <p:pic>
        <p:nvPicPr>
          <p:cNvPr id="4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6585" y="1992085"/>
            <a:ext cx="4865915" cy="341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4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Beris Artan Özoran\Desktop\the-marke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19" y="176038"/>
            <a:ext cx="6475185" cy="4850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Unvan 1"/>
          <p:cNvSpPr txBox="1">
            <a:spLocks/>
          </p:cNvSpPr>
          <p:nvPr/>
        </p:nvSpPr>
        <p:spPr>
          <a:xfrm>
            <a:off x="893815" y="5026541"/>
            <a:ext cx="6262914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400" dirty="0" smtClean="0">
                <a:latin typeface="+mn-lt"/>
              </a:rPr>
              <a:t>Charleston South Carolina – Downtown Market</a:t>
            </a:r>
            <a:endParaRPr lang="tr-TR" sz="2400" dirty="0">
              <a:latin typeface="+mn-lt"/>
            </a:endParaRPr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7877907" y="4901730"/>
            <a:ext cx="4024879" cy="7400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b="1" dirty="0" smtClean="0">
                <a:latin typeface="+mn-lt"/>
              </a:rPr>
              <a:t>Kaynak: </a:t>
            </a:r>
            <a:r>
              <a:rPr lang="tr-TR" sz="2000" dirty="0" err="1" smtClean="0">
                <a:latin typeface="+mn-lt"/>
              </a:rPr>
              <a:t>Juan</a:t>
            </a:r>
            <a:r>
              <a:rPr lang="tr-TR" sz="2000" dirty="0" smtClean="0">
                <a:latin typeface="+mn-lt"/>
              </a:rPr>
              <a:t> </a:t>
            </a:r>
            <a:r>
              <a:rPr lang="tr-TR" sz="2000" dirty="0" err="1" smtClean="0">
                <a:latin typeface="+mn-lt"/>
              </a:rPr>
              <a:t>Enriquez</a:t>
            </a:r>
            <a:r>
              <a:rPr lang="tr-TR" sz="2000" dirty="0" smtClean="0">
                <a:latin typeface="+mn-lt"/>
              </a:rPr>
              <a:t>, «</a:t>
            </a:r>
            <a:r>
              <a:rPr lang="tr-TR" sz="2000" dirty="0" err="1" smtClean="0">
                <a:latin typeface="+mn-lt"/>
              </a:rPr>
              <a:t>Ethics</a:t>
            </a:r>
            <a:r>
              <a:rPr lang="tr-TR" sz="2000" dirty="0" smtClean="0">
                <a:latin typeface="+mn-lt"/>
              </a:rPr>
              <a:t> in </a:t>
            </a:r>
            <a:r>
              <a:rPr lang="tr-TR" sz="2000" dirty="0" err="1" smtClean="0">
                <a:latin typeface="+mn-lt"/>
              </a:rPr>
              <a:t>the</a:t>
            </a:r>
            <a:r>
              <a:rPr lang="tr-TR" sz="2000" dirty="0" smtClean="0">
                <a:latin typeface="+mn-lt"/>
              </a:rPr>
              <a:t> Age of </a:t>
            </a:r>
            <a:r>
              <a:rPr lang="tr-TR" sz="2000" dirty="0" err="1" smtClean="0">
                <a:latin typeface="+mn-lt"/>
              </a:rPr>
              <a:t>Technology</a:t>
            </a:r>
            <a:r>
              <a:rPr lang="tr-TR" sz="2000" dirty="0" smtClean="0">
                <a:latin typeface="+mn-lt"/>
              </a:rPr>
              <a:t>»</a:t>
            </a:r>
            <a:endParaRPr lang="tr-TR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3223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Beris Artan Özoran\Desktop\indi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71" y="977606"/>
            <a:ext cx="4923225" cy="327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Beris Artan Özoran\Desktop\1706193_620x4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1621" y="977606"/>
            <a:ext cx="4947558" cy="3271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34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/>
          <p:cNvSpPr txBox="1">
            <a:spLocks/>
          </p:cNvSpPr>
          <p:nvPr/>
        </p:nvSpPr>
        <p:spPr>
          <a:xfrm>
            <a:off x="1780389" y="1886202"/>
            <a:ext cx="9282217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800" dirty="0" smtClean="0">
                <a:latin typeface="+mn-lt"/>
              </a:rPr>
              <a:t>1 kişiyi kurban etmek pahasına, 5 kişiyi kurtarma ilkesi ??</a:t>
            </a:r>
            <a:endParaRPr lang="tr-TR" sz="2800" dirty="0">
              <a:latin typeface="+mn-lt"/>
            </a:endParaRPr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3527548" y="2736561"/>
            <a:ext cx="4097895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800" dirty="0" smtClean="0">
                <a:latin typeface="+mn-lt"/>
              </a:rPr>
              <a:t>Önemli olan sonuç mu?</a:t>
            </a:r>
            <a:endParaRPr lang="tr-TR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634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876" y="363429"/>
            <a:ext cx="3429000" cy="5017868"/>
          </a:xfrm>
          <a:prstGeom prst="rect">
            <a:avLst/>
          </a:prstGeom>
        </p:spPr>
      </p:pic>
      <p:sp>
        <p:nvSpPr>
          <p:cNvPr id="5" name="Unvan 1"/>
          <p:cNvSpPr txBox="1">
            <a:spLocks/>
          </p:cNvSpPr>
          <p:nvPr/>
        </p:nvSpPr>
        <p:spPr>
          <a:xfrm>
            <a:off x="4944154" y="701184"/>
            <a:ext cx="4767405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400" dirty="0" err="1" smtClean="0">
                <a:solidFill>
                  <a:srgbClr val="F93B07"/>
                </a:solidFill>
                <a:latin typeface="+mn-lt"/>
              </a:rPr>
              <a:t>Dudley-Stephans</a:t>
            </a:r>
            <a:r>
              <a:rPr lang="tr-TR" sz="2400" dirty="0" smtClean="0">
                <a:solidFill>
                  <a:srgbClr val="F93B07"/>
                </a:solidFill>
                <a:latin typeface="+mn-lt"/>
              </a:rPr>
              <a:t> Vakası</a:t>
            </a:r>
            <a:endParaRPr lang="tr-TR" sz="2400" dirty="0">
              <a:solidFill>
                <a:srgbClr val="F93B07"/>
              </a:solidFill>
              <a:latin typeface="+mn-lt"/>
            </a:endParaRPr>
          </a:p>
        </p:txBody>
      </p:sp>
      <p:sp>
        <p:nvSpPr>
          <p:cNvPr id="6" name="Unvan 1"/>
          <p:cNvSpPr txBox="1">
            <a:spLocks/>
          </p:cNvSpPr>
          <p:nvPr/>
        </p:nvSpPr>
        <p:spPr>
          <a:xfrm>
            <a:off x="4944154" y="1316039"/>
            <a:ext cx="6186301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dirty="0" smtClean="0">
                <a:latin typeface="+mn-lt"/>
              </a:rPr>
              <a:t>- 1884, Güney Atlantik, </a:t>
            </a:r>
            <a:r>
              <a:rPr lang="tr-TR" sz="2000" dirty="0" err="1" smtClean="0">
                <a:latin typeface="+mn-lt"/>
              </a:rPr>
              <a:t>Dudley</a:t>
            </a:r>
            <a:r>
              <a:rPr lang="tr-TR" sz="2000" dirty="0" smtClean="0">
                <a:latin typeface="+mn-lt"/>
              </a:rPr>
              <a:t>, </a:t>
            </a:r>
            <a:r>
              <a:rPr lang="tr-TR" sz="2000" dirty="0" err="1" smtClean="0">
                <a:latin typeface="+mn-lt"/>
              </a:rPr>
              <a:t>Stephans</a:t>
            </a:r>
            <a:r>
              <a:rPr lang="tr-TR" sz="2000" dirty="0" smtClean="0">
                <a:latin typeface="+mn-lt"/>
              </a:rPr>
              <a:t>, </a:t>
            </a:r>
            <a:r>
              <a:rPr lang="tr-TR" sz="2000" dirty="0" err="1" smtClean="0">
                <a:latin typeface="+mn-lt"/>
              </a:rPr>
              <a:t>Brook</a:t>
            </a:r>
            <a:r>
              <a:rPr lang="tr-TR" sz="2000" dirty="0" smtClean="0">
                <a:latin typeface="+mn-lt"/>
              </a:rPr>
              <a:t> ve </a:t>
            </a:r>
            <a:r>
              <a:rPr lang="tr-TR" sz="2000" dirty="0" err="1" smtClean="0">
                <a:latin typeface="+mn-lt"/>
              </a:rPr>
              <a:t>Parker</a:t>
            </a:r>
            <a:endParaRPr lang="tr-TR" sz="2000" dirty="0">
              <a:latin typeface="+mn-lt"/>
            </a:endParaRPr>
          </a:p>
        </p:txBody>
      </p:sp>
      <p:sp>
        <p:nvSpPr>
          <p:cNvPr id="7" name="Unvan 1"/>
          <p:cNvSpPr txBox="1">
            <a:spLocks/>
          </p:cNvSpPr>
          <p:nvPr/>
        </p:nvSpPr>
        <p:spPr>
          <a:xfrm>
            <a:off x="4944154" y="1930894"/>
            <a:ext cx="6186301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dirty="0" smtClean="0">
                <a:latin typeface="+mn-lt"/>
              </a:rPr>
              <a:t>- 19.gün </a:t>
            </a:r>
            <a:r>
              <a:rPr lang="tr-TR" sz="2000" dirty="0" smtClean="0">
                <a:latin typeface="+mn-lt"/>
                <a:sym typeface="Wingdings" panose="05000000000000000000" pitchFamily="2" charset="2"/>
              </a:rPr>
              <a:t> Kura ?</a:t>
            </a:r>
            <a:endParaRPr lang="tr-TR" sz="2000" dirty="0">
              <a:latin typeface="+mn-lt"/>
            </a:endParaRPr>
          </a:p>
        </p:txBody>
      </p:sp>
      <p:sp>
        <p:nvSpPr>
          <p:cNvPr id="8" name="Unvan 1"/>
          <p:cNvSpPr txBox="1">
            <a:spLocks/>
          </p:cNvSpPr>
          <p:nvPr/>
        </p:nvSpPr>
        <p:spPr>
          <a:xfrm>
            <a:off x="4944154" y="2872363"/>
            <a:ext cx="6186301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000" i="1" dirty="0" smtClean="0">
                <a:latin typeface="+mn-lt"/>
              </a:rPr>
              <a:t>«Yirmi Dördüncü günde kahvaltımızı yaparken, nihayet bir gemi belirdi.»</a:t>
            </a:r>
            <a:endParaRPr lang="tr-TR" sz="2000" i="1" dirty="0">
              <a:latin typeface="+mn-lt"/>
            </a:endParaRPr>
          </a:p>
        </p:txBody>
      </p:sp>
      <p:sp>
        <p:nvSpPr>
          <p:cNvPr id="9" name="Unvan 1"/>
          <p:cNvSpPr txBox="1">
            <a:spLocks/>
          </p:cNvSpPr>
          <p:nvPr/>
        </p:nvSpPr>
        <p:spPr>
          <a:xfrm>
            <a:off x="4944154" y="3813832"/>
            <a:ext cx="6186301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dirty="0" smtClean="0">
                <a:latin typeface="+mn-lt"/>
              </a:rPr>
              <a:t>Jüri ölüm kararı veriyor, ama kraliçe cezayı 6 ay hapse çeviriyor. </a:t>
            </a:r>
            <a:endParaRPr lang="tr-TR" sz="2000" dirty="0">
              <a:latin typeface="+mn-lt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8498394" y="5168315"/>
            <a:ext cx="33996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Kaynak: </a:t>
            </a:r>
            <a:r>
              <a:rPr lang="tr-TR" b="1" dirty="0" err="1" smtClean="0"/>
              <a:t>Micheal</a:t>
            </a:r>
            <a:r>
              <a:rPr lang="tr-TR" b="1" dirty="0" smtClean="0"/>
              <a:t> </a:t>
            </a:r>
            <a:r>
              <a:rPr lang="tr-TR" b="1" dirty="0" err="1" smtClean="0"/>
              <a:t>Sandel</a:t>
            </a:r>
            <a:r>
              <a:rPr lang="tr-TR" b="1" dirty="0" smtClean="0"/>
              <a:t>, Adalet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4477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 txBox="1">
            <a:spLocks/>
          </p:cNvSpPr>
          <p:nvPr/>
        </p:nvSpPr>
        <p:spPr>
          <a:xfrm>
            <a:off x="829824" y="745572"/>
            <a:ext cx="6291083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400" b="1" u="sng" dirty="0" smtClean="0">
                <a:solidFill>
                  <a:srgbClr val="F93B07"/>
                </a:solidFill>
                <a:latin typeface="+mn-lt"/>
              </a:rPr>
              <a:t>3 </a:t>
            </a:r>
            <a:r>
              <a:rPr lang="tr-TR" sz="2400" b="1" u="sng" dirty="0" smtClean="0">
                <a:solidFill>
                  <a:srgbClr val="F93B07"/>
                </a:solidFill>
                <a:latin typeface="+mn-lt"/>
              </a:rPr>
              <a:t>soru:</a:t>
            </a:r>
            <a:endParaRPr lang="tr-TR" sz="2400" b="1" u="sng" dirty="0">
              <a:solidFill>
                <a:srgbClr val="F93B07"/>
              </a:solidFill>
              <a:latin typeface="+mn-lt"/>
            </a:endParaRPr>
          </a:p>
        </p:txBody>
      </p:sp>
      <p:sp>
        <p:nvSpPr>
          <p:cNvPr id="3" name="Unvan 1"/>
          <p:cNvSpPr txBox="1">
            <a:spLocks/>
          </p:cNvSpPr>
          <p:nvPr/>
        </p:nvSpPr>
        <p:spPr>
          <a:xfrm>
            <a:off x="931305" y="1674690"/>
            <a:ext cx="5943024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dirty="0" smtClean="0">
                <a:latin typeface="+mn-lt"/>
              </a:rPr>
              <a:t>1. Bizim temel haklarımız var mı? (cinayet)</a:t>
            </a:r>
            <a:endParaRPr lang="tr-TR" sz="2000" dirty="0">
              <a:latin typeface="+mn-lt"/>
            </a:endParaRPr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931304" y="2268524"/>
            <a:ext cx="9358323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dirty="0" smtClean="0">
                <a:latin typeface="+mn-lt"/>
              </a:rPr>
              <a:t>2. Eşitlikçi ve adil prosedür bütün sonuçları meşrulaştırır mı? (kura)</a:t>
            </a:r>
            <a:endParaRPr lang="tr-TR" sz="2000" dirty="0">
              <a:latin typeface="+mn-lt"/>
            </a:endParaRPr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931304" y="2862358"/>
            <a:ext cx="9358323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dirty="0" smtClean="0">
                <a:latin typeface="+mn-lt"/>
              </a:rPr>
              <a:t>3. «Rıza» kavramını etik olarak nasıl tanımlayacağız?</a:t>
            </a:r>
            <a:endParaRPr lang="tr-TR" sz="2000" dirty="0">
              <a:latin typeface="+mn-lt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8498394" y="5168315"/>
            <a:ext cx="33996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Kaynak: </a:t>
            </a:r>
            <a:r>
              <a:rPr lang="tr-TR" b="1" dirty="0" err="1" smtClean="0"/>
              <a:t>Micheal</a:t>
            </a:r>
            <a:r>
              <a:rPr lang="tr-TR" b="1" dirty="0" smtClean="0"/>
              <a:t> </a:t>
            </a:r>
            <a:r>
              <a:rPr lang="tr-TR" b="1" dirty="0" err="1" smtClean="0"/>
              <a:t>Sandel</a:t>
            </a:r>
            <a:r>
              <a:rPr lang="tr-TR" b="1" dirty="0" smtClean="0"/>
              <a:t>, Adalet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209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Beris Artan Özoran\Desktop\Adsız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51" y="612321"/>
            <a:ext cx="3195066" cy="4255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Unvan 1"/>
          <p:cNvSpPr txBox="1">
            <a:spLocks/>
          </p:cNvSpPr>
          <p:nvPr/>
        </p:nvSpPr>
        <p:spPr>
          <a:xfrm>
            <a:off x="7256584" y="4928144"/>
            <a:ext cx="4024879" cy="7400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b="1" dirty="0" smtClean="0">
                <a:latin typeface="+mn-lt"/>
              </a:rPr>
              <a:t>Kaynak: </a:t>
            </a:r>
            <a:r>
              <a:rPr lang="tr-TR" sz="2000" dirty="0" err="1" smtClean="0">
                <a:latin typeface="+mn-lt"/>
              </a:rPr>
              <a:t>Juan</a:t>
            </a:r>
            <a:r>
              <a:rPr lang="tr-TR" sz="2000" dirty="0" smtClean="0">
                <a:latin typeface="+mn-lt"/>
              </a:rPr>
              <a:t> </a:t>
            </a:r>
            <a:r>
              <a:rPr lang="tr-TR" sz="2000" dirty="0" err="1" smtClean="0">
                <a:latin typeface="+mn-lt"/>
              </a:rPr>
              <a:t>Enriquez</a:t>
            </a:r>
            <a:r>
              <a:rPr lang="tr-TR" sz="2000" dirty="0" smtClean="0">
                <a:latin typeface="+mn-lt"/>
              </a:rPr>
              <a:t>, «</a:t>
            </a:r>
            <a:r>
              <a:rPr lang="tr-TR" sz="2000" dirty="0" err="1" smtClean="0">
                <a:latin typeface="+mn-lt"/>
              </a:rPr>
              <a:t>Ethics</a:t>
            </a:r>
            <a:r>
              <a:rPr lang="tr-TR" sz="2000" dirty="0" smtClean="0">
                <a:latin typeface="+mn-lt"/>
              </a:rPr>
              <a:t> in </a:t>
            </a:r>
            <a:r>
              <a:rPr lang="tr-TR" sz="2000" dirty="0" err="1" smtClean="0">
                <a:latin typeface="+mn-lt"/>
              </a:rPr>
              <a:t>the</a:t>
            </a:r>
            <a:r>
              <a:rPr lang="tr-TR" sz="2000" dirty="0" smtClean="0">
                <a:latin typeface="+mn-lt"/>
              </a:rPr>
              <a:t> Age of </a:t>
            </a:r>
            <a:r>
              <a:rPr lang="tr-TR" sz="2000" dirty="0" err="1" smtClean="0">
                <a:latin typeface="+mn-lt"/>
              </a:rPr>
              <a:t>Technology</a:t>
            </a:r>
            <a:r>
              <a:rPr lang="tr-TR" sz="2000" dirty="0" smtClean="0">
                <a:latin typeface="+mn-lt"/>
              </a:rPr>
              <a:t>»</a:t>
            </a:r>
            <a:endParaRPr lang="tr-TR" sz="2000" dirty="0">
              <a:latin typeface="+mn-lt"/>
            </a:endParaRPr>
          </a:p>
        </p:txBody>
      </p:sp>
      <p:pic>
        <p:nvPicPr>
          <p:cNvPr id="6" name="Picture 2" descr="C:\Users\Beris Artan Özoran\Desktop\Adsız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761" y="1320345"/>
            <a:ext cx="6003269" cy="2839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960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Beris Artan Özoran\Desktop\Adsız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403" y="400729"/>
            <a:ext cx="3610654" cy="4268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Unvan 1"/>
          <p:cNvSpPr txBox="1">
            <a:spLocks/>
          </p:cNvSpPr>
          <p:nvPr/>
        </p:nvSpPr>
        <p:spPr>
          <a:xfrm>
            <a:off x="1132796" y="4682908"/>
            <a:ext cx="3047318" cy="4745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400" dirty="0" smtClean="0">
                <a:latin typeface="+mn-lt"/>
              </a:rPr>
              <a:t>Rahip Richard Furman</a:t>
            </a:r>
            <a:endParaRPr lang="tr-TR" sz="2400" dirty="0">
              <a:latin typeface="+mn-lt"/>
            </a:endParaRPr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5143501" y="1665253"/>
            <a:ext cx="6482440" cy="193493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800" i="1" dirty="0" smtClean="0">
                <a:latin typeface="+mn-lt"/>
              </a:rPr>
              <a:t>«Zencileri köle olarak tutmak, dine aykırı değildir. Kutsal kitaptaki pek çok ifadeyle uyumludur. Bu nedenle Hristiyan dürüstlüğüne uygundur.»</a:t>
            </a:r>
            <a:endParaRPr lang="tr-TR" sz="2800" i="1" dirty="0">
              <a:latin typeface="+mn-lt"/>
            </a:endParaRPr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7256584" y="4928144"/>
            <a:ext cx="4024879" cy="7400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b="1" dirty="0" smtClean="0">
                <a:latin typeface="+mn-lt"/>
              </a:rPr>
              <a:t>Kaynak: </a:t>
            </a:r>
            <a:r>
              <a:rPr lang="tr-TR" sz="2000" dirty="0" err="1" smtClean="0">
                <a:latin typeface="+mn-lt"/>
              </a:rPr>
              <a:t>Juan</a:t>
            </a:r>
            <a:r>
              <a:rPr lang="tr-TR" sz="2000" dirty="0" smtClean="0">
                <a:latin typeface="+mn-lt"/>
              </a:rPr>
              <a:t> </a:t>
            </a:r>
            <a:r>
              <a:rPr lang="tr-TR" sz="2000" dirty="0" err="1" smtClean="0">
                <a:latin typeface="+mn-lt"/>
              </a:rPr>
              <a:t>Enriquez</a:t>
            </a:r>
            <a:r>
              <a:rPr lang="tr-TR" sz="2000" dirty="0" smtClean="0">
                <a:latin typeface="+mn-lt"/>
              </a:rPr>
              <a:t>, «</a:t>
            </a:r>
            <a:r>
              <a:rPr lang="tr-TR" sz="2000" dirty="0" err="1" smtClean="0">
                <a:latin typeface="+mn-lt"/>
              </a:rPr>
              <a:t>Ethics</a:t>
            </a:r>
            <a:r>
              <a:rPr lang="tr-TR" sz="2000" dirty="0" smtClean="0">
                <a:latin typeface="+mn-lt"/>
              </a:rPr>
              <a:t> in </a:t>
            </a:r>
            <a:r>
              <a:rPr lang="tr-TR" sz="2000" dirty="0" err="1" smtClean="0">
                <a:latin typeface="+mn-lt"/>
              </a:rPr>
              <a:t>the</a:t>
            </a:r>
            <a:r>
              <a:rPr lang="tr-TR" sz="2000" dirty="0" smtClean="0">
                <a:latin typeface="+mn-lt"/>
              </a:rPr>
              <a:t> Age of </a:t>
            </a:r>
            <a:r>
              <a:rPr lang="tr-TR" sz="2000" dirty="0" err="1" smtClean="0">
                <a:latin typeface="+mn-lt"/>
              </a:rPr>
              <a:t>Technology</a:t>
            </a:r>
            <a:r>
              <a:rPr lang="tr-TR" sz="2000" dirty="0" smtClean="0">
                <a:latin typeface="+mn-lt"/>
              </a:rPr>
              <a:t>»</a:t>
            </a:r>
            <a:endParaRPr lang="tr-TR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902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Beris Artan Özoran\Desktop\Adsız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19" y="513670"/>
            <a:ext cx="4020883" cy="4262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Unvan 1"/>
          <p:cNvSpPr txBox="1">
            <a:spLocks/>
          </p:cNvSpPr>
          <p:nvPr/>
        </p:nvSpPr>
        <p:spPr>
          <a:xfrm>
            <a:off x="981401" y="4857750"/>
            <a:ext cx="3047318" cy="6897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400" dirty="0" smtClean="0">
                <a:latin typeface="+mn-lt"/>
              </a:rPr>
              <a:t>Kimya Profesörü</a:t>
            </a:r>
          </a:p>
          <a:p>
            <a:r>
              <a:rPr lang="tr-TR" sz="2400" dirty="0" smtClean="0">
                <a:latin typeface="+mn-lt"/>
              </a:rPr>
              <a:t>Thomas Cooper</a:t>
            </a:r>
            <a:endParaRPr lang="tr-TR" sz="2400" dirty="0">
              <a:latin typeface="+mn-lt"/>
            </a:endParaRPr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5225144" y="1796143"/>
            <a:ext cx="6482440" cy="5467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800" i="1" dirty="0" smtClean="0">
                <a:latin typeface="+mn-lt"/>
              </a:rPr>
              <a:t>«Beyaz ırk üstündür»</a:t>
            </a:r>
            <a:endParaRPr lang="tr-TR" sz="2800" i="1" dirty="0">
              <a:latin typeface="+mn-lt"/>
            </a:endParaRPr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5225144" y="2625577"/>
            <a:ext cx="6482440" cy="5467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800" i="1" dirty="0" smtClean="0">
                <a:latin typeface="+mn-lt"/>
              </a:rPr>
              <a:t>«Kölelik ekonomik bir ihtiyaçtır»</a:t>
            </a:r>
            <a:endParaRPr lang="tr-TR" sz="2800" i="1" dirty="0">
              <a:latin typeface="+mn-lt"/>
            </a:endParaRPr>
          </a:p>
        </p:txBody>
      </p:sp>
      <p:sp>
        <p:nvSpPr>
          <p:cNvPr id="6" name="Unvan 1"/>
          <p:cNvSpPr txBox="1">
            <a:spLocks/>
          </p:cNvSpPr>
          <p:nvPr/>
        </p:nvSpPr>
        <p:spPr>
          <a:xfrm>
            <a:off x="7256584" y="4928144"/>
            <a:ext cx="4024879" cy="7400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b="1" dirty="0" smtClean="0">
                <a:latin typeface="+mn-lt"/>
              </a:rPr>
              <a:t>Kaynak: </a:t>
            </a:r>
            <a:r>
              <a:rPr lang="tr-TR" sz="2000" dirty="0" err="1" smtClean="0">
                <a:latin typeface="+mn-lt"/>
              </a:rPr>
              <a:t>Juan</a:t>
            </a:r>
            <a:r>
              <a:rPr lang="tr-TR" sz="2000" dirty="0" smtClean="0">
                <a:latin typeface="+mn-lt"/>
              </a:rPr>
              <a:t> </a:t>
            </a:r>
            <a:r>
              <a:rPr lang="tr-TR" sz="2000" dirty="0" err="1" smtClean="0">
                <a:latin typeface="+mn-lt"/>
              </a:rPr>
              <a:t>Enriquez</a:t>
            </a:r>
            <a:r>
              <a:rPr lang="tr-TR" sz="2000" dirty="0" smtClean="0">
                <a:latin typeface="+mn-lt"/>
              </a:rPr>
              <a:t>, «</a:t>
            </a:r>
            <a:r>
              <a:rPr lang="tr-TR" sz="2000" dirty="0" err="1" smtClean="0">
                <a:latin typeface="+mn-lt"/>
              </a:rPr>
              <a:t>Ethics</a:t>
            </a:r>
            <a:r>
              <a:rPr lang="tr-TR" sz="2000" dirty="0" smtClean="0">
                <a:latin typeface="+mn-lt"/>
              </a:rPr>
              <a:t> in </a:t>
            </a:r>
            <a:r>
              <a:rPr lang="tr-TR" sz="2000" dirty="0" err="1" smtClean="0">
                <a:latin typeface="+mn-lt"/>
              </a:rPr>
              <a:t>the</a:t>
            </a:r>
            <a:r>
              <a:rPr lang="tr-TR" sz="2000" dirty="0" smtClean="0">
                <a:latin typeface="+mn-lt"/>
              </a:rPr>
              <a:t> Age of </a:t>
            </a:r>
            <a:r>
              <a:rPr lang="tr-TR" sz="2000" dirty="0" err="1" smtClean="0">
                <a:latin typeface="+mn-lt"/>
              </a:rPr>
              <a:t>Technology</a:t>
            </a:r>
            <a:r>
              <a:rPr lang="tr-TR" sz="2000" dirty="0" smtClean="0">
                <a:latin typeface="+mn-lt"/>
              </a:rPr>
              <a:t>»</a:t>
            </a:r>
            <a:endParaRPr lang="tr-TR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2839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Beris Artan Özoran\Desktop\Adsız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99" y="402091"/>
            <a:ext cx="3947044" cy="4349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Unvan 1"/>
          <p:cNvSpPr txBox="1">
            <a:spLocks/>
          </p:cNvSpPr>
          <p:nvPr/>
        </p:nvSpPr>
        <p:spPr>
          <a:xfrm>
            <a:off x="981401" y="4857750"/>
            <a:ext cx="3047318" cy="6897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400" dirty="0" smtClean="0">
                <a:latin typeface="+mn-lt"/>
              </a:rPr>
              <a:t>Doktor</a:t>
            </a:r>
          </a:p>
          <a:p>
            <a:r>
              <a:rPr lang="tr-TR" sz="2400" dirty="0" smtClean="0">
                <a:latin typeface="+mn-lt"/>
              </a:rPr>
              <a:t>J.Marion Sims</a:t>
            </a:r>
            <a:endParaRPr lang="tr-TR" sz="2400" dirty="0">
              <a:latin typeface="+mn-lt"/>
            </a:endParaRPr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5167994" y="1855073"/>
            <a:ext cx="6482440" cy="8064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800" i="1" dirty="0" smtClean="0">
                <a:latin typeface="+mn-lt"/>
              </a:rPr>
              <a:t>«Zenciler için anesteziye ihtiyaç yoktur. Çünkü acı hissetmezler.»</a:t>
            </a:r>
            <a:endParaRPr lang="tr-TR" sz="2800" i="1" dirty="0">
              <a:latin typeface="+mn-lt"/>
            </a:endParaRPr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5320394" y="3060666"/>
            <a:ext cx="6482440" cy="8064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800" dirty="0" smtClean="0">
                <a:latin typeface="+mn-lt"/>
              </a:rPr>
              <a:t>Köleleri deney yapmak için satın alıyor.</a:t>
            </a:r>
            <a:endParaRPr lang="tr-TR" sz="2800" dirty="0">
              <a:latin typeface="+mn-lt"/>
            </a:endParaRPr>
          </a:p>
        </p:txBody>
      </p:sp>
      <p:sp>
        <p:nvSpPr>
          <p:cNvPr id="6" name="Unvan 1"/>
          <p:cNvSpPr txBox="1">
            <a:spLocks/>
          </p:cNvSpPr>
          <p:nvPr/>
        </p:nvSpPr>
        <p:spPr>
          <a:xfrm>
            <a:off x="7256584" y="4928144"/>
            <a:ext cx="4024879" cy="7400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b="1" dirty="0" smtClean="0">
                <a:latin typeface="+mn-lt"/>
              </a:rPr>
              <a:t>Kaynak: </a:t>
            </a:r>
            <a:r>
              <a:rPr lang="tr-TR" sz="2000" dirty="0" err="1" smtClean="0">
                <a:latin typeface="+mn-lt"/>
              </a:rPr>
              <a:t>Juan</a:t>
            </a:r>
            <a:r>
              <a:rPr lang="tr-TR" sz="2000" dirty="0" smtClean="0">
                <a:latin typeface="+mn-lt"/>
              </a:rPr>
              <a:t> </a:t>
            </a:r>
            <a:r>
              <a:rPr lang="tr-TR" sz="2000" dirty="0" err="1" smtClean="0">
                <a:latin typeface="+mn-lt"/>
              </a:rPr>
              <a:t>Enriquez</a:t>
            </a:r>
            <a:r>
              <a:rPr lang="tr-TR" sz="2000" dirty="0" smtClean="0">
                <a:latin typeface="+mn-lt"/>
              </a:rPr>
              <a:t>, «</a:t>
            </a:r>
            <a:r>
              <a:rPr lang="tr-TR" sz="2000" dirty="0" err="1" smtClean="0">
                <a:latin typeface="+mn-lt"/>
              </a:rPr>
              <a:t>Ethics</a:t>
            </a:r>
            <a:r>
              <a:rPr lang="tr-TR" sz="2000" dirty="0" smtClean="0">
                <a:latin typeface="+mn-lt"/>
              </a:rPr>
              <a:t> in </a:t>
            </a:r>
            <a:r>
              <a:rPr lang="tr-TR" sz="2000" dirty="0" err="1" smtClean="0">
                <a:latin typeface="+mn-lt"/>
              </a:rPr>
              <a:t>the</a:t>
            </a:r>
            <a:r>
              <a:rPr lang="tr-TR" sz="2000" dirty="0" smtClean="0">
                <a:latin typeface="+mn-lt"/>
              </a:rPr>
              <a:t> Age of </a:t>
            </a:r>
            <a:r>
              <a:rPr lang="tr-TR" sz="2000" dirty="0" err="1" smtClean="0">
                <a:latin typeface="+mn-lt"/>
              </a:rPr>
              <a:t>Technology</a:t>
            </a:r>
            <a:r>
              <a:rPr lang="tr-TR" sz="2000" dirty="0" smtClean="0">
                <a:latin typeface="+mn-lt"/>
              </a:rPr>
              <a:t>»</a:t>
            </a:r>
            <a:endParaRPr lang="tr-TR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634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 txBox="1">
            <a:spLocks/>
          </p:cNvSpPr>
          <p:nvPr/>
        </p:nvSpPr>
        <p:spPr>
          <a:xfrm>
            <a:off x="656798" y="3290209"/>
            <a:ext cx="10846677" cy="6279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800" dirty="0" smtClean="0">
                <a:latin typeface="+mn-lt"/>
              </a:rPr>
              <a:t>O zaman iyi nedir? Kötü nedir?</a:t>
            </a:r>
          </a:p>
          <a:p>
            <a:endParaRPr lang="tr-TR" sz="2800" dirty="0" smtClean="0">
              <a:latin typeface="+mn-lt"/>
            </a:endParaRPr>
          </a:p>
          <a:p>
            <a:r>
              <a:rPr lang="tr-TR" sz="2800" dirty="0" smtClean="0">
                <a:latin typeface="+mn-lt"/>
              </a:rPr>
              <a:t>Doğru nedir? Yanlış nedir?</a:t>
            </a:r>
          </a:p>
          <a:p>
            <a:endParaRPr lang="tr-TR" sz="2800" dirty="0" smtClean="0">
              <a:latin typeface="+mn-lt"/>
            </a:endParaRPr>
          </a:p>
          <a:p>
            <a:r>
              <a:rPr lang="tr-TR" sz="2800" dirty="0" smtClean="0">
                <a:latin typeface="+mn-lt"/>
              </a:rPr>
              <a:t>Zamana göre değişir mi?</a:t>
            </a:r>
            <a:endParaRPr lang="tr-TR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634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0" y="529176"/>
            <a:ext cx="12192000" cy="638317"/>
          </a:xfrm>
        </p:spPr>
        <p:txBody>
          <a:bodyPr>
            <a:normAutofit fontScale="90000"/>
          </a:bodyPr>
          <a:lstStyle/>
          <a:p>
            <a:r>
              <a:rPr lang="tr-TR" sz="4000" b="1" dirty="0" smtClean="0">
                <a:solidFill>
                  <a:srgbClr val="F93B07"/>
                </a:solidFill>
              </a:rPr>
              <a:t>Etik</a:t>
            </a:r>
            <a:endParaRPr lang="tr-TR" sz="4000" b="1" dirty="0">
              <a:solidFill>
                <a:srgbClr val="F93B07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2130878" y="1363433"/>
            <a:ext cx="8102089" cy="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130878" y="1363433"/>
            <a:ext cx="0" cy="873579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10232967" y="1356068"/>
            <a:ext cx="0" cy="873579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Unvan 1"/>
          <p:cNvSpPr txBox="1">
            <a:spLocks/>
          </p:cNvSpPr>
          <p:nvPr/>
        </p:nvSpPr>
        <p:spPr>
          <a:xfrm>
            <a:off x="533993" y="2336325"/>
            <a:ext cx="4021382" cy="49000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3600" b="1" dirty="0" smtClean="0">
                <a:solidFill>
                  <a:srgbClr val="F93B07"/>
                </a:solidFill>
              </a:rPr>
              <a:t>Normatif Etik Teorileri</a:t>
            </a:r>
            <a:endParaRPr lang="tr-TR" sz="3600" b="1" dirty="0">
              <a:solidFill>
                <a:srgbClr val="F93B07"/>
              </a:solidFill>
            </a:endParaRPr>
          </a:p>
        </p:txBody>
      </p:sp>
      <p:sp>
        <p:nvSpPr>
          <p:cNvPr id="11" name="Unvan 1"/>
          <p:cNvSpPr txBox="1">
            <a:spLocks/>
          </p:cNvSpPr>
          <p:nvPr/>
        </p:nvSpPr>
        <p:spPr>
          <a:xfrm>
            <a:off x="7132369" y="2101026"/>
            <a:ext cx="5001442" cy="70336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3600" b="1" dirty="0" smtClean="0">
                <a:solidFill>
                  <a:srgbClr val="F93B07"/>
                </a:solidFill>
              </a:rPr>
              <a:t>Normatif Olmayan Etik Teorileri</a:t>
            </a:r>
            <a:endParaRPr lang="tr-TR" sz="3600" b="1" dirty="0">
              <a:solidFill>
                <a:srgbClr val="F93B07"/>
              </a:solidFill>
            </a:endParaRPr>
          </a:p>
        </p:txBody>
      </p:sp>
      <p:sp>
        <p:nvSpPr>
          <p:cNvPr id="13" name="Unvan 1"/>
          <p:cNvSpPr txBox="1">
            <a:spLocks/>
          </p:cNvSpPr>
          <p:nvPr/>
        </p:nvSpPr>
        <p:spPr>
          <a:xfrm>
            <a:off x="752895" y="2945925"/>
            <a:ext cx="2397629" cy="49000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800" dirty="0" smtClean="0"/>
              <a:t>1. Erdem Etik</a:t>
            </a:r>
            <a:endParaRPr lang="tr-TR" sz="2800" dirty="0"/>
          </a:p>
        </p:txBody>
      </p:sp>
      <p:sp>
        <p:nvSpPr>
          <p:cNvPr id="14" name="Unvan 1"/>
          <p:cNvSpPr txBox="1">
            <a:spLocks/>
          </p:cNvSpPr>
          <p:nvPr/>
        </p:nvSpPr>
        <p:spPr>
          <a:xfrm>
            <a:off x="752894" y="3925937"/>
            <a:ext cx="2397629" cy="49000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800" dirty="0" smtClean="0"/>
              <a:t>3. Deontolojik</a:t>
            </a:r>
            <a:endParaRPr lang="tr-TR" sz="2800" dirty="0"/>
          </a:p>
        </p:txBody>
      </p:sp>
      <p:sp>
        <p:nvSpPr>
          <p:cNvPr id="15" name="Unvan 1"/>
          <p:cNvSpPr txBox="1">
            <a:spLocks/>
          </p:cNvSpPr>
          <p:nvPr/>
        </p:nvSpPr>
        <p:spPr>
          <a:xfrm>
            <a:off x="752893" y="3435931"/>
            <a:ext cx="2397629" cy="49000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800" dirty="0" smtClean="0"/>
              <a:t>2. Teleoljik </a:t>
            </a:r>
            <a:endParaRPr lang="tr-TR" sz="2800" dirty="0"/>
          </a:p>
        </p:txBody>
      </p:sp>
      <p:sp>
        <p:nvSpPr>
          <p:cNvPr id="16" name="Unvan 1"/>
          <p:cNvSpPr txBox="1">
            <a:spLocks/>
          </p:cNvSpPr>
          <p:nvPr/>
        </p:nvSpPr>
        <p:spPr>
          <a:xfrm>
            <a:off x="7613666" y="2907589"/>
            <a:ext cx="2397629" cy="49000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800" dirty="0" smtClean="0"/>
              <a:t>1. Betimleyicilik</a:t>
            </a:r>
            <a:endParaRPr lang="tr-TR" sz="2800" dirty="0"/>
          </a:p>
        </p:txBody>
      </p:sp>
      <p:sp>
        <p:nvSpPr>
          <p:cNvPr id="17" name="Unvan 1"/>
          <p:cNvSpPr txBox="1">
            <a:spLocks/>
          </p:cNvSpPr>
          <p:nvPr/>
        </p:nvSpPr>
        <p:spPr>
          <a:xfrm>
            <a:off x="7613666" y="3397595"/>
            <a:ext cx="2397629" cy="49000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800" dirty="0" smtClean="0"/>
              <a:t>2. Meta etik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67201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482630" y="594490"/>
            <a:ext cx="9827171" cy="735725"/>
          </a:xfrm>
        </p:spPr>
        <p:txBody>
          <a:bodyPr>
            <a:normAutofit/>
          </a:bodyPr>
          <a:lstStyle/>
          <a:p>
            <a:pPr algn="l"/>
            <a:r>
              <a:rPr lang="tr-TR" sz="4000" b="1" dirty="0" smtClean="0">
                <a:solidFill>
                  <a:srgbClr val="F93B07"/>
                </a:solidFill>
              </a:rPr>
              <a:t>1. Erdem Etik Anlayışı</a:t>
            </a:r>
            <a:endParaRPr lang="tr-TR" sz="4000" b="1" dirty="0">
              <a:solidFill>
                <a:srgbClr val="F93B07"/>
              </a:solidFill>
            </a:endParaRPr>
          </a:p>
        </p:txBody>
      </p:sp>
      <p:sp>
        <p:nvSpPr>
          <p:cNvPr id="3" name="Unvan 1"/>
          <p:cNvSpPr txBox="1">
            <a:spLocks/>
          </p:cNvSpPr>
          <p:nvPr/>
        </p:nvSpPr>
        <p:spPr>
          <a:xfrm>
            <a:off x="482630" y="1934308"/>
            <a:ext cx="11415456" cy="221196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400" dirty="0" smtClean="0">
                <a:latin typeface="+mn-lt"/>
              </a:rPr>
              <a:t>Normatif etik teorileri altında değerlendirilmektedir. Bu teori etik için erdem ve karakterin önemini vurgulamaktadır. Bir eylemin etik olması için «görev» , «ödev» ya da eylemin sonuçlarına değil, karaktere bakmaktadır. Erdem etik hem yeni hem de eski bir anlayıştır. Kökenleri Sokrates, Aristo ve Platon’a kadar gitmektedir. Ancak bu teori modern zamanlarda da geliştirilmiştir. </a:t>
            </a:r>
            <a:endParaRPr lang="tr-TR" sz="2400" dirty="0">
              <a:latin typeface="+mn-lt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6576646" y="516831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 smtClean="0"/>
              <a:t>Kaynak: </a:t>
            </a:r>
            <a:r>
              <a:rPr lang="en-US" b="1" dirty="0" smtClean="0"/>
              <a:t>On </a:t>
            </a:r>
            <a:r>
              <a:rPr lang="en-US" b="1" dirty="0"/>
              <a:t>Virtue </a:t>
            </a:r>
            <a:r>
              <a:rPr lang="en-US" b="1" dirty="0" smtClean="0"/>
              <a:t>Ethics</a:t>
            </a:r>
            <a:r>
              <a:rPr lang="tr-TR" b="1" dirty="0" smtClean="0"/>
              <a:t>, </a:t>
            </a:r>
            <a:r>
              <a:rPr lang="en-US" dirty="0" smtClean="0"/>
              <a:t>Rosalind </a:t>
            </a:r>
            <a:r>
              <a:rPr lang="en-US" dirty="0" err="1"/>
              <a:t>Hursthouse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012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11718</TotalTime>
  <Words>742</Words>
  <Application>Microsoft Office PowerPoint</Application>
  <PresentationFormat>Özel</PresentationFormat>
  <Paragraphs>117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4" baseType="lpstr"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Etik</vt:lpstr>
      <vt:lpstr>1. Erdem Etik Anlayışı</vt:lpstr>
      <vt:lpstr>Antik Yunan</vt:lpstr>
      <vt:lpstr>Sokrates</vt:lpstr>
      <vt:lpstr>Sokrates</vt:lpstr>
      <vt:lpstr>PowerPoint Sunusu</vt:lpstr>
      <vt:lpstr>Platon</vt:lpstr>
      <vt:lpstr>Platon</vt:lpstr>
      <vt:lpstr>Aristotales</vt:lpstr>
      <vt:lpstr>Aristotales</vt:lpstr>
      <vt:lpstr>2. Teleojik Etik Anlayışı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ilaum</dc:creator>
  <cp:lastModifiedBy>SINIF</cp:lastModifiedBy>
  <cp:revision>374</cp:revision>
  <dcterms:created xsi:type="dcterms:W3CDTF">2019-01-17T10:01:17Z</dcterms:created>
  <dcterms:modified xsi:type="dcterms:W3CDTF">2019-04-16T08:50:14Z</dcterms:modified>
</cp:coreProperties>
</file>