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5" r:id="rId3"/>
    <p:sldId id="266" r:id="rId4"/>
    <p:sldId id="270" r:id="rId5"/>
    <p:sldId id="271" r:id="rId6"/>
    <p:sldId id="287" r:id="rId7"/>
    <p:sldId id="289" r:id="rId8"/>
    <p:sldId id="338" r:id="rId9"/>
    <p:sldId id="339" r:id="rId10"/>
    <p:sldId id="322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40" r:id="rId19"/>
    <p:sldId id="295" r:id="rId20"/>
    <p:sldId id="296" r:id="rId21"/>
    <p:sldId id="294" r:id="rId22"/>
    <p:sldId id="348" r:id="rId23"/>
    <p:sldId id="350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B0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722E-B095-40C0-A4D4-63B30D58DCE4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3A65-4217-47B8-87DD-95638C800204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6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722E-B095-40C0-A4D4-63B30D58DCE4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3A65-4217-47B8-87DD-95638C800204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5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722E-B095-40C0-A4D4-63B30D58DCE4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3A65-4217-47B8-87DD-95638C800204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5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722E-B095-40C0-A4D4-63B30D58DCE4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3A65-4217-47B8-87DD-95638C800204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5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722E-B095-40C0-A4D4-63B30D58DCE4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3A65-4217-47B8-87DD-95638C800204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7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722E-B095-40C0-A4D4-63B30D58DCE4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3A65-4217-47B8-87DD-95638C800204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7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722E-B095-40C0-A4D4-63B30D58DCE4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3A65-4217-47B8-87DD-95638C800204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2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722E-B095-40C0-A4D4-63B30D58DCE4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3A65-4217-47B8-87DD-95638C800204}" type="slidenum">
              <a:rPr lang="tr-TR" smtClean="0"/>
              <a:t>‹#›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8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722E-B095-40C0-A4D4-63B30D58DCE4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3A65-4217-47B8-87DD-95638C800204}" type="slidenum">
              <a:rPr lang="tr-TR" smtClean="0"/>
              <a:t>‹#›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7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722E-B095-40C0-A4D4-63B30D58DCE4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3A65-4217-47B8-87DD-95638C800204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8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722E-B095-40C0-A4D4-63B30D58DCE4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3A65-4217-47B8-87DD-95638C800204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7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B722E-B095-40C0-A4D4-63B30D58DCE4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3A65-4217-47B8-87DD-95638C800204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8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685799" y="578390"/>
            <a:ext cx="7169273" cy="5601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b="1" u="sng" dirty="0" smtClean="0">
                <a:solidFill>
                  <a:srgbClr val="F93B07"/>
                </a:solidFill>
                <a:latin typeface="+mn-lt"/>
              </a:rPr>
              <a:t>Bize Doğru/Yanlışı </a:t>
            </a:r>
            <a:r>
              <a:rPr lang="tr-TR" sz="2400" b="1" u="sng" dirty="0" smtClean="0">
                <a:solidFill>
                  <a:srgbClr val="F93B07"/>
                </a:solidFill>
                <a:latin typeface="+mn-lt"/>
              </a:rPr>
              <a:t>Kim Öğretiyor?</a:t>
            </a:r>
            <a:endParaRPr lang="tr-TR" sz="2400" b="1" u="sng" dirty="0">
              <a:solidFill>
                <a:srgbClr val="F93B07"/>
              </a:solidFill>
              <a:latin typeface="+mn-lt"/>
            </a:endParaRP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1086788" y="1567543"/>
            <a:ext cx="3183647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latin typeface="+mn-lt"/>
              </a:rPr>
              <a:t>Anne-Baba </a:t>
            </a:r>
            <a:endParaRPr lang="tr-TR" sz="2400" dirty="0">
              <a:latin typeface="+mn-lt"/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086788" y="2081215"/>
            <a:ext cx="3183647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latin typeface="+mn-lt"/>
              </a:rPr>
              <a:t>Din</a:t>
            </a:r>
            <a:endParaRPr lang="tr-TR" sz="2400" dirty="0">
              <a:latin typeface="+mn-lt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1086787" y="2625501"/>
            <a:ext cx="3183647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latin typeface="+mn-lt"/>
              </a:rPr>
              <a:t>Öğretmen</a:t>
            </a:r>
            <a:endParaRPr lang="tr-TR" sz="2400" dirty="0">
              <a:latin typeface="+mn-lt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086786" y="3222859"/>
            <a:ext cx="3183647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latin typeface="+mn-lt"/>
              </a:rPr>
              <a:t>Avukat</a:t>
            </a:r>
            <a:endParaRPr lang="tr-TR" sz="2400" dirty="0">
              <a:latin typeface="+mn-lt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1086788" y="3814941"/>
            <a:ext cx="3183647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latin typeface="+mn-lt"/>
              </a:rPr>
              <a:t>Doktor</a:t>
            </a:r>
            <a:endParaRPr lang="tr-TR" sz="2400" dirty="0">
              <a:latin typeface="+mn-lt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4088523" y="1591358"/>
            <a:ext cx="3183647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latin typeface="+mn-lt"/>
              </a:rPr>
              <a:t>Devlet</a:t>
            </a:r>
            <a:endParaRPr lang="tr-TR" sz="2400" dirty="0">
              <a:latin typeface="+mn-lt"/>
            </a:endParaRP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4088523" y="2150951"/>
            <a:ext cx="3183647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latin typeface="+mn-lt"/>
              </a:rPr>
              <a:t>Arkadaşlar</a:t>
            </a:r>
            <a:endParaRPr lang="tr-TR" sz="2400" dirty="0">
              <a:latin typeface="+mn-lt"/>
            </a:endParaRPr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4088523" y="2739811"/>
            <a:ext cx="3183647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latin typeface="+mn-lt"/>
              </a:rPr>
              <a:t>İnternet/Sosyal Medya</a:t>
            </a:r>
            <a:endParaRPr lang="tr-T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11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93931" y="651642"/>
            <a:ext cx="2843234" cy="735725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93B07"/>
                </a:solidFill>
                <a:latin typeface="+mn-lt"/>
              </a:rPr>
              <a:t>Antik Yunan</a:t>
            </a:r>
            <a:endParaRPr lang="tr-TR" sz="3200" b="1" dirty="0">
              <a:solidFill>
                <a:srgbClr val="F93B07"/>
              </a:solidFill>
              <a:latin typeface="+mn-lt"/>
            </a:endParaRPr>
          </a:p>
        </p:txBody>
      </p:sp>
      <p:sp>
        <p:nvSpPr>
          <p:cNvPr id="16" name="Unvan 1"/>
          <p:cNvSpPr txBox="1">
            <a:spLocks/>
          </p:cNvSpPr>
          <p:nvPr/>
        </p:nvSpPr>
        <p:spPr>
          <a:xfrm>
            <a:off x="593931" y="1904128"/>
            <a:ext cx="7875771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M.Ö. 7.yy </a:t>
            </a:r>
            <a:r>
              <a:rPr lang="tr-TR" sz="2000" dirty="0" smtClean="0">
                <a:latin typeface="+mn-lt"/>
                <a:sym typeface="Wingdings" panose="05000000000000000000" pitchFamily="2" charset="2"/>
              </a:rPr>
              <a:t> Ticaret  Siyaset (derebeylik-burjuva-demokrasi)</a:t>
            </a:r>
            <a:endParaRPr lang="tr-TR" sz="2000" dirty="0">
              <a:latin typeface="+mn-lt"/>
            </a:endParaRPr>
          </a:p>
        </p:txBody>
      </p:sp>
      <p:sp>
        <p:nvSpPr>
          <p:cNvPr id="17" name="Unvan 1"/>
          <p:cNvSpPr txBox="1">
            <a:spLocks/>
          </p:cNvSpPr>
          <p:nvPr/>
        </p:nvSpPr>
        <p:spPr>
          <a:xfrm>
            <a:off x="593931" y="2502026"/>
            <a:ext cx="11425967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Hiyerarşik dünya, ilahi haklar, dinsel ahlak </a:t>
            </a:r>
            <a:r>
              <a:rPr lang="tr-TR" sz="2000" dirty="0" smtClean="0">
                <a:latin typeface="+mn-lt"/>
                <a:sym typeface="Wingdings" panose="05000000000000000000" pitchFamily="2" charset="2"/>
              </a:rPr>
              <a:t> eşitlikçi dünya tasarımı, doğal haklar, dün dışı </a:t>
            </a:r>
            <a:r>
              <a:rPr lang="tr-TR" sz="2000" dirty="0" err="1" smtClean="0">
                <a:latin typeface="+mn-lt"/>
                <a:sym typeface="Wingdings" panose="05000000000000000000" pitchFamily="2" charset="2"/>
              </a:rPr>
              <a:t>hümanistik</a:t>
            </a:r>
            <a:r>
              <a:rPr lang="tr-TR" sz="2000" dirty="0" smtClean="0">
                <a:latin typeface="+mn-lt"/>
                <a:sym typeface="Wingdings" panose="05000000000000000000" pitchFamily="2" charset="2"/>
              </a:rPr>
              <a:t> ahlak</a:t>
            </a:r>
            <a:endParaRPr lang="tr-TR" sz="2000" dirty="0">
              <a:latin typeface="+mn-lt"/>
            </a:endParaRPr>
          </a:p>
        </p:txBody>
      </p:sp>
      <p:sp>
        <p:nvSpPr>
          <p:cNvPr id="18" name="Unvan 1"/>
          <p:cNvSpPr txBox="1">
            <a:spLocks/>
          </p:cNvSpPr>
          <p:nvPr/>
        </p:nvSpPr>
        <p:spPr>
          <a:xfrm>
            <a:off x="1375891" y="3825059"/>
            <a:ext cx="3853545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«Yunan Aydınlanması» (Sofistler)</a:t>
            </a:r>
            <a:endParaRPr lang="tr-TR" sz="2000" dirty="0">
              <a:latin typeface="+mn-lt"/>
            </a:endParaRPr>
          </a:p>
        </p:txBody>
      </p:sp>
      <p:sp>
        <p:nvSpPr>
          <p:cNvPr id="20" name="Aşağı Ok 4"/>
          <p:cNvSpPr/>
          <p:nvPr/>
        </p:nvSpPr>
        <p:spPr>
          <a:xfrm>
            <a:off x="2689619" y="3247717"/>
            <a:ext cx="389912" cy="430904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2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93931" y="367862"/>
            <a:ext cx="2843234" cy="735725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93B07"/>
                </a:solidFill>
                <a:latin typeface="+mn-lt"/>
              </a:rPr>
              <a:t>Sokrates</a:t>
            </a:r>
            <a:endParaRPr lang="tr-TR" sz="3200" b="1" dirty="0">
              <a:solidFill>
                <a:srgbClr val="F93B07"/>
              </a:solidFill>
              <a:latin typeface="+mn-lt"/>
            </a:endParaRPr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4629165" y="1214265"/>
            <a:ext cx="629108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latin typeface="+mn-lt"/>
              </a:rPr>
              <a:t>Demokratik gelişme</a:t>
            </a:r>
            <a:r>
              <a:rPr lang="tr-TR" sz="2400" dirty="0" smtClean="0">
                <a:latin typeface="+mn-lt"/>
                <a:sym typeface="Wingdings" panose="05000000000000000000" pitchFamily="2" charset="2"/>
              </a:rPr>
              <a:t> Yarışma  Bilgili olma</a:t>
            </a:r>
            <a:endParaRPr lang="tr-TR" sz="2400" dirty="0">
              <a:latin typeface="+mn-lt"/>
            </a:endParaRPr>
          </a:p>
        </p:txBody>
      </p:sp>
      <p:sp>
        <p:nvSpPr>
          <p:cNvPr id="18" name="Unvan 1"/>
          <p:cNvSpPr txBox="1">
            <a:spLocks/>
          </p:cNvSpPr>
          <p:nvPr/>
        </p:nvSpPr>
        <p:spPr>
          <a:xfrm>
            <a:off x="4629165" y="2704422"/>
            <a:ext cx="3273852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Doğru bilgi </a:t>
            </a:r>
            <a:r>
              <a:rPr lang="tr-TR" sz="2000" dirty="0" smtClean="0">
                <a:latin typeface="+mn-lt"/>
                <a:sym typeface="Wingdings" panose="05000000000000000000" pitchFamily="2" charset="2"/>
              </a:rPr>
              <a:t> doğru eylem</a:t>
            </a:r>
            <a:endParaRPr lang="tr-TR" sz="2000" dirty="0">
              <a:latin typeface="+mn-lt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23" y="1451540"/>
            <a:ext cx="2452542" cy="3377061"/>
          </a:xfrm>
          <a:prstGeom prst="rect">
            <a:avLst/>
          </a:prstGeom>
        </p:spPr>
      </p:pic>
      <p:sp>
        <p:nvSpPr>
          <p:cNvPr id="12" name="Unvan 1"/>
          <p:cNvSpPr txBox="1">
            <a:spLocks/>
          </p:cNvSpPr>
          <p:nvPr/>
        </p:nvSpPr>
        <p:spPr>
          <a:xfrm>
            <a:off x="4629165" y="1939893"/>
            <a:ext cx="598628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latin typeface="+mn-lt"/>
              </a:rPr>
              <a:t>Ahlakta üstün olmak, erdemli olmak </a:t>
            </a:r>
            <a:r>
              <a:rPr lang="tr-TR" sz="2400" dirty="0" smtClean="0">
                <a:latin typeface="+mn-lt"/>
                <a:sym typeface="Wingdings" panose="05000000000000000000" pitchFamily="2" charset="2"/>
              </a:rPr>
              <a:t> bilgi</a:t>
            </a:r>
            <a:endParaRPr lang="tr-TR" sz="2400" dirty="0">
              <a:latin typeface="+mn-lt"/>
            </a:endParaRPr>
          </a:p>
        </p:txBody>
      </p:sp>
      <p:sp>
        <p:nvSpPr>
          <p:cNvPr id="19" name="Unvan 1"/>
          <p:cNvSpPr txBox="1">
            <a:spLocks/>
          </p:cNvSpPr>
          <p:nvPr/>
        </p:nvSpPr>
        <p:spPr>
          <a:xfrm>
            <a:off x="4629165" y="3416248"/>
            <a:ext cx="4803869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Ahlaklı olmanın özü </a:t>
            </a:r>
            <a:r>
              <a:rPr lang="tr-TR" sz="2000" dirty="0" smtClean="0">
                <a:latin typeface="+mn-lt"/>
                <a:sym typeface="Wingdings" panose="05000000000000000000" pitchFamily="2" charset="2"/>
              </a:rPr>
              <a:t> «</a:t>
            </a:r>
            <a:r>
              <a:rPr lang="tr-TR" sz="2000" dirty="0" err="1" smtClean="0">
                <a:latin typeface="+mn-lt"/>
                <a:sym typeface="Wingdings" panose="05000000000000000000" pitchFamily="2" charset="2"/>
              </a:rPr>
              <a:t>iyi»yi</a:t>
            </a:r>
            <a:r>
              <a:rPr lang="tr-TR" sz="2000" dirty="0" smtClean="0">
                <a:latin typeface="+mn-lt"/>
                <a:sym typeface="Wingdings" panose="05000000000000000000" pitchFamily="2" charset="2"/>
              </a:rPr>
              <a:t> bilmek</a:t>
            </a:r>
            <a:endParaRPr lang="tr-T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25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93931" y="367862"/>
            <a:ext cx="2843234" cy="735725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93B07"/>
                </a:solidFill>
                <a:latin typeface="+mn-lt"/>
              </a:rPr>
              <a:t>Sokrates</a:t>
            </a:r>
            <a:endParaRPr lang="tr-TR" sz="3200" b="1" dirty="0">
              <a:solidFill>
                <a:srgbClr val="F93B07"/>
              </a:solidFill>
              <a:latin typeface="+mn-lt"/>
            </a:endParaRPr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740016" y="1320354"/>
            <a:ext cx="629108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u="sng" dirty="0" smtClean="0">
                <a:latin typeface="+mn-lt"/>
              </a:rPr>
              <a:t>Cesaret:</a:t>
            </a:r>
            <a:endParaRPr lang="tr-TR" sz="2400" u="sng" dirty="0">
              <a:latin typeface="+mn-lt"/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5574773" y="1348321"/>
            <a:ext cx="598628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«Ne olursa olsun yolumdan dönmeyeceğim»</a:t>
            </a:r>
            <a:endParaRPr lang="tr-TR" sz="2000" dirty="0">
              <a:latin typeface="+mn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6" y="2161567"/>
            <a:ext cx="4117537" cy="2325852"/>
          </a:xfrm>
          <a:prstGeom prst="rect">
            <a:avLst/>
          </a:prstGeom>
        </p:spPr>
      </p:pic>
      <p:sp>
        <p:nvSpPr>
          <p:cNvPr id="9" name="Unvan 1"/>
          <p:cNvSpPr txBox="1">
            <a:spLocks/>
          </p:cNvSpPr>
          <p:nvPr/>
        </p:nvSpPr>
        <p:spPr>
          <a:xfrm>
            <a:off x="5574772" y="2161567"/>
            <a:ext cx="5986283" cy="1274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«Yolcuğuna ara verip vermeyeceğine hemen karar vermeden, alınacak kararlara dair sonuçları kestirip, onlara bağlı olarak sürdürüp sürdürmeyeceğine karar veren»</a:t>
            </a:r>
            <a:endParaRPr lang="tr-TR" sz="2000" dirty="0">
              <a:latin typeface="+mn-lt"/>
            </a:endParaRP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5574771" y="3775239"/>
            <a:ext cx="5986283" cy="10306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Cesaret: Neden korkulup korkulmayacağına, neyin göğüslenmeye değer olup, neden kaçınmanın iyi olacağına yönelik bilgi. </a:t>
            </a:r>
            <a:endParaRPr lang="tr-TR" sz="2000" dirty="0">
              <a:latin typeface="+mn-lt"/>
            </a:endParaRPr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7277448" y="4942328"/>
            <a:ext cx="2150332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Doğuştan mı?</a:t>
            </a:r>
            <a:endParaRPr lang="tr-T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66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van 1"/>
          <p:cNvSpPr txBox="1">
            <a:spLocks/>
          </p:cNvSpPr>
          <p:nvPr/>
        </p:nvSpPr>
        <p:spPr>
          <a:xfrm>
            <a:off x="1193044" y="1608083"/>
            <a:ext cx="9989964" cy="8934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 smtClean="0">
                <a:latin typeface="+mn-lt"/>
              </a:rPr>
              <a:t>Doğru bilgi, doğru erdemi meydana getirir? Bilgi ile eylem arasında hiçbir eylem bulunmamaktadır. </a:t>
            </a:r>
            <a:endParaRPr lang="tr-TR" sz="2400" dirty="0">
              <a:latin typeface="+mn-lt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1345444" y="3120360"/>
            <a:ext cx="9989964" cy="8934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 smtClean="0">
                <a:latin typeface="+mn-lt"/>
              </a:rPr>
              <a:t>Bu ifade doğru mudur?</a:t>
            </a:r>
            <a:endParaRPr lang="tr-T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68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93931" y="367862"/>
            <a:ext cx="2843234" cy="735725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93B07"/>
                </a:solidFill>
                <a:latin typeface="+mn-lt"/>
              </a:rPr>
              <a:t>Platon</a:t>
            </a:r>
            <a:endParaRPr lang="tr-TR" sz="3200" b="1" dirty="0">
              <a:solidFill>
                <a:srgbClr val="F93B07"/>
              </a:solidFill>
              <a:latin typeface="+mn-lt"/>
            </a:endParaRPr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4629165" y="1148951"/>
            <a:ext cx="629108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latin typeface="+mn-lt"/>
              </a:rPr>
              <a:t>- Sofistleri eleştiriyor.</a:t>
            </a:r>
            <a:endParaRPr lang="tr-TR" sz="2400" dirty="0">
              <a:latin typeface="+mn-lt"/>
            </a:endParaRPr>
          </a:p>
        </p:txBody>
      </p:sp>
      <p:sp>
        <p:nvSpPr>
          <p:cNvPr id="18" name="Unvan 1"/>
          <p:cNvSpPr txBox="1">
            <a:spLocks/>
          </p:cNvSpPr>
          <p:nvPr/>
        </p:nvSpPr>
        <p:spPr>
          <a:xfrm>
            <a:off x="5627242" y="2015415"/>
            <a:ext cx="1277697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Hakikat ?</a:t>
            </a:r>
            <a:endParaRPr lang="tr-TR" sz="2000" dirty="0">
              <a:latin typeface="+mn-lt"/>
            </a:endParaRPr>
          </a:p>
        </p:txBody>
      </p:sp>
      <p:sp>
        <p:nvSpPr>
          <p:cNvPr id="19" name="Unvan 1"/>
          <p:cNvSpPr txBox="1">
            <a:spLocks/>
          </p:cNvSpPr>
          <p:nvPr/>
        </p:nvSpPr>
        <p:spPr>
          <a:xfrm>
            <a:off x="5478251" y="2489965"/>
            <a:ext cx="1820621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Temel ilkeler ?</a:t>
            </a:r>
            <a:endParaRPr lang="tr-TR" sz="2000" dirty="0">
              <a:latin typeface="+mn-lt"/>
            </a:endParaRPr>
          </a:p>
        </p:txBody>
      </p:sp>
      <p:pic>
        <p:nvPicPr>
          <p:cNvPr id="1026" name="Picture 2" descr="C:\Users\Beris Artan Özoran\Desktop\Platon-heyke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3" y="1262064"/>
            <a:ext cx="2566307" cy="389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şağı Ok 4"/>
          <p:cNvSpPr/>
          <p:nvPr/>
        </p:nvSpPr>
        <p:spPr>
          <a:xfrm>
            <a:off x="6070018" y="1633692"/>
            <a:ext cx="196073" cy="306201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4763190" y="3200653"/>
            <a:ext cx="629108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latin typeface="+mn-lt"/>
              </a:rPr>
              <a:t>- Huzur </a:t>
            </a:r>
            <a:r>
              <a:rPr lang="tr-TR" sz="2400" dirty="0" smtClean="0">
                <a:latin typeface="+mn-lt"/>
                <a:sym typeface="Wingdings" pitchFamily="2" charset="2"/>
              </a:rPr>
              <a:t> Hakikat</a:t>
            </a:r>
            <a:endParaRPr lang="tr-TR" sz="2400" dirty="0">
              <a:latin typeface="+mn-lt"/>
            </a:endParaRPr>
          </a:p>
        </p:txBody>
      </p:sp>
      <p:sp>
        <p:nvSpPr>
          <p:cNvPr id="13" name="Aşağı Ok 4"/>
          <p:cNvSpPr/>
          <p:nvPr/>
        </p:nvSpPr>
        <p:spPr>
          <a:xfrm>
            <a:off x="6500004" y="3786342"/>
            <a:ext cx="196073" cy="306201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5158737" y="4555670"/>
            <a:ext cx="4067998" cy="3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dirty="0" smtClean="0">
                <a:latin typeface="+mn-lt"/>
              </a:rPr>
              <a:t>«Bu dünyadan hareketle bulamayız»</a:t>
            </a:r>
          </a:p>
          <a:p>
            <a:r>
              <a:rPr lang="tr-TR" sz="2000" dirty="0" smtClean="0">
                <a:latin typeface="+mn-lt"/>
              </a:rPr>
              <a:t>(İdealar dünyası)</a:t>
            </a:r>
            <a:endParaRPr lang="tr-T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65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93931" y="367862"/>
            <a:ext cx="2843234" cy="735725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93B07"/>
                </a:solidFill>
                <a:latin typeface="+mn-lt"/>
              </a:rPr>
              <a:t>Platon</a:t>
            </a:r>
            <a:endParaRPr lang="tr-TR" sz="3200" b="1" dirty="0">
              <a:solidFill>
                <a:srgbClr val="F93B07"/>
              </a:solidFill>
              <a:latin typeface="+mn-lt"/>
            </a:endParaRPr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740016" y="1320354"/>
            <a:ext cx="629108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u="sng" dirty="0" smtClean="0">
                <a:latin typeface="+mn-lt"/>
              </a:rPr>
              <a:t>4 Temel Erdem</a:t>
            </a:r>
            <a:endParaRPr lang="tr-TR" sz="2400" u="sng" dirty="0">
              <a:latin typeface="+mn-lt"/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740017" y="2050449"/>
            <a:ext cx="1431684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- Bilgelik</a:t>
            </a:r>
            <a:endParaRPr lang="tr-TR" sz="2000" dirty="0">
              <a:latin typeface="+mn-lt"/>
            </a:endParaRPr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740016" y="2569160"/>
            <a:ext cx="598628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- Cesaret</a:t>
            </a:r>
            <a:endParaRPr lang="tr-TR" sz="2000" dirty="0">
              <a:latin typeface="+mn-lt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740016" y="3049610"/>
            <a:ext cx="598628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- Ölçülülük</a:t>
            </a:r>
            <a:endParaRPr lang="tr-TR" sz="2000" dirty="0">
              <a:latin typeface="+mn-lt"/>
            </a:endParaRPr>
          </a:p>
        </p:txBody>
      </p:sp>
      <p:sp>
        <p:nvSpPr>
          <p:cNvPr id="16" name="Unvan 1"/>
          <p:cNvSpPr txBox="1">
            <a:spLocks/>
          </p:cNvSpPr>
          <p:nvPr/>
        </p:nvSpPr>
        <p:spPr>
          <a:xfrm>
            <a:off x="810771" y="3613363"/>
            <a:ext cx="598628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- Adalet</a:t>
            </a:r>
            <a:endParaRPr lang="tr-TR" sz="2000" dirty="0">
              <a:latin typeface="+mn-lt"/>
            </a:endParaRPr>
          </a:p>
        </p:txBody>
      </p:sp>
      <p:sp>
        <p:nvSpPr>
          <p:cNvPr id="17" name="Aşağı Ok 4"/>
          <p:cNvSpPr/>
          <p:nvPr/>
        </p:nvSpPr>
        <p:spPr>
          <a:xfrm rot="16200000">
            <a:off x="2481103" y="2051841"/>
            <a:ext cx="212280" cy="540527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sosceles Triangle 2"/>
          <p:cNvSpPr/>
          <p:nvPr/>
        </p:nvSpPr>
        <p:spPr>
          <a:xfrm>
            <a:off x="9511392" y="1559864"/>
            <a:ext cx="1485902" cy="2248297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Unvan 1"/>
          <p:cNvSpPr txBox="1">
            <a:spLocks/>
          </p:cNvSpPr>
          <p:nvPr/>
        </p:nvSpPr>
        <p:spPr>
          <a:xfrm>
            <a:off x="8462854" y="1452568"/>
            <a:ext cx="2097076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Filozof yönetici</a:t>
            </a:r>
            <a:endParaRPr lang="tr-TR" sz="2000" dirty="0">
              <a:latin typeface="+mn-lt"/>
            </a:endParaRPr>
          </a:p>
        </p:txBody>
      </p:sp>
      <p:sp>
        <p:nvSpPr>
          <p:cNvPr id="19" name="Unvan 1"/>
          <p:cNvSpPr txBox="1">
            <a:spLocks/>
          </p:cNvSpPr>
          <p:nvPr/>
        </p:nvSpPr>
        <p:spPr>
          <a:xfrm>
            <a:off x="8726046" y="2278032"/>
            <a:ext cx="2097076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>
                <a:latin typeface="+mn-lt"/>
              </a:rPr>
              <a:t>B</a:t>
            </a:r>
            <a:r>
              <a:rPr lang="tr-TR" sz="2000" dirty="0" smtClean="0">
                <a:latin typeface="+mn-lt"/>
              </a:rPr>
              <a:t>ekçiler</a:t>
            </a:r>
            <a:endParaRPr lang="tr-TR" sz="2000" dirty="0">
              <a:latin typeface="+mn-lt"/>
            </a:endParaRPr>
          </a:p>
        </p:txBody>
      </p:sp>
      <p:sp>
        <p:nvSpPr>
          <p:cNvPr id="20" name="Unvan 1"/>
          <p:cNvSpPr txBox="1">
            <a:spLocks/>
          </p:cNvSpPr>
          <p:nvPr/>
        </p:nvSpPr>
        <p:spPr>
          <a:xfrm>
            <a:off x="8439508" y="3127233"/>
            <a:ext cx="1335076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Üreticiler</a:t>
            </a:r>
            <a:endParaRPr lang="tr-TR" sz="2000" dirty="0">
              <a:latin typeface="+mn-lt"/>
            </a:endParaRPr>
          </a:p>
        </p:txBody>
      </p:sp>
      <p:sp>
        <p:nvSpPr>
          <p:cNvPr id="21" name="Unvan 1"/>
          <p:cNvSpPr txBox="1">
            <a:spLocks/>
          </p:cNvSpPr>
          <p:nvPr/>
        </p:nvSpPr>
        <p:spPr>
          <a:xfrm>
            <a:off x="2981933" y="2054496"/>
            <a:ext cx="2430987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Filozof yönetici</a:t>
            </a:r>
            <a:endParaRPr lang="tr-TR" sz="2000" dirty="0">
              <a:latin typeface="+mn-lt"/>
            </a:endParaRPr>
          </a:p>
        </p:txBody>
      </p:sp>
      <p:sp>
        <p:nvSpPr>
          <p:cNvPr id="22" name="Aşağı Ok 4"/>
          <p:cNvSpPr/>
          <p:nvPr/>
        </p:nvSpPr>
        <p:spPr>
          <a:xfrm rot="16200000">
            <a:off x="2469382" y="2588458"/>
            <a:ext cx="212280" cy="540527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Unvan 1"/>
          <p:cNvSpPr txBox="1">
            <a:spLocks/>
          </p:cNvSpPr>
          <p:nvPr/>
        </p:nvSpPr>
        <p:spPr>
          <a:xfrm>
            <a:off x="2981933" y="2589049"/>
            <a:ext cx="2430987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Bekçiler</a:t>
            </a:r>
            <a:endParaRPr lang="tr-TR" sz="2000" dirty="0">
              <a:latin typeface="+mn-lt"/>
            </a:endParaRPr>
          </a:p>
        </p:txBody>
      </p:sp>
      <p:sp>
        <p:nvSpPr>
          <p:cNvPr id="24" name="Aşağı Ok 4"/>
          <p:cNvSpPr/>
          <p:nvPr/>
        </p:nvSpPr>
        <p:spPr>
          <a:xfrm rot="16200000">
            <a:off x="2460383" y="3094244"/>
            <a:ext cx="212280" cy="540527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Unvan 1"/>
          <p:cNvSpPr txBox="1">
            <a:spLocks/>
          </p:cNvSpPr>
          <p:nvPr/>
        </p:nvSpPr>
        <p:spPr>
          <a:xfrm>
            <a:off x="2981933" y="3063599"/>
            <a:ext cx="3744366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Üreticiler – Özel mülkiyet</a:t>
            </a:r>
            <a:endParaRPr lang="tr-TR" sz="2000" dirty="0">
              <a:latin typeface="+mn-lt"/>
            </a:endParaRPr>
          </a:p>
        </p:txBody>
      </p:sp>
      <p:sp>
        <p:nvSpPr>
          <p:cNvPr id="26" name="Unvan 1"/>
          <p:cNvSpPr txBox="1">
            <a:spLocks/>
          </p:cNvSpPr>
          <p:nvPr/>
        </p:nvSpPr>
        <p:spPr>
          <a:xfrm>
            <a:off x="1947040" y="4658720"/>
            <a:ext cx="9050254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Mutluluk hazza dayalı bir hayat olmaktan çok, sakin ve ölçülü bir hayttır.</a:t>
            </a:r>
            <a:endParaRPr lang="tr-T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68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93931" y="367862"/>
            <a:ext cx="2843234" cy="735725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93B07"/>
                </a:solidFill>
                <a:latin typeface="+mn-lt"/>
              </a:rPr>
              <a:t>Aristotales</a:t>
            </a:r>
            <a:endParaRPr lang="tr-TR" sz="3200" b="1" dirty="0">
              <a:solidFill>
                <a:srgbClr val="F93B07"/>
              </a:solidFill>
              <a:latin typeface="+mn-lt"/>
            </a:endParaRPr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4629165" y="1214265"/>
            <a:ext cx="629108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latin typeface="+mn-lt"/>
              </a:rPr>
              <a:t>Ayüstü alem – Ayaltı alem</a:t>
            </a:r>
            <a:endParaRPr lang="tr-TR" sz="2400" dirty="0">
              <a:latin typeface="+mn-lt"/>
            </a:endParaRPr>
          </a:p>
        </p:txBody>
      </p:sp>
      <p:sp>
        <p:nvSpPr>
          <p:cNvPr id="18" name="Unvan 1"/>
          <p:cNvSpPr txBox="1">
            <a:spLocks/>
          </p:cNvSpPr>
          <p:nvPr/>
        </p:nvSpPr>
        <p:spPr>
          <a:xfrm>
            <a:off x="4629166" y="2031294"/>
            <a:ext cx="1298106" cy="403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Metafizik</a:t>
            </a:r>
          </a:p>
        </p:txBody>
      </p:sp>
      <p:sp>
        <p:nvSpPr>
          <p:cNvPr id="19" name="Unvan 1"/>
          <p:cNvSpPr txBox="1">
            <a:spLocks/>
          </p:cNvSpPr>
          <p:nvPr/>
        </p:nvSpPr>
        <p:spPr>
          <a:xfrm>
            <a:off x="4367908" y="3178973"/>
            <a:ext cx="6123199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- Peşinden koştuğumuz şey haz değil mutluluktır.</a:t>
            </a:r>
            <a:endParaRPr lang="tr-TR" sz="2000" dirty="0">
              <a:latin typeface="+mn-lt"/>
            </a:endParaRPr>
          </a:p>
        </p:txBody>
      </p:sp>
      <p:pic>
        <p:nvPicPr>
          <p:cNvPr id="2050" name="Picture 2" descr="C:\Users\Beris Artan Özoran\Desktop\artist_124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1" y="1451540"/>
            <a:ext cx="2488546" cy="31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şağı Ok 4"/>
          <p:cNvSpPr/>
          <p:nvPr/>
        </p:nvSpPr>
        <p:spPr>
          <a:xfrm>
            <a:off x="5073975" y="1712121"/>
            <a:ext cx="196073" cy="306201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4"/>
          <p:cNvSpPr/>
          <p:nvPr/>
        </p:nvSpPr>
        <p:spPr>
          <a:xfrm>
            <a:off x="7031099" y="1725093"/>
            <a:ext cx="196073" cy="306201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6659351" y="2126080"/>
            <a:ext cx="1298106" cy="6166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Ahlak</a:t>
            </a:r>
          </a:p>
          <a:p>
            <a:pPr algn="l"/>
            <a:r>
              <a:rPr lang="tr-TR" sz="2000" dirty="0" smtClean="0">
                <a:latin typeface="+mn-lt"/>
              </a:rPr>
              <a:t>Politika</a:t>
            </a:r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4367908" y="3687546"/>
            <a:ext cx="6123199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- Erdemler ikiye ayrılır.</a:t>
            </a:r>
            <a:endParaRPr lang="tr-TR" sz="2000" dirty="0">
              <a:latin typeface="+mn-lt"/>
            </a:endParaRPr>
          </a:p>
        </p:txBody>
      </p:sp>
      <p:sp>
        <p:nvSpPr>
          <p:cNvPr id="15" name="Aşağı Ok 4"/>
          <p:cNvSpPr/>
          <p:nvPr/>
        </p:nvSpPr>
        <p:spPr>
          <a:xfrm>
            <a:off x="4629166" y="4162096"/>
            <a:ext cx="196073" cy="306201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Unvan 1"/>
          <p:cNvSpPr txBox="1">
            <a:spLocks/>
          </p:cNvSpPr>
          <p:nvPr/>
        </p:nvSpPr>
        <p:spPr>
          <a:xfrm>
            <a:off x="4178763" y="4607975"/>
            <a:ext cx="2182569" cy="403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u="sng" dirty="0" smtClean="0">
                <a:latin typeface="+mn-lt"/>
              </a:rPr>
              <a:t>Düşünce erdemleri</a:t>
            </a:r>
          </a:p>
        </p:txBody>
      </p:sp>
      <p:sp>
        <p:nvSpPr>
          <p:cNvPr id="17" name="Aşağı Ok 4"/>
          <p:cNvSpPr/>
          <p:nvPr/>
        </p:nvSpPr>
        <p:spPr>
          <a:xfrm>
            <a:off x="7954800" y="4172693"/>
            <a:ext cx="196073" cy="306201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Unvan 1"/>
          <p:cNvSpPr txBox="1">
            <a:spLocks/>
          </p:cNvSpPr>
          <p:nvPr/>
        </p:nvSpPr>
        <p:spPr>
          <a:xfrm>
            <a:off x="7059588" y="4607463"/>
            <a:ext cx="2182569" cy="403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u="sng" dirty="0" smtClean="0">
                <a:latin typeface="+mn-lt"/>
              </a:rPr>
              <a:t>Karakter erdemleri</a:t>
            </a:r>
          </a:p>
        </p:txBody>
      </p:sp>
      <p:sp>
        <p:nvSpPr>
          <p:cNvPr id="21" name="Unvan 1"/>
          <p:cNvSpPr txBox="1">
            <a:spLocks/>
          </p:cNvSpPr>
          <p:nvPr/>
        </p:nvSpPr>
        <p:spPr>
          <a:xfrm>
            <a:off x="3845683" y="5169374"/>
            <a:ext cx="3185416" cy="403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Bilgelik, doğru algılama, aklı başındalık</a:t>
            </a:r>
          </a:p>
        </p:txBody>
      </p:sp>
      <p:sp>
        <p:nvSpPr>
          <p:cNvPr id="22" name="Unvan 1"/>
          <p:cNvSpPr txBox="1">
            <a:spLocks/>
          </p:cNvSpPr>
          <p:nvPr/>
        </p:nvSpPr>
        <p:spPr>
          <a:xfrm>
            <a:off x="7129135" y="4983435"/>
            <a:ext cx="3185416" cy="403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Cömertlik, dürüstlük</a:t>
            </a:r>
          </a:p>
        </p:txBody>
      </p:sp>
    </p:spTree>
    <p:extLst>
      <p:ext uri="{BB962C8B-B14F-4D97-AF65-F5344CB8AC3E}">
        <p14:creationId xmlns:p14="http://schemas.microsoft.com/office/powerpoint/2010/main" val="30690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93931" y="367862"/>
            <a:ext cx="2843234" cy="735725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93B07"/>
                </a:solidFill>
                <a:latin typeface="+mn-lt"/>
              </a:rPr>
              <a:t>Aristotales</a:t>
            </a:r>
            <a:endParaRPr lang="tr-TR" sz="3200" b="1" dirty="0">
              <a:solidFill>
                <a:srgbClr val="F93B07"/>
              </a:solidFill>
              <a:latin typeface="+mn-lt"/>
            </a:endParaRPr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740016" y="1320354"/>
            <a:ext cx="629108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u="sng" dirty="0" smtClean="0">
                <a:latin typeface="+mn-lt"/>
              </a:rPr>
              <a:t>Orta Yol</a:t>
            </a:r>
            <a:endParaRPr lang="tr-TR" sz="2400" u="sng" dirty="0">
              <a:latin typeface="+mn-lt"/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740015" y="1927118"/>
            <a:ext cx="539136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Yiğitlik </a:t>
            </a:r>
            <a:r>
              <a:rPr lang="tr-TR" sz="2000" dirty="0" smtClean="0">
                <a:latin typeface="+mn-lt"/>
                <a:sym typeface="Wingdings" pitchFamily="2" charset="2"/>
              </a:rPr>
              <a:t> cürretli olma-korkak</a:t>
            </a:r>
            <a:endParaRPr lang="tr-TR" sz="2000" dirty="0">
              <a:latin typeface="+mn-lt"/>
            </a:endParaRPr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740016" y="2437045"/>
            <a:ext cx="598628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Cesaret </a:t>
            </a:r>
            <a:r>
              <a:rPr lang="tr-TR" sz="2000" dirty="0" smtClean="0">
                <a:latin typeface="+mn-lt"/>
                <a:sym typeface="Wingdings" pitchFamily="2" charset="2"/>
              </a:rPr>
              <a:t> delilik-korkak</a:t>
            </a:r>
            <a:endParaRPr lang="tr-TR" sz="2000" dirty="0">
              <a:latin typeface="+mn-lt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740014" y="3258367"/>
            <a:ext cx="1676615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«EYLEM»</a:t>
            </a:r>
            <a:endParaRPr lang="tr-TR" sz="2000" dirty="0">
              <a:latin typeface="+mn-lt"/>
            </a:endParaRPr>
          </a:p>
        </p:txBody>
      </p:sp>
      <p:sp>
        <p:nvSpPr>
          <p:cNvPr id="18" name="Unvan 1"/>
          <p:cNvSpPr txBox="1">
            <a:spLocks/>
          </p:cNvSpPr>
          <p:nvPr/>
        </p:nvSpPr>
        <p:spPr>
          <a:xfrm>
            <a:off x="4993033" y="2294707"/>
            <a:ext cx="2097076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Tercih</a:t>
            </a:r>
            <a:endParaRPr lang="tr-TR" sz="2000" dirty="0">
              <a:latin typeface="+mn-lt"/>
            </a:endParaRPr>
          </a:p>
        </p:txBody>
      </p:sp>
      <p:sp>
        <p:nvSpPr>
          <p:cNvPr id="24" name="Aşağı Ok 4"/>
          <p:cNvSpPr/>
          <p:nvPr/>
        </p:nvSpPr>
        <p:spPr>
          <a:xfrm rot="16200000">
            <a:off x="2580753" y="3291018"/>
            <a:ext cx="212280" cy="540527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Unvan 1"/>
          <p:cNvSpPr txBox="1">
            <a:spLocks/>
          </p:cNvSpPr>
          <p:nvPr/>
        </p:nvSpPr>
        <p:spPr>
          <a:xfrm>
            <a:off x="3228833" y="3190377"/>
            <a:ext cx="9050254" cy="741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İnsan yalnızca doğruyu bilerek «iyi» olmaz. İyi olanı seçerek ve «iyi» eylemde bulunarak «iyi» olabilir. (Yargıç)</a:t>
            </a:r>
            <a:endParaRPr lang="tr-TR" sz="2000" dirty="0">
              <a:latin typeface="+mn-lt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208689" y="2023068"/>
            <a:ext cx="383721" cy="98447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7" name="Unvan 1"/>
          <p:cNvSpPr txBox="1">
            <a:spLocks/>
          </p:cNvSpPr>
          <p:nvPr/>
        </p:nvSpPr>
        <p:spPr>
          <a:xfrm>
            <a:off x="3228833" y="4010031"/>
            <a:ext cx="598628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- Kişi bilerek eylemde bulunmalı. (çocuk-deli)</a:t>
            </a:r>
            <a:endParaRPr lang="tr-TR" sz="2000" dirty="0">
              <a:latin typeface="+mn-lt"/>
            </a:endParaRPr>
          </a:p>
        </p:txBody>
      </p:sp>
      <p:sp>
        <p:nvSpPr>
          <p:cNvPr id="28" name="Unvan 1"/>
          <p:cNvSpPr txBox="1">
            <a:spLocks/>
          </p:cNvSpPr>
          <p:nvPr/>
        </p:nvSpPr>
        <p:spPr>
          <a:xfrm>
            <a:off x="3236996" y="4399373"/>
            <a:ext cx="598628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- Eylemleri tercih etmeli.</a:t>
            </a:r>
            <a:endParaRPr lang="tr-TR" sz="2000" dirty="0">
              <a:latin typeface="+mn-lt"/>
            </a:endParaRPr>
          </a:p>
        </p:txBody>
      </p:sp>
      <p:sp>
        <p:nvSpPr>
          <p:cNvPr id="29" name="Unvan 1"/>
          <p:cNvSpPr txBox="1">
            <a:spLocks/>
          </p:cNvSpPr>
          <p:nvPr/>
        </p:nvSpPr>
        <p:spPr>
          <a:xfrm>
            <a:off x="3269652" y="4770441"/>
            <a:ext cx="7158862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- Sabit ve değişmeyen bir karakterden dolayı eylemde bulunmalı. </a:t>
            </a:r>
            <a:endParaRPr lang="tr-T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45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82630" y="594490"/>
            <a:ext cx="9827171" cy="735725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93B07"/>
                </a:solidFill>
              </a:rPr>
              <a:t>2. Teleojik Etik Anlayışı</a:t>
            </a:r>
            <a:endParaRPr lang="tr-TR" sz="3200" b="1" dirty="0">
              <a:solidFill>
                <a:srgbClr val="F93B07"/>
              </a:solidFill>
            </a:endParaRP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482630" y="1935956"/>
            <a:ext cx="11415456" cy="1111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latin typeface="+mn-lt"/>
              </a:rPr>
              <a:t>Sonuçlar hakkında rasyonel düşünme anlamında gelir. Bu yaklaşıma göre, bir eylemin sonucu onun ahlaki statüsünü belirler. Dolayısıyla sonuç, kullanılan yolları ve araçları meşrulaştırır. Eğer eylemin sonucu iyiyse, bu eylem doğrudur. </a:t>
            </a:r>
            <a:endParaRPr lang="tr-TR" sz="2400" dirty="0">
              <a:latin typeface="+mn-lt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498394" y="5168315"/>
            <a:ext cx="3399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Kaynak: </a:t>
            </a:r>
            <a:r>
              <a:rPr lang="tr-TR" b="1" dirty="0" err="1" smtClean="0"/>
              <a:t>Micheal</a:t>
            </a:r>
            <a:r>
              <a:rPr lang="tr-TR" b="1" dirty="0" smtClean="0"/>
              <a:t> </a:t>
            </a:r>
            <a:r>
              <a:rPr lang="tr-TR" b="1" dirty="0" err="1" smtClean="0"/>
              <a:t>Sandel</a:t>
            </a:r>
            <a:r>
              <a:rPr lang="tr-TR" b="1" dirty="0" smtClean="0"/>
              <a:t>, Adalet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41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829824" y="745572"/>
            <a:ext cx="629108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b="1" u="sng" dirty="0" smtClean="0">
                <a:solidFill>
                  <a:srgbClr val="F93B07"/>
                </a:solidFill>
                <a:latin typeface="+mn-lt"/>
              </a:rPr>
              <a:t>Faydacılık: </a:t>
            </a:r>
            <a:endParaRPr lang="tr-TR" sz="2400" b="1" u="sng" dirty="0">
              <a:solidFill>
                <a:srgbClr val="F93B07"/>
              </a:solidFill>
              <a:latin typeface="+mn-lt"/>
            </a:endParaRP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931305" y="1379504"/>
            <a:ext cx="5943024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En fazla sayıdaki insan için mutluluk getiren doğrudur. </a:t>
            </a:r>
            <a:endParaRPr lang="tr-TR" sz="2000" dirty="0">
              <a:latin typeface="+mn-lt"/>
            </a:endParaRPr>
          </a:p>
        </p:txBody>
      </p:sp>
      <p:pic>
        <p:nvPicPr>
          <p:cNvPr id="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85" y="1992085"/>
            <a:ext cx="4865915" cy="341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ris Artan Özoran\Desktop\the-mar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9" y="176038"/>
            <a:ext cx="6475185" cy="485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893815" y="5026541"/>
            <a:ext cx="6262914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latin typeface="+mn-lt"/>
              </a:rPr>
              <a:t>Charleston South Carolina – Downtown Market</a:t>
            </a:r>
            <a:endParaRPr lang="tr-TR" sz="2400" dirty="0">
              <a:latin typeface="+mn-lt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7877907" y="4901730"/>
            <a:ext cx="4024879" cy="740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b="1" dirty="0" smtClean="0">
                <a:latin typeface="+mn-lt"/>
              </a:rPr>
              <a:t>Kaynak: </a:t>
            </a:r>
            <a:r>
              <a:rPr lang="tr-TR" sz="2000" dirty="0" err="1" smtClean="0">
                <a:latin typeface="+mn-lt"/>
              </a:rPr>
              <a:t>Juan</a:t>
            </a:r>
            <a:r>
              <a:rPr lang="tr-TR" sz="2000" dirty="0" smtClean="0">
                <a:latin typeface="+mn-lt"/>
              </a:rPr>
              <a:t> </a:t>
            </a:r>
            <a:r>
              <a:rPr lang="tr-TR" sz="2000" dirty="0" err="1" smtClean="0">
                <a:latin typeface="+mn-lt"/>
              </a:rPr>
              <a:t>Enriquez</a:t>
            </a:r>
            <a:r>
              <a:rPr lang="tr-TR" sz="2000" dirty="0" smtClean="0">
                <a:latin typeface="+mn-lt"/>
              </a:rPr>
              <a:t>, «</a:t>
            </a:r>
            <a:r>
              <a:rPr lang="tr-TR" sz="2000" dirty="0" err="1" smtClean="0">
                <a:latin typeface="+mn-lt"/>
              </a:rPr>
              <a:t>Ethics</a:t>
            </a:r>
            <a:r>
              <a:rPr lang="tr-TR" sz="2000" dirty="0" smtClean="0">
                <a:latin typeface="+mn-lt"/>
              </a:rPr>
              <a:t> in </a:t>
            </a:r>
            <a:r>
              <a:rPr lang="tr-TR" sz="2000" dirty="0" err="1" smtClean="0">
                <a:latin typeface="+mn-lt"/>
              </a:rPr>
              <a:t>the</a:t>
            </a:r>
            <a:r>
              <a:rPr lang="tr-TR" sz="2000" dirty="0" smtClean="0">
                <a:latin typeface="+mn-lt"/>
              </a:rPr>
              <a:t> Age of </a:t>
            </a:r>
            <a:r>
              <a:rPr lang="tr-TR" sz="2000" dirty="0" err="1" smtClean="0">
                <a:latin typeface="+mn-lt"/>
              </a:rPr>
              <a:t>Technology</a:t>
            </a:r>
            <a:r>
              <a:rPr lang="tr-TR" sz="2000" dirty="0" smtClean="0">
                <a:latin typeface="+mn-lt"/>
              </a:rPr>
              <a:t>»</a:t>
            </a:r>
            <a:endParaRPr lang="tr-T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22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ris Artan Özoran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" y="977606"/>
            <a:ext cx="4923225" cy="327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eris Artan Özoran\Desktop\1706193_620x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621" y="977606"/>
            <a:ext cx="4947558" cy="32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 txBox="1">
            <a:spLocks/>
          </p:cNvSpPr>
          <p:nvPr/>
        </p:nvSpPr>
        <p:spPr>
          <a:xfrm>
            <a:off x="1780389" y="1886202"/>
            <a:ext cx="9282217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latin typeface="+mn-lt"/>
              </a:rPr>
              <a:t>1 kişiyi kurban etmek pahasına, 5 kişiyi kurtarma ilkesi ??</a:t>
            </a:r>
            <a:endParaRPr lang="tr-TR" sz="2800" dirty="0">
              <a:latin typeface="+mn-lt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3527548" y="2736561"/>
            <a:ext cx="4097895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latin typeface="+mn-lt"/>
              </a:rPr>
              <a:t>Önemli olan sonuç mu?</a:t>
            </a:r>
            <a:endParaRPr lang="tr-T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3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76" y="363429"/>
            <a:ext cx="3429000" cy="5017868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4944154" y="701184"/>
            <a:ext cx="4767405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err="1" smtClean="0">
                <a:solidFill>
                  <a:srgbClr val="F93B07"/>
                </a:solidFill>
                <a:latin typeface="+mn-lt"/>
              </a:rPr>
              <a:t>Dudley-Stephans</a:t>
            </a:r>
            <a:r>
              <a:rPr lang="tr-TR" sz="2400" dirty="0" smtClean="0">
                <a:solidFill>
                  <a:srgbClr val="F93B07"/>
                </a:solidFill>
                <a:latin typeface="+mn-lt"/>
              </a:rPr>
              <a:t> Vakası</a:t>
            </a:r>
            <a:endParaRPr lang="tr-TR" sz="2400" dirty="0">
              <a:solidFill>
                <a:srgbClr val="F93B07"/>
              </a:solidFill>
              <a:latin typeface="+mn-lt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4944154" y="1316039"/>
            <a:ext cx="6186301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- 1884, Güney Atlantik, </a:t>
            </a:r>
            <a:r>
              <a:rPr lang="tr-TR" sz="2000" dirty="0" err="1" smtClean="0">
                <a:latin typeface="+mn-lt"/>
              </a:rPr>
              <a:t>Dudley</a:t>
            </a:r>
            <a:r>
              <a:rPr lang="tr-TR" sz="2000" dirty="0" smtClean="0">
                <a:latin typeface="+mn-lt"/>
              </a:rPr>
              <a:t>, </a:t>
            </a:r>
            <a:r>
              <a:rPr lang="tr-TR" sz="2000" dirty="0" err="1" smtClean="0">
                <a:latin typeface="+mn-lt"/>
              </a:rPr>
              <a:t>Stephans</a:t>
            </a:r>
            <a:r>
              <a:rPr lang="tr-TR" sz="2000" dirty="0" smtClean="0">
                <a:latin typeface="+mn-lt"/>
              </a:rPr>
              <a:t>, </a:t>
            </a:r>
            <a:r>
              <a:rPr lang="tr-TR" sz="2000" dirty="0" err="1" smtClean="0">
                <a:latin typeface="+mn-lt"/>
              </a:rPr>
              <a:t>Brook</a:t>
            </a:r>
            <a:r>
              <a:rPr lang="tr-TR" sz="2000" dirty="0" smtClean="0">
                <a:latin typeface="+mn-lt"/>
              </a:rPr>
              <a:t> ve </a:t>
            </a:r>
            <a:r>
              <a:rPr lang="tr-TR" sz="2000" dirty="0" err="1" smtClean="0">
                <a:latin typeface="+mn-lt"/>
              </a:rPr>
              <a:t>Parker</a:t>
            </a:r>
            <a:endParaRPr lang="tr-TR" sz="2000" dirty="0">
              <a:latin typeface="+mn-lt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4944154" y="1930894"/>
            <a:ext cx="6186301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- 19.gün </a:t>
            </a:r>
            <a:r>
              <a:rPr lang="tr-TR" sz="2000" dirty="0" smtClean="0">
                <a:latin typeface="+mn-lt"/>
                <a:sym typeface="Wingdings" panose="05000000000000000000" pitchFamily="2" charset="2"/>
              </a:rPr>
              <a:t> Kura ?</a:t>
            </a:r>
            <a:endParaRPr lang="tr-TR" sz="2000" dirty="0">
              <a:latin typeface="+mn-lt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4944154" y="2872363"/>
            <a:ext cx="6186301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i="1" dirty="0" smtClean="0">
                <a:latin typeface="+mn-lt"/>
              </a:rPr>
              <a:t>«Yirmi Dördüncü günde kahvaltımızı yaparken, nihayet bir gemi belirdi.»</a:t>
            </a:r>
            <a:endParaRPr lang="tr-TR" sz="2000" i="1" dirty="0">
              <a:latin typeface="+mn-lt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4944154" y="3813832"/>
            <a:ext cx="6186301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Jüri ölüm kararı veriyor, ama kraliçe cezayı 6 ay hapse çeviriyor. </a:t>
            </a:r>
            <a:endParaRPr lang="tr-TR" sz="2000" dirty="0">
              <a:latin typeface="+mn-lt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8498394" y="5168315"/>
            <a:ext cx="3399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Kaynak: </a:t>
            </a:r>
            <a:r>
              <a:rPr lang="tr-TR" b="1" dirty="0" err="1" smtClean="0"/>
              <a:t>Micheal</a:t>
            </a:r>
            <a:r>
              <a:rPr lang="tr-TR" b="1" dirty="0" smtClean="0"/>
              <a:t> </a:t>
            </a:r>
            <a:r>
              <a:rPr lang="tr-TR" b="1" dirty="0" err="1" smtClean="0"/>
              <a:t>Sandel</a:t>
            </a:r>
            <a:r>
              <a:rPr lang="tr-TR" b="1" dirty="0" smtClean="0"/>
              <a:t>, Adalet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44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829824" y="745572"/>
            <a:ext cx="629108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b="1" u="sng" dirty="0" smtClean="0">
                <a:solidFill>
                  <a:srgbClr val="F93B07"/>
                </a:solidFill>
                <a:latin typeface="+mn-lt"/>
              </a:rPr>
              <a:t>3 </a:t>
            </a:r>
            <a:r>
              <a:rPr lang="tr-TR" sz="2400" b="1" u="sng" dirty="0" smtClean="0">
                <a:solidFill>
                  <a:srgbClr val="F93B07"/>
                </a:solidFill>
                <a:latin typeface="+mn-lt"/>
              </a:rPr>
              <a:t>soru:</a:t>
            </a:r>
            <a:endParaRPr lang="tr-TR" sz="2400" b="1" u="sng" dirty="0">
              <a:solidFill>
                <a:srgbClr val="F93B07"/>
              </a:solidFill>
              <a:latin typeface="+mn-lt"/>
            </a:endParaRP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931305" y="1674690"/>
            <a:ext cx="5943024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1. Bizim temel haklarımız var mı? (cinayet)</a:t>
            </a:r>
            <a:endParaRPr lang="tr-TR" sz="2000" dirty="0">
              <a:latin typeface="+mn-lt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931304" y="2268524"/>
            <a:ext cx="935832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2. Eşitlikçi ve adil prosedür bütün sonuçları meşrulaştırır mı? (kura)</a:t>
            </a:r>
            <a:endParaRPr lang="tr-TR" sz="2000" dirty="0">
              <a:latin typeface="+mn-lt"/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31304" y="2862358"/>
            <a:ext cx="9358323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>
                <a:latin typeface="+mn-lt"/>
              </a:rPr>
              <a:t>3. «Rıza» kavramını etik olarak nasıl tanımlayacağız?</a:t>
            </a:r>
            <a:endParaRPr lang="tr-TR" sz="2000" dirty="0">
              <a:latin typeface="+mn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498394" y="5168315"/>
            <a:ext cx="3399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Kaynak: </a:t>
            </a:r>
            <a:r>
              <a:rPr lang="tr-TR" b="1" dirty="0" err="1" smtClean="0"/>
              <a:t>Micheal</a:t>
            </a:r>
            <a:r>
              <a:rPr lang="tr-TR" b="1" dirty="0" smtClean="0"/>
              <a:t> </a:t>
            </a:r>
            <a:r>
              <a:rPr lang="tr-TR" b="1" dirty="0" err="1" smtClean="0"/>
              <a:t>Sandel</a:t>
            </a:r>
            <a:r>
              <a:rPr lang="tr-TR" b="1" dirty="0" smtClean="0"/>
              <a:t>, Adalet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20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ris Artan Özoran\Desktop\Adsı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51" y="612321"/>
            <a:ext cx="3195066" cy="425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7256584" y="4928144"/>
            <a:ext cx="4024879" cy="740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b="1" dirty="0" smtClean="0">
                <a:latin typeface="+mn-lt"/>
              </a:rPr>
              <a:t>Kaynak: </a:t>
            </a:r>
            <a:r>
              <a:rPr lang="tr-TR" sz="2000" dirty="0" err="1" smtClean="0">
                <a:latin typeface="+mn-lt"/>
              </a:rPr>
              <a:t>Juan</a:t>
            </a:r>
            <a:r>
              <a:rPr lang="tr-TR" sz="2000" dirty="0" smtClean="0">
                <a:latin typeface="+mn-lt"/>
              </a:rPr>
              <a:t> </a:t>
            </a:r>
            <a:r>
              <a:rPr lang="tr-TR" sz="2000" dirty="0" err="1" smtClean="0">
                <a:latin typeface="+mn-lt"/>
              </a:rPr>
              <a:t>Enriquez</a:t>
            </a:r>
            <a:r>
              <a:rPr lang="tr-TR" sz="2000" dirty="0" smtClean="0">
                <a:latin typeface="+mn-lt"/>
              </a:rPr>
              <a:t>, «</a:t>
            </a:r>
            <a:r>
              <a:rPr lang="tr-TR" sz="2000" dirty="0" err="1" smtClean="0">
                <a:latin typeface="+mn-lt"/>
              </a:rPr>
              <a:t>Ethics</a:t>
            </a:r>
            <a:r>
              <a:rPr lang="tr-TR" sz="2000" dirty="0" smtClean="0">
                <a:latin typeface="+mn-lt"/>
              </a:rPr>
              <a:t> in </a:t>
            </a:r>
            <a:r>
              <a:rPr lang="tr-TR" sz="2000" dirty="0" err="1" smtClean="0">
                <a:latin typeface="+mn-lt"/>
              </a:rPr>
              <a:t>the</a:t>
            </a:r>
            <a:r>
              <a:rPr lang="tr-TR" sz="2000" dirty="0" smtClean="0">
                <a:latin typeface="+mn-lt"/>
              </a:rPr>
              <a:t> Age of </a:t>
            </a:r>
            <a:r>
              <a:rPr lang="tr-TR" sz="2000" dirty="0" err="1" smtClean="0">
                <a:latin typeface="+mn-lt"/>
              </a:rPr>
              <a:t>Technology</a:t>
            </a:r>
            <a:r>
              <a:rPr lang="tr-TR" sz="2000" dirty="0" smtClean="0">
                <a:latin typeface="+mn-lt"/>
              </a:rPr>
              <a:t>»</a:t>
            </a:r>
            <a:endParaRPr lang="tr-TR" sz="2000" dirty="0">
              <a:latin typeface="+mn-lt"/>
            </a:endParaRPr>
          </a:p>
        </p:txBody>
      </p:sp>
      <p:pic>
        <p:nvPicPr>
          <p:cNvPr id="6" name="Picture 2" descr="C:\Users\Beris Artan Özoran\Desktop\Adsı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61" y="1320345"/>
            <a:ext cx="6003269" cy="283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6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ris Artan Özoran\Desktop\Adsı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03" y="400729"/>
            <a:ext cx="3610654" cy="426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1132796" y="4682908"/>
            <a:ext cx="3047318" cy="474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latin typeface="+mn-lt"/>
              </a:rPr>
              <a:t>Rahip Richard Furman</a:t>
            </a:r>
            <a:endParaRPr lang="tr-TR" sz="2400" dirty="0">
              <a:latin typeface="+mn-lt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5143501" y="1665253"/>
            <a:ext cx="6482440" cy="19349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i="1" dirty="0" smtClean="0">
                <a:latin typeface="+mn-lt"/>
              </a:rPr>
              <a:t>«Zencileri köle olarak tutmak, dine aykırı değildir. Kutsal kitaptaki pek çok ifadeyle uyumludur. Bu nedenle Hristiyan dürüstlüğüne uygundur.»</a:t>
            </a:r>
            <a:endParaRPr lang="tr-TR" sz="2800" i="1" dirty="0">
              <a:latin typeface="+mn-lt"/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7256584" y="4928144"/>
            <a:ext cx="4024879" cy="740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b="1" dirty="0" smtClean="0">
                <a:latin typeface="+mn-lt"/>
              </a:rPr>
              <a:t>Kaynak: </a:t>
            </a:r>
            <a:r>
              <a:rPr lang="tr-TR" sz="2000" dirty="0" err="1" smtClean="0">
                <a:latin typeface="+mn-lt"/>
              </a:rPr>
              <a:t>Juan</a:t>
            </a:r>
            <a:r>
              <a:rPr lang="tr-TR" sz="2000" dirty="0" smtClean="0">
                <a:latin typeface="+mn-lt"/>
              </a:rPr>
              <a:t> </a:t>
            </a:r>
            <a:r>
              <a:rPr lang="tr-TR" sz="2000" dirty="0" err="1" smtClean="0">
                <a:latin typeface="+mn-lt"/>
              </a:rPr>
              <a:t>Enriquez</a:t>
            </a:r>
            <a:r>
              <a:rPr lang="tr-TR" sz="2000" dirty="0" smtClean="0">
                <a:latin typeface="+mn-lt"/>
              </a:rPr>
              <a:t>, «</a:t>
            </a:r>
            <a:r>
              <a:rPr lang="tr-TR" sz="2000" dirty="0" err="1" smtClean="0">
                <a:latin typeface="+mn-lt"/>
              </a:rPr>
              <a:t>Ethics</a:t>
            </a:r>
            <a:r>
              <a:rPr lang="tr-TR" sz="2000" dirty="0" smtClean="0">
                <a:latin typeface="+mn-lt"/>
              </a:rPr>
              <a:t> in </a:t>
            </a:r>
            <a:r>
              <a:rPr lang="tr-TR" sz="2000" dirty="0" err="1" smtClean="0">
                <a:latin typeface="+mn-lt"/>
              </a:rPr>
              <a:t>the</a:t>
            </a:r>
            <a:r>
              <a:rPr lang="tr-TR" sz="2000" dirty="0" smtClean="0">
                <a:latin typeface="+mn-lt"/>
              </a:rPr>
              <a:t> Age of </a:t>
            </a:r>
            <a:r>
              <a:rPr lang="tr-TR" sz="2000" dirty="0" err="1" smtClean="0">
                <a:latin typeface="+mn-lt"/>
              </a:rPr>
              <a:t>Technology</a:t>
            </a:r>
            <a:r>
              <a:rPr lang="tr-TR" sz="2000" dirty="0" smtClean="0">
                <a:latin typeface="+mn-lt"/>
              </a:rPr>
              <a:t>»</a:t>
            </a:r>
            <a:endParaRPr lang="tr-T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0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eris Artan Özoran\Desktop\Adsı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19" y="513670"/>
            <a:ext cx="4020883" cy="42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981401" y="4857750"/>
            <a:ext cx="3047318" cy="6897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 smtClean="0">
                <a:latin typeface="+mn-lt"/>
              </a:rPr>
              <a:t>Kimya Profesörü</a:t>
            </a:r>
          </a:p>
          <a:p>
            <a:r>
              <a:rPr lang="tr-TR" sz="2400" dirty="0" smtClean="0">
                <a:latin typeface="+mn-lt"/>
              </a:rPr>
              <a:t>Thomas Cooper</a:t>
            </a:r>
            <a:endParaRPr lang="tr-TR" sz="2400" dirty="0">
              <a:latin typeface="+mn-lt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5225144" y="1796143"/>
            <a:ext cx="6482440" cy="5467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i="1" dirty="0" smtClean="0">
                <a:latin typeface="+mn-lt"/>
              </a:rPr>
              <a:t>«Beyaz ırk üstündür»</a:t>
            </a:r>
            <a:endParaRPr lang="tr-TR" sz="2800" i="1" dirty="0">
              <a:latin typeface="+mn-lt"/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5225144" y="2625577"/>
            <a:ext cx="6482440" cy="5467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i="1" dirty="0" smtClean="0">
                <a:latin typeface="+mn-lt"/>
              </a:rPr>
              <a:t>«Kölelik ekonomik bir ihtiyaçtır»</a:t>
            </a:r>
            <a:endParaRPr lang="tr-TR" sz="2800" i="1" dirty="0">
              <a:latin typeface="+mn-lt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256584" y="4928144"/>
            <a:ext cx="4024879" cy="740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b="1" dirty="0" smtClean="0">
                <a:latin typeface="+mn-lt"/>
              </a:rPr>
              <a:t>Kaynak: </a:t>
            </a:r>
            <a:r>
              <a:rPr lang="tr-TR" sz="2000" dirty="0" err="1" smtClean="0">
                <a:latin typeface="+mn-lt"/>
              </a:rPr>
              <a:t>Juan</a:t>
            </a:r>
            <a:r>
              <a:rPr lang="tr-TR" sz="2000" dirty="0" smtClean="0">
                <a:latin typeface="+mn-lt"/>
              </a:rPr>
              <a:t> </a:t>
            </a:r>
            <a:r>
              <a:rPr lang="tr-TR" sz="2000" dirty="0" err="1" smtClean="0">
                <a:latin typeface="+mn-lt"/>
              </a:rPr>
              <a:t>Enriquez</a:t>
            </a:r>
            <a:r>
              <a:rPr lang="tr-TR" sz="2000" dirty="0" smtClean="0">
                <a:latin typeface="+mn-lt"/>
              </a:rPr>
              <a:t>, «</a:t>
            </a:r>
            <a:r>
              <a:rPr lang="tr-TR" sz="2000" dirty="0" err="1" smtClean="0">
                <a:latin typeface="+mn-lt"/>
              </a:rPr>
              <a:t>Ethics</a:t>
            </a:r>
            <a:r>
              <a:rPr lang="tr-TR" sz="2000" dirty="0" smtClean="0">
                <a:latin typeface="+mn-lt"/>
              </a:rPr>
              <a:t> in </a:t>
            </a:r>
            <a:r>
              <a:rPr lang="tr-TR" sz="2000" dirty="0" err="1" smtClean="0">
                <a:latin typeface="+mn-lt"/>
              </a:rPr>
              <a:t>the</a:t>
            </a:r>
            <a:r>
              <a:rPr lang="tr-TR" sz="2000" dirty="0" smtClean="0">
                <a:latin typeface="+mn-lt"/>
              </a:rPr>
              <a:t> Age of </a:t>
            </a:r>
            <a:r>
              <a:rPr lang="tr-TR" sz="2000" dirty="0" err="1" smtClean="0">
                <a:latin typeface="+mn-lt"/>
              </a:rPr>
              <a:t>Technology</a:t>
            </a:r>
            <a:r>
              <a:rPr lang="tr-TR" sz="2000" dirty="0" smtClean="0">
                <a:latin typeface="+mn-lt"/>
              </a:rPr>
              <a:t>»</a:t>
            </a:r>
            <a:endParaRPr lang="tr-T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83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eris Artan Özoran\Desktop\Adsı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9" y="402091"/>
            <a:ext cx="3947044" cy="43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981401" y="4857750"/>
            <a:ext cx="3047318" cy="6897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 smtClean="0">
                <a:latin typeface="+mn-lt"/>
              </a:rPr>
              <a:t>Doktor</a:t>
            </a:r>
          </a:p>
          <a:p>
            <a:r>
              <a:rPr lang="tr-TR" sz="2400" dirty="0" smtClean="0">
                <a:latin typeface="+mn-lt"/>
              </a:rPr>
              <a:t>J.Marion Sims</a:t>
            </a:r>
            <a:endParaRPr lang="tr-TR" sz="2400" dirty="0">
              <a:latin typeface="+mn-lt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5167994" y="1855073"/>
            <a:ext cx="6482440" cy="8064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i="1" dirty="0" smtClean="0">
                <a:latin typeface="+mn-lt"/>
              </a:rPr>
              <a:t>«Zenciler için anesteziye ihtiyaç yoktur. Çünkü acı hissetmezler.»</a:t>
            </a:r>
            <a:endParaRPr lang="tr-TR" sz="2800" i="1" dirty="0">
              <a:latin typeface="+mn-lt"/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5320394" y="3060666"/>
            <a:ext cx="6482440" cy="8064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latin typeface="+mn-lt"/>
              </a:rPr>
              <a:t>Köleleri deney yapmak için satın alıyor.</a:t>
            </a:r>
            <a:endParaRPr lang="tr-TR" sz="2800" dirty="0">
              <a:latin typeface="+mn-lt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256584" y="4928144"/>
            <a:ext cx="4024879" cy="740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b="1" dirty="0" smtClean="0">
                <a:latin typeface="+mn-lt"/>
              </a:rPr>
              <a:t>Kaynak: </a:t>
            </a:r>
            <a:r>
              <a:rPr lang="tr-TR" sz="2000" dirty="0" err="1" smtClean="0">
                <a:latin typeface="+mn-lt"/>
              </a:rPr>
              <a:t>Juan</a:t>
            </a:r>
            <a:r>
              <a:rPr lang="tr-TR" sz="2000" dirty="0" smtClean="0">
                <a:latin typeface="+mn-lt"/>
              </a:rPr>
              <a:t> </a:t>
            </a:r>
            <a:r>
              <a:rPr lang="tr-TR" sz="2000" dirty="0" err="1" smtClean="0">
                <a:latin typeface="+mn-lt"/>
              </a:rPr>
              <a:t>Enriquez</a:t>
            </a:r>
            <a:r>
              <a:rPr lang="tr-TR" sz="2000" dirty="0" smtClean="0">
                <a:latin typeface="+mn-lt"/>
              </a:rPr>
              <a:t>, «</a:t>
            </a:r>
            <a:r>
              <a:rPr lang="tr-TR" sz="2000" dirty="0" err="1" smtClean="0">
                <a:latin typeface="+mn-lt"/>
              </a:rPr>
              <a:t>Ethics</a:t>
            </a:r>
            <a:r>
              <a:rPr lang="tr-TR" sz="2000" dirty="0" smtClean="0">
                <a:latin typeface="+mn-lt"/>
              </a:rPr>
              <a:t> in </a:t>
            </a:r>
            <a:r>
              <a:rPr lang="tr-TR" sz="2000" dirty="0" err="1" smtClean="0">
                <a:latin typeface="+mn-lt"/>
              </a:rPr>
              <a:t>the</a:t>
            </a:r>
            <a:r>
              <a:rPr lang="tr-TR" sz="2000" dirty="0" smtClean="0">
                <a:latin typeface="+mn-lt"/>
              </a:rPr>
              <a:t> Age of </a:t>
            </a:r>
            <a:r>
              <a:rPr lang="tr-TR" sz="2000" dirty="0" err="1" smtClean="0">
                <a:latin typeface="+mn-lt"/>
              </a:rPr>
              <a:t>Technology</a:t>
            </a:r>
            <a:r>
              <a:rPr lang="tr-TR" sz="2000" dirty="0" smtClean="0">
                <a:latin typeface="+mn-lt"/>
              </a:rPr>
              <a:t>»</a:t>
            </a:r>
            <a:endParaRPr lang="tr-T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3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656798" y="3290209"/>
            <a:ext cx="10846677" cy="627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latin typeface="+mn-lt"/>
              </a:rPr>
              <a:t>O zaman iyi nedir? Kötü nedir?</a:t>
            </a:r>
          </a:p>
          <a:p>
            <a:endParaRPr lang="tr-TR" sz="2800" dirty="0" smtClean="0">
              <a:latin typeface="+mn-lt"/>
            </a:endParaRPr>
          </a:p>
          <a:p>
            <a:r>
              <a:rPr lang="tr-TR" sz="2800" dirty="0" smtClean="0">
                <a:latin typeface="+mn-lt"/>
              </a:rPr>
              <a:t>Doğru nedir? Yanlış nedir?</a:t>
            </a:r>
          </a:p>
          <a:p>
            <a:endParaRPr lang="tr-TR" sz="2800" dirty="0" smtClean="0">
              <a:latin typeface="+mn-lt"/>
            </a:endParaRPr>
          </a:p>
          <a:p>
            <a:r>
              <a:rPr lang="tr-TR" sz="2800" dirty="0" smtClean="0">
                <a:latin typeface="+mn-lt"/>
              </a:rPr>
              <a:t>Zamana göre değişir mi?</a:t>
            </a:r>
            <a:endParaRPr lang="tr-T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3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529176"/>
            <a:ext cx="12192000" cy="638317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solidFill>
                  <a:srgbClr val="F93B07"/>
                </a:solidFill>
              </a:rPr>
              <a:t>Etik</a:t>
            </a:r>
            <a:endParaRPr lang="tr-TR" sz="4000" b="1" dirty="0">
              <a:solidFill>
                <a:srgbClr val="F93B07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130878" y="1363433"/>
            <a:ext cx="8102089" cy="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0878" y="1363433"/>
            <a:ext cx="0" cy="8735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232967" y="1356068"/>
            <a:ext cx="0" cy="8735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Unvan 1"/>
          <p:cNvSpPr txBox="1">
            <a:spLocks/>
          </p:cNvSpPr>
          <p:nvPr/>
        </p:nvSpPr>
        <p:spPr>
          <a:xfrm>
            <a:off x="533993" y="2336325"/>
            <a:ext cx="4021382" cy="490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600" b="1" dirty="0" smtClean="0">
                <a:solidFill>
                  <a:srgbClr val="F93B07"/>
                </a:solidFill>
              </a:rPr>
              <a:t>Normatif Etik Teorileri</a:t>
            </a:r>
            <a:endParaRPr lang="tr-TR" sz="3600" b="1" dirty="0">
              <a:solidFill>
                <a:srgbClr val="F93B07"/>
              </a:solidFill>
            </a:endParaRPr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7132369" y="2101026"/>
            <a:ext cx="5001442" cy="703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600" b="1" dirty="0" smtClean="0">
                <a:solidFill>
                  <a:srgbClr val="F93B07"/>
                </a:solidFill>
              </a:rPr>
              <a:t>Normatif Olmayan Etik Teorileri</a:t>
            </a:r>
            <a:endParaRPr lang="tr-TR" sz="3600" b="1" dirty="0">
              <a:solidFill>
                <a:srgbClr val="F93B07"/>
              </a:solidFill>
            </a:endParaRPr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752895" y="2945925"/>
            <a:ext cx="2397629" cy="490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/>
              <a:t>1. Erdem Etik</a:t>
            </a:r>
            <a:endParaRPr lang="tr-TR" sz="2800" dirty="0"/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752894" y="3925937"/>
            <a:ext cx="2397629" cy="490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/>
              <a:t>3. Deontolojik</a:t>
            </a:r>
            <a:endParaRPr lang="tr-TR" sz="2800" dirty="0"/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752893" y="3435931"/>
            <a:ext cx="2397629" cy="490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/>
              <a:t>2. Teleoljik </a:t>
            </a:r>
            <a:endParaRPr lang="tr-TR" sz="2800" dirty="0"/>
          </a:p>
        </p:txBody>
      </p:sp>
      <p:sp>
        <p:nvSpPr>
          <p:cNvPr id="16" name="Unvan 1"/>
          <p:cNvSpPr txBox="1">
            <a:spLocks/>
          </p:cNvSpPr>
          <p:nvPr/>
        </p:nvSpPr>
        <p:spPr>
          <a:xfrm>
            <a:off x="7613666" y="2907589"/>
            <a:ext cx="2397629" cy="490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/>
              <a:t>1. Betimleyicilik</a:t>
            </a:r>
            <a:endParaRPr lang="tr-TR" sz="2800" dirty="0"/>
          </a:p>
        </p:txBody>
      </p:sp>
      <p:sp>
        <p:nvSpPr>
          <p:cNvPr id="17" name="Unvan 1"/>
          <p:cNvSpPr txBox="1">
            <a:spLocks/>
          </p:cNvSpPr>
          <p:nvPr/>
        </p:nvSpPr>
        <p:spPr>
          <a:xfrm>
            <a:off x="7613666" y="3397595"/>
            <a:ext cx="2397629" cy="490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/>
              <a:t>2. Meta etik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6720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82630" y="594490"/>
            <a:ext cx="9827171" cy="735725"/>
          </a:xfrm>
        </p:spPr>
        <p:txBody>
          <a:bodyPr>
            <a:normAutofit/>
          </a:bodyPr>
          <a:lstStyle/>
          <a:p>
            <a:pPr algn="l"/>
            <a:r>
              <a:rPr lang="tr-TR" sz="4000" b="1" dirty="0" smtClean="0">
                <a:solidFill>
                  <a:srgbClr val="F93B07"/>
                </a:solidFill>
              </a:rPr>
              <a:t>1. Erdem Etik Anlayışı</a:t>
            </a:r>
            <a:endParaRPr lang="tr-TR" sz="4000" b="1" dirty="0">
              <a:solidFill>
                <a:srgbClr val="F93B07"/>
              </a:solidFill>
            </a:endParaRP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482630" y="1934308"/>
            <a:ext cx="11415456" cy="2211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latin typeface="+mn-lt"/>
              </a:rPr>
              <a:t>Normatif etik teorileri altında değerlendirilmektedir. Bu teori etik için erdem ve karakterin önemini vurgulamaktadır. Bir eylemin etik olması için «görev» , «ödev» ya da eylemin sonuçlarına değil, karaktere bakmaktadır. Erdem etik hem yeni hem de eski bir anlayıştır. Kökenleri Sokrates, Aristo ve Platon’a kadar gitmektedir. Ancak bu teori modern zamanlarda da geliştirilmiştir. </a:t>
            </a:r>
            <a:endParaRPr lang="tr-TR" sz="2400" dirty="0">
              <a:latin typeface="+mn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576646" y="51683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/>
              <a:t>Kaynak: </a:t>
            </a:r>
            <a:r>
              <a:rPr lang="en-US" b="1" dirty="0" smtClean="0"/>
              <a:t>On </a:t>
            </a:r>
            <a:r>
              <a:rPr lang="en-US" b="1" dirty="0"/>
              <a:t>Virtue </a:t>
            </a:r>
            <a:r>
              <a:rPr lang="en-US" b="1" dirty="0" smtClean="0"/>
              <a:t>Ethics</a:t>
            </a:r>
            <a:r>
              <a:rPr lang="tr-TR" b="1" dirty="0" smtClean="0"/>
              <a:t>, </a:t>
            </a:r>
            <a:r>
              <a:rPr lang="en-US" dirty="0" smtClean="0"/>
              <a:t>Rosalind </a:t>
            </a:r>
            <a:r>
              <a:rPr lang="en-US" dirty="0" err="1"/>
              <a:t>Hursthouse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01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11718</TotalTime>
  <Words>742</Words>
  <Application>Microsoft Office PowerPoint</Application>
  <PresentationFormat>Özel</PresentationFormat>
  <Paragraphs>117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Etik</vt:lpstr>
      <vt:lpstr>1. Erdem Etik Anlayışı</vt:lpstr>
      <vt:lpstr>Antik Yunan</vt:lpstr>
      <vt:lpstr>Sokrates</vt:lpstr>
      <vt:lpstr>Sokrates</vt:lpstr>
      <vt:lpstr>PowerPoint Sunusu</vt:lpstr>
      <vt:lpstr>Platon</vt:lpstr>
      <vt:lpstr>Platon</vt:lpstr>
      <vt:lpstr>Aristotales</vt:lpstr>
      <vt:lpstr>Aristotales</vt:lpstr>
      <vt:lpstr>2. Teleojik Etik Anlayışı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ilaum</dc:creator>
  <cp:lastModifiedBy>SINIF</cp:lastModifiedBy>
  <cp:revision>374</cp:revision>
  <dcterms:created xsi:type="dcterms:W3CDTF">2019-01-17T10:01:17Z</dcterms:created>
  <dcterms:modified xsi:type="dcterms:W3CDTF">2019-04-16T08:50:14Z</dcterms:modified>
</cp:coreProperties>
</file>