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87" d="100"/>
          <a:sy n="87" d="100"/>
        </p:scale>
        <p:origin x="648" y="8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30.11.2017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30.11.2017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30.11.2017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30.11.2017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30.11.2017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sgdosya.com/elektrik-islerinde-isg-konu-ozet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Elektrik Güvenlik</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221 ELEKTRONİK MESLEK BİLGİSİ VE GÜVENLİK</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ELEKTRİKTE GÜVENLİK</a:t>
            </a:r>
            <a:endParaRPr lang="tr-TR" dirty="0"/>
          </a:p>
        </p:txBody>
      </p:sp>
      <p:sp>
        <p:nvSpPr>
          <p:cNvPr id="3" name="İçerik Yer Tutucusu 2"/>
          <p:cNvSpPr>
            <a:spLocks noGrp="1"/>
          </p:cNvSpPr>
          <p:nvPr>
            <p:ph idx="1"/>
          </p:nvPr>
        </p:nvSpPr>
        <p:spPr/>
        <p:txBody>
          <a:bodyPr/>
          <a:lstStyle/>
          <a:p>
            <a:r>
              <a:rPr lang="tr-TR" sz="2600" dirty="0" smtClean="0"/>
              <a:t>Küçük </a:t>
            </a:r>
            <a:r>
              <a:rPr lang="tr-TR" sz="2600" dirty="0"/>
              <a:t>gerilim: Anma gerilimi 50 V altında olan gerilimdir.</a:t>
            </a:r>
            <a:br>
              <a:rPr lang="tr-TR" sz="2600" dirty="0"/>
            </a:br>
            <a:r>
              <a:rPr lang="tr-TR" sz="2600" dirty="0"/>
              <a:t>Tehlikeli Gerilim: Doğru akımda 50, alternatif akımda 120 V üzerinde olan gerilimdir.</a:t>
            </a:r>
            <a:br>
              <a:rPr lang="tr-TR" sz="2600" dirty="0"/>
            </a:br>
            <a:r>
              <a:rPr lang="tr-TR" sz="2600" dirty="0"/>
              <a:t>Alçak Gerilim: 1000 V ve altında olan gerilim</a:t>
            </a:r>
            <a:br>
              <a:rPr lang="tr-TR" sz="2600" dirty="0"/>
            </a:br>
            <a:r>
              <a:rPr lang="tr-TR" sz="2600" dirty="0"/>
              <a:t>Yüksek Gerilim: 1000 V üzerinde olan </a:t>
            </a:r>
            <a:r>
              <a:rPr lang="tr-TR" sz="2600" dirty="0" smtClean="0"/>
              <a:t>gerilim[1].</a:t>
            </a:r>
            <a:endParaRPr lang="tr-TR" sz="2600" dirty="0"/>
          </a:p>
        </p:txBody>
      </p:sp>
    </p:spTree>
    <p:extLst>
      <p:ext uri="{BB962C8B-B14F-4D97-AF65-F5344CB8AC3E}">
        <p14:creationId xmlns:p14="http://schemas.microsoft.com/office/powerpoint/2010/main" val="2650812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ELEKTRİKTE GÜVENLİK</a:t>
            </a:r>
            <a:endParaRPr lang="tr-TR" dirty="0"/>
          </a:p>
        </p:txBody>
      </p:sp>
      <p:sp>
        <p:nvSpPr>
          <p:cNvPr id="3" name="İçerik Yer Tutucusu 2"/>
          <p:cNvSpPr>
            <a:spLocks noGrp="1"/>
          </p:cNvSpPr>
          <p:nvPr>
            <p:ph idx="1"/>
          </p:nvPr>
        </p:nvSpPr>
        <p:spPr/>
        <p:txBody>
          <a:bodyPr>
            <a:normAutofit/>
          </a:bodyPr>
          <a:lstStyle/>
          <a:p>
            <a:pPr algn="just"/>
            <a:r>
              <a:rPr lang="tr-TR" sz="2600" dirty="0"/>
              <a:t>Kuvvetli Akım Tesisleri : Elektrik üretimi, depolanması ve transferi yapılan tesislerdir.</a:t>
            </a:r>
            <a:br>
              <a:rPr lang="tr-TR" sz="2600" dirty="0"/>
            </a:br>
            <a:r>
              <a:rPr lang="tr-TR" sz="2600" dirty="0"/>
              <a:t>Elektrik iç tesisi: Kuvvetli akım tesisleri hariç evlerde park bahçelerde kullanılan tesisler.</a:t>
            </a:r>
            <a:br>
              <a:rPr lang="tr-TR" sz="2600" dirty="0"/>
            </a:br>
            <a:r>
              <a:rPr lang="tr-TR" sz="2600" dirty="0"/>
              <a:t>Elektrik tesisleri can ve mala zarar vermeyecek şekilde yapılmalı ve işletilmelidir. İnsanların yanlışlıkla ulaşabilecek tesislerin gerilim altındaki bölümleri kişilerin doğrudan veya araç ile dokunulmasını önleyecek gerekli </a:t>
            </a:r>
            <a:r>
              <a:rPr lang="tr-TR" sz="2600" dirty="0" err="1"/>
              <a:t>tertibatların</a:t>
            </a:r>
            <a:r>
              <a:rPr lang="tr-TR" sz="2600" dirty="0"/>
              <a:t> alınması </a:t>
            </a:r>
            <a:r>
              <a:rPr lang="tr-TR" sz="2600" dirty="0" smtClean="0"/>
              <a:t>gerek[1].</a:t>
            </a:r>
            <a:endParaRPr lang="tr-TR" sz="2600" dirty="0"/>
          </a:p>
        </p:txBody>
      </p:sp>
    </p:spTree>
    <p:extLst>
      <p:ext uri="{BB962C8B-B14F-4D97-AF65-F5344CB8AC3E}">
        <p14:creationId xmlns:p14="http://schemas.microsoft.com/office/powerpoint/2010/main" val="2099062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ELEKTRİKTE GÜVENLİK</a:t>
            </a:r>
            <a:endParaRPr lang="tr-TR" dirty="0"/>
          </a:p>
        </p:txBody>
      </p:sp>
      <p:sp>
        <p:nvSpPr>
          <p:cNvPr id="3" name="İçerik Yer Tutucusu 2"/>
          <p:cNvSpPr>
            <a:spLocks noGrp="1"/>
          </p:cNvSpPr>
          <p:nvPr>
            <p:ph idx="1"/>
          </p:nvPr>
        </p:nvSpPr>
        <p:spPr/>
        <p:txBody>
          <a:bodyPr>
            <a:normAutofit/>
          </a:bodyPr>
          <a:lstStyle/>
          <a:p>
            <a:pPr algn="just"/>
            <a:r>
              <a:rPr lang="tr-TR" sz="2600" dirty="0"/>
              <a:t>Elektrik tesisleri bakım onarım ya da işletme esnasında kolay ulaşılabilecek şekilde açık olarak düzenlenmeli, tesis bölümlerin yetkili eleman kolay ulaşabilmeli, bakım ve onarım kolay olmalı.</a:t>
            </a:r>
            <a:br>
              <a:rPr lang="tr-TR" sz="2600" dirty="0"/>
            </a:br>
            <a:r>
              <a:rPr lang="tr-TR" sz="2600" dirty="0"/>
              <a:t>Bakım ve onarım gerilim altında yapılmaz, gerilim devre dışı bırakılmalı ama topraklama devam etmeli. Yüksek gerilimli tesislerde akım, gerilim kesilmeden hiç bir çalışma yapılmaz. .</a:t>
            </a:r>
            <a:br>
              <a:rPr lang="tr-TR" sz="2600" dirty="0"/>
            </a:br>
            <a:r>
              <a:rPr lang="tr-TR" sz="2600" dirty="0"/>
              <a:t>Alçak gerilimde de yapılacak çalışmalarda gerilim kesilmeli, alçak gerilim tesislerinde gerilimin kesilmesi sorunlara neden oluyorsa aşağıdaki önlemler ile çalışma </a:t>
            </a:r>
            <a:r>
              <a:rPr lang="tr-TR" sz="2600" dirty="0" smtClean="0"/>
              <a:t>yapılmalı[1].</a:t>
            </a:r>
            <a:endParaRPr lang="tr-TR" sz="2600" dirty="0"/>
          </a:p>
        </p:txBody>
      </p:sp>
    </p:spTree>
    <p:extLst>
      <p:ext uri="{BB962C8B-B14F-4D97-AF65-F5344CB8AC3E}">
        <p14:creationId xmlns:p14="http://schemas.microsoft.com/office/powerpoint/2010/main" val="1909882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ELEKTRİKTE GÜVENLİK</a:t>
            </a:r>
            <a:endParaRPr lang="tr-TR" dirty="0"/>
          </a:p>
        </p:txBody>
      </p:sp>
      <p:sp>
        <p:nvSpPr>
          <p:cNvPr id="3" name="İçerik Yer Tutucusu 2"/>
          <p:cNvSpPr>
            <a:spLocks noGrp="1"/>
          </p:cNvSpPr>
          <p:nvPr>
            <p:ph idx="1"/>
          </p:nvPr>
        </p:nvSpPr>
        <p:spPr/>
        <p:txBody>
          <a:bodyPr/>
          <a:lstStyle/>
          <a:p>
            <a:r>
              <a:rPr lang="tr-TR" dirty="0"/>
              <a:t>· Yalıtkan bir eşya üzerinde durulmalı</a:t>
            </a:r>
            <a:br>
              <a:rPr lang="tr-TR" dirty="0"/>
            </a:br>
            <a:r>
              <a:rPr lang="tr-TR" dirty="0"/>
              <a:t>· Yalıtkan eldiven ve yalıtkan aletler kullanılmalı</a:t>
            </a:r>
            <a:br>
              <a:rPr lang="tr-TR" dirty="0"/>
            </a:br>
            <a:r>
              <a:rPr lang="tr-TR" dirty="0"/>
              <a:t>· Çıplak yalıtkanlar etrafında çalışırken mutlaka yalıtkan baret takılmalı, yalıtkan ayakkabı ve iş elbisesi giyinmeli.</a:t>
            </a:r>
            <a:br>
              <a:rPr lang="tr-TR" dirty="0"/>
            </a:br>
            <a:r>
              <a:rPr lang="tr-TR" dirty="0"/>
              <a:t>· Nötr teli dahi çalışkan kendini tüm iletkenlerden izole etmeli.</a:t>
            </a:r>
            <a:br>
              <a:rPr lang="tr-TR" dirty="0"/>
            </a:br>
            <a:r>
              <a:rPr lang="tr-TR" dirty="0"/>
              <a:t>Gerilim altındaki tüm elektik devreleri, makine ve cihazların bakım ve onarımı bu işle görevlendirilen yetkili teknik elemanlar tarafından veya gözetimi altında yapılmalı. Yer altı kablolarında yapılacak işlemlerde elektrik kesilmeden hemen sonra üzerinde çalışılacak kabloların tüm iletkenleri kısa devre edilmeli ama topraklama devam etmeli. Kısa devre ve topraklama çalışma alanına en yakın yerde ve her iki uçta yapılmalı. Çalışma alanının tekrar gerilim altına girmesini önlemek için tüm ayırıcı ve kesiciler açık vaziyete kilitlenmeli ve üzerlerine uyarı levhaları </a:t>
            </a:r>
            <a:r>
              <a:rPr lang="tr-TR" dirty="0" smtClean="0"/>
              <a:t>konmalı[1].</a:t>
            </a:r>
            <a:endParaRPr lang="tr-TR" dirty="0"/>
          </a:p>
        </p:txBody>
      </p:sp>
    </p:spTree>
    <p:extLst>
      <p:ext uri="{BB962C8B-B14F-4D97-AF65-F5344CB8AC3E}">
        <p14:creationId xmlns:p14="http://schemas.microsoft.com/office/powerpoint/2010/main" val="4097124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ELEKTRİKTE GÜVENLİK</a:t>
            </a:r>
            <a:endParaRPr lang="tr-TR" dirty="0"/>
          </a:p>
        </p:txBody>
      </p:sp>
      <p:sp>
        <p:nvSpPr>
          <p:cNvPr id="3" name="İçerik Yer Tutucusu 2"/>
          <p:cNvSpPr>
            <a:spLocks noGrp="1"/>
          </p:cNvSpPr>
          <p:nvPr>
            <p:ph idx="1"/>
          </p:nvPr>
        </p:nvSpPr>
        <p:spPr/>
        <p:txBody>
          <a:bodyPr>
            <a:normAutofit/>
          </a:bodyPr>
          <a:lstStyle/>
          <a:p>
            <a:r>
              <a:rPr lang="tr-TR" sz="2400" dirty="0"/>
              <a:t>Elektrik tesislerinde işletme bakım ve onarımında yetkili kişilere işin yeri, süresi önemini , uyulacak kurallara ilişkin yazılı talimat verilmeli.</a:t>
            </a:r>
            <a:br>
              <a:rPr lang="tr-TR" sz="2400" dirty="0"/>
            </a:br>
            <a:r>
              <a:rPr lang="tr-TR" sz="2400" dirty="0"/>
              <a:t>Yüksek gerilim tesislerine başkalarının girişi yasaklanmalı, kapılar kilitli olmalı, üzerinde uyarı levhaları olmalı.</a:t>
            </a:r>
            <a:br>
              <a:rPr lang="tr-TR" sz="2400" dirty="0"/>
            </a:br>
            <a:r>
              <a:rPr lang="tr-TR" sz="2400" dirty="0"/>
              <a:t>Elektrik işlerinde kullanılan tüm aletler ( neon lambalı </a:t>
            </a:r>
            <a:r>
              <a:rPr lang="tr-TR" sz="2400" dirty="0" err="1"/>
              <a:t>ıstaka</a:t>
            </a:r>
            <a:r>
              <a:rPr lang="tr-TR" sz="2400" dirty="0"/>
              <a:t>, eldiven, ayakkabı, giysiler, yalıtkan sehpalar, sigorta pensleri ) her zaman kullanıma hazır bakımlı uygun halde saklanmalı.</a:t>
            </a:r>
            <a:br>
              <a:rPr lang="tr-TR" sz="2400" dirty="0"/>
            </a:br>
            <a:r>
              <a:rPr lang="tr-TR" sz="2400" dirty="0"/>
              <a:t>Yüksek gerilim tesislerinde bulunan hücreler, </a:t>
            </a:r>
            <a:r>
              <a:rPr lang="tr-TR" sz="2400" dirty="0" err="1"/>
              <a:t>kesici,ayırıcı</a:t>
            </a:r>
            <a:r>
              <a:rPr lang="tr-TR" sz="2400" dirty="0"/>
              <a:t>, sigortaların üzerinde kumanda etikleri alanların yazılı olması gerek ve görünür </a:t>
            </a:r>
            <a:r>
              <a:rPr lang="tr-TR" sz="2400" dirty="0" err="1"/>
              <a:t>olmalı.Açık</a:t>
            </a:r>
            <a:r>
              <a:rPr lang="tr-TR" sz="2400" dirty="0"/>
              <a:t> hava gerilim tesisleri etrafında en az 180 cm. yükseklikte duvar yada tel </a:t>
            </a:r>
            <a:r>
              <a:rPr lang="tr-TR" sz="2400" dirty="0" smtClean="0"/>
              <a:t>olmalı[1].</a:t>
            </a:r>
            <a:endParaRPr lang="tr-TR" sz="2400" dirty="0"/>
          </a:p>
        </p:txBody>
      </p:sp>
    </p:spTree>
    <p:extLst>
      <p:ext uri="{BB962C8B-B14F-4D97-AF65-F5344CB8AC3E}">
        <p14:creationId xmlns:p14="http://schemas.microsoft.com/office/powerpoint/2010/main" val="1884781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ELEKTRİKTE GÜVENLİK</a:t>
            </a:r>
            <a:endParaRPr lang="tr-TR" dirty="0"/>
          </a:p>
        </p:txBody>
      </p:sp>
      <p:sp>
        <p:nvSpPr>
          <p:cNvPr id="3" name="İçerik Yer Tutucusu 2"/>
          <p:cNvSpPr>
            <a:spLocks noGrp="1"/>
          </p:cNvSpPr>
          <p:nvPr>
            <p:ph idx="1"/>
          </p:nvPr>
        </p:nvSpPr>
        <p:spPr/>
        <p:txBody>
          <a:bodyPr/>
          <a:lstStyle/>
          <a:p>
            <a:r>
              <a:rPr lang="tr-TR" dirty="0"/>
              <a:t>Yüksek gerilim altında yapılan çalışmalarda:</a:t>
            </a:r>
            <a:br>
              <a:rPr lang="tr-TR" dirty="0"/>
            </a:br>
            <a:r>
              <a:rPr lang="tr-TR" dirty="0"/>
              <a:t>· Yazılı bir görev emri ve çalışma müsaade formu olmalı.</a:t>
            </a:r>
            <a:br>
              <a:rPr lang="tr-TR" dirty="0"/>
            </a:br>
            <a:r>
              <a:rPr lang="tr-TR" dirty="0"/>
              <a:t>· Yüksek gerilimde gerilim kesme ve açma işlemi tutanakla yapılmalı.</a:t>
            </a:r>
            <a:br>
              <a:rPr lang="tr-TR" dirty="0"/>
            </a:br>
            <a:r>
              <a:rPr lang="tr-TR" dirty="0"/>
              <a:t>· Tüm ayırıcı ve kesiciler açık durumda kilitlenmeli.</a:t>
            </a:r>
            <a:br>
              <a:rPr lang="tr-TR" dirty="0"/>
            </a:br>
            <a:r>
              <a:rPr lang="tr-TR" dirty="0"/>
              <a:t>· Akım her yerden kesilmeli.</a:t>
            </a:r>
            <a:br>
              <a:rPr lang="tr-TR" dirty="0"/>
            </a:br>
            <a:r>
              <a:rPr lang="tr-TR" dirty="0"/>
              <a:t>· Gerilim kesildikten sonra çalışma alanını besleyen ek bir enerji kaynağı olup olmadığı araştırılmalı ve devre dışı bırakılmalı.</a:t>
            </a:r>
            <a:br>
              <a:rPr lang="tr-TR" dirty="0"/>
            </a:br>
            <a:r>
              <a:rPr lang="tr-TR" dirty="0"/>
              <a:t>· Kesici ayırıcı ve fazın açık olduğu tek tek kontrol edilmeli. Kilitleme tertibatı yoksa ayıracın yanına bir nöbetçi bırakılmalı.</a:t>
            </a:r>
            <a:br>
              <a:rPr lang="tr-TR" dirty="0"/>
            </a:br>
            <a:r>
              <a:rPr lang="tr-TR" dirty="0"/>
              <a:t>· Topraklama, kısa devre çalışması, alandaki tüm çalışmalar bitikten ve çalışana haber verilince </a:t>
            </a:r>
            <a:r>
              <a:rPr lang="tr-TR" dirty="0" smtClean="0"/>
              <a:t>kaldırılmalı[1].</a:t>
            </a:r>
            <a:endParaRPr lang="tr-TR" dirty="0"/>
          </a:p>
        </p:txBody>
      </p:sp>
    </p:spTree>
    <p:extLst>
      <p:ext uri="{BB962C8B-B14F-4D97-AF65-F5344CB8AC3E}">
        <p14:creationId xmlns:p14="http://schemas.microsoft.com/office/powerpoint/2010/main" val="312326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https://www.isgdosya.com/elektrik-islerinde-isg-konu-ozeti</a:t>
            </a:r>
            <a:r>
              <a:rPr lang="tr-TR" dirty="0" smtClean="0">
                <a:hlinkClick r:id="rId2"/>
              </a:rPr>
              <a:t>/</a:t>
            </a:r>
            <a:r>
              <a:rPr lang="tr-TR" dirty="0" smtClean="0"/>
              <a:t> (Erişim tarihi:27.11.2017)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1399</TotalTime>
  <Words>128</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Times New Roman</vt:lpstr>
      <vt:lpstr>Geçmişe bakış</vt:lpstr>
      <vt:lpstr>Elektrik Güvenlik</vt:lpstr>
      <vt:lpstr>ELEKTRİKTE GÜVENLİK</vt:lpstr>
      <vt:lpstr>ELEKTRİKTE GÜVENLİK</vt:lpstr>
      <vt:lpstr>ELEKTRİKTE GÜVENLİK</vt:lpstr>
      <vt:lpstr>ELEKTRİKTE GÜVENLİK</vt:lpstr>
      <vt:lpstr>ELEKTRİKTE GÜVENLİK</vt:lpstr>
      <vt:lpstr>ELEKTRİKTE GÜVENLİK</vt:lpstr>
      <vt:lpstr>KAYNAKLAR</vt:lpstr>
      <vt:lpstr>DİNLEDİĞİNİZ İÇİN 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 Dindar</cp:lastModifiedBy>
  <cp:revision>79</cp:revision>
  <dcterms:created xsi:type="dcterms:W3CDTF">2017-11-14T11:12:27Z</dcterms:created>
  <dcterms:modified xsi:type="dcterms:W3CDTF">2017-11-30T07:44:13Z</dcterms:modified>
</cp:coreProperties>
</file>