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426" r:id="rId2"/>
    <p:sldId id="427" r:id="rId3"/>
    <p:sldId id="477" r:id="rId4"/>
    <p:sldId id="479" r:id="rId5"/>
    <p:sldId id="480" r:id="rId6"/>
    <p:sldId id="478" r:id="rId7"/>
    <p:sldId id="428"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49" autoAdjust="0"/>
  </p:normalViewPr>
  <p:slideViewPr>
    <p:cSldViewPr>
      <p:cViewPr varScale="1">
        <p:scale>
          <a:sx n="86" d="100"/>
          <a:sy n="86" d="100"/>
        </p:scale>
        <p:origin x="135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48A904-B4F4-46B8-8E92-3C01F561A30C}" type="datetimeFigureOut">
              <a:rPr lang="tr-TR" smtClean="0"/>
              <a:t>8.04.2022</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580DD7-BCF2-4AC6-937B-52EEF16889B1}" type="slidenum">
              <a:rPr lang="tr-TR" smtClean="0"/>
              <a:t>‹#›</a:t>
            </a:fld>
            <a:endParaRPr lang="tr-TR"/>
          </a:p>
        </p:txBody>
      </p:sp>
    </p:spTree>
    <p:extLst>
      <p:ext uri="{BB962C8B-B14F-4D97-AF65-F5344CB8AC3E}">
        <p14:creationId xmlns:p14="http://schemas.microsoft.com/office/powerpoint/2010/main" val="2762957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kern="1200" baseline="0" dirty="0">
                <a:solidFill>
                  <a:schemeClr val="tx1"/>
                </a:solidFill>
                <a:latin typeface="+mn-lt"/>
                <a:ea typeface="+mn-ea"/>
                <a:cs typeface="+mn-cs"/>
              </a:rPr>
              <a:t>TFF Statüsünün 54’üncü maddesinin üçüncü fıkrasında, </a:t>
            </a:r>
            <a:r>
              <a:rPr lang="tr-TR" sz="1200" b="0" i="1" u="none" strike="noStrike" kern="1200" baseline="0" dirty="0">
                <a:solidFill>
                  <a:schemeClr val="tx1"/>
                </a:solidFill>
                <a:latin typeface="+mn-lt"/>
                <a:ea typeface="+mn-ea"/>
                <a:cs typeface="+mn-cs"/>
              </a:rPr>
              <a:t>hukuk Kurulları</a:t>
            </a:r>
          </a:p>
          <a:p>
            <a:r>
              <a:rPr lang="tr-TR" sz="1200" b="0" i="1" u="none" strike="noStrike" kern="1200" baseline="0" dirty="0">
                <a:solidFill>
                  <a:schemeClr val="tx1"/>
                </a:solidFill>
                <a:latin typeface="+mn-lt"/>
                <a:ea typeface="+mn-ea"/>
                <a:cs typeface="+mn-cs"/>
              </a:rPr>
              <a:t>tarafından alınan kararlar kesin ve bağlayıcıdır. Bu kararlara karşı, kararın</a:t>
            </a:r>
          </a:p>
          <a:p>
            <a:r>
              <a:rPr lang="tr-TR" sz="1200" b="0" i="1" u="none" strike="noStrike" kern="1200" baseline="0" dirty="0">
                <a:solidFill>
                  <a:schemeClr val="tx1"/>
                </a:solidFill>
                <a:latin typeface="+mn-lt"/>
                <a:ea typeface="+mn-ea"/>
                <a:cs typeface="+mn-cs"/>
              </a:rPr>
              <a:t>taraflarına resmen tebliği ve/veya talimat ve düzenlemelerinin yayımlanmasını</a:t>
            </a:r>
          </a:p>
          <a:p>
            <a:r>
              <a:rPr lang="tr-TR" sz="1200" b="0" i="1" u="none" strike="noStrike" kern="1200" baseline="0" dirty="0">
                <a:solidFill>
                  <a:schemeClr val="tx1"/>
                </a:solidFill>
                <a:latin typeface="+mn-lt"/>
                <a:ea typeface="+mn-ea"/>
                <a:cs typeface="+mn-cs"/>
              </a:rPr>
              <a:t>takip eden </a:t>
            </a:r>
            <a:r>
              <a:rPr lang="tr-TR" sz="1200" b="1" i="1" u="none" strike="noStrike" kern="1200" baseline="0" dirty="0">
                <a:solidFill>
                  <a:schemeClr val="tx1"/>
                </a:solidFill>
                <a:latin typeface="+mn-lt"/>
                <a:ea typeface="+mn-ea"/>
                <a:cs typeface="+mn-cs"/>
              </a:rPr>
              <a:t>yedi gün içinde Tahkim Kurulu nezdinde itira</a:t>
            </a:r>
            <a:r>
              <a:rPr lang="tr-TR" sz="1200" b="0" i="1" u="none" strike="noStrike" kern="1200" baseline="0" dirty="0">
                <a:solidFill>
                  <a:schemeClr val="tx1"/>
                </a:solidFill>
                <a:latin typeface="+mn-lt"/>
                <a:ea typeface="+mn-ea"/>
                <a:cs typeface="+mn-cs"/>
              </a:rPr>
              <a:t>z edilmez ise, karar ilgili</a:t>
            </a:r>
          </a:p>
          <a:p>
            <a:r>
              <a:rPr lang="tr-TR" sz="1200" b="0" i="1" u="none" strike="noStrike" kern="1200" baseline="0" dirty="0">
                <a:solidFill>
                  <a:schemeClr val="tx1"/>
                </a:solidFill>
                <a:latin typeface="+mn-lt"/>
                <a:ea typeface="+mn-ea"/>
                <a:cs typeface="+mn-cs"/>
              </a:rPr>
              <a:t>tüm taraflar hakkında kesin hüküm teşkil eder. Bu kararlara karşı başka herhangi</a:t>
            </a:r>
          </a:p>
          <a:p>
            <a:r>
              <a:rPr lang="tr-TR" sz="1200" b="0" i="1" u="none" strike="noStrike" kern="1200" baseline="0" dirty="0">
                <a:solidFill>
                  <a:schemeClr val="tx1"/>
                </a:solidFill>
                <a:latin typeface="+mn-lt"/>
                <a:ea typeface="+mn-ea"/>
                <a:cs typeface="+mn-cs"/>
              </a:rPr>
              <a:t>bir yargılama makamına başvuru kesin olarak yasaklanmıştır.</a:t>
            </a:r>
            <a:endParaRPr lang="tr-TR" dirty="0"/>
          </a:p>
        </p:txBody>
      </p:sp>
      <p:sp>
        <p:nvSpPr>
          <p:cNvPr id="4" name="Slayt Numarası Yer Tutucusu 3"/>
          <p:cNvSpPr>
            <a:spLocks noGrp="1"/>
          </p:cNvSpPr>
          <p:nvPr>
            <p:ph type="sldNum" sz="quarter" idx="10"/>
          </p:nvPr>
        </p:nvSpPr>
        <p:spPr/>
        <p:txBody>
          <a:bodyPr/>
          <a:lstStyle/>
          <a:p>
            <a:pPr>
              <a:defRPr/>
            </a:pPr>
            <a:fld id="{0E2EDD05-BB9F-494F-BB98-5C101AB9C906}" type="slidenum">
              <a:rPr lang="tr-TR" altLang="tr-TR" smtClean="0"/>
              <a:pPr>
                <a:defRPr/>
              </a:pPr>
              <a:t>1</a:t>
            </a:fld>
            <a:endParaRPr lang="tr-TR" altLang="tr-TR"/>
          </a:p>
        </p:txBody>
      </p:sp>
    </p:spTree>
    <p:extLst>
      <p:ext uri="{BB962C8B-B14F-4D97-AF65-F5344CB8AC3E}">
        <p14:creationId xmlns:p14="http://schemas.microsoft.com/office/powerpoint/2010/main" val="242332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b="1" dirty="0"/>
          </a:p>
        </p:txBody>
      </p:sp>
      <p:sp>
        <p:nvSpPr>
          <p:cNvPr id="10445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B63E624-8C60-460B-B098-9612C142A56B}" type="slidenum">
              <a:rPr lang="tr-TR" altLang="tr-TR" smtClean="0">
                <a:latin typeface="Calibri" panose="020F0502020204030204" pitchFamily="34" charset="0"/>
              </a:rPr>
              <a:pPr/>
              <a:t>2</a:t>
            </a:fld>
            <a:endParaRPr lang="tr-TR" altLang="tr-TR">
              <a:latin typeface="Calibri" panose="020F0502020204030204" pitchFamily="34" charset="0"/>
            </a:endParaRPr>
          </a:p>
        </p:txBody>
      </p:sp>
    </p:spTree>
    <p:extLst>
      <p:ext uri="{BB962C8B-B14F-4D97-AF65-F5344CB8AC3E}">
        <p14:creationId xmlns:p14="http://schemas.microsoft.com/office/powerpoint/2010/main" val="3500277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8.04.2022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Unvan 3"/>
          <p:cNvSpPr>
            <a:spLocks noGrp="1"/>
          </p:cNvSpPr>
          <p:nvPr>
            <p:ph type="title"/>
          </p:nvPr>
        </p:nvSpPr>
        <p:spPr>
          <a:xfrm>
            <a:off x="457200" y="1385888"/>
            <a:ext cx="8785225" cy="5940088"/>
          </a:xfrm>
        </p:spPr>
        <p:txBody>
          <a:bodyPr>
            <a:spAutoFit/>
          </a:bodyPr>
          <a:lstStyle/>
          <a:p>
            <a:pPr algn="l"/>
            <a:r>
              <a:rPr lang="tr-TR" altLang="tr-TR" sz="2000" b="1" dirty="0">
                <a:solidFill>
                  <a:srgbClr val="000000"/>
                </a:solidFill>
                <a:ea typeface="Verdana" panose="020B0604030504040204" pitchFamily="34" charset="0"/>
                <a:cs typeface="Verdana" panose="020B0604030504040204" pitchFamily="34" charset="0"/>
              </a:rPr>
              <a:t>TFF  ilk derece uyuşmazlık kurulları</a:t>
            </a:r>
            <a:br>
              <a:rPr lang="tr-TR" altLang="tr-TR" sz="2000" b="1" dirty="0">
                <a:solidFill>
                  <a:srgbClr val="000000"/>
                </a:solidFill>
                <a:ea typeface="Verdana" panose="020B0604030504040204" pitchFamily="34" charset="0"/>
                <a:cs typeface="Verdana" panose="020B0604030504040204" pitchFamily="34" charset="0"/>
              </a:rPr>
            </a:br>
            <a:br>
              <a:rPr lang="tr-TR" altLang="tr-TR" sz="2000" dirty="0">
                <a:solidFill>
                  <a:srgbClr val="000000"/>
                </a:solidFill>
                <a:ea typeface="Verdana" panose="020B0604030504040204" pitchFamily="34" charset="0"/>
                <a:cs typeface="Verdana" panose="020B0604030504040204" pitchFamily="34" charset="0"/>
              </a:rPr>
            </a:br>
            <a:br>
              <a:rPr lang="tr-TR" altLang="tr-TR" sz="2000" dirty="0"/>
            </a:br>
            <a:r>
              <a:rPr lang="tr-TR" altLang="tr-TR" sz="2000" dirty="0"/>
              <a:t>Uyuşmazlık Çözüm Kurulu</a:t>
            </a:r>
            <a:br>
              <a:rPr lang="tr-TR" altLang="tr-TR" sz="2000" dirty="0"/>
            </a:br>
            <a:r>
              <a:rPr lang="tr-TR" altLang="tr-TR" sz="2000" dirty="0"/>
              <a:t>İl Disiplin Kurulu,</a:t>
            </a:r>
            <a:br>
              <a:rPr lang="tr-TR" altLang="tr-TR" sz="2000" dirty="0"/>
            </a:br>
            <a:r>
              <a:rPr lang="tr-TR" altLang="tr-TR" sz="2000" dirty="0"/>
              <a:t>Amatör Futbol Disiplin Kurulu</a:t>
            </a:r>
            <a:br>
              <a:rPr lang="tr-TR" altLang="tr-TR" sz="2000" dirty="0"/>
            </a:br>
            <a:r>
              <a:rPr lang="tr-TR" altLang="tr-TR" sz="2000" dirty="0"/>
              <a:t>Profesyonel Futbol Disiplin Kurulu</a:t>
            </a:r>
            <a:br>
              <a:rPr lang="tr-TR" altLang="tr-TR" sz="2000" dirty="0"/>
            </a:br>
            <a:r>
              <a:rPr lang="tr-TR" altLang="tr-TR" sz="2000" dirty="0"/>
              <a:t>Kulüp Lisans Kurulu,</a:t>
            </a:r>
            <a:br>
              <a:rPr lang="tr-TR" altLang="tr-TR" sz="2000" dirty="0"/>
            </a:br>
            <a:r>
              <a:rPr lang="tr-TR" altLang="tr-TR" sz="2000" dirty="0"/>
              <a:t>Etik Kurul</a:t>
            </a:r>
            <a:br>
              <a:rPr lang="tr-TR" altLang="tr-TR" sz="2000" dirty="0"/>
            </a:br>
            <a:br>
              <a:rPr lang="tr-TR" altLang="tr-TR" sz="2000" dirty="0"/>
            </a:br>
            <a:r>
              <a:rPr lang="tr-TR" altLang="tr-TR" sz="2000" dirty="0"/>
              <a:t>TFF Tahkim Kurulu</a:t>
            </a:r>
            <a:br>
              <a:rPr lang="tr-TR" altLang="tr-TR" sz="2000" dirty="0"/>
            </a:br>
            <a:br>
              <a:rPr lang="tr-TR" altLang="tr-TR" sz="2000" dirty="0"/>
            </a:br>
            <a:br>
              <a:rPr lang="tr-TR" altLang="tr-TR" sz="2800" dirty="0"/>
            </a:br>
            <a:br>
              <a:rPr lang="tr-TR" altLang="tr-TR" sz="2800" dirty="0"/>
            </a:br>
            <a:br>
              <a:rPr lang="tr-TR" altLang="tr-TR" sz="2800" dirty="0"/>
            </a:br>
            <a:br>
              <a:rPr lang="tr-TR" altLang="tr-TR" sz="2800" dirty="0"/>
            </a:br>
            <a:endParaRPr lang="tr-TR" altLang="tr-TR" sz="2800" dirty="0">
              <a:ea typeface="Verdana" panose="020B0604030504040204" pitchFamily="34" charset="0"/>
              <a:cs typeface="Verdana" panose="020B0604030504040204" pitchFamily="34" charset="0"/>
            </a:endParaRPr>
          </a:p>
        </p:txBody>
      </p:sp>
      <p:sp>
        <p:nvSpPr>
          <p:cNvPr id="102403" name="İçerik Yer Tutucusu 4"/>
          <p:cNvSpPr>
            <a:spLocks noGrp="1"/>
          </p:cNvSpPr>
          <p:nvPr>
            <p:ph idx="1"/>
          </p:nvPr>
        </p:nvSpPr>
        <p:spPr>
          <a:xfrm>
            <a:off x="328612" y="2495166"/>
            <a:ext cx="8229600" cy="566309"/>
          </a:xfrm>
        </p:spPr>
        <p:txBody>
          <a:bodyPr>
            <a:spAutoFit/>
          </a:bodyPr>
          <a:lstStyle/>
          <a:p>
            <a:pPr marL="0" indent="0">
              <a:buFont typeface="Arial" panose="020B0604020202020204" pitchFamily="34" charset="0"/>
              <a:buNone/>
            </a:pPr>
            <a:r>
              <a:rPr lang="tr-TR" altLang="tr-TR" sz="1400" dirty="0"/>
              <a:t> </a:t>
            </a:r>
          </a:p>
          <a:p>
            <a:pPr marL="0" indent="0" algn="just">
              <a:buFont typeface="Arial" panose="020B0604020202020204" pitchFamily="34" charset="0"/>
              <a:buNone/>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102409" name="Unvan 3"/>
          <p:cNvSpPr txBox="1">
            <a:spLocks/>
          </p:cNvSpPr>
          <p:nvPr/>
        </p:nvSpPr>
        <p:spPr bwMode="auto">
          <a:xfrm>
            <a:off x="44450" y="431800"/>
            <a:ext cx="884803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tr-TR" altLang="tr-TR" sz="2800" b="1" dirty="0">
                <a:latin typeface="Verdana" panose="020B0604030504040204" pitchFamily="34" charset="0"/>
                <a:ea typeface="Verdana" panose="020B0604030504040204" pitchFamily="34" charset="0"/>
                <a:cs typeface="Verdana" panose="020B0604030504040204" pitchFamily="34" charset="0"/>
              </a:rPr>
              <a:t>Spor Uyuşmazlıklarının Ulusal Spor yargı Kuruluşları Tarafından Çözümü</a:t>
            </a:r>
          </a:p>
        </p:txBody>
      </p:sp>
      <p:sp>
        <p:nvSpPr>
          <p:cNvPr id="102415"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F0B65D6-3FF7-4430-A06A-3193F9946CA0}" type="slidenum">
              <a:rPr lang="tr-TR" altLang="tr-TR" sz="1800" smtClean="0"/>
              <a:pPr>
                <a:spcBef>
                  <a:spcPct val="0"/>
                </a:spcBef>
                <a:buFontTx/>
                <a:buNone/>
              </a:pPr>
              <a:t>1</a:t>
            </a:fld>
            <a:endParaRPr lang="tr-TR" altLang="tr-TR"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Unvan 3"/>
          <p:cNvSpPr>
            <a:spLocks noGrp="1"/>
          </p:cNvSpPr>
          <p:nvPr>
            <p:ph type="title"/>
          </p:nvPr>
        </p:nvSpPr>
        <p:spPr>
          <a:xfrm>
            <a:off x="107950" y="467846"/>
            <a:ext cx="8785225" cy="523220"/>
          </a:xfrm>
        </p:spPr>
        <p:txBody>
          <a:bodyPr>
            <a:spAutoFit/>
          </a:bodyPr>
          <a:lstStyle/>
          <a:p>
            <a:pPr algn="l"/>
            <a:r>
              <a:rPr lang="tr-TR" altLang="tr-TR" sz="2800" dirty="0">
                <a:solidFill>
                  <a:srgbClr val="000000"/>
                </a:solidFill>
                <a:ea typeface="Verdana" panose="020B0604030504040204" pitchFamily="34" charset="0"/>
                <a:cs typeface="Verdana" panose="020B0604030504040204" pitchFamily="34" charset="0"/>
              </a:rPr>
              <a:t>Bağımsız Spor Federasyonları ile ilgili  Uyuşmazlıklar</a:t>
            </a:r>
            <a:endParaRPr lang="tr-TR" altLang="tr-TR" sz="2800" dirty="0">
              <a:ea typeface="Verdana" panose="020B0604030504040204" pitchFamily="34" charset="0"/>
              <a:cs typeface="Verdana" panose="020B0604030504040204" pitchFamily="34" charset="0"/>
            </a:endParaRPr>
          </a:p>
        </p:txBody>
      </p:sp>
      <p:sp>
        <p:nvSpPr>
          <p:cNvPr id="103427" name="İçerik Yer Tutucusu 4"/>
          <p:cNvSpPr>
            <a:spLocks noGrp="1"/>
          </p:cNvSpPr>
          <p:nvPr>
            <p:ph idx="1"/>
          </p:nvPr>
        </p:nvSpPr>
        <p:spPr>
          <a:xfrm>
            <a:off x="628056" y="1916832"/>
            <a:ext cx="8229600" cy="2289858"/>
          </a:xfrm>
        </p:spPr>
        <p:txBody>
          <a:bodyPr>
            <a:spAutoFit/>
          </a:bodyPr>
          <a:lstStyle/>
          <a:p>
            <a:pPr marL="0" indent="0">
              <a:buFont typeface="Arial" panose="020B0604020202020204" pitchFamily="34" charset="0"/>
              <a:buNone/>
            </a:pPr>
            <a:r>
              <a:rPr lang="tr-TR" altLang="tr-TR" sz="1400" dirty="0"/>
              <a:t>Futbol dışında kalan diğer spor dallarının yönetimine ve disiplinine ilişkin uyuşmazlıklarda her  federasyonun kendi içinde  oluşturulan Disiplin veya Ceza kurulları vardır.</a:t>
            </a:r>
          </a:p>
          <a:p>
            <a:pPr marL="0" indent="0">
              <a:buFont typeface="Arial" panose="020B0604020202020204" pitchFamily="34" charset="0"/>
              <a:buNone/>
            </a:pPr>
            <a:endParaRPr lang="tr-TR" altLang="tr-TR" sz="1400" dirty="0"/>
          </a:p>
          <a:p>
            <a:pPr marL="0" indent="0">
              <a:buFont typeface="Arial" panose="020B0604020202020204" pitchFamily="34" charset="0"/>
              <a:buNone/>
            </a:pPr>
            <a:r>
              <a:rPr lang="tr-TR" altLang="tr-TR" sz="1400" dirty="0"/>
              <a:t>Federasyon Disiplin veya Ceza Kurulu kararlarına, Gençlik ve Spor Bakanlığı Tahkim Kurulu yoluyla itiraz edilebilir.</a:t>
            </a:r>
          </a:p>
          <a:p>
            <a:pPr marL="0" indent="0">
              <a:buFont typeface="Arial" panose="020B0604020202020204" pitchFamily="34" charset="0"/>
              <a:buNone/>
            </a:pPr>
            <a:endParaRPr lang="tr-TR" altLang="tr-TR" sz="1400" dirty="0"/>
          </a:p>
          <a:p>
            <a:pPr marL="0" indent="0" algn="just">
              <a:buFont typeface="Arial" panose="020B0604020202020204" pitchFamily="34" charset="0"/>
              <a:buNone/>
            </a:pPr>
            <a:endParaRPr lang="tr-TR" altLang="tr-TR" sz="1400" dirty="0"/>
          </a:p>
          <a:p>
            <a:pPr marL="0" indent="0">
              <a:buFont typeface="Arial" panose="020B0604020202020204" pitchFamily="34" charset="0"/>
              <a:buNone/>
            </a:pPr>
            <a:r>
              <a:rPr lang="tr-TR" altLang="tr-TR" sz="1400" dirty="0"/>
              <a:t>				</a:t>
            </a:r>
          </a:p>
          <a:p>
            <a:pPr marL="0" indent="0">
              <a:buFont typeface="Arial" panose="020B0604020202020204" pitchFamily="34" charset="0"/>
              <a:buNone/>
            </a:pPr>
            <a:r>
              <a:rPr lang="tr-TR" altLang="tr-TR" sz="1400" dirty="0"/>
              <a:t>				</a:t>
            </a: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103432"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8EBEEB0-02CD-428B-89CB-5D428B5E91B7}" type="slidenum">
              <a:rPr lang="tr-TR" altLang="tr-TR" sz="1800" smtClean="0"/>
              <a:pPr>
                <a:spcBef>
                  <a:spcPct val="0"/>
                </a:spcBef>
                <a:buFontTx/>
                <a:buNone/>
              </a:pPr>
              <a:t>2</a:t>
            </a:fld>
            <a:endParaRPr lang="tr-TR" altLang="tr-T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C4BC49B6-AAE9-46AC-A14E-000EF50E7F42}"/>
              </a:ext>
            </a:extLst>
          </p:cNvPr>
          <p:cNvSpPr/>
          <p:nvPr/>
        </p:nvSpPr>
        <p:spPr>
          <a:xfrm>
            <a:off x="539552" y="476672"/>
            <a:ext cx="8136904" cy="6955750"/>
          </a:xfrm>
          <a:prstGeom prst="rect">
            <a:avLst/>
          </a:prstGeom>
        </p:spPr>
        <p:txBody>
          <a:bodyPr wrap="square">
            <a:spAutoFit/>
          </a:bodyPr>
          <a:lstStyle/>
          <a:p>
            <a:pPr algn="just"/>
            <a:r>
              <a:rPr lang="tr-TR" sz="1600"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Cumhurbaşkanlığı Teşkilatı Hakkında Cumhurbaşkanlığı 1 Numaralı Kararname   (R. G.: 10/7/2018  - 30474)</a:t>
            </a:r>
          </a:p>
          <a:p>
            <a:pPr algn="just"/>
            <a:r>
              <a:rPr lang="tr-TR" dirty="0"/>
              <a:t>MADDE 212 -  Bakanlıktaki sürekli kurullar şunlardır: </a:t>
            </a:r>
          </a:p>
          <a:p>
            <a:pPr marL="342900" indent="-342900" algn="just">
              <a:buAutoNum type="alphaLcParenR"/>
            </a:pPr>
            <a:r>
              <a:rPr lang="tr-TR" dirty="0"/>
              <a:t>Tahkim Kurulu,</a:t>
            </a:r>
          </a:p>
          <a:p>
            <a:pPr marL="342900" indent="-342900" algn="just">
              <a:buAutoNum type="alphaLcParenR"/>
            </a:pPr>
            <a:r>
              <a:rPr lang="tr-TR" dirty="0"/>
              <a:t> Sportif Değerlendirme ve Geliştirme Kurulu,</a:t>
            </a:r>
          </a:p>
          <a:p>
            <a:pPr marL="342900" indent="-342900" algn="just">
              <a:buAutoNum type="alphaLcParenR"/>
            </a:pPr>
            <a:r>
              <a:rPr lang="tr-TR" dirty="0"/>
              <a:t>  Merkez Spor Disiplin Kurulu,</a:t>
            </a:r>
          </a:p>
          <a:p>
            <a:pPr marL="342900" indent="-342900" algn="just">
              <a:buAutoNum type="alphaLcParenR"/>
            </a:pPr>
            <a:r>
              <a:rPr lang="tr-TR" dirty="0"/>
              <a:t>  İl Spor Disiplin Kurulu.</a:t>
            </a:r>
          </a:p>
          <a:p>
            <a:pPr algn="just"/>
            <a:endParaRPr lang="tr-TR" dirty="0">
              <a:latin typeface="Times New Roman" panose="02020603050405020304" pitchFamily="18" charset="0"/>
              <a:cs typeface="Times New Roman" panose="02020603050405020304" pitchFamily="18" charset="0"/>
            </a:endParaRPr>
          </a:p>
          <a:p>
            <a:pPr algn="just"/>
            <a:r>
              <a:rPr lang="tr-TR" b="1" dirty="0"/>
              <a:t>3289 SAYILI GENÇLİK VE SPOR HİZMETLERİ KANUNU</a:t>
            </a:r>
          </a:p>
          <a:p>
            <a:pPr algn="just"/>
            <a:endParaRPr lang="tr-TR" dirty="0">
              <a:latin typeface="Times New Roman" panose="02020603050405020304" pitchFamily="18" charset="0"/>
              <a:cs typeface="Times New Roman" panose="02020603050405020304" pitchFamily="18" charset="0"/>
            </a:endParaRPr>
          </a:p>
          <a:p>
            <a:pPr algn="just"/>
            <a:r>
              <a:rPr lang="tr-TR" dirty="0"/>
              <a:t>(Değişik yedinci fıkra: 27/5/2007-5674/2 </a:t>
            </a:r>
            <a:r>
              <a:rPr lang="tr-TR" dirty="0" err="1"/>
              <a:t>md.</a:t>
            </a:r>
            <a:r>
              <a:rPr lang="tr-TR" dirty="0"/>
              <a:t>) Tahkim Kurulu yedi asıl ve yedi yedek üyeden teşekkül eder. Üyelerin beşinin hukukçu, ikisinin ise spor alanında bilimsel çalışmalar yapmış veya sporda idareci, teknik adam ve benzeri görevlerde bulunmuş kariyer sahibi kişiler olmaları şarttır. </a:t>
            </a:r>
          </a:p>
          <a:p>
            <a:pPr algn="just"/>
            <a:endParaRPr lang="tr-TR" dirty="0"/>
          </a:p>
          <a:p>
            <a:pPr algn="just"/>
            <a:r>
              <a:rPr lang="tr-TR" dirty="0"/>
              <a:t>Üyeler Gençlik ve Spor Bakanlığının onayı ile dört yıl için görevlendirilir. Hâkim ve savcılar ile bu meslekten sayılanlar hâkimlik teminatı esasları gözetilerek ve yetkili kurulların onayı alınmak suretiyle Tahkim Kurulunda görev alabilirler. Üyeler kendi aralarından bir başkan seçerler. </a:t>
            </a:r>
          </a:p>
          <a:p>
            <a:pPr algn="just"/>
            <a:endParaRPr lang="tr-TR" dirty="0"/>
          </a:p>
          <a:p>
            <a:pPr algn="just"/>
            <a:r>
              <a:rPr lang="tr-TR" dirty="0"/>
              <a:t>Tahkim Kurulu tarafından verilen kararlar kesindir.</a:t>
            </a:r>
            <a:endParaRPr lang="tr-TR" dirty="0">
              <a:latin typeface="Times New Roman" panose="02020603050405020304" pitchFamily="18" charset="0"/>
              <a:cs typeface="Times New Roman" panose="02020603050405020304" pitchFamily="18" charset="0"/>
            </a:endParaRPr>
          </a:p>
          <a:p>
            <a:pPr algn="just"/>
            <a:endParaRPr lang="tr-TR" sz="1600" dirty="0">
              <a:latin typeface="Times New Roman" panose="02020603050405020304" pitchFamily="18" charset="0"/>
              <a:cs typeface="Times New Roman" panose="02020603050405020304" pitchFamily="18" charset="0"/>
            </a:endParaRPr>
          </a:p>
          <a:p>
            <a:pPr algn="just"/>
            <a:r>
              <a:rPr lang="tr-TR" sz="1600"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marL="342900" indent="-342900">
              <a:buAutoNum type="alphaLcParenR"/>
            </a:pP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423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446172E-B98D-416F-BF76-0797B6DD4F3B}"/>
              </a:ext>
            </a:extLst>
          </p:cNvPr>
          <p:cNvSpPr txBox="1"/>
          <p:nvPr/>
        </p:nvSpPr>
        <p:spPr>
          <a:xfrm>
            <a:off x="899592" y="332656"/>
            <a:ext cx="7344816" cy="5909310"/>
          </a:xfrm>
          <a:prstGeom prst="rect">
            <a:avLst/>
          </a:prstGeom>
          <a:noFill/>
        </p:spPr>
        <p:txBody>
          <a:bodyPr wrap="square">
            <a:spAutoFit/>
          </a:bodyPr>
          <a:lstStyle/>
          <a:p>
            <a:r>
              <a:rPr lang="tr-TR" b="1" dirty="0"/>
              <a:t>3289 SAYILI GENÇLİK VE SPOR HİZMETLERİ KANUNU</a:t>
            </a:r>
          </a:p>
          <a:p>
            <a:r>
              <a:rPr lang="tr-TR" b="1" dirty="0"/>
              <a:t>Tahkim Kurulunun çalışma usul ve esasları</a:t>
            </a:r>
          </a:p>
          <a:p>
            <a:pPr algn="just"/>
            <a:r>
              <a:rPr lang="tr-TR" dirty="0"/>
              <a:t>     Ek Madde 9/A – (Ek: 29/3/2011-6215/11 </a:t>
            </a:r>
            <a:r>
              <a:rPr lang="tr-TR" dirty="0" err="1"/>
              <a:t>md.</a:t>
            </a:r>
            <a:r>
              <a:rPr lang="tr-TR" dirty="0"/>
              <a:t>) Tahkim Kurulu, en az beş üyenin katılımıyla toplanır ve oy çokluğuyla karar alır. Oyların eşitliği halinde Başkanın kullandığı oyun tarafı çoğunluk sayılır.</a:t>
            </a:r>
          </a:p>
          <a:p>
            <a:pPr algn="just"/>
            <a:r>
              <a:rPr lang="tr-TR" dirty="0"/>
              <a:t>       Kurulun görev alanına giren konularda başvurular, ilgili kişiler ile kulüp başkanları veya yetkili kılınan idarecileri tarafından, Tahkim Kurulu Başkanlığına hitaben yazılmış dilekçeyle yapılır. Dilekçeler, doğrudan Kurula verilebileceği gibi posta ile de iadeli taahhütlü gönderilebilir. </a:t>
            </a:r>
          </a:p>
          <a:p>
            <a:pPr algn="just"/>
            <a:r>
              <a:rPr lang="tr-TR" dirty="0"/>
              <a:t>      Başvuruların teslim veya postaya verilişi, başvuru tarihi olarak kabul edilir.      </a:t>
            </a:r>
          </a:p>
          <a:p>
            <a:pPr algn="just"/>
            <a:r>
              <a:rPr lang="tr-TR" dirty="0"/>
              <a:t>     Kurula başvuru ücreti; sporcular için (2.000) gösterge, diğer başvurularda ise (4.000) gösterge rakamının memur aylıklarına uygulanan katsayı ile çarpımı sonucu bulunan tutardaki meblağ, Gençlik ve Spor Bakanlığı bütçesine özel gelir kaydedilir. İtirazın kabulü halinde başvuru ücretleri iade edilir. </a:t>
            </a:r>
          </a:p>
          <a:p>
            <a:pPr algn="just"/>
            <a:r>
              <a:rPr lang="tr-TR" dirty="0"/>
              <a:t>      Kurulun sekretarya hizmetleri Gençlik ve Spor Bakanlığı tarafından yürütülür. Kurul ihtiyaçları için her yıl Gençlik ve Spor Bakanlığı bütçesine gerekli ödenek konulur. (1) Kurula başvuru süresi, federasyon yönetim kurulu kararı ile disiplin veya ceza kurulu kararının yazılı bildiriminden itibaren on gündür. Başvuru sahibi dilekçesinde; tarafları, konuyu, hukuki sebepler ile dayanılan delilleri ve taleplerini belirtmek zorundadır. </a:t>
            </a:r>
          </a:p>
        </p:txBody>
      </p:sp>
    </p:spTree>
    <p:extLst>
      <p:ext uri="{BB962C8B-B14F-4D97-AF65-F5344CB8AC3E}">
        <p14:creationId xmlns:p14="http://schemas.microsoft.com/office/powerpoint/2010/main" val="422887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698471B-735D-4927-8902-AB00B83CBC33}"/>
              </a:ext>
            </a:extLst>
          </p:cNvPr>
          <p:cNvSpPr txBox="1"/>
          <p:nvPr/>
        </p:nvSpPr>
        <p:spPr>
          <a:xfrm>
            <a:off x="899592" y="764704"/>
            <a:ext cx="7344816" cy="2862322"/>
          </a:xfrm>
          <a:prstGeom prst="rect">
            <a:avLst/>
          </a:prstGeom>
          <a:noFill/>
        </p:spPr>
        <p:txBody>
          <a:bodyPr wrap="square">
            <a:spAutoFit/>
          </a:bodyPr>
          <a:lstStyle/>
          <a:p>
            <a:r>
              <a:rPr lang="tr-TR" b="1" dirty="0"/>
              <a:t>3289 SAYILI GENÇLİK VE SPOR HİZMETLERİ KANUNU</a:t>
            </a:r>
          </a:p>
          <a:p>
            <a:endParaRPr lang="tr-TR" dirty="0"/>
          </a:p>
          <a:p>
            <a:pPr algn="just"/>
            <a:endParaRPr lang="tr-TR" dirty="0"/>
          </a:p>
          <a:p>
            <a:pPr algn="just"/>
            <a:r>
              <a:rPr lang="tr-TR" dirty="0"/>
              <a:t> (Değişik sekizinci fıkra: 27/5/2007-5674/2 </a:t>
            </a:r>
            <a:r>
              <a:rPr lang="tr-TR" dirty="0" err="1"/>
              <a:t>md.</a:t>
            </a:r>
            <a:r>
              <a:rPr lang="tr-TR" dirty="0"/>
              <a:t>) Tahkim Kurulu, federasyon ile kulüpler, sporcular, hakemler, teknik direktör ve antrenörler; kulüpler ile teknik direktörler, antrenörler ve sporcular; kulüpler ile kulüpler arasında çıkacak ihtilaflarla, federasyonlarca verilecek kararlar ile disiplin veya ceza kurulu kararlarını, ilgililerin itirazı üzerine inceleyerek sonuçlandırır. Tahkim Kurulu; itiraz üzerine Gençlik ve Spor Bakanlığı ile federasyonlar ve federasyonların birbirleri arasında çıkacak ihtilafları inceleyerek sonuçlandırır.</a:t>
            </a:r>
          </a:p>
        </p:txBody>
      </p:sp>
    </p:spTree>
    <p:extLst>
      <p:ext uri="{BB962C8B-B14F-4D97-AF65-F5344CB8AC3E}">
        <p14:creationId xmlns:p14="http://schemas.microsoft.com/office/powerpoint/2010/main" val="155168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1865210-E62C-45FD-A816-74C7F364FC68}"/>
              </a:ext>
            </a:extLst>
          </p:cNvPr>
          <p:cNvSpPr/>
          <p:nvPr/>
        </p:nvSpPr>
        <p:spPr>
          <a:xfrm>
            <a:off x="251520" y="335846"/>
            <a:ext cx="8712968" cy="5909310"/>
          </a:xfrm>
          <a:prstGeom prst="rect">
            <a:avLst/>
          </a:prstGeom>
        </p:spPr>
        <p:txBody>
          <a:bodyPr wrap="square">
            <a:spAutoFit/>
          </a:bodyPr>
          <a:lstStyle/>
          <a:p>
            <a:pPr algn="ctr"/>
            <a:r>
              <a:rPr lang="tr-TR" b="1" dirty="0">
                <a:latin typeface="Times New Roman" panose="02020603050405020304" pitchFamily="18" charset="0"/>
                <a:cs typeface="Times New Roman" panose="02020603050405020304" pitchFamily="18" charset="0"/>
              </a:rPr>
              <a:t>TÜRKİYE FUTBOL FEDERASYONU TAHKİM KURULU TALİMATI</a:t>
            </a:r>
          </a:p>
          <a:p>
            <a:pPr algn="just"/>
            <a:endParaRPr lang="tr-TR" sz="2000" b="1"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Amaç: Madde 1- Bu Talimat, 5894 Sayılı Türkiye Futbol Federasyonu Kuruluş ve Görevleri Hakkında Kanun’da ve TFF </a:t>
            </a:r>
            <a:r>
              <a:rPr lang="tr-TR" sz="2000" dirty="0" err="1">
                <a:latin typeface="Times New Roman" panose="02020603050405020304" pitchFamily="18" charset="0"/>
                <a:cs typeface="Times New Roman" panose="02020603050405020304" pitchFamily="18" charset="0"/>
              </a:rPr>
              <a:t>Statüsü’nde</a:t>
            </a:r>
            <a:r>
              <a:rPr lang="tr-TR" sz="2000" dirty="0">
                <a:latin typeface="Times New Roman" panose="02020603050405020304" pitchFamily="18" charset="0"/>
                <a:cs typeface="Times New Roman" panose="02020603050405020304" pitchFamily="18" charset="0"/>
              </a:rPr>
              <a:t> düzenlenmiş olan Tahkim Kurulu’nun çalışma esas ve usullerini belirlemek amacıyla hazırlanmıştır.</a:t>
            </a:r>
          </a:p>
          <a:p>
            <a:pPr algn="just"/>
            <a:r>
              <a:rPr lang="tr-TR" sz="2000" dirty="0">
                <a:latin typeface="Times New Roman" panose="02020603050405020304" pitchFamily="18" charset="0"/>
                <a:cs typeface="Times New Roman" panose="02020603050405020304" pitchFamily="18" charset="0"/>
              </a:rPr>
              <a:t> </a:t>
            </a:r>
          </a:p>
          <a:p>
            <a:pPr algn="just"/>
            <a:r>
              <a:rPr lang="tr-TR" sz="2000" dirty="0">
                <a:latin typeface="Times New Roman" panose="02020603050405020304" pitchFamily="18" charset="0"/>
                <a:cs typeface="Times New Roman" panose="02020603050405020304" pitchFamily="18" charset="0"/>
              </a:rPr>
              <a:t>Kurulun yargı Yetkisi: Madde 2 - Kurul,</a:t>
            </a:r>
          </a:p>
          <a:p>
            <a:pPr algn="just"/>
            <a:endParaRPr lang="tr-TR" sz="2000"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 a) Federasyon ile Kulüpler, Hakemler, Futbolcular, Teknik Direktörler, Antrenörler, Oyuncu Temsilcileri, masörler ile diğer görevliler arasında çıkan ihtilaflar hakkında Yönetim Kurulu tarafından verilecek kararlara karşı yapılan başvuruları, </a:t>
            </a:r>
          </a:p>
          <a:p>
            <a:pPr algn="just"/>
            <a:endParaRPr lang="tr-TR" sz="2000"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b) Amatör ve Profesyonel Futbol Disiplin Kurulları kararlarına karşı yapılan itirazları,</a:t>
            </a:r>
          </a:p>
          <a:p>
            <a:pPr algn="just"/>
            <a:r>
              <a:rPr lang="tr-TR" sz="2000" dirty="0">
                <a:latin typeface="Times New Roman" panose="02020603050405020304" pitchFamily="18" charset="0"/>
                <a:cs typeface="Times New Roman" panose="02020603050405020304" pitchFamily="18" charset="0"/>
              </a:rPr>
              <a:t> c) Uyuşmazlık Çözüm Kurulu kararlarına karşı yapılan başvuruları, </a:t>
            </a:r>
          </a:p>
          <a:p>
            <a:pPr algn="just"/>
            <a:endParaRPr lang="tr-TR" sz="2000"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d) Futbol Federasyonu Yönetim Kurulu tarafından çıkartılmış Talimatların, Kanun, Ana Statü, FIFA ve UEFA Ana Statülerine aykırılığına ilişkin başvuruları, ilgililerin talebi üzerine inceler ve karara bağlar.</a:t>
            </a:r>
          </a:p>
        </p:txBody>
      </p:sp>
    </p:spTree>
    <p:extLst>
      <p:ext uri="{BB962C8B-B14F-4D97-AF65-F5344CB8AC3E}">
        <p14:creationId xmlns:p14="http://schemas.microsoft.com/office/powerpoint/2010/main" val="3601245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Unvan 3"/>
          <p:cNvSpPr>
            <a:spLocks noGrp="1"/>
          </p:cNvSpPr>
          <p:nvPr>
            <p:ph type="title"/>
          </p:nvPr>
        </p:nvSpPr>
        <p:spPr>
          <a:xfrm>
            <a:off x="666797" y="764704"/>
            <a:ext cx="8785225" cy="523875"/>
          </a:xfrm>
        </p:spPr>
        <p:txBody>
          <a:bodyPr>
            <a:spAutoFit/>
          </a:bodyPr>
          <a:lstStyle/>
          <a:p>
            <a:pPr algn="l">
              <a:spcAft>
                <a:spcPts val="0"/>
              </a:spcAft>
              <a:defRPr/>
            </a:pPr>
            <a:endParaRPr lang="tr-TR" sz="2800" dirty="0">
              <a:latin typeface="+mn-lt"/>
              <a:ea typeface="Verdana" panose="020B0604030504040204" pitchFamily="34" charset="0"/>
              <a:cs typeface="Verdana" panose="020B0604030504040204" pitchFamily="34" charset="0"/>
            </a:endParaRPr>
          </a:p>
        </p:txBody>
      </p:sp>
      <p:sp>
        <p:nvSpPr>
          <p:cNvPr id="5" name="İçerik Yer Tutucusu 4"/>
          <p:cNvSpPr txBox="1">
            <a:spLocks noGrp="1"/>
          </p:cNvSpPr>
          <p:nvPr>
            <p:ph idx="1"/>
          </p:nvPr>
        </p:nvSpPr>
        <p:spPr>
          <a:xfrm>
            <a:off x="457200" y="1556792"/>
            <a:ext cx="8229600" cy="6186309"/>
          </a:xfrm>
        </p:spPr>
        <p:txBody>
          <a:bodyPr>
            <a:spAutoFit/>
          </a:bodyPr>
          <a:lstStyle/>
          <a:p>
            <a:pPr marL="0" indent="0" algn="just">
              <a:buNone/>
              <a:defRPr/>
            </a:pPr>
            <a:r>
              <a:rPr lang="tr-TR" sz="2000" b="1" dirty="0">
                <a:solidFill>
                  <a:srgbClr val="000000"/>
                </a:solidFill>
                <a:latin typeface="+mn-lt"/>
                <a:ea typeface="Verdana" panose="020B0604030504040204" pitchFamily="34" charset="0"/>
                <a:cs typeface="Verdana" panose="020B0604030504040204" pitchFamily="34" charset="0"/>
              </a:rPr>
              <a:t>Spor Tahkim Mahkemesi (CAS)</a:t>
            </a:r>
            <a:endParaRPr lang="tr-TR" sz="2000" b="1" dirty="0"/>
          </a:p>
          <a:p>
            <a:pPr marL="0" indent="0" algn="just">
              <a:buNone/>
              <a:defRPr/>
            </a:pPr>
            <a:r>
              <a:rPr lang="tr-TR" sz="2000" dirty="0"/>
              <a:t>Spor Kuruluşunun tüzüğünde veya statüsünde Tahkim şartı bulunması, </a:t>
            </a:r>
          </a:p>
          <a:p>
            <a:pPr marL="0" indent="0" algn="just">
              <a:buNone/>
              <a:defRPr/>
            </a:pPr>
            <a:r>
              <a:rPr lang="tr-TR" sz="2000" dirty="0"/>
              <a:t>Spor Kuruluşu tarafından temyiz edilebilir bir kararın alınmış olması, </a:t>
            </a:r>
          </a:p>
          <a:p>
            <a:pPr marL="0" indent="0" algn="just">
              <a:buNone/>
              <a:defRPr/>
            </a:pPr>
            <a:r>
              <a:rPr lang="tr-TR" sz="2000" dirty="0"/>
              <a:t>Temyiz öncesi iç hukuk yollarının tüketilmiş olması şartları ile karar tarihinden itibaren 21 gün içinde GSB Tahkim Kurulu ve TFF Tahkim Kurulu Kararlarına karşı </a:t>
            </a:r>
            <a:r>
              <a:rPr lang="tr-TR" altLang="tr-TR" sz="2000" dirty="0"/>
              <a:t>Gençlik ve Spor Bakanlığı  Tahkim Kurulu ve TFF Tahkim Kurulu kararlarına karşı Spor Tahkim Mahkemesi’ne itiraz edilebilir(CAS)</a:t>
            </a:r>
          </a:p>
          <a:p>
            <a:pPr marL="0" indent="0" algn="just">
              <a:buNone/>
              <a:defRPr/>
            </a:pPr>
            <a:endParaRPr lang="tr-TR" altLang="tr-TR" sz="2000" dirty="0"/>
          </a:p>
          <a:p>
            <a:pPr marL="0" indent="0">
              <a:buNone/>
              <a:defRPr/>
            </a:pPr>
            <a:r>
              <a:rPr lang="tr-TR" altLang="tr-TR" sz="2000" b="1" dirty="0">
                <a:solidFill>
                  <a:srgbClr val="000000"/>
                </a:solidFill>
                <a:ea typeface="Verdana" panose="020B0604030504040204" pitchFamily="34" charset="0"/>
                <a:cs typeface="Verdana" panose="020B0604030504040204" pitchFamily="34" charset="0"/>
              </a:rPr>
              <a:t>İsviçre Federal Mahkemesi </a:t>
            </a:r>
          </a:p>
          <a:p>
            <a:pPr marL="0" indent="0">
              <a:buNone/>
              <a:defRPr/>
            </a:pPr>
            <a:r>
              <a:rPr lang="tr-TR" sz="2000" dirty="0"/>
              <a:t>İsviçre Milletlerarası Özel Hukuk Kanuna göre  karar tarihinden itibaren 30 gün içinde </a:t>
            </a:r>
            <a:r>
              <a:rPr lang="tr-TR" altLang="tr-TR" sz="2000" dirty="0"/>
              <a:t>Spor Tahkim Mahkemesi (CAS)kararlarına karşı İsviçre Federal Mahkemesi’nde iptal davası açılabilir.</a:t>
            </a:r>
            <a:endParaRPr lang="tr-TR" altLang="tr-TR" sz="1600" dirty="0">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endParaRPr lang="tr-TR" altLang="tr-TR" sz="2000" dirty="0"/>
          </a:p>
          <a:p>
            <a:pPr marL="0" indent="0" algn="just">
              <a:buNone/>
              <a:defRPr/>
            </a:pPr>
            <a:endParaRPr lang="tr-TR" altLang="tr-TR" sz="2000" dirty="0"/>
          </a:p>
          <a:p>
            <a:pPr>
              <a:defRPr/>
            </a:pPr>
            <a:endParaRPr lang="tr-TR" altLang="tr-TR" sz="1400" dirty="0"/>
          </a:p>
          <a:p>
            <a:pPr>
              <a:defRPr/>
            </a:pPr>
            <a:endParaRPr lang="tr-TR" sz="1400" dirty="0"/>
          </a:p>
          <a:p>
            <a:pPr marL="0" indent="0">
              <a:buFont typeface="Arial" panose="020B0604020202020204" pitchFamily="34" charset="0"/>
              <a:buNone/>
              <a:defRPr/>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a:p>
            <a:pPr marL="0" indent="0">
              <a:buFont typeface="Arial" panose="020B0604020202020204" pitchFamily="34" charset="0"/>
              <a:buNone/>
              <a:defRPr/>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a:p>
            <a:pPr marL="0" indent="0">
              <a:buFont typeface="Arial" panose="020B0604020202020204" pitchFamily="34" charset="0"/>
              <a:buNone/>
              <a:defRPr/>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105482"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F480E32-CA5D-4F97-A6CE-2D24FF31F125}" type="slidenum">
              <a:rPr lang="tr-TR" altLang="tr-TR" sz="1800" smtClean="0"/>
              <a:pPr>
                <a:spcBef>
                  <a:spcPct val="0"/>
                </a:spcBef>
                <a:buFontTx/>
                <a:buNone/>
              </a:pPr>
              <a:t>7</a:t>
            </a:fld>
            <a:endParaRPr lang="tr-TR" altLang="tr-TR" sz="180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868</Words>
  <Application>Microsoft Office PowerPoint</Application>
  <PresentationFormat>Ekran Gösterisi (4:3)</PresentationFormat>
  <Paragraphs>73</Paragraphs>
  <Slides>7</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Times New Roman</vt:lpstr>
      <vt:lpstr>Verdana</vt:lpstr>
      <vt:lpstr>Ofis Teması</vt:lpstr>
      <vt:lpstr>TFF  ilk derece uyuşmazlık kurulları   Uyuşmazlık Çözüm Kurulu İl Disiplin Kurulu, Amatör Futbol Disiplin Kurulu Profesyonel Futbol Disiplin Kurulu Kulüp Lisans Kurulu, Etik Kurul  TFF Tahkim Kurulu      </vt:lpstr>
      <vt:lpstr>Bağımsız Spor Federasyonları ile ilgili  Uyuşmazlıklar</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SPORTİF UYUŞMAZLIKLAR VE ÇÖZÜM YOLLARI </dc:title>
  <dc:creator>hp</dc:creator>
  <cp:lastModifiedBy>oğuz özbek</cp:lastModifiedBy>
  <cp:revision>24</cp:revision>
  <dcterms:created xsi:type="dcterms:W3CDTF">2020-04-26T13:22:43Z</dcterms:created>
  <dcterms:modified xsi:type="dcterms:W3CDTF">2022-04-08T18:55:36Z</dcterms:modified>
</cp:coreProperties>
</file>