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F221-4979-4F43-88DE-049E73FB2C5D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A0578-D2C8-4AA8-A0EE-8CC2DC1FC4B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Duygular: Cinsiyet, Siyaset Ve Emek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11.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 smtClean="0">
                <a:solidFill>
                  <a:srgbClr val="222222"/>
                </a:solidFill>
                <a:latin typeface="arial"/>
              </a:rPr>
              <a:t>Arlie R. </a:t>
            </a:r>
            <a:r>
              <a:rPr lang="en-US" b="0" i="0" dirty="0" err="1" smtClean="0">
                <a:solidFill>
                  <a:srgbClr val="222222"/>
                </a:solidFill>
                <a:latin typeface="arial"/>
              </a:rPr>
              <a:t>Hochschild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, </a:t>
            </a:r>
            <a:r>
              <a:rPr lang="en-US" b="0" i="1" dirty="0" smtClean="0">
                <a:solidFill>
                  <a:srgbClr val="222222"/>
                </a:solidFill>
                <a:latin typeface="arial"/>
              </a:rPr>
              <a:t>The Managed Heart: Commercialization of Human Feeling</a:t>
            </a:r>
            <a:r>
              <a:rPr lang="en-US" b="0" i="0" dirty="0" smtClean="0">
                <a:solidFill>
                  <a:srgbClr val="222222"/>
                </a:solidFill>
                <a:latin typeface="arial"/>
              </a:rPr>
              <a:t>,(1983). </a:t>
            </a:r>
          </a:p>
          <a:p>
            <a:endParaRPr lang="en-US" dirty="0">
              <a:solidFill>
                <a:srgbClr val="222222"/>
              </a:solidFill>
              <a:latin typeface="arial"/>
            </a:endParaRPr>
          </a:p>
          <a:p>
            <a:r>
              <a:rPr lang="en-US" dirty="0" err="1" smtClean="0">
                <a:solidFill>
                  <a:srgbClr val="222222"/>
                </a:solidFill>
                <a:latin typeface="arial"/>
              </a:rPr>
              <a:t>İnsan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duygularının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metalaşması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ve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sermaye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birikim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sürecinde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bir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öğeye</a:t>
            </a:r>
            <a:r>
              <a:rPr lang="en-US" dirty="0" smtClean="0">
                <a:solidFill>
                  <a:srgbClr val="222222"/>
                </a:solidFill>
                <a:latin typeface="arial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/>
              </a:rPr>
              <a:t>dönüşmesi</a:t>
            </a:r>
            <a:endParaRPr lang="en-US" dirty="0" smtClean="0">
              <a:solidFill>
                <a:srgbClr val="22222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 err="1" smtClean="0">
                <a:solidFill>
                  <a:srgbClr val="222222"/>
                </a:solidFill>
                <a:latin typeface="arial"/>
              </a:rPr>
              <a:t>Hochschild</a:t>
            </a:r>
            <a:r>
              <a:rPr lang="en-US" b="0" i="0" dirty="0" smtClean="0">
                <a:solidFill>
                  <a:srgbClr val="222222"/>
                </a:solidFill>
                <a:latin typeface="arial"/>
              </a:rPr>
              <a:t>, 1983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Duyguların</a:t>
            </a:r>
            <a:r>
              <a:rPr lang="en-US" dirty="0" smtClean="0"/>
              <a:t> </a:t>
            </a:r>
            <a:r>
              <a:rPr lang="en-US" dirty="0" err="1" smtClean="0"/>
              <a:t>toplumsallığı</a:t>
            </a:r>
            <a:r>
              <a:rPr lang="en-US" dirty="0" smtClean="0"/>
              <a:t>, </a:t>
            </a:r>
            <a:r>
              <a:rPr lang="en-US" dirty="0" err="1" smtClean="0"/>
              <a:t>işverenler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regüle</a:t>
            </a:r>
            <a:r>
              <a:rPr lang="en-US" dirty="0" smtClean="0"/>
              <a:t> </a:t>
            </a:r>
            <a:r>
              <a:rPr lang="en-US" dirty="0" err="1" smtClean="0"/>
              <a:t>edilişi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,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r>
              <a:rPr lang="en-US" dirty="0" smtClean="0"/>
              <a:t> </a:t>
            </a:r>
            <a:r>
              <a:rPr lang="en-US" dirty="0" err="1" smtClean="0"/>
              <a:t>çalışanlarının</a:t>
            </a:r>
            <a:r>
              <a:rPr lang="en-US" dirty="0" smtClean="0"/>
              <a:t> 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yüze</a:t>
            </a:r>
            <a:r>
              <a:rPr lang="en-US" dirty="0" smtClean="0"/>
              <a:t> </a:t>
            </a:r>
            <a:r>
              <a:rPr lang="en-US" dirty="0" err="1" smtClean="0"/>
              <a:t>ilişkiye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işlerinde</a:t>
            </a:r>
            <a:r>
              <a:rPr lang="en-US" dirty="0" smtClean="0"/>
              <a:t>, </a:t>
            </a:r>
            <a:r>
              <a:rPr lang="en-US" dirty="0" err="1" smtClean="0"/>
              <a:t>müşterilerine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ifadeleri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konuşmaları</a:t>
            </a:r>
            <a:r>
              <a:rPr lang="en-US" dirty="0" smtClean="0"/>
              <a:t> </a:t>
            </a:r>
            <a:r>
              <a:rPr lang="en-US" dirty="0" err="1" smtClean="0"/>
              <a:t>gerekse</a:t>
            </a:r>
            <a:r>
              <a:rPr lang="en-US" dirty="0" smtClean="0"/>
              <a:t> </a:t>
            </a:r>
            <a:r>
              <a:rPr lang="en-US" dirty="0" err="1" smtClean="0"/>
              <a:t>bedenlerinde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çıkardıkları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ifadelerin</a:t>
            </a:r>
            <a:r>
              <a:rPr lang="en-US" dirty="0" smtClean="0"/>
              <a:t> </a:t>
            </a:r>
            <a:r>
              <a:rPr lang="en-US" dirty="0" err="1" smtClean="0"/>
              <a:t>toplamından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 err="1" smtClean="0">
                <a:solidFill>
                  <a:srgbClr val="222222"/>
                </a:solidFill>
                <a:latin typeface="arial"/>
              </a:rPr>
              <a:t>Hochschild</a:t>
            </a:r>
            <a:r>
              <a:rPr lang="en-US" b="0" i="0" dirty="0" smtClean="0">
                <a:solidFill>
                  <a:srgbClr val="222222"/>
                </a:solidFill>
                <a:latin typeface="arial"/>
              </a:rPr>
              <a:t>, 1983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Feeling Rules (</a:t>
            </a:r>
            <a:r>
              <a:rPr lang="en-US" dirty="0" err="1" smtClean="0"/>
              <a:t>hislenme</a:t>
            </a:r>
            <a:r>
              <a:rPr lang="en-US" dirty="0" smtClean="0"/>
              <a:t> </a:t>
            </a:r>
            <a:r>
              <a:rPr lang="en-US" dirty="0" err="1" smtClean="0"/>
              <a:t>kuralları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Deep Acting    (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sahneleme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Surface Acting  (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sahnelemesi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Endüstriyel</a:t>
            </a:r>
            <a:r>
              <a:rPr lang="en-US" dirty="0" smtClean="0"/>
              <a:t> </a:t>
            </a:r>
            <a:r>
              <a:rPr lang="en-US" dirty="0" err="1" smtClean="0"/>
              <a:t>üretimin</a:t>
            </a:r>
            <a:r>
              <a:rPr lang="en-US" dirty="0" smtClean="0"/>
              <a:t> hakim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ekonomiden</a:t>
            </a:r>
            <a:r>
              <a:rPr lang="en-US" dirty="0" smtClean="0"/>
              <a:t> </a:t>
            </a:r>
            <a:r>
              <a:rPr lang="en-US" dirty="0" err="1" smtClean="0"/>
              <a:t>hizmetin</a:t>
            </a:r>
            <a:r>
              <a:rPr lang="en-US" dirty="0" smtClean="0"/>
              <a:t> hakim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ekonomiye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işlerinde</a:t>
            </a:r>
            <a:r>
              <a:rPr lang="en-US" dirty="0" smtClean="0"/>
              <a:t> </a:t>
            </a:r>
            <a:r>
              <a:rPr lang="en-US" dirty="0" err="1" smtClean="0"/>
              <a:t>aranan</a:t>
            </a:r>
            <a:r>
              <a:rPr lang="en-US" dirty="0" smtClean="0"/>
              <a:t> </a:t>
            </a:r>
            <a:r>
              <a:rPr lang="en-US" dirty="0" err="1" smtClean="0"/>
              <a:t>beceri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vasıfların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sınıflar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(</a:t>
            </a:r>
            <a:r>
              <a:rPr lang="en-US" dirty="0" err="1" smtClean="0"/>
              <a:t>profesyoneller</a:t>
            </a:r>
            <a:r>
              <a:rPr lang="en-US" dirty="0" smtClean="0"/>
              <a:t>,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işçileri</a:t>
            </a:r>
            <a:r>
              <a:rPr lang="en-US" dirty="0" smtClean="0"/>
              <a:t>, </a:t>
            </a:r>
            <a:r>
              <a:rPr lang="en-US" dirty="0" err="1" smtClean="0"/>
              <a:t>sigorta</a:t>
            </a:r>
            <a:r>
              <a:rPr lang="en-US" dirty="0" smtClean="0"/>
              <a:t> </a:t>
            </a:r>
            <a:r>
              <a:rPr lang="en-US" dirty="0" err="1" smtClean="0"/>
              <a:t>satıcıları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İşgücünün</a:t>
            </a:r>
            <a:r>
              <a:rPr lang="en-US" dirty="0" smtClean="0"/>
              <a:t> </a:t>
            </a:r>
            <a:r>
              <a:rPr lang="en-US" dirty="0" err="1" smtClean="0"/>
              <a:t>Kadınsılaşması</a:t>
            </a:r>
            <a:r>
              <a:rPr lang="en-US" dirty="0" smtClean="0"/>
              <a:t>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İstihdamında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endParaRPr lang="en-US" dirty="0" smtClean="0"/>
          </a:p>
          <a:p>
            <a:r>
              <a:rPr lang="en-US" dirty="0" err="1" smtClean="0"/>
              <a:t>Aile</a:t>
            </a:r>
            <a:r>
              <a:rPr lang="en-US" dirty="0" smtClean="0"/>
              <a:t>  </a:t>
            </a:r>
            <a:r>
              <a:rPr lang="en-US" dirty="0" err="1" smtClean="0"/>
              <a:t>Yapısında</a:t>
            </a:r>
            <a:r>
              <a:rPr lang="en-US" dirty="0" smtClean="0"/>
              <a:t> </a:t>
            </a:r>
            <a:r>
              <a:rPr lang="en-US" dirty="0" err="1" smtClean="0"/>
              <a:t>Dönüşümler</a:t>
            </a:r>
            <a:endParaRPr lang="en-US" dirty="0" smtClean="0"/>
          </a:p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Ekonomisinin</a:t>
            </a:r>
            <a:r>
              <a:rPr lang="en-US" dirty="0" smtClean="0"/>
              <a:t> </a:t>
            </a:r>
            <a:r>
              <a:rPr lang="en-US" dirty="0" err="1" smtClean="0"/>
              <a:t>Genişlemesi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Taygınlaşması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Doğurganlıktaki</a:t>
            </a:r>
            <a:r>
              <a:rPr lang="en-US" dirty="0" smtClean="0"/>
              <a:t> </a:t>
            </a:r>
            <a:r>
              <a:rPr lang="en-US" dirty="0" err="1" smtClean="0"/>
              <a:t>Dönüşümler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Duygusal</a:t>
            </a:r>
            <a:r>
              <a:rPr lang="en-US" dirty="0" smtClean="0"/>
              <a:t> vs. </a:t>
            </a:r>
            <a:r>
              <a:rPr lang="en-US" dirty="0" err="1" smtClean="0"/>
              <a:t>Duygulanimsal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ilişkisellik</a:t>
            </a:r>
            <a:r>
              <a:rPr lang="en-US" dirty="0" smtClean="0"/>
              <a:t> </a:t>
            </a:r>
            <a:r>
              <a:rPr lang="en-US" dirty="0" err="1" smtClean="0"/>
              <a:t>boyutu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bedensel</a:t>
            </a:r>
            <a:r>
              <a:rPr lang="en-US" dirty="0" smtClean="0"/>
              <a:t> </a:t>
            </a:r>
            <a:r>
              <a:rPr lang="en-US" dirty="0" err="1" smtClean="0"/>
              <a:t>boyutu</a:t>
            </a:r>
            <a:endParaRPr lang="en-US" dirty="0" smtClean="0"/>
          </a:p>
          <a:p>
            <a:r>
              <a:rPr lang="en-US" dirty="0" err="1" smtClean="0"/>
              <a:t>Duygulanımsal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,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yaşamı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gündelik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silikleştirir</a:t>
            </a:r>
            <a:r>
              <a:rPr lang="en-US" dirty="0" smtClean="0"/>
              <a:t>.</a:t>
            </a:r>
            <a:endParaRPr lang="en-US" dirty="0" err="1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Evresinde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Morini</a:t>
            </a:r>
            <a:r>
              <a:rPr lang="en-US" dirty="0" smtClean="0"/>
              <a:t> “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kapitalizm</a:t>
            </a:r>
            <a:r>
              <a:rPr lang="en-US" dirty="0" smtClean="0"/>
              <a:t> </a:t>
            </a:r>
            <a:r>
              <a:rPr lang="en-US" dirty="0" err="1" smtClean="0"/>
              <a:t>ilişkisel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özelliklerden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yaratmaya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tanıma</a:t>
            </a:r>
            <a:r>
              <a:rPr lang="en-US" dirty="0" smtClean="0"/>
              <a:t> </a:t>
            </a:r>
            <a:r>
              <a:rPr lang="en-US" dirty="0" err="1" smtClean="0"/>
              <a:t>eğilimindedir</a:t>
            </a:r>
            <a:r>
              <a:rPr lang="en-US" dirty="0" smtClean="0"/>
              <a:t>.”.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185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 </vt:lpstr>
      <vt:lpstr>Duygusal Emek </vt:lpstr>
      <vt:lpstr>Hochschild, 1983</vt:lpstr>
      <vt:lpstr>Hochschild, 1983</vt:lpstr>
      <vt:lpstr>Hizmet Ekonomisi ve Duygular</vt:lpstr>
      <vt:lpstr>Duygusal Emek ve İşgücünün Kadınsılaşması  </vt:lpstr>
      <vt:lpstr>Duygusal vs. Duygulanimsal Emek</vt:lpstr>
      <vt:lpstr>Kapitalizmin Yeni Evresinde Duygular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2</cp:revision>
  <dcterms:created xsi:type="dcterms:W3CDTF">2018-11-08T18:40:59Z</dcterms:created>
  <dcterms:modified xsi:type="dcterms:W3CDTF">2018-11-08T18:53:22Z</dcterms:modified>
</cp:coreProperties>
</file>