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4"/>
  </p:notesMasterIdLst>
  <p:handoutMasterIdLst>
    <p:handoutMasterId r:id="rId15"/>
  </p:handoutMasterIdLst>
  <p:sldIdLst>
    <p:sldId id="285" r:id="rId5"/>
    <p:sldId id="256" r:id="rId6"/>
    <p:sldId id="257" r:id="rId7"/>
    <p:sldId id="258" r:id="rId8"/>
    <p:sldId id="264" r:id="rId9"/>
    <p:sldId id="259" r:id="rId10"/>
    <p:sldId id="265" r:id="rId11"/>
    <p:sldId id="260" r:id="rId12"/>
    <p:sldId id="261" r:id="rId13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D921EE-FE01-49C0-995D-18819A2F4C1B}" v="1" dt="2020-05-27T14:33:30.8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55" d="100"/>
          <a:sy n="55" d="100"/>
        </p:scale>
        <p:origin x="758" y="43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3BD921EE-FE01-49C0-995D-18819A2F4C1B}"/>
    <pc:docChg chg="addSld modSld">
      <pc:chgData name="Hilal Nur Gözüküçük" userId="c9e7c93c-5cb0-4c0e-8df3-2f019b03d73c" providerId="ADAL" clId="{3BD921EE-FE01-49C0-995D-18819A2F4C1B}" dt="2020-05-27T14:33:30.801" v="0"/>
      <pc:docMkLst>
        <pc:docMk/>
      </pc:docMkLst>
      <pc:sldChg chg="add">
        <pc:chgData name="Hilal Nur Gözüküçük" userId="c9e7c93c-5cb0-4c0e-8df3-2f019b03d73c" providerId="ADAL" clId="{3BD921EE-FE01-49C0-995D-18819A2F4C1B}" dt="2020-05-27T14:33:30.801" v="0"/>
        <pc:sldMkLst>
          <pc:docMk/>
          <pc:sldMk cId="4043879305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 rtlCol="0">
            <a:normAutofit/>
          </a:bodyPr>
          <a:lstStyle>
            <a:lvl1pPr algn="ctr" rtl="0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0" name="Gr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Düz Bağlayıcı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Bağlayıcı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rtlCol="0" anchor="b">
            <a:normAutofit/>
          </a:bodyPr>
          <a:lstStyle>
            <a:lvl1pPr algn="ctr" rtl="0">
              <a:lnSpc>
                <a:spcPct val="90000"/>
              </a:lnSpc>
              <a:defRPr sz="4800" b="0" cap="none" baseline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3" name="Gr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 baseline="0"/>
            </a:lvl8pPr>
            <a:lvl9pPr algn="l" rtl="0">
              <a:defRPr sz="18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 baseline="0"/>
            </a:lvl8pPr>
            <a:lvl9pPr algn="l" rtl="0">
              <a:defRPr sz="16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8" name="Dikdörtgen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/>
              <a:t>Resim eklemek için simgeye tıklayın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2400"/>
          </a:p>
        </p:txBody>
      </p:sp>
      <p:sp>
        <p:nvSpPr>
          <p:cNvPr id="8" name="Yuvarlatılmış Dikdörtgen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CAF71-7BD3-45DE-91FD-68A17C4E8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91F82C-161A-493E-91CF-0F6625E96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8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C76232-F46E-4C6C-BCBE-64F2D82C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YARGI ÖRGÜTÜ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371EAD-93FE-4771-B5A6-2960BD649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tr-TR" dirty="0"/>
              <a:t>ANAYASA YARGISI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ADLİ YARGI</a:t>
            </a:r>
          </a:p>
          <a:p>
            <a:pPr marL="816102" lvl="1" indent="-514350">
              <a:buFont typeface="+mj-lt"/>
              <a:buAutoNum type="alphaUcPeriod"/>
            </a:pPr>
            <a:r>
              <a:rPr lang="tr-TR" dirty="0"/>
              <a:t>İlk Derece Mahkemeleri</a:t>
            </a:r>
          </a:p>
          <a:p>
            <a:pPr marL="816102" lvl="1" indent="-514350">
              <a:buFont typeface="+mj-lt"/>
              <a:buAutoNum type="alphaUcPeriod"/>
            </a:pPr>
            <a:r>
              <a:rPr lang="tr-TR" dirty="0"/>
              <a:t>Ara Derece Mahkemeleri</a:t>
            </a:r>
          </a:p>
          <a:p>
            <a:pPr marL="816102" lvl="1" indent="-514350">
              <a:buFont typeface="+mj-lt"/>
              <a:buAutoNum type="alphaUcPeriod"/>
            </a:pPr>
            <a:r>
              <a:rPr lang="tr-TR" dirty="0"/>
              <a:t>Üst Derece Mahkemesi: Yargıtay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İDARİ YARGI</a:t>
            </a:r>
          </a:p>
          <a:p>
            <a:pPr marL="816102" lvl="1" indent="-514350">
              <a:buFont typeface="+mj-lt"/>
              <a:buAutoNum type="alphaUcPeriod"/>
            </a:pPr>
            <a:r>
              <a:rPr lang="tr-TR" dirty="0"/>
              <a:t>İlk Derece Mahkemeleri</a:t>
            </a:r>
          </a:p>
          <a:p>
            <a:pPr marL="816102" lvl="1" indent="-514350">
              <a:buFont typeface="+mj-lt"/>
              <a:buAutoNum type="alphaUcPeriod"/>
            </a:pPr>
            <a:r>
              <a:rPr lang="tr-TR" dirty="0"/>
              <a:t>Ara Derece Mahkemeleri</a:t>
            </a:r>
          </a:p>
          <a:p>
            <a:pPr marL="816102" lvl="1" indent="-514350">
              <a:buFont typeface="+mj-lt"/>
              <a:buAutoNum type="alphaUcPeriod"/>
            </a:pPr>
            <a:r>
              <a:rPr lang="tr-TR" dirty="0"/>
              <a:t>Üst Derece Mahkemeleri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UYUŞMAZLIK YARGISI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YARGI ORGANINA HAKİM OLAN İLKELER</a:t>
            </a:r>
          </a:p>
          <a:p>
            <a:pPr marL="816102" lvl="1" indent="-514350">
              <a:buFont typeface="+mj-lt"/>
              <a:buAutoNum type="alphaUcPeriod"/>
            </a:pPr>
            <a:r>
              <a:rPr lang="tr-TR" dirty="0"/>
              <a:t>Tabii Hakim İlkesi</a:t>
            </a:r>
          </a:p>
          <a:p>
            <a:pPr marL="816102" lvl="1" indent="-514350">
              <a:buFont typeface="+mj-lt"/>
              <a:buAutoNum type="alphaUcPeriod"/>
            </a:pPr>
            <a:r>
              <a:rPr lang="tr-TR" dirty="0"/>
              <a:t>Hakimlerin Bağımsızlığı ve Teminatı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AVRUPA İNSAN HAKLARI MAHKEMESİ</a:t>
            </a:r>
          </a:p>
        </p:txBody>
      </p:sp>
    </p:spTree>
    <p:extLst>
      <p:ext uri="{BB962C8B-B14F-4D97-AF65-F5344CB8AC3E}">
        <p14:creationId xmlns:p14="http://schemas.microsoft.com/office/powerpoint/2010/main" val="403159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49A4D2-8143-4AF4-B8D6-3960D0C18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ANAYASA YARGISI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F5E4ED-100E-4C2A-8170-8F0F15C34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tr-TR" dirty="0"/>
              <a:t>Kuruluşu: 15 üyeden kurulur. 3 üye TBMM, 12 üye Cumhurbaşkanı tarafından seçilir.</a:t>
            </a:r>
          </a:p>
          <a:p>
            <a:pPr marL="457200" indent="-457200">
              <a:buAutoNum type="arabicPeriod"/>
            </a:pPr>
            <a:r>
              <a:rPr lang="tr-TR" dirty="0"/>
              <a:t>Görev ve Yetkileri: </a:t>
            </a:r>
          </a:p>
          <a:p>
            <a:pPr lvl="1"/>
            <a:r>
              <a:rPr lang="tr-TR" dirty="0"/>
              <a:t>Kanunların, CB kararnamelerinin, KHK’lerin ve TBMM iç tüzüğünün Anayasaya uygunluğunu şekil ve esas bakımından denetlemek, </a:t>
            </a:r>
          </a:p>
          <a:p>
            <a:pPr lvl="1"/>
            <a:r>
              <a:rPr lang="tr-TR" dirty="0"/>
              <a:t>Yüce Divan sıfatıyla yargılama yapmak,</a:t>
            </a:r>
          </a:p>
          <a:p>
            <a:pPr lvl="1"/>
            <a:r>
              <a:rPr lang="tr-TR" dirty="0"/>
              <a:t>Siyasi partilerin kapatılmasına karar vermek, mali denetimini yapmak,</a:t>
            </a:r>
          </a:p>
          <a:p>
            <a:pPr lvl="1"/>
            <a:r>
              <a:rPr lang="tr-TR" dirty="0"/>
              <a:t>Bireysel başvuruları karara bağlamak,</a:t>
            </a:r>
          </a:p>
          <a:p>
            <a:pPr lvl="1"/>
            <a:r>
              <a:rPr lang="tr-TR" dirty="0"/>
              <a:t>Yasama dokunulmazlığının kaldırılması kararlarını denetlemek</a:t>
            </a:r>
          </a:p>
          <a:p>
            <a:pPr lvl="1"/>
            <a:r>
              <a:rPr lang="tr-TR" dirty="0"/>
              <a:t>Milletvekilliğinin düşmesi kararlarını denetlemek</a:t>
            </a:r>
          </a:p>
          <a:p>
            <a:pPr lvl="1"/>
            <a:r>
              <a:rPr lang="tr-TR" dirty="0"/>
              <a:t>Uyuşmazlık Mahkemesine başkan seçmek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75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FA2C39-12BA-44BF-A42C-D60D7AE8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ANAYASA YARGISI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BCFD82-9E6F-4155-BAED-0F82C0088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803400"/>
            <a:ext cx="9751060" cy="450592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tr-TR" dirty="0"/>
              <a:t>Anayasaya Uygunluk Denetimi: </a:t>
            </a:r>
          </a:p>
          <a:p>
            <a:pPr marL="758952" lvl="1" indent="-457200">
              <a:buFont typeface="+mj-lt"/>
              <a:buAutoNum type="alphaLcPeriod"/>
            </a:pPr>
            <a:r>
              <a:rPr lang="tr-TR" dirty="0"/>
              <a:t>Soyut norm denetimi: Anayasada belirtilen bazı organların, bir kanun aleyhine doğrudan Anayasa Mahkemesinde dava açmalarıdır.</a:t>
            </a:r>
          </a:p>
          <a:p>
            <a:pPr marL="758952" lvl="1" indent="-457200">
              <a:buFont typeface="+mj-lt"/>
              <a:buAutoNum type="alphaLcPeriod"/>
            </a:pPr>
            <a:r>
              <a:rPr lang="tr-TR" dirty="0"/>
              <a:t>Somut norm denetimi: bir Mahkemede görülen bir davada, mevzuata göre verilecek hükmün, Anayasaya aykırı olduğunun hakim veya taraflarca anlaşılması halinde söz konusu olan denetimdir..</a:t>
            </a:r>
          </a:p>
          <a:p>
            <a:pPr marL="758952" lvl="1" indent="-457200">
              <a:buFont typeface="+mj-lt"/>
              <a:buAutoNum type="alphaLcPeriod"/>
            </a:pPr>
            <a:r>
              <a:rPr lang="tr-TR" dirty="0"/>
              <a:t>Bireysel başvuru yolu: Temel hak ve hürriyetlerin ihlali durumlarında, tüm başvuru yollarına gidildikten sonra, son çare olarak Anayasa Mahkemesine başvurulmasıdır.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268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236594-C3FD-4645-B2DC-42EAD2AB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ANAYASA YARGISI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AF48D1-C731-450A-9292-3A7E4437F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tr-TR" dirty="0"/>
              <a:t>İç Yapısı ve Çalışma Düzeni</a:t>
            </a:r>
          </a:p>
          <a:p>
            <a:r>
              <a:rPr lang="tr-TR" dirty="0"/>
              <a:t>2 bölüm ve Genel Kurul halinde çalışır.</a:t>
            </a:r>
          </a:p>
          <a:p>
            <a:r>
              <a:rPr lang="tr-TR" dirty="0"/>
              <a:t>Genel Kurul, siyasi partilerle ilgili dava ve başvurulara, iptal ve itiraz davalarına ve Yüce Divan sıfatıyla yürütülecek davalara bakar.</a:t>
            </a:r>
          </a:p>
          <a:p>
            <a:r>
              <a:rPr lang="tr-TR" dirty="0"/>
              <a:t>Bölümlerde ise, bireysel başvurular karara bağlanır.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648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A87E4E-7B66-45EF-B931-AEA0EE68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ADLİ YARGI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6614C5-E10A-446C-B46C-D45411523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803400"/>
            <a:ext cx="9751060" cy="4622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tr-TR" dirty="0"/>
              <a:t>İlk Derece Mahkemeleri</a:t>
            </a:r>
          </a:p>
          <a:p>
            <a:pPr marL="816102" lvl="1" indent="-514350">
              <a:buFont typeface="+mj-lt"/>
              <a:buAutoNum type="alphaUcPeriod"/>
            </a:pPr>
            <a:r>
              <a:rPr lang="tr-TR" dirty="0"/>
              <a:t>Hukuk mahkemeleri: </a:t>
            </a:r>
          </a:p>
          <a:p>
            <a:pPr marL="301752" lvl="1" indent="0">
              <a:buNone/>
            </a:pPr>
            <a:r>
              <a:rPr lang="tr-TR" dirty="0"/>
              <a:t>Bu mahkemeler, her il merkezinde ve iş yoğunluğuna göre belirlenen ilçelerde Adalet Bakanlığınca kurulur.</a:t>
            </a:r>
          </a:p>
          <a:p>
            <a:pPr marL="301752" lvl="1" indent="0">
              <a:buNone/>
            </a:pPr>
            <a:r>
              <a:rPr lang="tr-TR" dirty="0"/>
              <a:t>Asliye ticaret mahkemeleri 3, diğerleri tek hakimlidir.</a:t>
            </a:r>
          </a:p>
          <a:p>
            <a:pPr marL="301752" lvl="1" indent="0">
              <a:buNone/>
            </a:pPr>
            <a:r>
              <a:rPr lang="tr-TR" dirty="0"/>
              <a:t>Hukuk mahkemelerinde kural olarak savcı bulunmaz, davayı davacı açar. Davayı açan kişiye davacı, karşı tarafa davalı denir.</a:t>
            </a:r>
          </a:p>
          <a:p>
            <a:pPr marL="301752" lvl="1" indent="0">
              <a:buNone/>
            </a:pPr>
            <a:r>
              <a:rPr lang="tr-TR" dirty="0"/>
              <a:t>Davacı veya davalı bir avukata vekalet vererek davalarını takip ettirebilirler. Hukuk mahkemelerinde avukata vekil, vekalet verene müvekkil denir.</a:t>
            </a:r>
          </a:p>
          <a:p>
            <a:pPr marL="946404" lvl="2" indent="-342900">
              <a:buFont typeface="+mj-lt"/>
              <a:buAutoNum type="arabicPeriod"/>
            </a:pPr>
            <a:r>
              <a:rPr lang="tr-TR" dirty="0"/>
              <a:t>Sulh hukuk mahkemeleri</a:t>
            </a:r>
          </a:p>
          <a:p>
            <a:pPr marL="905256" lvl="3" indent="0">
              <a:buNone/>
            </a:pPr>
            <a:r>
              <a:rPr lang="tr-TR" dirty="0"/>
              <a:t>Görevleri HMK m.4’te düzenlenmiştir.</a:t>
            </a:r>
          </a:p>
          <a:p>
            <a:pPr marL="905256" lvl="3" indent="0">
              <a:buNone/>
            </a:pPr>
            <a:r>
              <a:rPr lang="tr-TR" dirty="0"/>
              <a:t>Asliye hukuk mahkemelerine göre dava küçük davalara bakılır.</a:t>
            </a:r>
          </a:p>
          <a:p>
            <a:pPr marL="946404" lvl="2" indent="-342900">
              <a:buFont typeface="+mj-lt"/>
              <a:buAutoNum type="arabicPeriod"/>
            </a:pPr>
            <a:r>
              <a:rPr lang="tr-TR" dirty="0"/>
              <a:t>Asliye hukuk mahkemeleri</a:t>
            </a:r>
          </a:p>
          <a:p>
            <a:pPr marL="905256" lvl="3" indent="0">
              <a:buNone/>
            </a:pPr>
            <a:r>
              <a:rPr lang="tr-TR" dirty="0"/>
              <a:t>Bir başka mahkemenin görev alanına girmeyen her davaya bu mahkemelerde bakılır.</a:t>
            </a:r>
          </a:p>
          <a:p>
            <a:pPr marL="946404" lvl="2" indent="-342900">
              <a:buFont typeface="+mj-lt"/>
              <a:buAutoNum type="arabicPeriod"/>
            </a:pPr>
            <a:r>
              <a:rPr lang="tr-TR" dirty="0"/>
              <a:t>İhtisas mahkemeleri</a:t>
            </a:r>
          </a:p>
          <a:p>
            <a:pPr marL="905256" lvl="3" indent="0">
              <a:buNone/>
            </a:pPr>
            <a:r>
              <a:rPr lang="tr-TR" dirty="0"/>
              <a:t>Özel kanunlarla kurulmuşlardır.</a:t>
            </a:r>
          </a:p>
          <a:p>
            <a:pPr marL="905256" lvl="3" indent="0">
              <a:buNone/>
            </a:pPr>
            <a:r>
              <a:rPr lang="tr-TR" dirty="0"/>
              <a:t>Bazıları: aile mahkemeleri, kadastro mahkemeleri, tüketici mahkemeleri, ticaret mahkemeleri</a:t>
            </a:r>
          </a:p>
          <a:p>
            <a:pPr marL="603504" lvl="2" indent="0">
              <a:buNone/>
            </a:pPr>
            <a:endParaRPr lang="tr-TR" dirty="0"/>
          </a:p>
          <a:p>
            <a:pPr marL="603504" lvl="2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752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C17646-BB9D-4B8F-BAC7-FB8874C1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ADLİ YARGI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CB7041-D0E7-4FFA-9587-0E42109D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803400"/>
            <a:ext cx="9751060" cy="4577928"/>
          </a:xfrm>
        </p:spPr>
        <p:txBody>
          <a:bodyPr>
            <a:normAutofit fontScale="92500" lnSpcReduction="10000"/>
          </a:bodyPr>
          <a:lstStyle/>
          <a:p>
            <a:pPr marL="816102" lvl="1" indent="-514350">
              <a:buClr>
                <a:srgbClr val="6A3A20"/>
              </a:buClr>
              <a:buFont typeface="+mj-lt"/>
              <a:buAutoNum type="alphaUcPeriod" startAt="2"/>
            </a:pPr>
            <a:r>
              <a:rPr lang="tr-TR" dirty="0">
                <a:solidFill>
                  <a:srgbClr val="6A3A20"/>
                </a:solidFill>
              </a:rPr>
              <a:t>Ceza mahkemeleri</a:t>
            </a:r>
          </a:p>
          <a:p>
            <a:pPr marL="301752" lvl="1" indent="0">
              <a:buClr>
                <a:srgbClr val="6A3A20"/>
              </a:buClr>
              <a:buNone/>
            </a:pPr>
            <a:r>
              <a:rPr lang="tr-TR" dirty="0">
                <a:solidFill>
                  <a:srgbClr val="6A3A20"/>
                </a:solidFill>
              </a:rPr>
              <a:t>Her il merkezinde ve coğrafi durum ve iş yoğunluğuna göre belirlenen ilçelerde </a:t>
            </a:r>
            <a:r>
              <a:rPr lang="tr-TR" dirty="0" err="1">
                <a:solidFill>
                  <a:srgbClr val="6A3A20"/>
                </a:solidFill>
              </a:rPr>
              <a:t>HSK’nın</a:t>
            </a:r>
            <a:r>
              <a:rPr lang="tr-TR" dirty="0">
                <a:solidFill>
                  <a:srgbClr val="6A3A20"/>
                </a:solidFill>
              </a:rPr>
              <a:t> görüşü alınarak Adalet Bakanlığı tarafından kurulur. </a:t>
            </a:r>
          </a:p>
          <a:p>
            <a:pPr marL="301752" lvl="1" indent="0">
              <a:buClr>
                <a:srgbClr val="6A3A20"/>
              </a:buClr>
              <a:buNone/>
            </a:pPr>
            <a:r>
              <a:rPr lang="tr-TR" dirty="0">
                <a:solidFill>
                  <a:srgbClr val="6A3A20"/>
                </a:solidFill>
              </a:rPr>
              <a:t>Ceza mahkemelerinde davayı savcı açar.</a:t>
            </a:r>
          </a:p>
          <a:p>
            <a:pPr marL="301752" lvl="1" indent="0">
              <a:buClr>
                <a:srgbClr val="6A3A20"/>
              </a:buClr>
              <a:buNone/>
            </a:pPr>
            <a:r>
              <a:rPr lang="tr-TR" dirty="0">
                <a:solidFill>
                  <a:srgbClr val="6A3A20"/>
                </a:solidFill>
              </a:rPr>
              <a:t>Mahkemede aleyhine dava açılan ve yargılanan kişiye sanık denir. Sanığı savunan avukata müdafi denir.</a:t>
            </a:r>
          </a:p>
          <a:p>
            <a:pPr marL="301752" lvl="1" indent="0">
              <a:buClr>
                <a:srgbClr val="6A3A20"/>
              </a:buClr>
              <a:buNone/>
            </a:pPr>
            <a:r>
              <a:rPr lang="tr-TR" dirty="0">
                <a:solidFill>
                  <a:srgbClr val="6A3A20"/>
                </a:solidFill>
              </a:rPr>
              <a:t>Suçtan zarar gören kimse, mağdur, davaya müdahil sıfatıyla katılabilir. Katılanı temsil eden avukata vekil denir.</a:t>
            </a:r>
          </a:p>
          <a:p>
            <a:pPr marL="301752" lvl="1" indent="0">
              <a:buClr>
                <a:srgbClr val="6A3A20"/>
              </a:buClr>
              <a:buNone/>
            </a:pPr>
            <a:r>
              <a:rPr lang="tr-TR" dirty="0">
                <a:solidFill>
                  <a:srgbClr val="6A3A20"/>
                </a:solidFill>
              </a:rPr>
              <a:t>Sulh ceza mahkemeleri 18.06.14 tarih 6454 sayılı Kanunla kaldırılmıştır. Bunların yerine sulh ceza hakimlikleri kurulmuştur. Bunların görevi yargılama yapmak değil, yürütülen bir soruşturmada hakim tarafından verilmesi gereken kararları almaktır. </a:t>
            </a:r>
          </a:p>
          <a:p>
            <a:pPr marL="946404" lvl="2" indent="-342900">
              <a:buClr>
                <a:srgbClr val="6A3A20"/>
              </a:buClr>
              <a:buFont typeface="+mj-lt"/>
              <a:buAutoNum type="arabicPeriod"/>
            </a:pPr>
            <a:r>
              <a:rPr lang="tr-TR" dirty="0">
                <a:solidFill>
                  <a:srgbClr val="6A3A20"/>
                </a:solidFill>
              </a:rPr>
              <a:t>Asliye ceza mahkemeleri</a:t>
            </a:r>
          </a:p>
          <a:p>
            <a:pPr marL="905256" lvl="3" indent="0">
              <a:buClr>
                <a:srgbClr val="6A3A20"/>
              </a:buClr>
              <a:buNone/>
            </a:pPr>
            <a:r>
              <a:rPr lang="tr-TR" dirty="0">
                <a:solidFill>
                  <a:srgbClr val="6A3A20"/>
                </a:solidFill>
              </a:rPr>
              <a:t>Asliye ceza mahkemeleri tek hakimden oluşur. </a:t>
            </a:r>
          </a:p>
          <a:p>
            <a:pPr marL="946404" lvl="2" indent="-342900">
              <a:buClr>
                <a:srgbClr val="6A3A20"/>
              </a:buClr>
              <a:buFont typeface="+mj-lt"/>
              <a:buAutoNum type="arabicPeriod"/>
            </a:pPr>
            <a:r>
              <a:rPr lang="tr-TR" dirty="0">
                <a:solidFill>
                  <a:srgbClr val="6A3A20"/>
                </a:solidFill>
              </a:rPr>
              <a:t>Ağır ceza mahkemeleri</a:t>
            </a:r>
          </a:p>
          <a:p>
            <a:pPr marL="905256" lvl="3" indent="0">
              <a:buClr>
                <a:srgbClr val="6A3A20"/>
              </a:buClr>
              <a:buNone/>
            </a:pPr>
            <a:r>
              <a:rPr lang="tr-TR" dirty="0">
                <a:solidFill>
                  <a:srgbClr val="6A3A20"/>
                </a:solidFill>
              </a:rPr>
              <a:t>Ağır ceza mahkemeleri ise bir başkan ve yeteri kadar üyeden oluşur, başkan ve iki üye ile toplanır.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74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E86220-97C3-4A9B-8743-D1415146E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ADLİ YARGI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0F3122-0DDD-43B0-B2F2-84CCF6307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tr-TR" dirty="0"/>
              <a:t>Ara Derece Mahkemeleri</a:t>
            </a:r>
          </a:p>
          <a:p>
            <a:pPr lvl="1"/>
            <a:r>
              <a:rPr lang="tr-TR" dirty="0"/>
              <a:t>20.07.16 tarihinde faaliyete başlamıştır. </a:t>
            </a:r>
          </a:p>
          <a:p>
            <a:pPr lvl="1"/>
            <a:r>
              <a:rPr lang="tr-TR" dirty="0"/>
              <a:t>Adana, Ankara, Antalya, Bursa, Erzurum, Gaziantep, İstanbul, İzmir, Konya, Sakarya, Samsun’ da kurulmuştur.</a:t>
            </a:r>
          </a:p>
          <a:p>
            <a:pPr lvl="1"/>
            <a:r>
              <a:rPr lang="tr-TR" dirty="0"/>
              <a:t>Her bölge adliye mahkemesinde en az 3 hukuk ve en az 2 ceza dairesi bulunur.</a:t>
            </a:r>
          </a:p>
          <a:p>
            <a:pPr lvl="1"/>
            <a:r>
              <a:rPr lang="tr-TR" dirty="0"/>
              <a:t>Adli yargı ilk derece mahkemelerinin verdiği ve kesin olmayan hüküm ve kararlara karşı yapılan başvuruları inceler. Bu başvurulara istinaf başvurusu denir.</a:t>
            </a:r>
          </a:p>
          <a:p>
            <a:pPr marL="301752" lvl="1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020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FF8FAF-4F43-4A92-AF1B-F9209377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ADLİ YARGI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F946DD-E759-45ED-A1FA-3BCACCB72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tr-TR" dirty="0"/>
              <a:t>Üst Derece Mahkemesi: Yargıtay</a:t>
            </a:r>
          </a:p>
          <a:p>
            <a:pPr lvl="1"/>
            <a:r>
              <a:rPr lang="tr-TR" dirty="0"/>
              <a:t>Ay. m. 154 </a:t>
            </a:r>
          </a:p>
          <a:p>
            <a:pPr lvl="1"/>
            <a:r>
              <a:rPr lang="tr-TR" dirty="0"/>
              <a:t>Adli yargıda verilen ve kanun tarafından başka bir adli makama bırakılmayan karar ve hükümlerin son incelenme merciidir.</a:t>
            </a:r>
          </a:p>
          <a:p>
            <a:pPr lvl="1"/>
            <a:r>
              <a:rPr lang="tr-TR" dirty="0"/>
              <a:t>Hukuk Daireleri, Ceza Daireleri, Hukuk Genel Kurulu, Ceza Genel Kurulu ve Büyük Genel Kuruldan oluşur.</a:t>
            </a:r>
          </a:p>
          <a:p>
            <a:pPr lvl="1"/>
            <a:r>
              <a:rPr lang="tr-TR" dirty="0"/>
              <a:t>Her daire bir başkan ve üyelerden oluşur, başkan ve dört üyenin katılımıyla toplanır. </a:t>
            </a:r>
          </a:p>
          <a:p>
            <a:pPr lvl="1"/>
            <a:r>
              <a:rPr lang="tr-TR" dirty="0"/>
              <a:t>Hukuk Genel Kurulu hukuk dairelerinin başkan ve üyelerinden oluşur.</a:t>
            </a:r>
          </a:p>
          <a:p>
            <a:pPr lvl="1"/>
            <a:r>
              <a:rPr lang="tr-TR" dirty="0"/>
              <a:t>Ceza Genel Kurulu ceza dairelerinin başkan ve üyelerinden oluşur.</a:t>
            </a:r>
          </a:p>
          <a:p>
            <a:pPr lvl="1"/>
            <a:r>
              <a:rPr lang="tr-TR" dirty="0"/>
              <a:t>Yargıtay dairelerinin verdiği bozma kararlarına karşı istinaf mahkemelerinin verdiği bozma kararlarını inceler.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78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taplar Klasik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D80E12-3BE9-4746-820E-FFB249F467F2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560ef61b-03e2-46a8-aeae-79f8a710d1e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DE1E10-BF88-4A9C-ACC0-5D72050D8C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988362-241F-40CF-B93F-01CA3DB05E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Klasik kitap eğitim sunusu (geniş ekran)</Template>
  <TotalTime>311</TotalTime>
  <Words>676</Words>
  <Application>Microsoft Office PowerPoint</Application>
  <PresentationFormat>Özel</PresentationFormat>
  <Paragraphs>80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Constantia</vt:lpstr>
      <vt:lpstr>Kitaplar Klasik 16x9</vt:lpstr>
      <vt:lpstr>Hukuk Başlangıcı</vt:lpstr>
      <vt:lpstr>YARGI ÖRGÜTÜ</vt:lpstr>
      <vt:lpstr>ANAYASA YARGISI</vt:lpstr>
      <vt:lpstr>ANAYASA YARGISI</vt:lpstr>
      <vt:lpstr>ANAYASA YARGISI</vt:lpstr>
      <vt:lpstr>ADLİ YARGI</vt:lpstr>
      <vt:lpstr>ADLİ YARGI</vt:lpstr>
      <vt:lpstr>ADLİ YARGI</vt:lpstr>
      <vt:lpstr>ADLİ YARGI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YARGI ÖRGÜTÜ</dc:title>
  <dc:creator>Hilal Nur Gözüküçük</dc:creator>
  <cp:lastModifiedBy>Hilal Nur Gözüküçük</cp:lastModifiedBy>
  <cp:revision>9</cp:revision>
  <dcterms:created xsi:type="dcterms:W3CDTF">2020-04-20T15:08:33Z</dcterms:created>
  <dcterms:modified xsi:type="dcterms:W3CDTF">2020-05-27T14:33:32Z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0x010100C6906DB4C1052743ACE33D6CA7F73AEA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