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4"/>
  </p:sldMasterIdLst>
  <p:notesMasterIdLst>
    <p:notesMasterId r:id="rId14"/>
  </p:notesMasterIdLst>
  <p:handoutMasterIdLst>
    <p:handoutMasterId r:id="rId15"/>
  </p:handoutMasterIdLst>
  <p:sldIdLst>
    <p:sldId id="285" r:id="rId5"/>
    <p:sldId id="256" r:id="rId6"/>
    <p:sldId id="257" r:id="rId7"/>
    <p:sldId id="258" r:id="rId8"/>
    <p:sldId id="264" r:id="rId9"/>
    <p:sldId id="259" r:id="rId10"/>
    <p:sldId id="265" r:id="rId11"/>
    <p:sldId id="260" r:id="rId12"/>
    <p:sldId id="261" r:id="rId13"/>
  </p:sldIdLst>
  <p:sldSz cx="12188825" cy="6858000"/>
  <p:notesSz cx="6858000" cy="9144000"/>
  <p:defaultTextStyle>
    <a:defPPr rtl="0"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D921EE-FE01-49C0-995D-18819A2F4C1B}" v="1" dt="2020-05-27T14:33:30.8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599" autoAdjust="0"/>
  </p:normalViewPr>
  <p:slideViewPr>
    <p:cSldViewPr>
      <p:cViewPr varScale="1">
        <p:scale>
          <a:sx n="55" d="100"/>
          <a:sy n="55" d="100"/>
        </p:scale>
        <p:origin x="758" y="43"/>
      </p:cViewPr>
      <p:guideLst>
        <p:guide pos="3839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2838" y="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lal Nur Gözüküçük" userId="c9e7c93c-5cb0-4c0e-8df3-2f019b03d73c" providerId="ADAL" clId="{3BD921EE-FE01-49C0-995D-18819A2F4C1B}"/>
    <pc:docChg chg="addSld modSld">
      <pc:chgData name="Hilal Nur Gözüküçük" userId="c9e7c93c-5cb0-4c0e-8df3-2f019b03d73c" providerId="ADAL" clId="{3BD921EE-FE01-49C0-995D-18819A2F4C1B}" dt="2020-05-27T14:33:30.801" v="0"/>
      <pc:docMkLst>
        <pc:docMk/>
      </pc:docMkLst>
      <pc:sldChg chg="add">
        <pc:chgData name="Hilal Nur Gözüküçük" userId="c9e7c93c-5cb0-4c0e-8df3-2f019b03d73c" providerId="ADAL" clId="{3BD921EE-FE01-49C0-995D-18819A2F4C1B}" dt="2020-05-27T14:33:30.801" v="0"/>
        <pc:sldMkLst>
          <pc:docMk/>
          <pc:sldMk cId="4043879305" sldId="285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3" name="Tarih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fld id="{01114579-D02A-4B51-B5DF-8EC449F77AC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68126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3" name="Tarih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t>Asıl metin stillerini düzenlemek için tıklayın</a:t>
            </a:r>
          </a:p>
          <a:p>
            <a:pPr lvl="1" rtl="0"/>
            <a:r>
              <a:t>İkinci düzey</a:t>
            </a:r>
          </a:p>
          <a:p>
            <a:pPr lvl="2" rtl="0"/>
            <a:r>
              <a:t>Üçüncü düzey</a:t>
            </a:r>
          </a:p>
          <a:p>
            <a:pPr lvl="3" rtl="0"/>
            <a:r>
              <a:t>Dördüncü düzey</a:t>
            </a:r>
          </a:p>
          <a:p>
            <a:pPr lvl="4" rtl="0"/>
            <a:r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fld id="{C6074690-7256-4BB9-AC0F-97AEAE8CDEC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74261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376792" y="1905003"/>
            <a:ext cx="9435241" cy="1625599"/>
          </a:xfrm>
        </p:spPr>
        <p:txBody>
          <a:bodyPr rtlCol="0">
            <a:normAutofit/>
          </a:bodyPr>
          <a:lstStyle>
            <a:lvl1pPr algn="ctr" rtl="0">
              <a:lnSpc>
                <a:spcPct val="90000"/>
              </a:lnSpc>
              <a:defRPr sz="4800">
                <a:solidFill>
                  <a:schemeClr val="tx2"/>
                </a:solidFill>
              </a:defRPr>
            </a:lvl1pPr>
          </a:lstStyle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82103" y="3657123"/>
            <a:ext cx="9429931" cy="991077"/>
          </a:xfrm>
        </p:spPr>
        <p:txBody>
          <a:bodyPr rtlCol="0">
            <a:normAutofit/>
          </a:bodyPr>
          <a:lstStyle>
            <a:lvl1pPr marL="0" indent="0" algn="ctr" rtl="0">
              <a:spcBef>
                <a:spcPts val="0"/>
              </a:spcBef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tr-TR"/>
              <a:t>Asıl alt başlık stilini düzenlemek için tıklayın</a:t>
            </a:r>
            <a:endParaRPr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algn="l" rtl="0">
              <a:defRPr>
                <a:solidFill>
                  <a:schemeClr val="tx2"/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l" rtl="0">
              <a:defRPr>
                <a:solidFill>
                  <a:schemeClr val="tx2"/>
                </a:solidFill>
              </a:defRPr>
            </a:lvl1pPr>
          </a:lstStyle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l" rtl="0">
              <a:defRPr>
                <a:solidFill>
                  <a:schemeClr val="tx2"/>
                </a:solidFill>
              </a:defRPr>
            </a:lvl1pPr>
          </a:lstStyle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  <p:grpSp>
        <p:nvGrpSpPr>
          <p:cNvPr id="7" name="Grup 6"/>
          <p:cNvGrpSpPr/>
          <p:nvPr/>
        </p:nvGrpSpPr>
        <p:grpSpPr>
          <a:xfrm>
            <a:off x="1218882" y="1600200"/>
            <a:ext cx="9739746" cy="73152"/>
            <a:chOff x="914400" y="1200150"/>
            <a:chExt cx="7306712" cy="54864"/>
          </a:xfrm>
        </p:grpSpPr>
        <p:sp>
          <p:nvSpPr>
            <p:cNvPr id="8" name="Oval 7"/>
            <p:cNvSpPr/>
            <p:nvPr/>
          </p:nvSpPr>
          <p:spPr>
            <a:xfrm>
              <a:off x="8166248" y="1200150"/>
              <a:ext cx="54864" cy="54864"/>
            </a:xfrm>
            <a:prstGeom prst="ellips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sp>
          <p:nvSpPr>
            <p:cNvPr id="9" name="Oval 8"/>
            <p:cNvSpPr/>
            <p:nvPr/>
          </p:nvSpPr>
          <p:spPr>
            <a:xfrm>
              <a:off x="914400" y="1200150"/>
              <a:ext cx="54864" cy="54864"/>
            </a:xfrm>
            <a:prstGeom prst="ellips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grpSp>
          <p:nvGrpSpPr>
            <p:cNvPr id="10" name="Grup 9"/>
            <p:cNvGrpSpPr/>
            <p:nvPr/>
          </p:nvGrpSpPr>
          <p:grpSpPr>
            <a:xfrm>
              <a:off x="1036847" y="1207626"/>
              <a:ext cx="7074290" cy="38998"/>
              <a:chOff x="2141408" y="1752956"/>
              <a:chExt cx="7315200" cy="38998"/>
            </a:xfrm>
            <a:solidFill>
              <a:schemeClr val="tx2"/>
            </a:solidFill>
          </p:grpSpPr>
          <p:cxnSp>
            <p:nvCxnSpPr>
              <p:cNvPr id="11" name="Düz Bağlayıcı 10"/>
              <p:cNvCxnSpPr/>
              <p:nvPr/>
            </p:nvCxnSpPr>
            <p:spPr>
              <a:xfrm>
                <a:off x="2141408" y="1752956"/>
                <a:ext cx="7315200" cy="0"/>
              </a:xfrm>
              <a:prstGeom prst="line">
                <a:avLst/>
              </a:prstGeom>
              <a:grpFill/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Düz Bağlayıcı 11"/>
              <p:cNvCxnSpPr/>
              <p:nvPr/>
            </p:nvCxnSpPr>
            <p:spPr>
              <a:xfrm>
                <a:off x="2141408" y="1791954"/>
                <a:ext cx="7315200" cy="0"/>
              </a:xfrm>
              <a:prstGeom prst="line">
                <a:avLst/>
              </a:prstGeom>
              <a:grpFill/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3" name="Grup 12"/>
          <p:cNvGrpSpPr/>
          <p:nvPr/>
        </p:nvGrpSpPr>
        <p:grpSpPr>
          <a:xfrm>
            <a:off x="1218882" y="4851400"/>
            <a:ext cx="9739746" cy="73152"/>
            <a:chOff x="914400" y="3638550"/>
            <a:chExt cx="7306712" cy="54864"/>
          </a:xfrm>
        </p:grpSpPr>
        <p:sp>
          <p:nvSpPr>
            <p:cNvPr id="14" name="Oval 13"/>
            <p:cNvSpPr/>
            <p:nvPr/>
          </p:nvSpPr>
          <p:spPr>
            <a:xfrm>
              <a:off x="8166248" y="3638550"/>
              <a:ext cx="54864" cy="54864"/>
            </a:xfrm>
            <a:prstGeom prst="ellips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sp>
          <p:nvSpPr>
            <p:cNvPr id="15" name="Oval 14"/>
            <p:cNvSpPr/>
            <p:nvPr/>
          </p:nvSpPr>
          <p:spPr>
            <a:xfrm>
              <a:off x="914400" y="3638550"/>
              <a:ext cx="54864" cy="54864"/>
            </a:xfrm>
            <a:prstGeom prst="ellips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grpSp>
          <p:nvGrpSpPr>
            <p:cNvPr id="16" name="Grup 15"/>
            <p:cNvGrpSpPr/>
            <p:nvPr/>
          </p:nvGrpSpPr>
          <p:grpSpPr>
            <a:xfrm>
              <a:off x="1036847" y="3646026"/>
              <a:ext cx="7074290" cy="38998"/>
              <a:chOff x="2141408" y="1752956"/>
              <a:chExt cx="7315200" cy="38998"/>
            </a:xfrm>
            <a:solidFill>
              <a:schemeClr val="tx2"/>
            </a:solidFill>
          </p:grpSpPr>
          <p:cxnSp>
            <p:nvCxnSpPr>
              <p:cNvPr id="17" name="Düz Bağlayıcı 16"/>
              <p:cNvCxnSpPr/>
              <p:nvPr/>
            </p:nvCxnSpPr>
            <p:spPr>
              <a:xfrm>
                <a:off x="2141408" y="1752956"/>
                <a:ext cx="7315200" cy="0"/>
              </a:xfrm>
              <a:prstGeom prst="line">
                <a:avLst/>
              </a:prstGeom>
              <a:grpFill/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Düz Bağlayıcı 17"/>
              <p:cNvCxnSpPr/>
              <p:nvPr/>
            </p:nvCxnSpPr>
            <p:spPr>
              <a:xfrm>
                <a:off x="2141408" y="1791954"/>
                <a:ext cx="7315200" cy="0"/>
              </a:xfrm>
              <a:prstGeom prst="line">
                <a:avLst/>
              </a:prstGeom>
              <a:grpFill/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7437643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 baseline="0"/>
            </a:lvl8pPr>
            <a:lvl9pPr algn="l" rtl="0">
              <a:defRPr baseline="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23223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9834563" y="434975"/>
            <a:ext cx="1168400" cy="5661025"/>
          </a:xfrm>
        </p:spPr>
        <p:txBody>
          <a:bodyPr vert="eaVert" rtlCol="0"/>
          <a:lstStyle/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1217613" y="434975"/>
            <a:ext cx="8413750" cy="5661025"/>
          </a:xfrm>
        </p:spPr>
        <p:txBody>
          <a:bodyPr vert="eaVert"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 baseline="0"/>
            </a:lvl8pPr>
            <a:lvl9pPr algn="l" rtl="0">
              <a:defRPr baseline="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85700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/>
            </a:lvl8pPr>
            <a:lvl9pPr algn="l" rtl="0">
              <a:defRPr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99062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422030" y="990599"/>
            <a:ext cx="9344765" cy="2235203"/>
          </a:xfrm>
        </p:spPr>
        <p:txBody>
          <a:bodyPr rtlCol="0" anchor="b">
            <a:normAutofit/>
          </a:bodyPr>
          <a:lstStyle>
            <a:lvl1pPr algn="ctr" rtl="0">
              <a:lnSpc>
                <a:spcPct val="90000"/>
              </a:lnSpc>
              <a:defRPr sz="4800" b="0" cap="none" baseline="0"/>
            </a:lvl1pPr>
          </a:lstStyle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422030" y="3733800"/>
            <a:ext cx="9344765" cy="1219200"/>
          </a:xfrm>
        </p:spPr>
        <p:txBody>
          <a:bodyPr rtlCol="0" anchor="t"/>
          <a:lstStyle>
            <a:lvl1pPr marL="0" indent="0" algn="ctr" rtl="0">
              <a:spcBef>
                <a:spcPts val="0"/>
              </a:spcBef>
              <a:buNone/>
              <a:defRPr sz="2000" cap="all" baseline="0">
                <a:solidFill>
                  <a:schemeClr val="tx1"/>
                </a:solidFill>
              </a:defRPr>
            </a:lvl1pPr>
            <a:lvl2pPr marL="457200" indent="0" algn="l" rtl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tr-TR"/>
              <a:t>Asıl metin stillerini düzenlemek için tıklayın</a:t>
            </a:r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  <p:grpSp>
        <p:nvGrpSpPr>
          <p:cNvPr id="13" name="Grup 12"/>
          <p:cNvGrpSpPr/>
          <p:nvPr/>
        </p:nvGrpSpPr>
        <p:grpSpPr>
          <a:xfrm>
            <a:off x="3273781" y="3475736"/>
            <a:ext cx="5641265" cy="54864"/>
            <a:chOff x="2455975" y="2588441"/>
            <a:chExt cx="4232051" cy="41148"/>
          </a:xfrm>
        </p:grpSpPr>
        <p:sp>
          <p:nvSpPr>
            <p:cNvPr id="14" name="Oval 13"/>
            <p:cNvSpPr/>
            <p:nvPr/>
          </p:nvSpPr>
          <p:spPr>
            <a:xfrm>
              <a:off x="6642306" y="2588441"/>
              <a:ext cx="45720" cy="41148"/>
            </a:xfrm>
            <a:prstGeom prst="ellipse">
              <a:avLst/>
            </a:prstGeom>
            <a:solidFill>
              <a:schemeClr val="tx1"/>
            </a:solidFill>
            <a:ln w="26425" cap="flat" cmpd="sng" algn="ctr">
              <a:solidFill>
                <a:schemeClr val="tx1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2455975" y="2588441"/>
              <a:ext cx="45720" cy="41148"/>
            </a:xfrm>
            <a:prstGeom prst="ellipse">
              <a:avLst/>
            </a:prstGeom>
            <a:solidFill>
              <a:schemeClr val="tx1"/>
            </a:solidFill>
            <a:ln w="26425" cap="flat" cmpd="sng" algn="ctr">
              <a:solidFill>
                <a:schemeClr val="tx1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grpSp>
          <p:nvGrpSpPr>
            <p:cNvPr id="16" name="Grup 15"/>
            <p:cNvGrpSpPr/>
            <p:nvPr/>
          </p:nvGrpSpPr>
          <p:grpSpPr>
            <a:xfrm>
              <a:off x="2563229" y="2594391"/>
              <a:ext cx="4023360" cy="29249"/>
              <a:chOff x="2550323" y="3458731"/>
              <a:chExt cx="4023360" cy="38998"/>
            </a:xfrm>
          </p:grpSpPr>
          <p:cxnSp>
            <p:nvCxnSpPr>
              <p:cNvPr id="17" name="Düz Bağlayıcı 16"/>
              <p:cNvCxnSpPr/>
              <p:nvPr/>
            </p:nvCxnSpPr>
            <p:spPr>
              <a:xfrm>
                <a:off x="2550323" y="3458731"/>
                <a:ext cx="4023360" cy="0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</a:ln>
              <a:effectLst/>
            </p:spPr>
          </p:cxnSp>
          <p:cxnSp>
            <p:nvCxnSpPr>
              <p:cNvPr id="18" name="Düz Bağlayıcı 17"/>
              <p:cNvCxnSpPr/>
              <p:nvPr/>
            </p:nvCxnSpPr>
            <p:spPr>
              <a:xfrm>
                <a:off x="2550323" y="3497729"/>
                <a:ext cx="4023360" cy="0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</a:ln>
              <a:effectLst/>
            </p:spPr>
          </p:cxnSp>
        </p:grpSp>
      </p:grpSp>
    </p:spTree>
    <p:extLst>
      <p:ext uri="{BB962C8B-B14F-4D97-AF65-F5344CB8AC3E}">
        <p14:creationId xmlns:p14="http://schemas.microsoft.com/office/powerpoint/2010/main" val="552628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218883" y="1803400"/>
            <a:ext cx="4773956" cy="4267200"/>
          </a:xfrm>
        </p:spPr>
        <p:txBody>
          <a:bodyPr rtlCol="0">
            <a:normAutofit/>
          </a:bodyPr>
          <a:lstStyle>
            <a:lvl1pPr algn="l" rtl="0">
              <a:defRPr sz="2400"/>
            </a:lvl1pPr>
            <a:lvl2pPr algn="l" rtl="0">
              <a:defRPr sz="2000"/>
            </a:lvl2pPr>
            <a:lvl3pPr algn="l" rtl="0">
              <a:defRPr sz="1800"/>
            </a:lvl3pPr>
            <a:lvl4pPr algn="l" rtl="0">
              <a:defRPr sz="1600"/>
            </a:lvl4pPr>
            <a:lvl5pPr algn="l" rtl="0">
              <a:defRPr sz="1600"/>
            </a:lvl5pPr>
            <a:lvl6pPr algn="l" rtl="0">
              <a:defRPr sz="1800"/>
            </a:lvl6pPr>
            <a:lvl7pPr algn="l" rtl="0">
              <a:defRPr sz="1800"/>
            </a:lvl7pPr>
            <a:lvl8pPr algn="l" rtl="0">
              <a:defRPr sz="1800"/>
            </a:lvl8pPr>
            <a:lvl9pPr algn="l" rtl="0">
              <a:defRPr sz="180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5986" y="1803400"/>
            <a:ext cx="4773956" cy="4267200"/>
          </a:xfrm>
        </p:spPr>
        <p:txBody>
          <a:bodyPr rtlCol="0">
            <a:normAutofit/>
          </a:bodyPr>
          <a:lstStyle>
            <a:lvl1pPr algn="l" rtl="0">
              <a:defRPr sz="2400"/>
            </a:lvl1pPr>
            <a:lvl2pPr algn="l" rtl="0">
              <a:defRPr sz="2000"/>
            </a:lvl2pPr>
            <a:lvl3pPr algn="l" rtl="0">
              <a:defRPr sz="1800"/>
            </a:lvl3pPr>
            <a:lvl4pPr algn="l" rtl="0">
              <a:defRPr sz="1600"/>
            </a:lvl4pPr>
            <a:lvl5pPr algn="l" rtl="0">
              <a:defRPr sz="1600"/>
            </a:lvl5pPr>
            <a:lvl6pPr algn="l" rtl="0">
              <a:defRPr sz="1800"/>
            </a:lvl6pPr>
            <a:lvl7pPr algn="l" rtl="0">
              <a:defRPr sz="1800"/>
            </a:lvl7pPr>
            <a:lvl8pPr algn="l" rtl="0">
              <a:defRPr sz="1800" baseline="0"/>
            </a:lvl8pPr>
            <a:lvl9pPr algn="l" rtl="0">
              <a:defRPr sz="1800" baseline="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60775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algn="l" rtl="0">
              <a:defRPr/>
            </a:lvl1pPr>
          </a:lstStyle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222945" y="1803400"/>
            <a:ext cx="4769806" cy="711200"/>
          </a:xfrm>
        </p:spPr>
        <p:txBody>
          <a:bodyPr rtlCol="0" anchor="ctr">
            <a:normAutofit/>
          </a:bodyPr>
          <a:lstStyle>
            <a:lvl1pPr marL="0" indent="0" algn="l" rtl="0">
              <a:lnSpc>
                <a:spcPct val="90000"/>
              </a:lnSpc>
              <a:spcBef>
                <a:spcPts val="0"/>
              </a:spcBef>
              <a:buNone/>
              <a:defRPr sz="2000" b="1"/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1218883" y="2514600"/>
            <a:ext cx="4773956" cy="3556000"/>
          </a:xfrm>
        </p:spPr>
        <p:txBody>
          <a:bodyPr rtlCol="0">
            <a:normAutofit/>
          </a:bodyPr>
          <a:lstStyle>
            <a:lvl1pPr algn="l" rtl="0">
              <a:spcBef>
                <a:spcPts val="1600"/>
              </a:spcBef>
              <a:defRPr sz="2000"/>
            </a:lvl1pPr>
            <a:lvl2pPr algn="l" rtl="0">
              <a:defRPr sz="1800"/>
            </a:lvl2pPr>
            <a:lvl3pPr algn="l" rtl="0">
              <a:defRPr sz="1600"/>
            </a:lvl3pPr>
            <a:lvl4pPr algn="l" rtl="0">
              <a:defRPr sz="14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200049" y="1803400"/>
            <a:ext cx="4769806" cy="711200"/>
          </a:xfrm>
        </p:spPr>
        <p:txBody>
          <a:bodyPr rtlCol="0" anchor="ctr">
            <a:normAutofit/>
          </a:bodyPr>
          <a:lstStyle>
            <a:lvl1pPr marL="0" indent="0" algn="l" rtl="0">
              <a:lnSpc>
                <a:spcPct val="90000"/>
              </a:lnSpc>
              <a:spcBef>
                <a:spcPts val="0"/>
              </a:spcBef>
              <a:buNone/>
              <a:defRPr sz="2000" b="1"/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95986" y="2514600"/>
            <a:ext cx="4773956" cy="3556000"/>
          </a:xfrm>
        </p:spPr>
        <p:txBody>
          <a:bodyPr rtlCol="0">
            <a:normAutofit/>
          </a:bodyPr>
          <a:lstStyle>
            <a:lvl1pPr algn="l" rtl="0">
              <a:spcBef>
                <a:spcPts val="1600"/>
              </a:spcBef>
              <a:defRPr sz="2000"/>
            </a:lvl1pPr>
            <a:lvl2pPr algn="l" rtl="0">
              <a:defRPr sz="1800"/>
            </a:lvl2pPr>
            <a:lvl3pPr algn="l" rtl="0">
              <a:defRPr sz="1600"/>
            </a:lvl3pPr>
            <a:lvl4pPr algn="l" rtl="0">
              <a:defRPr sz="14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7" name="Tarih Yer Tutucusu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42583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3" name="Tarih Yer Tutucusu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65934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2" name="Tarih Yer Tutucusu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1287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Resim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>
            <a:lvl1pPr algn="l" rtl="0">
              <a:defRPr sz="3200" b="0"/>
            </a:lvl1pPr>
          </a:lstStyle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18883" y="1803400"/>
            <a:ext cx="6602281" cy="4267201"/>
          </a:xfrm>
        </p:spPr>
        <p:txBody>
          <a:bodyPr rtlCol="0">
            <a:normAutofit/>
          </a:bodyPr>
          <a:lstStyle>
            <a:lvl1pPr algn="l" rtl="0">
              <a:defRPr sz="2400"/>
            </a:lvl1pPr>
            <a:lvl2pPr algn="l" rtl="0">
              <a:defRPr sz="2000"/>
            </a:lvl2pPr>
            <a:lvl3pPr algn="l" rtl="0">
              <a:defRPr sz="1800"/>
            </a:lvl3pPr>
            <a:lvl4pPr algn="l" rtl="0">
              <a:defRPr sz="1600"/>
            </a:lvl4pPr>
            <a:lvl5pPr algn="l" rtl="0">
              <a:defRPr sz="1600"/>
            </a:lvl5pPr>
            <a:lvl6pPr algn="l" rtl="0">
              <a:defRPr sz="1600"/>
            </a:lvl6pPr>
            <a:lvl7pPr algn="l" rtl="0">
              <a:defRPr sz="1600"/>
            </a:lvl7pPr>
            <a:lvl8pPr algn="l" rtl="0">
              <a:defRPr sz="1600" baseline="0"/>
            </a:lvl8pPr>
            <a:lvl9pPr algn="l" rtl="0">
              <a:defRPr sz="1600" baseline="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125883" y="1803400"/>
            <a:ext cx="2844060" cy="4267201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600"/>
              </a:spcBef>
              <a:buNone/>
              <a:defRPr sz="2000"/>
            </a:lvl1pPr>
            <a:lvl2pPr marL="457200" indent="0" algn="l" rtl="0">
              <a:buNone/>
              <a:defRPr sz="1200"/>
            </a:lvl2pPr>
            <a:lvl3pPr marL="914400" indent="0" algn="l" rtl="0">
              <a:buNone/>
              <a:defRPr sz="1000"/>
            </a:lvl3pPr>
            <a:lvl4pPr marL="1371600" indent="0" algn="l" rtl="0">
              <a:buNone/>
              <a:defRPr sz="900"/>
            </a:lvl4pPr>
            <a:lvl5pPr marL="1828800" indent="0" algn="l" rtl="0">
              <a:buNone/>
              <a:defRPr sz="900"/>
            </a:lvl5pPr>
            <a:lvl6pPr marL="2286000" indent="0" algn="l" rtl="0">
              <a:buNone/>
              <a:defRPr sz="900"/>
            </a:lvl6pPr>
            <a:lvl7pPr marL="2743200" indent="0" algn="l" rtl="0">
              <a:buNone/>
              <a:defRPr sz="900"/>
            </a:lvl7pPr>
            <a:lvl8pPr marL="3200400" indent="0" algn="l" rtl="0">
              <a:buNone/>
              <a:defRPr sz="900"/>
            </a:lvl8pPr>
            <a:lvl9pPr marL="3657600" indent="0" algn="l" rtl="0">
              <a:buNone/>
              <a:defRPr sz="90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58646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Resim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>
            <a:lvl1pPr algn="l" rtl="0">
              <a:defRPr sz="3200" b="0"/>
            </a:lvl1pPr>
          </a:lstStyle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8" name="Dikdörtgen 7"/>
          <p:cNvSpPr/>
          <p:nvPr/>
        </p:nvSpPr>
        <p:spPr>
          <a:xfrm>
            <a:off x="1218883" y="1803400"/>
            <a:ext cx="6602280" cy="426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/>
          </a:p>
        </p:txBody>
      </p:sp>
      <p:sp>
        <p:nvSpPr>
          <p:cNvPr id="3" name="Resim Yer Tutucusu 2" descr="Resim eklemek için boş yer tutucu. Yer tutucuya tıklayın ve eklemek istediğiniz resmi seçin."/>
          <p:cNvSpPr>
            <a:spLocks noGrp="1"/>
          </p:cNvSpPr>
          <p:nvPr>
            <p:ph type="pic" idx="1"/>
          </p:nvPr>
        </p:nvSpPr>
        <p:spPr>
          <a:xfrm>
            <a:off x="1338739" y="1925320"/>
            <a:ext cx="6362567" cy="4023360"/>
          </a:xfrm>
          <a:solidFill>
            <a:schemeClr val="bg2"/>
          </a:solidFill>
        </p:spPr>
        <p:txBody>
          <a:bodyPr tIns="914400" rtlCol="0">
            <a:normAutofit/>
          </a:bodyPr>
          <a:lstStyle>
            <a:lvl1pPr marL="0" indent="0" algn="ctr" rtl="0">
              <a:buNone/>
              <a:defRPr sz="2400"/>
            </a:lvl1pPr>
            <a:lvl2pPr marL="457200" indent="0" algn="l" rtl="0">
              <a:buNone/>
              <a:defRPr sz="2800"/>
            </a:lvl2pPr>
            <a:lvl3pPr marL="914400" indent="0" algn="l" rtl="0">
              <a:buNone/>
              <a:defRPr sz="2400"/>
            </a:lvl3pPr>
            <a:lvl4pPr marL="1371600" indent="0" algn="l" rtl="0">
              <a:buNone/>
              <a:defRPr sz="2000"/>
            </a:lvl4pPr>
            <a:lvl5pPr marL="1828800" indent="0" algn="l" rtl="0">
              <a:buNone/>
              <a:defRPr sz="2000"/>
            </a:lvl5pPr>
            <a:lvl6pPr marL="2286000" indent="0" algn="l" rtl="0">
              <a:buNone/>
              <a:defRPr sz="2000"/>
            </a:lvl6pPr>
            <a:lvl7pPr marL="2743200" indent="0" algn="l" rtl="0">
              <a:buNone/>
              <a:defRPr sz="2000"/>
            </a:lvl7pPr>
            <a:lvl8pPr marL="3200400" indent="0" algn="l" rtl="0">
              <a:buNone/>
              <a:defRPr sz="2000"/>
            </a:lvl8pPr>
            <a:lvl9pPr marL="3657600" indent="0" algn="l" rtl="0">
              <a:buNone/>
              <a:defRPr sz="2000"/>
            </a:lvl9pPr>
          </a:lstStyle>
          <a:p>
            <a:pPr rtl="0"/>
            <a:r>
              <a:rPr lang="tr-TR"/>
              <a:t>Resim eklemek için simgeye tıklayın</a:t>
            </a:r>
            <a:endParaRPr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125883" y="1803401"/>
            <a:ext cx="2844060" cy="416560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600"/>
              </a:spcBef>
              <a:buNone/>
              <a:defRPr sz="2000"/>
            </a:lvl1pPr>
            <a:lvl2pPr marL="457200" indent="0" algn="l" rtl="0">
              <a:buNone/>
              <a:defRPr sz="1200"/>
            </a:lvl2pPr>
            <a:lvl3pPr marL="914400" indent="0" algn="l" rtl="0">
              <a:buNone/>
              <a:defRPr sz="1000"/>
            </a:lvl3pPr>
            <a:lvl4pPr marL="1371600" indent="0" algn="l" rtl="0">
              <a:buNone/>
              <a:defRPr sz="900"/>
            </a:lvl4pPr>
            <a:lvl5pPr marL="1828800" indent="0" algn="l" rtl="0">
              <a:buNone/>
              <a:defRPr sz="900"/>
            </a:lvl5pPr>
            <a:lvl6pPr marL="2286000" indent="0" algn="l" rtl="0">
              <a:buNone/>
              <a:defRPr sz="900"/>
            </a:lvl6pPr>
            <a:lvl7pPr marL="2743200" indent="0" algn="l" rtl="0">
              <a:buNone/>
              <a:defRPr sz="900"/>
            </a:lvl7pPr>
            <a:lvl8pPr marL="3200400" indent="0" algn="l" rtl="0">
              <a:buNone/>
              <a:defRPr sz="900"/>
            </a:lvl8pPr>
            <a:lvl9pPr marL="3657600" indent="0" algn="l" rtl="0">
              <a:buNone/>
              <a:defRPr sz="90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05057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ikdörtgen 9"/>
          <p:cNvSpPr/>
          <p:nvPr/>
        </p:nvSpPr>
        <p:spPr>
          <a:xfrm>
            <a:off x="0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sz="2400"/>
          </a:p>
        </p:txBody>
      </p:sp>
      <p:sp>
        <p:nvSpPr>
          <p:cNvPr id="8" name="Yuvarlatılmış Dikdörtgen 7"/>
          <p:cNvSpPr/>
          <p:nvPr/>
        </p:nvSpPr>
        <p:spPr>
          <a:xfrm>
            <a:off x="304721" y="301752"/>
            <a:ext cx="11579384" cy="6254496"/>
          </a:xfrm>
          <a:prstGeom prst="roundRect">
            <a:avLst>
              <a:gd name="adj" fmla="val 2341"/>
            </a:avLst>
          </a:prstGeom>
          <a:solidFill>
            <a:srgbClr val="FFFFFF"/>
          </a:solidFill>
          <a:ln>
            <a:noFill/>
          </a:ln>
          <a:effectLst>
            <a:innerShdw blurRad="508000">
              <a:srgbClr val="FFD14B">
                <a:alpha val="69804"/>
              </a:srgb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/>
          </a:p>
        </p:txBody>
      </p:sp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1218883" y="431800"/>
            <a:ext cx="9751060" cy="11684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218883" y="1803400"/>
            <a:ext cx="975106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t>Asıl metin stillerini düzenlemek için tıklayın</a:t>
            </a:r>
          </a:p>
          <a:p>
            <a:pPr lvl="1" rtl="0"/>
            <a:r>
              <a:t>İkinci düzey</a:t>
            </a:r>
          </a:p>
          <a:p>
            <a:pPr lvl="2" rtl="0"/>
            <a:r>
              <a:t>Üçüncü düzey</a:t>
            </a:r>
          </a:p>
          <a:p>
            <a:pPr lvl="3" rtl="0"/>
            <a:r>
              <a:t>Dördüncü düzey</a:t>
            </a:r>
          </a:p>
          <a:p>
            <a:pPr lvl="4" rtl="0"/>
            <a:r>
              <a:t>Beşinci düzey</a:t>
            </a: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1218882" y="6172200"/>
            <a:ext cx="741487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tx1"/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2"/>
          </p:nvPr>
        </p:nvSpPr>
        <p:spPr>
          <a:xfrm>
            <a:off x="8836898" y="6172200"/>
            <a:ext cx="1218883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tx1"/>
                </a:solidFill>
              </a:defRPr>
            </a:lvl1pPr>
          </a:lstStyle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10258928" y="6172200"/>
            <a:ext cx="711015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07221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6888" indent="-246888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0392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52144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53896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55648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057400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359152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660904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EECAF71-7BD3-45DE-91FD-68A17C4E8D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Hukuk Başlangıcı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A691F82C-161A-493E-91CF-0F6625E96F8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Şafak parlak börü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43879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8C76232-F46E-4C6C-BCBE-64F2D82C0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YARGI ÖRGÜTÜ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4371EAD-93FE-4771-B5A6-2960BD649E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514350" indent="-514350">
              <a:buFont typeface="+mj-lt"/>
              <a:buAutoNum type="romanUcPeriod"/>
            </a:pPr>
            <a:r>
              <a:rPr lang="tr-TR" dirty="0"/>
              <a:t>ANAYASA YARGISI</a:t>
            </a:r>
          </a:p>
          <a:p>
            <a:pPr marL="514350" indent="-514350">
              <a:buFont typeface="+mj-lt"/>
              <a:buAutoNum type="romanUcPeriod"/>
            </a:pPr>
            <a:r>
              <a:rPr lang="tr-TR" dirty="0"/>
              <a:t>ADLİ YARGI</a:t>
            </a:r>
          </a:p>
          <a:p>
            <a:pPr marL="816102" lvl="1" indent="-514350">
              <a:buFont typeface="+mj-lt"/>
              <a:buAutoNum type="alphaUcPeriod"/>
            </a:pPr>
            <a:r>
              <a:rPr lang="tr-TR" dirty="0"/>
              <a:t>İlk Derece Mahkemeleri</a:t>
            </a:r>
          </a:p>
          <a:p>
            <a:pPr marL="816102" lvl="1" indent="-514350">
              <a:buFont typeface="+mj-lt"/>
              <a:buAutoNum type="alphaUcPeriod"/>
            </a:pPr>
            <a:r>
              <a:rPr lang="tr-TR" dirty="0"/>
              <a:t>Ara Derece Mahkemeleri</a:t>
            </a:r>
          </a:p>
          <a:p>
            <a:pPr marL="816102" lvl="1" indent="-514350">
              <a:buFont typeface="+mj-lt"/>
              <a:buAutoNum type="alphaUcPeriod"/>
            </a:pPr>
            <a:r>
              <a:rPr lang="tr-TR" dirty="0"/>
              <a:t>Üst Derece Mahkemesi: Yargıtay</a:t>
            </a:r>
          </a:p>
          <a:p>
            <a:pPr marL="514350" indent="-514350">
              <a:buFont typeface="+mj-lt"/>
              <a:buAutoNum type="romanUcPeriod"/>
            </a:pPr>
            <a:r>
              <a:rPr lang="tr-TR" dirty="0"/>
              <a:t>İDARİ YARGI</a:t>
            </a:r>
          </a:p>
          <a:p>
            <a:pPr marL="816102" lvl="1" indent="-514350">
              <a:buFont typeface="+mj-lt"/>
              <a:buAutoNum type="alphaUcPeriod"/>
            </a:pPr>
            <a:r>
              <a:rPr lang="tr-TR" dirty="0"/>
              <a:t>İlk Derece Mahkemeleri</a:t>
            </a:r>
          </a:p>
          <a:p>
            <a:pPr marL="816102" lvl="1" indent="-514350">
              <a:buFont typeface="+mj-lt"/>
              <a:buAutoNum type="alphaUcPeriod"/>
            </a:pPr>
            <a:r>
              <a:rPr lang="tr-TR" dirty="0"/>
              <a:t>Ara Derece Mahkemeleri</a:t>
            </a:r>
          </a:p>
          <a:p>
            <a:pPr marL="816102" lvl="1" indent="-514350">
              <a:buFont typeface="+mj-lt"/>
              <a:buAutoNum type="alphaUcPeriod"/>
            </a:pPr>
            <a:r>
              <a:rPr lang="tr-TR" dirty="0"/>
              <a:t>Üst Derece Mahkemeleri</a:t>
            </a:r>
          </a:p>
          <a:p>
            <a:pPr marL="514350" indent="-514350">
              <a:buFont typeface="+mj-lt"/>
              <a:buAutoNum type="romanUcPeriod"/>
            </a:pPr>
            <a:r>
              <a:rPr lang="tr-TR" dirty="0"/>
              <a:t>UYUŞMAZLIK YARGISI</a:t>
            </a:r>
          </a:p>
          <a:p>
            <a:pPr marL="514350" indent="-514350">
              <a:buFont typeface="+mj-lt"/>
              <a:buAutoNum type="romanUcPeriod"/>
            </a:pPr>
            <a:r>
              <a:rPr lang="tr-TR" dirty="0"/>
              <a:t>YARGI ORGANINA HAKİM OLAN İLKELER</a:t>
            </a:r>
          </a:p>
          <a:p>
            <a:pPr marL="816102" lvl="1" indent="-514350">
              <a:buFont typeface="+mj-lt"/>
              <a:buAutoNum type="alphaUcPeriod"/>
            </a:pPr>
            <a:r>
              <a:rPr lang="tr-TR" dirty="0"/>
              <a:t>Tabii Hakim İlkesi</a:t>
            </a:r>
          </a:p>
          <a:p>
            <a:pPr marL="816102" lvl="1" indent="-514350">
              <a:buFont typeface="+mj-lt"/>
              <a:buAutoNum type="alphaUcPeriod"/>
            </a:pPr>
            <a:r>
              <a:rPr lang="tr-TR" dirty="0"/>
              <a:t>Hakimlerin Bağımsızlığı ve Teminatı</a:t>
            </a:r>
          </a:p>
          <a:p>
            <a:pPr marL="514350" indent="-514350">
              <a:buFont typeface="+mj-lt"/>
              <a:buAutoNum type="romanUcPeriod"/>
            </a:pPr>
            <a:r>
              <a:rPr lang="tr-TR" dirty="0"/>
              <a:t>AVRUPA İNSAN HAKLARI MAHKEMESİ</a:t>
            </a:r>
          </a:p>
        </p:txBody>
      </p:sp>
    </p:spTree>
    <p:extLst>
      <p:ext uri="{BB962C8B-B14F-4D97-AF65-F5344CB8AC3E}">
        <p14:creationId xmlns:p14="http://schemas.microsoft.com/office/powerpoint/2010/main" val="4031592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B49A4D2-8143-4AF4-B8D6-3960D0C18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ANAYASA YARGISI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BF5E4ED-100E-4C2A-8170-8F0F15C34C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>
              <a:buAutoNum type="arabicPeriod"/>
            </a:pPr>
            <a:r>
              <a:rPr lang="tr-TR" dirty="0"/>
              <a:t>Kuruluşu: 15 üyeden kurulur. 3 üye TBMM, 12 üye Cumhurbaşkanı tarafından seçilir.</a:t>
            </a:r>
          </a:p>
          <a:p>
            <a:pPr marL="457200" indent="-457200">
              <a:buAutoNum type="arabicPeriod"/>
            </a:pPr>
            <a:r>
              <a:rPr lang="tr-TR" dirty="0"/>
              <a:t>Görev ve Yetkileri: </a:t>
            </a:r>
          </a:p>
          <a:p>
            <a:pPr lvl="1"/>
            <a:r>
              <a:rPr lang="tr-TR" dirty="0"/>
              <a:t>Kanunların, CB kararnamelerinin, KHK’lerin ve TBMM iç tüzüğünün Anayasaya uygunluğunu şekil ve esas bakımından denetlemek, </a:t>
            </a:r>
          </a:p>
          <a:p>
            <a:pPr lvl="1"/>
            <a:r>
              <a:rPr lang="tr-TR" dirty="0"/>
              <a:t>Yüce Divan sıfatıyla yargılama yapmak,</a:t>
            </a:r>
          </a:p>
          <a:p>
            <a:pPr lvl="1"/>
            <a:r>
              <a:rPr lang="tr-TR" dirty="0"/>
              <a:t>Siyasi partilerin kapatılmasına karar vermek, mali denetimini yapmak,</a:t>
            </a:r>
          </a:p>
          <a:p>
            <a:pPr lvl="1"/>
            <a:r>
              <a:rPr lang="tr-TR" dirty="0"/>
              <a:t>Bireysel başvuruları karara bağlamak,</a:t>
            </a:r>
          </a:p>
          <a:p>
            <a:pPr lvl="1"/>
            <a:r>
              <a:rPr lang="tr-TR" dirty="0"/>
              <a:t>Yasama dokunulmazlığının kaldırılması kararlarını denetlemek</a:t>
            </a:r>
          </a:p>
          <a:p>
            <a:pPr lvl="1"/>
            <a:r>
              <a:rPr lang="tr-TR" dirty="0"/>
              <a:t>Milletvekilliğinin düşmesi kararlarını denetlemek</a:t>
            </a:r>
          </a:p>
          <a:p>
            <a:pPr lvl="1"/>
            <a:r>
              <a:rPr lang="tr-TR" dirty="0"/>
              <a:t>Uyuşmazlık Mahkemesine başkan seçmek</a:t>
            </a:r>
          </a:p>
          <a:p>
            <a:pPr marL="0" indent="0">
              <a:buNone/>
            </a:pPr>
            <a:r>
              <a:rPr lang="tr-T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48757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FA2C39-12BA-44BF-A42C-D60D7AE8C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ANAYASA YARGISI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BBCFD82-9E6F-4155-BAED-0F82C00880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8883" y="1803400"/>
            <a:ext cx="9751060" cy="4505920"/>
          </a:xfrm>
        </p:spPr>
        <p:txBody>
          <a:bodyPr/>
          <a:lstStyle/>
          <a:p>
            <a:pPr marL="457200" indent="-457200">
              <a:buFont typeface="+mj-lt"/>
              <a:buAutoNum type="arabicPeriod" startAt="3"/>
            </a:pPr>
            <a:r>
              <a:rPr lang="tr-TR" dirty="0"/>
              <a:t>Anayasaya Uygunluk Denetimi: </a:t>
            </a:r>
          </a:p>
          <a:p>
            <a:pPr marL="758952" lvl="1" indent="-457200">
              <a:buFont typeface="+mj-lt"/>
              <a:buAutoNum type="alphaLcPeriod"/>
            </a:pPr>
            <a:r>
              <a:rPr lang="tr-TR" dirty="0"/>
              <a:t>Soyut norm denetimi: Anayasada belirtilen bazı organların, bir kanun aleyhine doğrudan Anayasa Mahkemesinde dava açmalarıdır.</a:t>
            </a:r>
          </a:p>
          <a:p>
            <a:pPr marL="758952" lvl="1" indent="-457200">
              <a:buFont typeface="+mj-lt"/>
              <a:buAutoNum type="alphaLcPeriod"/>
            </a:pPr>
            <a:r>
              <a:rPr lang="tr-TR" dirty="0"/>
              <a:t>Somut norm denetimi: bir Mahkemede görülen bir davada, mevzuata göre verilecek hükmün, Anayasaya aykırı olduğunun hakim veya taraflarca anlaşılması halinde söz konusu olan denetimdir..</a:t>
            </a:r>
          </a:p>
          <a:p>
            <a:pPr marL="758952" lvl="1" indent="-457200">
              <a:buFont typeface="+mj-lt"/>
              <a:buAutoNum type="alphaLcPeriod"/>
            </a:pPr>
            <a:r>
              <a:rPr lang="tr-TR" dirty="0"/>
              <a:t>Bireysel başvuru yolu: Temel hak ve hürriyetlerin ihlali durumlarında, tüm başvuru yollarına gidildikten sonra, son çare olarak Anayasa Mahkemesine başvurulmasıdır.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2681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C236594-C3FD-4645-B2DC-42EAD2ABB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ANAYASA YARGISI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BAF48D1-C731-450A-9292-3A7E4437FB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 startAt="4"/>
            </a:pPr>
            <a:r>
              <a:rPr lang="tr-TR" dirty="0"/>
              <a:t>İç Yapısı ve Çalışma Düzeni</a:t>
            </a:r>
          </a:p>
          <a:p>
            <a:r>
              <a:rPr lang="tr-TR" dirty="0"/>
              <a:t>2 bölüm ve Genel Kurul halinde çalışır.</a:t>
            </a:r>
          </a:p>
          <a:p>
            <a:r>
              <a:rPr lang="tr-TR" dirty="0"/>
              <a:t>Genel Kurul, siyasi partilerle ilgili dava ve başvurulara, iptal ve itiraz davalarına ve Yüce Divan sıfatıyla yürütülecek davalara bakar.</a:t>
            </a:r>
          </a:p>
          <a:p>
            <a:r>
              <a:rPr lang="tr-TR" dirty="0"/>
              <a:t>Bölümlerde ise, bireysel başvurular karara bağlanır.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76480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5A87E4E-7B66-45EF-B931-AEA0EE682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ADLİ YARGI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36614C5-E10A-446C-B46C-D45411523C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8883" y="1803400"/>
            <a:ext cx="9751060" cy="462280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lphaUcPeriod"/>
            </a:pPr>
            <a:r>
              <a:rPr lang="tr-TR" dirty="0"/>
              <a:t>İlk Derece Mahkemeleri</a:t>
            </a:r>
          </a:p>
          <a:p>
            <a:pPr marL="816102" lvl="1" indent="-514350">
              <a:buFont typeface="+mj-lt"/>
              <a:buAutoNum type="alphaUcPeriod"/>
            </a:pPr>
            <a:r>
              <a:rPr lang="tr-TR" dirty="0"/>
              <a:t>Hukuk mahkemeleri: </a:t>
            </a:r>
          </a:p>
          <a:p>
            <a:pPr marL="301752" lvl="1" indent="0">
              <a:buNone/>
            </a:pPr>
            <a:r>
              <a:rPr lang="tr-TR" dirty="0"/>
              <a:t>Bu mahkemeler, her il merkezinde ve iş yoğunluğuna göre belirlenen ilçelerde Adalet Bakanlığınca kurulur.</a:t>
            </a:r>
          </a:p>
          <a:p>
            <a:pPr marL="301752" lvl="1" indent="0">
              <a:buNone/>
            </a:pPr>
            <a:r>
              <a:rPr lang="tr-TR" dirty="0"/>
              <a:t>Asliye ticaret mahkemeleri 3, diğerleri tek hakimlidir.</a:t>
            </a:r>
          </a:p>
          <a:p>
            <a:pPr marL="301752" lvl="1" indent="0">
              <a:buNone/>
            </a:pPr>
            <a:r>
              <a:rPr lang="tr-TR" dirty="0"/>
              <a:t>Hukuk mahkemelerinde kural olarak savcı bulunmaz, davayı davacı açar. Davayı açan kişiye davacı, karşı tarafa davalı denir.</a:t>
            </a:r>
          </a:p>
          <a:p>
            <a:pPr marL="301752" lvl="1" indent="0">
              <a:buNone/>
            </a:pPr>
            <a:r>
              <a:rPr lang="tr-TR" dirty="0"/>
              <a:t>Davacı veya davalı bir avukata vekalet vererek davalarını takip ettirebilirler. Hukuk mahkemelerinde avukata vekil, vekalet verene müvekkil denir.</a:t>
            </a:r>
          </a:p>
          <a:p>
            <a:pPr marL="946404" lvl="2" indent="-342900">
              <a:buFont typeface="+mj-lt"/>
              <a:buAutoNum type="arabicPeriod"/>
            </a:pPr>
            <a:r>
              <a:rPr lang="tr-TR" dirty="0"/>
              <a:t>Sulh hukuk mahkemeleri</a:t>
            </a:r>
          </a:p>
          <a:p>
            <a:pPr marL="905256" lvl="3" indent="0">
              <a:buNone/>
            </a:pPr>
            <a:r>
              <a:rPr lang="tr-TR" dirty="0"/>
              <a:t>Görevleri HMK m.4’te düzenlenmiştir.</a:t>
            </a:r>
          </a:p>
          <a:p>
            <a:pPr marL="905256" lvl="3" indent="0">
              <a:buNone/>
            </a:pPr>
            <a:r>
              <a:rPr lang="tr-TR" dirty="0"/>
              <a:t>Asliye hukuk mahkemelerine göre dava küçük davalara bakılır.</a:t>
            </a:r>
          </a:p>
          <a:p>
            <a:pPr marL="946404" lvl="2" indent="-342900">
              <a:buFont typeface="+mj-lt"/>
              <a:buAutoNum type="arabicPeriod"/>
            </a:pPr>
            <a:r>
              <a:rPr lang="tr-TR" dirty="0"/>
              <a:t>Asliye hukuk mahkemeleri</a:t>
            </a:r>
          </a:p>
          <a:p>
            <a:pPr marL="905256" lvl="3" indent="0">
              <a:buNone/>
            </a:pPr>
            <a:r>
              <a:rPr lang="tr-TR" dirty="0"/>
              <a:t>Bir başka mahkemenin görev alanına girmeyen her davaya bu mahkemelerde bakılır.</a:t>
            </a:r>
          </a:p>
          <a:p>
            <a:pPr marL="946404" lvl="2" indent="-342900">
              <a:buFont typeface="+mj-lt"/>
              <a:buAutoNum type="arabicPeriod"/>
            </a:pPr>
            <a:r>
              <a:rPr lang="tr-TR" dirty="0"/>
              <a:t>İhtisas mahkemeleri</a:t>
            </a:r>
          </a:p>
          <a:p>
            <a:pPr marL="905256" lvl="3" indent="0">
              <a:buNone/>
            </a:pPr>
            <a:r>
              <a:rPr lang="tr-TR" dirty="0"/>
              <a:t>Özel kanunlarla kurulmuşlardır.</a:t>
            </a:r>
          </a:p>
          <a:p>
            <a:pPr marL="905256" lvl="3" indent="0">
              <a:buNone/>
            </a:pPr>
            <a:r>
              <a:rPr lang="tr-TR" dirty="0"/>
              <a:t>Bazıları: aile mahkemeleri, kadastro mahkemeleri, tüketici mahkemeleri, ticaret mahkemeleri</a:t>
            </a:r>
          </a:p>
          <a:p>
            <a:pPr marL="603504" lvl="2" indent="0">
              <a:buNone/>
            </a:pPr>
            <a:endParaRPr lang="tr-TR" dirty="0"/>
          </a:p>
          <a:p>
            <a:pPr marL="603504" lvl="2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97527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4C17646-BB9D-4B8F-BAC7-FB8874C12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ADLİ YARGI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4CB7041-D0E7-4FFA-9587-0E42109DCF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8883" y="1803400"/>
            <a:ext cx="9751060" cy="4577928"/>
          </a:xfrm>
        </p:spPr>
        <p:txBody>
          <a:bodyPr>
            <a:normAutofit fontScale="92500" lnSpcReduction="10000"/>
          </a:bodyPr>
          <a:lstStyle/>
          <a:p>
            <a:pPr marL="816102" lvl="1" indent="-514350">
              <a:buClr>
                <a:srgbClr val="6A3A20"/>
              </a:buClr>
              <a:buFont typeface="+mj-lt"/>
              <a:buAutoNum type="alphaUcPeriod" startAt="2"/>
            </a:pPr>
            <a:r>
              <a:rPr lang="tr-TR" dirty="0">
                <a:solidFill>
                  <a:srgbClr val="6A3A20"/>
                </a:solidFill>
              </a:rPr>
              <a:t>Ceza mahkemeleri</a:t>
            </a:r>
          </a:p>
          <a:p>
            <a:pPr marL="301752" lvl="1" indent="0">
              <a:buClr>
                <a:srgbClr val="6A3A20"/>
              </a:buClr>
              <a:buNone/>
            </a:pPr>
            <a:r>
              <a:rPr lang="tr-TR" dirty="0">
                <a:solidFill>
                  <a:srgbClr val="6A3A20"/>
                </a:solidFill>
              </a:rPr>
              <a:t>Her il merkezinde ve coğrafi durum ve iş yoğunluğuna göre belirlenen ilçelerde </a:t>
            </a:r>
            <a:r>
              <a:rPr lang="tr-TR" dirty="0" err="1">
                <a:solidFill>
                  <a:srgbClr val="6A3A20"/>
                </a:solidFill>
              </a:rPr>
              <a:t>HSK’nın</a:t>
            </a:r>
            <a:r>
              <a:rPr lang="tr-TR" dirty="0">
                <a:solidFill>
                  <a:srgbClr val="6A3A20"/>
                </a:solidFill>
              </a:rPr>
              <a:t> görüşü alınarak Adalet Bakanlığı tarafından kurulur. </a:t>
            </a:r>
          </a:p>
          <a:p>
            <a:pPr marL="301752" lvl="1" indent="0">
              <a:buClr>
                <a:srgbClr val="6A3A20"/>
              </a:buClr>
              <a:buNone/>
            </a:pPr>
            <a:r>
              <a:rPr lang="tr-TR" dirty="0">
                <a:solidFill>
                  <a:srgbClr val="6A3A20"/>
                </a:solidFill>
              </a:rPr>
              <a:t>Ceza mahkemelerinde davayı savcı açar.</a:t>
            </a:r>
          </a:p>
          <a:p>
            <a:pPr marL="301752" lvl="1" indent="0">
              <a:buClr>
                <a:srgbClr val="6A3A20"/>
              </a:buClr>
              <a:buNone/>
            </a:pPr>
            <a:r>
              <a:rPr lang="tr-TR" dirty="0">
                <a:solidFill>
                  <a:srgbClr val="6A3A20"/>
                </a:solidFill>
              </a:rPr>
              <a:t>Mahkemede aleyhine dava açılan ve yargılanan kişiye sanık denir. Sanığı savunan avukata müdafi denir.</a:t>
            </a:r>
          </a:p>
          <a:p>
            <a:pPr marL="301752" lvl="1" indent="0">
              <a:buClr>
                <a:srgbClr val="6A3A20"/>
              </a:buClr>
              <a:buNone/>
            </a:pPr>
            <a:r>
              <a:rPr lang="tr-TR" dirty="0">
                <a:solidFill>
                  <a:srgbClr val="6A3A20"/>
                </a:solidFill>
              </a:rPr>
              <a:t>Suçtan zarar gören kimse, mağdur, davaya müdahil sıfatıyla katılabilir. Katılanı temsil eden avukata vekil denir.</a:t>
            </a:r>
          </a:p>
          <a:p>
            <a:pPr marL="301752" lvl="1" indent="0">
              <a:buClr>
                <a:srgbClr val="6A3A20"/>
              </a:buClr>
              <a:buNone/>
            </a:pPr>
            <a:r>
              <a:rPr lang="tr-TR" dirty="0">
                <a:solidFill>
                  <a:srgbClr val="6A3A20"/>
                </a:solidFill>
              </a:rPr>
              <a:t>Sulh ceza mahkemeleri 18.06.14 tarih 6454 sayılı Kanunla kaldırılmıştır. Bunların yerine sulh ceza hakimlikleri kurulmuştur. Bunların görevi yargılama yapmak değil, yürütülen bir soruşturmada hakim tarafından verilmesi gereken kararları almaktır. </a:t>
            </a:r>
          </a:p>
          <a:p>
            <a:pPr marL="946404" lvl="2" indent="-342900">
              <a:buClr>
                <a:srgbClr val="6A3A20"/>
              </a:buClr>
              <a:buFont typeface="+mj-lt"/>
              <a:buAutoNum type="arabicPeriod"/>
            </a:pPr>
            <a:r>
              <a:rPr lang="tr-TR" dirty="0">
                <a:solidFill>
                  <a:srgbClr val="6A3A20"/>
                </a:solidFill>
              </a:rPr>
              <a:t>Asliye ceza mahkemeleri</a:t>
            </a:r>
          </a:p>
          <a:p>
            <a:pPr marL="905256" lvl="3" indent="0">
              <a:buClr>
                <a:srgbClr val="6A3A20"/>
              </a:buClr>
              <a:buNone/>
            </a:pPr>
            <a:r>
              <a:rPr lang="tr-TR" dirty="0">
                <a:solidFill>
                  <a:srgbClr val="6A3A20"/>
                </a:solidFill>
              </a:rPr>
              <a:t>Asliye ceza mahkemeleri tek hakimden oluşur. </a:t>
            </a:r>
          </a:p>
          <a:p>
            <a:pPr marL="946404" lvl="2" indent="-342900">
              <a:buClr>
                <a:srgbClr val="6A3A20"/>
              </a:buClr>
              <a:buFont typeface="+mj-lt"/>
              <a:buAutoNum type="arabicPeriod"/>
            </a:pPr>
            <a:r>
              <a:rPr lang="tr-TR" dirty="0">
                <a:solidFill>
                  <a:srgbClr val="6A3A20"/>
                </a:solidFill>
              </a:rPr>
              <a:t>Ağır ceza mahkemeleri</a:t>
            </a:r>
          </a:p>
          <a:p>
            <a:pPr marL="905256" lvl="3" indent="0">
              <a:buClr>
                <a:srgbClr val="6A3A20"/>
              </a:buClr>
              <a:buNone/>
            </a:pPr>
            <a:r>
              <a:rPr lang="tr-TR" dirty="0">
                <a:solidFill>
                  <a:srgbClr val="6A3A20"/>
                </a:solidFill>
              </a:rPr>
              <a:t>Ağır ceza mahkemeleri ise bir başkan ve yeteri kadar üyeden oluşur, başkan ve iki üye ile toplanır.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01747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AE86220-97C3-4A9B-8743-D1415146E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ADLİ YARGI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A0F3122-0DDD-43B0-B2F2-84CCF63074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 startAt="2"/>
            </a:pPr>
            <a:r>
              <a:rPr lang="tr-TR" dirty="0"/>
              <a:t>Ara Derece Mahkemeleri</a:t>
            </a:r>
          </a:p>
          <a:p>
            <a:pPr lvl="1"/>
            <a:r>
              <a:rPr lang="tr-TR" dirty="0"/>
              <a:t>20.07.16 tarihinde faaliyete başlamıştır. </a:t>
            </a:r>
          </a:p>
          <a:p>
            <a:pPr lvl="1"/>
            <a:r>
              <a:rPr lang="tr-TR" dirty="0"/>
              <a:t>Adana, Ankara, Antalya, Bursa, Erzurum, Gaziantep, İstanbul, İzmir, Konya, Sakarya, Samsun’ da kurulmuştur.</a:t>
            </a:r>
          </a:p>
          <a:p>
            <a:pPr lvl="1"/>
            <a:r>
              <a:rPr lang="tr-TR" dirty="0"/>
              <a:t>Her bölge adliye mahkemesinde en az 3 hukuk ve en az 2 ceza dairesi bulunur.</a:t>
            </a:r>
          </a:p>
          <a:p>
            <a:pPr lvl="1"/>
            <a:r>
              <a:rPr lang="tr-TR" dirty="0"/>
              <a:t>Adli yargı ilk derece mahkemelerinin verdiği ve kesin olmayan hüküm ve kararlara karşı yapılan başvuruları inceler. Bu başvurulara istinaf başvurusu denir.</a:t>
            </a:r>
          </a:p>
          <a:p>
            <a:pPr marL="301752" lvl="1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70204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EFF8FAF-4F43-4A92-AF1B-F92093770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ADLİ YARGI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AF946DD-E759-45ED-A1FA-3BCACCB724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 startAt="3"/>
            </a:pPr>
            <a:r>
              <a:rPr lang="tr-TR" dirty="0"/>
              <a:t>Üst Derece Mahkemesi: Yargıtay</a:t>
            </a:r>
          </a:p>
          <a:p>
            <a:pPr lvl="1"/>
            <a:r>
              <a:rPr lang="tr-TR" dirty="0"/>
              <a:t>Ay. m. 154 </a:t>
            </a:r>
          </a:p>
          <a:p>
            <a:pPr lvl="1"/>
            <a:r>
              <a:rPr lang="tr-TR" dirty="0"/>
              <a:t>Adli yargıda verilen ve kanun tarafından başka bir adli makama bırakılmayan karar ve hükümlerin son incelenme merciidir.</a:t>
            </a:r>
          </a:p>
          <a:p>
            <a:pPr lvl="1"/>
            <a:r>
              <a:rPr lang="tr-TR" dirty="0"/>
              <a:t>Hukuk Daireleri, Ceza Daireleri, Hukuk Genel Kurulu, Ceza Genel Kurulu ve Büyük Genel Kuruldan oluşur.</a:t>
            </a:r>
          </a:p>
          <a:p>
            <a:pPr lvl="1"/>
            <a:r>
              <a:rPr lang="tr-TR" dirty="0"/>
              <a:t>Her daire bir başkan ve üyelerden oluşur, başkan ve dört üyenin katılımıyla toplanır. </a:t>
            </a:r>
          </a:p>
          <a:p>
            <a:pPr lvl="1"/>
            <a:r>
              <a:rPr lang="tr-TR" dirty="0"/>
              <a:t>Hukuk Genel Kurulu hukuk dairelerinin başkan ve üyelerinden oluşur.</a:t>
            </a:r>
          </a:p>
          <a:p>
            <a:pPr lvl="1"/>
            <a:r>
              <a:rPr lang="tr-TR" dirty="0"/>
              <a:t>Ceza Genel Kurulu ceza dairelerinin başkan ve üyelerinden oluşur.</a:t>
            </a:r>
          </a:p>
          <a:p>
            <a:pPr lvl="1"/>
            <a:r>
              <a:rPr lang="tr-TR" dirty="0"/>
              <a:t>Yargıtay dairelerinin verdiği bozma kararlarına karşı istinaf mahkemelerinin verdiği bozma kararlarını inceler.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07783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itaplar Klasik 16x9">
  <a:themeElements>
    <a:clrScheme name="BooksClassic_16x9">
      <a:dk1>
        <a:srgbClr val="6A3A20"/>
      </a:dk1>
      <a:lt1>
        <a:sysClr val="window" lastClr="FFFFFF"/>
      </a:lt1>
      <a:dk2>
        <a:srgbClr val="000000"/>
      </a:dk2>
      <a:lt2>
        <a:srgbClr val="FFEDB9"/>
      </a:lt2>
      <a:accent1>
        <a:srgbClr val="6A3A20"/>
      </a:accent1>
      <a:accent2>
        <a:srgbClr val="B4914C"/>
      </a:accent2>
      <a:accent3>
        <a:srgbClr val="610606"/>
      </a:accent3>
      <a:accent4>
        <a:srgbClr val="2B3742"/>
      </a:accent4>
      <a:accent5>
        <a:srgbClr val="787A41"/>
      </a:accent5>
      <a:accent6>
        <a:srgbClr val="B95E14"/>
      </a:accent6>
      <a:hlink>
        <a:srgbClr val="2B3742"/>
      </a:hlink>
      <a:folHlink>
        <a:srgbClr val="C1A56D"/>
      </a:folHlink>
    </a:clrScheme>
    <a:fontScheme name="Constantia">
      <a:maj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50000"/>
              </a:schemeClr>
            </a:gs>
            <a:gs pos="60000">
              <a:schemeClr val="phClr">
                <a:shade val="20000"/>
                <a:satMod val="25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/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02801059.potx" id="{C5FD5170-17AC-4815-968A-FDC1AAB6E99D}" vid="{74C691A5-1550-4555-B870-169F3443F41D}"/>
    </a:ext>
  </a:extLst>
</a:theme>
</file>

<file path=ppt/theme/theme2.xml><?xml version="1.0" encoding="utf-8"?>
<a:theme xmlns:a="http://schemas.openxmlformats.org/drawingml/2006/main" name="Office Teması">
  <a:themeElements>
    <a:clrScheme name="BooksClassic_16x9">
      <a:dk1>
        <a:srgbClr val="6A3A20"/>
      </a:dk1>
      <a:lt1>
        <a:sysClr val="window" lastClr="FFFFFF"/>
      </a:lt1>
      <a:dk2>
        <a:srgbClr val="000000"/>
      </a:dk2>
      <a:lt2>
        <a:srgbClr val="FFEDB9"/>
      </a:lt2>
      <a:accent1>
        <a:srgbClr val="6A3A20"/>
      </a:accent1>
      <a:accent2>
        <a:srgbClr val="B4914C"/>
      </a:accent2>
      <a:accent3>
        <a:srgbClr val="610606"/>
      </a:accent3>
      <a:accent4>
        <a:srgbClr val="2B3742"/>
      </a:accent4>
      <a:accent5>
        <a:srgbClr val="787A41"/>
      </a:accent5>
      <a:accent6>
        <a:srgbClr val="B95E14"/>
      </a:accent6>
      <a:hlink>
        <a:srgbClr val="2B3742"/>
      </a:hlink>
      <a:folHlink>
        <a:srgbClr val="C1A56D"/>
      </a:folHlink>
    </a:clrScheme>
    <a:fontScheme name="Constantia">
      <a:maj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BooksClassic_16x9">
      <a:dk1>
        <a:srgbClr val="6A3A20"/>
      </a:dk1>
      <a:lt1>
        <a:sysClr val="window" lastClr="FFFFFF"/>
      </a:lt1>
      <a:dk2>
        <a:srgbClr val="000000"/>
      </a:dk2>
      <a:lt2>
        <a:srgbClr val="FFEDB9"/>
      </a:lt2>
      <a:accent1>
        <a:srgbClr val="6A3A20"/>
      </a:accent1>
      <a:accent2>
        <a:srgbClr val="B4914C"/>
      </a:accent2>
      <a:accent3>
        <a:srgbClr val="610606"/>
      </a:accent3>
      <a:accent4>
        <a:srgbClr val="2B3742"/>
      </a:accent4>
      <a:accent5>
        <a:srgbClr val="787A41"/>
      </a:accent5>
      <a:accent6>
        <a:srgbClr val="B95E14"/>
      </a:accent6>
      <a:hlink>
        <a:srgbClr val="2B3742"/>
      </a:hlink>
      <a:folHlink>
        <a:srgbClr val="C1A56D"/>
      </a:folHlink>
    </a:clrScheme>
    <a:fontScheme name="Constantia">
      <a:maj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Belge" ma:contentTypeID="0x010100C6906DB4C1052743ACE33D6CA7F73AEA" ma:contentTypeVersion="2" ma:contentTypeDescription="Yeni belge oluşturun." ma:contentTypeScope="" ma:versionID="9a8f52481b51ee3a5d11f157b8343563">
  <xsd:schema xmlns:xsd="http://www.w3.org/2001/XMLSchema" xmlns:xs="http://www.w3.org/2001/XMLSchema" xmlns:p="http://schemas.microsoft.com/office/2006/metadata/properties" xmlns:ns3="560ef61b-03e2-46a8-aeae-79f8a710d1e9" targetNamespace="http://schemas.microsoft.com/office/2006/metadata/properties" ma:root="true" ma:fieldsID="d6833b621db8a039b88c210360b5f6db" ns3:_="">
    <xsd:import namespace="560ef61b-03e2-46a8-aeae-79f8a710d1e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0ef61b-03e2-46a8-aeae-79f8a710d1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İçerik Türü"/>
        <xsd:element ref="dc:title" minOccurs="0" maxOccurs="1" ma:index="4" ma:displayName="Başlı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ED80E12-3BE9-4746-820E-FFB249F467F2}">
  <ds:schemaRefs>
    <ds:schemaRef ds:uri="http://schemas.microsoft.com/office/2006/metadata/properties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purl.org/dc/elements/1.1/"/>
    <ds:schemaRef ds:uri="http://www.w3.org/XML/1998/namespace"/>
    <ds:schemaRef ds:uri="http://schemas.microsoft.com/office/2006/documentManagement/types"/>
    <ds:schemaRef ds:uri="560ef61b-03e2-46a8-aeae-79f8a710d1e9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7DE1E10-BF88-4A9C-ACC0-5D72050D8CF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0ef61b-03e2-46a8-aeae-79f8a710d1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E988362-241F-40CF-B93F-01CA3DB05E1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Klasik kitap eğitim sunusu (geniş ekran)</Template>
  <TotalTime>311</TotalTime>
  <Words>676</Words>
  <Application>Microsoft Office PowerPoint</Application>
  <PresentationFormat>Özel</PresentationFormat>
  <Paragraphs>80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Arial</vt:lpstr>
      <vt:lpstr>Constantia</vt:lpstr>
      <vt:lpstr>Kitaplar Klasik 16x9</vt:lpstr>
      <vt:lpstr>Hukuk Başlangıcı</vt:lpstr>
      <vt:lpstr>YARGI ÖRGÜTÜ</vt:lpstr>
      <vt:lpstr>ANAYASA YARGISI</vt:lpstr>
      <vt:lpstr>ANAYASA YARGISI</vt:lpstr>
      <vt:lpstr>ANAYASA YARGISI</vt:lpstr>
      <vt:lpstr>ADLİ YARGI</vt:lpstr>
      <vt:lpstr>ADLİ YARGI</vt:lpstr>
      <vt:lpstr>ADLİ YARGI</vt:lpstr>
      <vt:lpstr>ADLİ YARGI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YARGI ÖRGÜTÜ</dc:title>
  <dc:creator>Hilal Nur Gözüküçük</dc:creator>
  <cp:lastModifiedBy>Hilal Nur Gözüküçük</cp:lastModifiedBy>
  <cp:revision>9</cp:revision>
  <dcterms:created xsi:type="dcterms:W3CDTF">2020-04-20T15:08:33Z</dcterms:created>
  <dcterms:modified xsi:type="dcterms:W3CDTF">2020-05-27T14:33:32Z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0x010100C6906DB4C1052743ACE33D6CA7F73AEA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