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59" r:id="rId9"/>
    <p:sldId id="260" r:id="rId10"/>
    <p:sldId id="261" r:id="rId11"/>
    <p:sldId id="267" r:id="rId12"/>
    <p:sldId id="268" r:id="rId13"/>
    <p:sldId id="274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F74FC-7F4F-49BD-BF9F-94E268A4A122}" type="datetimeFigureOut">
              <a:rPr lang="tr-TR" smtClean="0"/>
              <a:pPr/>
              <a:t>28.04.2020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0398D-4B76-437D-8C78-341D46AE23A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452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8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BOŞANMA NEDENLERİ</a:t>
            </a:r>
          </a:p>
          <a:p>
            <a:r>
              <a:rPr lang="tr-TR" dirty="0" smtClean="0"/>
              <a:t>GENEL NEDENLER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Kusur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Davacının kusuru daha ağır nitelikte ise davalının davaya itiraz hakkı vardır. </a:t>
            </a:r>
          </a:p>
          <a:p>
            <a:r>
              <a:rPr lang="tr-TR" dirty="0" smtClean="0"/>
              <a:t>2. Eşlerden her ikisinin kusurlu ya da kusursuz olması durumunda boşanma davası açılabilir. </a:t>
            </a:r>
          </a:p>
          <a:p>
            <a:r>
              <a:rPr lang="tr-TR" dirty="0" smtClean="0"/>
              <a:t>3.  Davacının davalıdan daha ağır kusurlu olduğu tespit edilirse dava reddedilir. </a:t>
            </a:r>
          </a:p>
          <a:p>
            <a:r>
              <a:rPr lang="tr-TR" dirty="0" smtClean="0"/>
              <a:t>4. İtiraz hakkı kötüye kullanılmış ise ve evlilik birliğinin devamında davalı ve çocuklar bakımından korunmaya değer bir menfaat yok ise boşanmaya karar verilebilir.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916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ORTAK HAYATIN YENİDEN KURULAMAMASI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9641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1. Boşanma sebeplerinden herhangi biriyle açılmış davanın reddedilmiş sayılması </a:t>
            </a:r>
          </a:p>
          <a:p>
            <a:pPr>
              <a:buNone/>
            </a:pPr>
            <a:r>
              <a:rPr lang="tr-TR" dirty="0" smtClean="0"/>
              <a:t>2. </a:t>
            </a:r>
            <a:r>
              <a:rPr lang="tr-TR" dirty="0" err="1" smtClean="0"/>
              <a:t>Red</a:t>
            </a:r>
            <a:r>
              <a:rPr lang="tr-TR" dirty="0" smtClean="0"/>
              <a:t> kararının kesinleşmesinin üzerinden </a:t>
            </a:r>
            <a:r>
              <a:rPr lang="tr-TR" b="1" dirty="0" smtClean="0"/>
              <a:t> 3 yıl geçmiş olması </a:t>
            </a:r>
          </a:p>
          <a:p>
            <a:pPr>
              <a:buNone/>
            </a:pPr>
            <a:r>
              <a:rPr lang="tr-TR" b="1" dirty="0" smtClean="0"/>
              <a:t>3. </a:t>
            </a:r>
            <a:r>
              <a:rPr lang="tr-TR" dirty="0" smtClean="0"/>
              <a:t>Ortak hayatın yeniden kurulamamış  olması </a:t>
            </a:r>
          </a:p>
          <a:p>
            <a:pPr>
              <a:buNone/>
            </a:pPr>
            <a:r>
              <a:rPr lang="tr-TR" dirty="0" smtClean="0"/>
              <a:t>4. Eşlerden birisinin istemde bulunması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3732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Kaynaklar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BOŞANMA NEDENLERİ 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3321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ANLAŞMALI BOŞANMA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İçerik Yer Tutucusu 6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00875" y="1916113"/>
            <a:ext cx="2143125" cy="207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035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Evlilik birliği en az</a:t>
            </a:r>
            <a:r>
              <a:rPr lang="tr-TR" b="1" dirty="0" smtClean="0"/>
              <a:t> 1 yıl </a:t>
            </a:r>
            <a:r>
              <a:rPr lang="tr-TR" dirty="0" smtClean="0"/>
              <a:t>sürmüş olmalıdır. </a:t>
            </a:r>
          </a:p>
          <a:p>
            <a:r>
              <a:rPr lang="tr-TR" dirty="0" smtClean="0"/>
              <a:t>2. Hakim eşleri bizzat dinleyerek iradelerini serbestçe açıkladıklarına kanaat getirmelidir. </a:t>
            </a:r>
          </a:p>
          <a:p>
            <a:r>
              <a:rPr lang="tr-TR" dirty="0" smtClean="0"/>
              <a:t>3. Taraflar boşanmanın mali sonuçları, çocukların durumuna ilişkin  anlaşmaya varmış olmalıdır. </a:t>
            </a:r>
          </a:p>
          <a:p>
            <a:r>
              <a:rPr lang="tr-TR" dirty="0" smtClean="0"/>
              <a:t>4. Hakim bu düzenlemeleri uygun bulmalıdır.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27133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A.VELAYET </a:t>
            </a:r>
            <a:endParaRPr lang="tr-TR" dirty="0"/>
          </a:p>
          <a:p>
            <a:r>
              <a:rPr lang="tr-TR" dirty="0"/>
              <a:t>Yanların 1998 doğumlu ortak .çocukları </a:t>
            </a:r>
            <a:r>
              <a:rPr lang="tr-TR" dirty="0" smtClean="0"/>
              <a:t>’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dirty="0"/>
              <a:t>velayeti anneye ait olacaktır. </a:t>
            </a:r>
            <a:r>
              <a:rPr lang="tr-TR" dirty="0" smtClean="0"/>
              <a:t>  </a:t>
            </a:r>
            <a:r>
              <a:rPr lang="tr-TR" dirty="0"/>
              <a:t>ile çocuk arasında her ayın 1.ve 3. Hafta sonları cumartesi saat 10.00 da Pazar günü 19.00 a kadar, dini bayramların 2.günü saat 10.00 dan 3 günü akşam 19.00 a kadar, yaz tatilinde 1-30 Temmuz arasında, sömestre tatilinin ilk haftasında, babalar gününde kişisel ilişki kurulacaktır. </a:t>
            </a:r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B. İŞTİRAK NAFAKASI 	</a:t>
            </a:r>
            <a:endParaRPr lang="tr-TR" dirty="0"/>
          </a:p>
          <a:p>
            <a:r>
              <a:rPr lang="tr-TR" dirty="0"/>
              <a:t> Ortak çocuk </a:t>
            </a:r>
            <a:r>
              <a:rPr lang="tr-TR" dirty="0" smtClean="0"/>
              <a:t>’ </a:t>
            </a:r>
            <a:r>
              <a:rPr lang="tr-TR" dirty="0" err="1"/>
              <a:t>nın</a:t>
            </a:r>
            <a:r>
              <a:rPr lang="tr-TR" dirty="0"/>
              <a:t>  tüm kişisel ve eğitim masrafı ( okul ücreti, servis ücreti, yemek ücreti, kurs ve özel ders bedeli, harçlık , sağlık giderleri )  </a:t>
            </a:r>
            <a:r>
              <a:rPr lang="tr-TR" dirty="0" smtClean="0"/>
              <a:t>baba </a:t>
            </a:r>
            <a:r>
              <a:rPr lang="tr-TR" dirty="0"/>
              <a:t>tarafından karşılanacaktır </a:t>
            </a:r>
          </a:p>
          <a:p>
            <a:r>
              <a:rPr lang="tr-TR" dirty="0"/>
              <a:t> </a:t>
            </a:r>
          </a:p>
          <a:p>
            <a:r>
              <a:rPr lang="tr-TR" b="1" dirty="0"/>
              <a:t> C. TEDBİR VE YOKSULLUK NAFAKASI </a:t>
            </a:r>
            <a:endParaRPr lang="tr-TR" dirty="0"/>
          </a:p>
          <a:p>
            <a:r>
              <a:rPr lang="tr-TR" dirty="0"/>
              <a:t>Anlaşmalı olarak boşanma konusunda mutabakata varmış olan tarafların birbirlerinden tedbir ve yoksulluk nafakası talebi bulunmamaktadır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4902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D.EŞYA PAYLAŞIMI</a:t>
            </a:r>
            <a:endParaRPr lang="tr-TR" dirty="0"/>
          </a:p>
          <a:p>
            <a:r>
              <a:rPr lang="tr-TR" dirty="0"/>
              <a:t>Tarafların karşılıklı olarak birbirlerinden, eşyalara ilişkin hiçbir hak ve alacakları bulunmamaktadır.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Tarafların birbirlerinden takı ve ziynet eşyası adı altında hiçbir hak ve alacakları bulunmamaktadır.</a:t>
            </a:r>
          </a:p>
          <a:p>
            <a:r>
              <a:rPr lang="tr-TR" dirty="0"/>
              <a:t> </a:t>
            </a:r>
          </a:p>
          <a:p>
            <a:r>
              <a:rPr lang="tr-TR" b="1" dirty="0"/>
              <a:t>E. MADDİ VE MANEVİ TAZMİNAT	</a:t>
            </a:r>
            <a:endParaRPr lang="tr-TR" dirty="0"/>
          </a:p>
          <a:p>
            <a:r>
              <a:rPr lang="tr-TR" dirty="0"/>
              <a:t>Tarafların birbirlerinden manevi tazminat talepleri bulunmamaktadır.</a:t>
            </a:r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F. SOYADI </a:t>
            </a:r>
            <a:endParaRPr lang="tr-TR" dirty="0"/>
          </a:p>
          <a:p>
            <a:r>
              <a:rPr lang="tr-TR" dirty="0" smtClean="0"/>
              <a:t>A ….’</a:t>
            </a:r>
            <a:r>
              <a:rPr lang="tr-TR" dirty="0" err="1" smtClean="0"/>
              <a:t>ın</a:t>
            </a:r>
            <a:r>
              <a:rPr lang="tr-TR" dirty="0" smtClean="0"/>
              <a:t>  </a:t>
            </a:r>
            <a:r>
              <a:rPr lang="tr-TR" dirty="0"/>
              <a:t>evlilik birliği soyadı olan “</a:t>
            </a:r>
            <a:r>
              <a:rPr lang="tr-TR" dirty="0" smtClean="0"/>
              <a:t>A” </a:t>
            </a:r>
            <a:r>
              <a:rPr lang="tr-TR" dirty="0" err="1" smtClean="0"/>
              <a:t>nın</a:t>
            </a:r>
            <a:r>
              <a:rPr lang="tr-TR" dirty="0" smtClean="0"/>
              <a:t> kullanmasına </a:t>
            </a:r>
            <a:r>
              <a:rPr lang="tr-TR" dirty="0" err="1" smtClean="0"/>
              <a:t>S.A.tarafından</a:t>
            </a:r>
            <a:r>
              <a:rPr lang="tr-TR" dirty="0" smtClean="0"/>
              <a:t> </a:t>
            </a:r>
            <a:r>
              <a:rPr lang="tr-TR" dirty="0"/>
              <a:t>muvafakat edilecektir. </a:t>
            </a:r>
          </a:p>
          <a:p>
            <a:r>
              <a:rPr lang="tr-TR" b="1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0639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G. MAL REJİMİNİN TASFİYESİ	</a:t>
            </a:r>
            <a:endParaRPr lang="tr-TR" dirty="0"/>
          </a:p>
          <a:p>
            <a:pPr lvl="0"/>
            <a:r>
              <a:rPr lang="tr-TR" b="1" dirty="0" smtClean="0"/>
              <a:t>A.A ve S.A </a:t>
            </a:r>
            <a:r>
              <a:rPr lang="tr-TR" b="1" dirty="0"/>
              <a:t>adına kayıtlı olan  adına kayıtlı bulunan;</a:t>
            </a:r>
            <a:endParaRPr lang="tr-TR" dirty="0"/>
          </a:p>
          <a:p>
            <a:pPr lvl="0"/>
            <a:r>
              <a:rPr lang="tr-TR" dirty="0"/>
              <a:t>Ankara İli </a:t>
            </a:r>
            <a:r>
              <a:rPr lang="tr-TR" dirty="0" err="1"/>
              <a:t>Gölvbaşı</a:t>
            </a:r>
            <a:r>
              <a:rPr lang="tr-TR" dirty="0"/>
              <a:t> İlçesi ……. Mevkii…… Ada…..Parsel….. Bağımsız bölümde bulunan taşınmazın  Kasım 2016 tarihine kadar devam etmekte olan </a:t>
            </a:r>
            <a:r>
              <a:rPr lang="tr-TR" dirty="0" err="1"/>
              <a:t>İşbankası</a:t>
            </a:r>
            <a:r>
              <a:rPr lang="tr-TR" dirty="0"/>
              <a:t>  konut kredisinin taksitleri </a:t>
            </a:r>
            <a:r>
              <a:rPr lang="tr-TR" dirty="0" err="1" smtClean="0"/>
              <a:t>S.Atarafından</a:t>
            </a:r>
            <a:r>
              <a:rPr lang="tr-TR" dirty="0" smtClean="0"/>
              <a:t> </a:t>
            </a:r>
            <a:r>
              <a:rPr lang="tr-TR" dirty="0"/>
              <a:t>ödenmeye devam edilecektir.</a:t>
            </a:r>
          </a:p>
          <a:p>
            <a:pPr lvl="0"/>
            <a:r>
              <a:rPr lang="tr-TR" dirty="0"/>
              <a:t>Kredi taksitlerinin bitmesinden itibaren 15 gün içerisinde evin üzerindeki ipotek kaldırılarak  </a:t>
            </a:r>
            <a:r>
              <a:rPr lang="tr-TR" dirty="0" smtClean="0"/>
              <a:t>S.A’ </a:t>
            </a:r>
            <a:r>
              <a:rPr lang="tr-TR" dirty="0" err="1" smtClean="0"/>
              <a:t>ın</a:t>
            </a:r>
            <a:r>
              <a:rPr lang="tr-TR" dirty="0" smtClean="0"/>
              <a:t> </a:t>
            </a:r>
            <a:r>
              <a:rPr lang="tr-TR" dirty="0"/>
              <a:t>½ hissesi  </a:t>
            </a:r>
            <a:r>
              <a:rPr lang="tr-TR" dirty="0" smtClean="0"/>
              <a:t>A.A. </a:t>
            </a:r>
            <a:r>
              <a:rPr lang="tr-TR" dirty="0"/>
              <a:t>devredilecektir. Devir  harç ve masrafı </a:t>
            </a:r>
            <a:r>
              <a:rPr lang="tr-TR" dirty="0" smtClean="0"/>
              <a:t>S.A </a:t>
            </a:r>
            <a:r>
              <a:rPr lang="tr-TR" dirty="0"/>
              <a:t>tarafından karşılanacaktır. </a:t>
            </a:r>
          </a:p>
          <a:p>
            <a:pPr lvl="0"/>
            <a:r>
              <a:rPr lang="tr-TR" dirty="0"/>
              <a:t>06 </a:t>
            </a:r>
            <a:r>
              <a:rPr lang="tr-TR" dirty="0" smtClean="0"/>
              <a:t> </a:t>
            </a:r>
            <a:r>
              <a:rPr lang="tr-TR" dirty="0"/>
              <a:t>plaka sayılı Honda </a:t>
            </a:r>
            <a:r>
              <a:rPr lang="tr-TR" dirty="0" err="1"/>
              <a:t>Civic</a:t>
            </a:r>
            <a:r>
              <a:rPr lang="tr-TR" dirty="0"/>
              <a:t> 2013 Model araç </a:t>
            </a:r>
            <a:r>
              <a:rPr lang="tr-TR" dirty="0" err="1" smtClean="0"/>
              <a:t>A.An</a:t>
            </a:r>
            <a:r>
              <a:rPr lang="tr-TR" dirty="0" smtClean="0"/>
              <a:t> </a:t>
            </a:r>
            <a:r>
              <a:rPr lang="tr-TR" dirty="0"/>
              <a:t>adına kayıtlı kalmaya devam edecektir.  Selçuk Aslan ,  bu taşınmaz ve araç için katkı payı, katılma alacağı, değer artış payı veya başkaca ad altında hiçbir hak ve alacak talebinde bulunmayacaktır. </a:t>
            </a:r>
          </a:p>
          <a:p>
            <a:r>
              <a:rPr lang="tr-TR" dirty="0"/>
              <a:t> </a:t>
            </a:r>
          </a:p>
          <a:p>
            <a:r>
              <a:rPr lang="tr-TR" b="1" dirty="0" smtClean="0"/>
              <a:t>2.S:A’ </a:t>
            </a:r>
            <a:r>
              <a:rPr lang="tr-TR" b="1" dirty="0"/>
              <a:t>in </a:t>
            </a:r>
            <a:r>
              <a:rPr lang="tr-TR" dirty="0"/>
              <a:t>hissedarı olduğu </a:t>
            </a:r>
            <a:r>
              <a:rPr lang="tr-TR" dirty="0" smtClean="0"/>
              <a:t>S:A </a:t>
            </a:r>
            <a:r>
              <a:rPr lang="tr-TR" dirty="0"/>
              <a:t>Danışmanlık Ltd. Şti deki hissesi ve şirket adına kayıtlı araç ve değerler şirket adına kayıtlı olmaya devam edecek, </a:t>
            </a:r>
            <a:r>
              <a:rPr lang="tr-TR" dirty="0" smtClean="0"/>
              <a:t>A.A  </a:t>
            </a:r>
            <a:r>
              <a:rPr lang="tr-TR" dirty="0"/>
              <a:t>bu şirket ve şirkette </a:t>
            </a:r>
            <a:r>
              <a:rPr lang="tr-TR" dirty="0" err="1" smtClean="0"/>
              <a:t>S.A.’in</a:t>
            </a:r>
            <a:r>
              <a:rPr lang="tr-TR" dirty="0" smtClean="0"/>
              <a:t> </a:t>
            </a:r>
            <a:r>
              <a:rPr lang="tr-TR" dirty="0"/>
              <a:t>hissesi üzerinde katkı payı, katılma alacağı, değer artış payı veya başkaca ad altında hiçbir hak ve alacak talebinde bulunmayacaktır. </a:t>
            </a:r>
          </a:p>
          <a:p>
            <a:r>
              <a:rPr lang="tr-TR" dirty="0"/>
              <a:t> </a:t>
            </a:r>
          </a:p>
          <a:p>
            <a:r>
              <a:rPr lang="tr-TR" b="1" dirty="0"/>
              <a:t>H. MAHKEME MASRAFLARI</a:t>
            </a:r>
            <a:endParaRPr lang="tr-TR" dirty="0"/>
          </a:p>
          <a:p>
            <a:r>
              <a:rPr lang="tr-TR" dirty="0"/>
              <a:t>Taraflar birbirlerinden yargılama gideri ve avukatlık ücreti talep etmeyecektir.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34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Temelinden Sarsılma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Evlilik birliği, otak hayatı sürdürmeleri kendilerinden beklenmeyecek derecede temelinden sarsılmış olursa eşlerden </a:t>
            </a:r>
            <a:r>
              <a:rPr lang="tr-TR" dirty="0" err="1" smtClean="0"/>
              <a:t>herbirisi</a:t>
            </a:r>
            <a:r>
              <a:rPr lang="tr-TR" dirty="0" smtClean="0"/>
              <a:t> boşanma davası açabilir. </a:t>
            </a:r>
          </a:p>
          <a:p>
            <a:r>
              <a:rPr lang="tr-TR" dirty="0" smtClean="0"/>
              <a:t>Davacının kusuru daha ağır ise davalının itiraz hakkı vardır. </a:t>
            </a:r>
          </a:p>
          <a:p>
            <a:r>
              <a:rPr lang="tr-TR" dirty="0" smtClean="0"/>
              <a:t>2. İtiraz hakkın kötüye kullanımı niteliğinde ise </a:t>
            </a:r>
          </a:p>
          <a:p>
            <a:r>
              <a:rPr lang="tr-TR" dirty="0" smtClean="0"/>
              <a:t>3. Evlilik birliğinin devamında davalı ve çocuklar bakımından korunmaya değer bir yarar kalmamış ise boşanmaya karar verilebilir.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8054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1.</a:t>
            </a:r>
            <a:r>
              <a:rPr lang="tr-TR" b="1" dirty="0" smtClean="0">
                <a:solidFill>
                  <a:srgbClr val="FF0000"/>
                </a:solidFill>
              </a:rPr>
              <a:t> Evlilik Birliğinin Temelinden Sarsılmış Olması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solidFill>
                  <a:schemeClr val="tx1"/>
                </a:solidFill>
              </a:rPr>
              <a:t>Eşler arasında çok ciddi geçimsizlik ya da anlaşmazlık olması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solidFill>
                  <a:schemeClr val="tx1"/>
                </a:solidFill>
              </a:rPr>
              <a:t>Evlilik birliğini sürdürme konusunda ruh ve inancın kalmamış olması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solidFill>
                  <a:schemeClr val="tx1"/>
                </a:solidFill>
              </a:rPr>
              <a:t>Evlilik birliğinin devamında ahlaki ve toplumsal fayda kalmaması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chemeClr val="tx1"/>
                </a:solidFill>
              </a:rPr>
              <a:t>2. </a:t>
            </a:r>
            <a:r>
              <a:rPr lang="tr-TR" b="1" dirty="0" smtClean="0">
                <a:solidFill>
                  <a:srgbClr val="FF0000"/>
                </a:solidFill>
              </a:rPr>
              <a:t>Ortak hayatın çekilmez hale gelmiş olması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solidFill>
                  <a:schemeClr val="tx1"/>
                </a:solidFill>
              </a:rPr>
              <a:t>Ortak hayatın eşlerden sadece birisi için çekilmez duruma gelmiş olması yeterlidir.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>
                <a:solidFill>
                  <a:schemeClr val="tx1"/>
                </a:solidFill>
              </a:rPr>
              <a:t>Evliliği sürdürme ruh ve inancının kalmamış olması </a:t>
            </a:r>
          </a:p>
          <a:p>
            <a:endParaRPr lang="tr-TR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489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1045</TotalTime>
  <Words>389</Words>
  <Application>Microsoft Office PowerPoint</Application>
  <PresentationFormat>Ekran Gösterisi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Bitişiklik</vt:lpstr>
      <vt:lpstr>AİLE 8</vt:lpstr>
      <vt:lpstr>GENEL BOŞANMA NEDENLERİ </vt:lpstr>
      <vt:lpstr>ANLAŞMALI BOŞANMA </vt:lpstr>
      <vt:lpstr>Şartları </vt:lpstr>
      <vt:lpstr>Slayt 5</vt:lpstr>
      <vt:lpstr>Slayt 6</vt:lpstr>
      <vt:lpstr>Slayt 7</vt:lpstr>
      <vt:lpstr>Temelinden Sarsılma </vt:lpstr>
      <vt:lpstr>Şartları </vt:lpstr>
      <vt:lpstr>Kusur</vt:lpstr>
      <vt:lpstr>ORTAK HAYATIN YENİDEN KURULAMAMASI </vt:lpstr>
      <vt:lpstr>Şartları 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56</cp:revision>
  <dcterms:created xsi:type="dcterms:W3CDTF">2013-03-04T12:41:19Z</dcterms:created>
  <dcterms:modified xsi:type="dcterms:W3CDTF">2020-04-28T11:35:14Z</dcterms:modified>
</cp:coreProperties>
</file>