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52" d="100"/>
          <a:sy n="52" d="100"/>
        </p:scale>
        <p:origin x="739" y="19"/>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44B00DA-3DA8-4495-9FA3-D1317175E367}"/>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237AC806-3DD4-40C0-97A1-A139EBE15CC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411794E7-9A08-4C1E-9104-9CF6FB79860C}"/>
              </a:ext>
            </a:extLst>
          </p:cNvPr>
          <p:cNvSpPr>
            <a:spLocks noGrp="1"/>
          </p:cNvSpPr>
          <p:nvPr>
            <p:ph type="dt" sz="half" idx="10"/>
          </p:nvPr>
        </p:nvSpPr>
        <p:spPr/>
        <p:txBody>
          <a:bodyPr/>
          <a:lstStyle/>
          <a:p>
            <a:fld id="{4A21A3E6-FEE4-48B0-906A-F7849C9A5A81}" type="datetimeFigureOut">
              <a:rPr lang="tr-TR" smtClean="0"/>
              <a:t>25.03.2020</a:t>
            </a:fld>
            <a:endParaRPr lang="tr-TR"/>
          </a:p>
        </p:txBody>
      </p:sp>
      <p:sp>
        <p:nvSpPr>
          <p:cNvPr id="5" name="Alt Bilgi Yer Tutucusu 4">
            <a:extLst>
              <a:ext uri="{FF2B5EF4-FFF2-40B4-BE49-F238E27FC236}">
                <a16:creationId xmlns:a16="http://schemas.microsoft.com/office/drawing/2014/main" id="{BC8DBF24-E0C7-4299-B497-82A28A1B076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A695BBDA-C90D-4DA6-BB13-73F6B89B9C6D}"/>
              </a:ext>
            </a:extLst>
          </p:cNvPr>
          <p:cNvSpPr>
            <a:spLocks noGrp="1"/>
          </p:cNvSpPr>
          <p:nvPr>
            <p:ph type="sldNum" sz="quarter" idx="12"/>
          </p:nvPr>
        </p:nvSpPr>
        <p:spPr/>
        <p:txBody>
          <a:bodyPr/>
          <a:lstStyle/>
          <a:p>
            <a:fld id="{85CB2608-8727-4578-B408-5D92CF92A0A2}" type="slidenum">
              <a:rPr lang="tr-TR" smtClean="0"/>
              <a:t>‹#›</a:t>
            </a:fld>
            <a:endParaRPr lang="tr-TR"/>
          </a:p>
        </p:txBody>
      </p:sp>
    </p:spTree>
    <p:extLst>
      <p:ext uri="{BB962C8B-B14F-4D97-AF65-F5344CB8AC3E}">
        <p14:creationId xmlns:p14="http://schemas.microsoft.com/office/powerpoint/2010/main" val="19750919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CF07F31-F6A9-463E-8772-657951015D27}"/>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6ACC645A-5714-49CA-B0AA-99A6010C3133}"/>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D45460C-DC16-4556-BFB0-D3C75508FA24}"/>
              </a:ext>
            </a:extLst>
          </p:cNvPr>
          <p:cNvSpPr>
            <a:spLocks noGrp="1"/>
          </p:cNvSpPr>
          <p:nvPr>
            <p:ph type="dt" sz="half" idx="10"/>
          </p:nvPr>
        </p:nvSpPr>
        <p:spPr/>
        <p:txBody>
          <a:bodyPr/>
          <a:lstStyle/>
          <a:p>
            <a:fld id="{4A21A3E6-FEE4-48B0-906A-F7849C9A5A81}" type="datetimeFigureOut">
              <a:rPr lang="tr-TR" smtClean="0"/>
              <a:t>25.03.2020</a:t>
            </a:fld>
            <a:endParaRPr lang="tr-TR"/>
          </a:p>
        </p:txBody>
      </p:sp>
      <p:sp>
        <p:nvSpPr>
          <p:cNvPr id="5" name="Alt Bilgi Yer Tutucusu 4">
            <a:extLst>
              <a:ext uri="{FF2B5EF4-FFF2-40B4-BE49-F238E27FC236}">
                <a16:creationId xmlns:a16="http://schemas.microsoft.com/office/drawing/2014/main" id="{20AB7903-2D97-4354-AD23-7E6B8CF17CDF}"/>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1AAE6D02-FF53-4F54-AC5A-F6EA7F125460}"/>
              </a:ext>
            </a:extLst>
          </p:cNvPr>
          <p:cNvSpPr>
            <a:spLocks noGrp="1"/>
          </p:cNvSpPr>
          <p:nvPr>
            <p:ph type="sldNum" sz="quarter" idx="12"/>
          </p:nvPr>
        </p:nvSpPr>
        <p:spPr/>
        <p:txBody>
          <a:bodyPr/>
          <a:lstStyle/>
          <a:p>
            <a:fld id="{85CB2608-8727-4578-B408-5D92CF92A0A2}" type="slidenum">
              <a:rPr lang="tr-TR" smtClean="0"/>
              <a:t>‹#›</a:t>
            </a:fld>
            <a:endParaRPr lang="tr-TR"/>
          </a:p>
        </p:txBody>
      </p:sp>
    </p:spTree>
    <p:extLst>
      <p:ext uri="{BB962C8B-B14F-4D97-AF65-F5344CB8AC3E}">
        <p14:creationId xmlns:p14="http://schemas.microsoft.com/office/powerpoint/2010/main" val="2761016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A88F7EF5-845F-42BE-BB07-F77FDF3FE497}"/>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518F52F7-B3FB-4A3C-9775-6E37B621C690}"/>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695DB17B-4E9B-492B-A958-3D00C7DC1A8B}"/>
              </a:ext>
            </a:extLst>
          </p:cNvPr>
          <p:cNvSpPr>
            <a:spLocks noGrp="1"/>
          </p:cNvSpPr>
          <p:nvPr>
            <p:ph type="dt" sz="half" idx="10"/>
          </p:nvPr>
        </p:nvSpPr>
        <p:spPr/>
        <p:txBody>
          <a:bodyPr/>
          <a:lstStyle/>
          <a:p>
            <a:fld id="{4A21A3E6-FEE4-48B0-906A-F7849C9A5A81}" type="datetimeFigureOut">
              <a:rPr lang="tr-TR" smtClean="0"/>
              <a:t>25.03.2020</a:t>
            </a:fld>
            <a:endParaRPr lang="tr-TR"/>
          </a:p>
        </p:txBody>
      </p:sp>
      <p:sp>
        <p:nvSpPr>
          <p:cNvPr id="5" name="Alt Bilgi Yer Tutucusu 4">
            <a:extLst>
              <a:ext uri="{FF2B5EF4-FFF2-40B4-BE49-F238E27FC236}">
                <a16:creationId xmlns:a16="http://schemas.microsoft.com/office/drawing/2014/main" id="{A3378C49-06DD-4977-8413-37317EBC0E8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7DDA27E-3D28-4D58-8E6D-005C87CE2CBF}"/>
              </a:ext>
            </a:extLst>
          </p:cNvPr>
          <p:cNvSpPr>
            <a:spLocks noGrp="1"/>
          </p:cNvSpPr>
          <p:nvPr>
            <p:ph type="sldNum" sz="quarter" idx="12"/>
          </p:nvPr>
        </p:nvSpPr>
        <p:spPr/>
        <p:txBody>
          <a:bodyPr/>
          <a:lstStyle/>
          <a:p>
            <a:fld id="{85CB2608-8727-4578-B408-5D92CF92A0A2}" type="slidenum">
              <a:rPr lang="tr-TR" smtClean="0"/>
              <a:t>‹#›</a:t>
            </a:fld>
            <a:endParaRPr lang="tr-TR"/>
          </a:p>
        </p:txBody>
      </p:sp>
    </p:spTree>
    <p:extLst>
      <p:ext uri="{BB962C8B-B14F-4D97-AF65-F5344CB8AC3E}">
        <p14:creationId xmlns:p14="http://schemas.microsoft.com/office/powerpoint/2010/main" val="8695111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F1CED1A-098A-46BD-B888-E9170F03B6F0}"/>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053ACAF8-1D1B-421B-B3D0-E661BF9CCFD4}"/>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688083C8-B3A8-4D0E-A5CA-FD536AB87C12}"/>
              </a:ext>
            </a:extLst>
          </p:cNvPr>
          <p:cNvSpPr>
            <a:spLocks noGrp="1"/>
          </p:cNvSpPr>
          <p:nvPr>
            <p:ph type="dt" sz="half" idx="10"/>
          </p:nvPr>
        </p:nvSpPr>
        <p:spPr/>
        <p:txBody>
          <a:bodyPr/>
          <a:lstStyle/>
          <a:p>
            <a:fld id="{4A21A3E6-FEE4-48B0-906A-F7849C9A5A81}" type="datetimeFigureOut">
              <a:rPr lang="tr-TR" smtClean="0"/>
              <a:t>25.03.2020</a:t>
            </a:fld>
            <a:endParaRPr lang="tr-TR"/>
          </a:p>
        </p:txBody>
      </p:sp>
      <p:sp>
        <p:nvSpPr>
          <p:cNvPr id="5" name="Alt Bilgi Yer Tutucusu 4">
            <a:extLst>
              <a:ext uri="{FF2B5EF4-FFF2-40B4-BE49-F238E27FC236}">
                <a16:creationId xmlns:a16="http://schemas.microsoft.com/office/drawing/2014/main" id="{C3B2C9AE-9ADE-450B-8A01-7EC0F7FE794A}"/>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BC45807C-B3CA-4249-BF0C-09A6A4D9DF96}"/>
              </a:ext>
            </a:extLst>
          </p:cNvPr>
          <p:cNvSpPr>
            <a:spLocks noGrp="1"/>
          </p:cNvSpPr>
          <p:nvPr>
            <p:ph type="sldNum" sz="quarter" idx="12"/>
          </p:nvPr>
        </p:nvSpPr>
        <p:spPr/>
        <p:txBody>
          <a:bodyPr/>
          <a:lstStyle/>
          <a:p>
            <a:fld id="{85CB2608-8727-4578-B408-5D92CF92A0A2}" type="slidenum">
              <a:rPr lang="tr-TR" smtClean="0"/>
              <a:t>‹#›</a:t>
            </a:fld>
            <a:endParaRPr lang="tr-TR"/>
          </a:p>
        </p:txBody>
      </p:sp>
    </p:spTree>
    <p:extLst>
      <p:ext uri="{BB962C8B-B14F-4D97-AF65-F5344CB8AC3E}">
        <p14:creationId xmlns:p14="http://schemas.microsoft.com/office/powerpoint/2010/main" val="22689037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0BB7BCB-B965-4E30-AC6F-C893DB9E4160}"/>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880C24F1-7F14-4E9F-B9A7-A66A7D406DA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856580BE-4C60-4225-AEE9-23D252929453}"/>
              </a:ext>
            </a:extLst>
          </p:cNvPr>
          <p:cNvSpPr>
            <a:spLocks noGrp="1"/>
          </p:cNvSpPr>
          <p:nvPr>
            <p:ph type="dt" sz="half" idx="10"/>
          </p:nvPr>
        </p:nvSpPr>
        <p:spPr/>
        <p:txBody>
          <a:bodyPr/>
          <a:lstStyle/>
          <a:p>
            <a:fld id="{4A21A3E6-FEE4-48B0-906A-F7849C9A5A81}" type="datetimeFigureOut">
              <a:rPr lang="tr-TR" smtClean="0"/>
              <a:t>25.03.2020</a:t>
            </a:fld>
            <a:endParaRPr lang="tr-TR"/>
          </a:p>
        </p:txBody>
      </p:sp>
      <p:sp>
        <p:nvSpPr>
          <p:cNvPr id="5" name="Alt Bilgi Yer Tutucusu 4">
            <a:extLst>
              <a:ext uri="{FF2B5EF4-FFF2-40B4-BE49-F238E27FC236}">
                <a16:creationId xmlns:a16="http://schemas.microsoft.com/office/drawing/2014/main" id="{D7455660-5215-4934-886E-B1DFD4243C3E}"/>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54005EB7-153B-4DBC-A90C-86D3B99EF308}"/>
              </a:ext>
            </a:extLst>
          </p:cNvPr>
          <p:cNvSpPr>
            <a:spLocks noGrp="1"/>
          </p:cNvSpPr>
          <p:nvPr>
            <p:ph type="sldNum" sz="quarter" idx="12"/>
          </p:nvPr>
        </p:nvSpPr>
        <p:spPr/>
        <p:txBody>
          <a:bodyPr/>
          <a:lstStyle/>
          <a:p>
            <a:fld id="{85CB2608-8727-4578-B408-5D92CF92A0A2}" type="slidenum">
              <a:rPr lang="tr-TR" smtClean="0"/>
              <a:t>‹#›</a:t>
            </a:fld>
            <a:endParaRPr lang="tr-TR"/>
          </a:p>
        </p:txBody>
      </p:sp>
    </p:spTree>
    <p:extLst>
      <p:ext uri="{BB962C8B-B14F-4D97-AF65-F5344CB8AC3E}">
        <p14:creationId xmlns:p14="http://schemas.microsoft.com/office/powerpoint/2010/main" val="25263794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2698369-D915-4D1F-8751-B5DE959FB2A8}"/>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4942716F-856C-4A7A-BA8C-30FDF17ACD5B}"/>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1B4CA2B4-A3A2-448C-A398-041E882BB933}"/>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64620A7A-85C5-49C4-8F77-D14EB6751BBE}"/>
              </a:ext>
            </a:extLst>
          </p:cNvPr>
          <p:cNvSpPr>
            <a:spLocks noGrp="1"/>
          </p:cNvSpPr>
          <p:nvPr>
            <p:ph type="dt" sz="half" idx="10"/>
          </p:nvPr>
        </p:nvSpPr>
        <p:spPr/>
        <p:txBody>
          <a:bodyPr/>
          <a:lstStyle/>
          <a:p>
            <a:fld id="{4A21A3E6-FEE4-48B0-906A-F7849C9A5A81}" type="datetimeFigureOut">
              <a:rPr lang="tr-TR" smtClean="0"/>
              <a:t>25.03.2020</a:t>
            </a:fld>
            <a:endParaRPr lang="tr-TR"/>
          </a:p>
        </p:txBody>
      </p:sp>
      <p:sp>
        <p:nvSpPr>
          <p:cNvPr id="6" name="Alt Bilgi Yer Tutucusu 5">
            <a:extLst>
              <a:ext uri="{FF2B5EF4-FFF2-40B4-BE49-F238E27FC236}">
                <a16:creationId xmlns:a16="http://schemas.microsoft.com/office/drawing/2014/main" id="{4BF72B2B-2D10-4213-99FC-FD97C60DE321}"/>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3A16FAF9-D603-45FD-A96F-086399FAC633}"/>
              </a:ext>
            </a:extLst>
          </p:cNvPr>
          <p:cNvSpPr>
            <a:spLocks noGrp="1"/>
          </p:cNvSpPr>
          <p:nvPr>
            <p:ph type="sldNum" sz="quarter" idx="12"/>
          </p:nvPr>
        </p:nvSpPr>
        <p:spPr/>
        <p:txBody>
          <a:bodyPr/>
          <a:lstStyle/>
          <a:p>
            <a:fld id="{85CB2608-8727-4578-B408-5D92CF92A0A2}" type="slidenum">
              <a:rPr lang="tr-TR" smtClean="0"/>
              <a:t>‹#›</a:t>
            </a:fld>
            <a:endParaRPr lang="tr-TR"/>
          </a:p>
        </p:txBody>
      </p:sp>
    </p:spTree>
    <p:extLst>
      <p:ext uri="{BB962C8B-B14F-4D97-AF65-F5344CB8AC3E}">
        <p14:creationId xmlns:p14="http://schemas.microsoft.com/office/powerpoint/2010/main" val="12001951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60C33E4-410C-4F39-BE5D-DAEC4302EE38}"/>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FA3F16A9-6FCF-4B21-B2D0-5FE9E33E390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F1DFC4D0-FCD8-4F65-9B4D-39B2BC2C1B95}"/>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28081082-4437-47C7-BB05-9EF53B5697A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9CA69B69-DC13-46EA-82AE-586D586084C9}"/>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DBAEA966-6200-4295-82E6-41EC92A1EBDB}"/>
              </a:ext>
            </a:extLst>
          </p:cNvPr>
          <p:cNvSpPr>
            <a:spLocks noGrp="1"/>
          </p:cNvSpPr>
          <p:nvPr>
            <p:ph type="dt" sz="half" idx="10"/>
          </p:nvPr>
        </p:nvSpPr>
        <p:spPr/>
        <p:txBody>
          <a:bodyPr/>
          <a:lstStyle/>
          <a:p>
            <a:fld id="{4A21A3E6-FEE4-48B0-906A-F7849C9A5A81}" type="datetimeFigureOut">
              <a:rPr lang="tr-TR" smtClean="0"/>
              <a:t>25.03.2020</a:t>
            </a:fld>
            <a:endParaRPr lang="tr-TR"/>
          </a:p>
        </p:txBody>
      </p:sp>
      <p:sp>
        <p:nvSpPr>
          <p:cNvPr id="8" name="Alt Bilgi Yer Tutucusu 7">
            <a:extLst>
              <a:ext uri="{FF2B5EF4-FFF2-40B4-BE49-F238E27FC236}">
                <a16:creationId xmlns:a16="http://schemas.microsoft.com/office/drawing/2014/main" id="{286698F3-9456-4ABE-AC4A-BAF208988079}"/>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0F5FA76B-D615-4F8E-9F26-6D4C1D51E4FA}"/>
              </a:ext>
            </a:extLst>
          </p:cNvPr>
          <p:cNvSpPr>
            <a:spLocks noGrp="1"/>
          </p:cNvSpPr>
          <p:nvPr>
            <p:ph type="sldNum" sz="quarter" idx="12"/>
          </p:nvPr>
        </p:nvSpPr>
        <p:spPr/>
        <p:txBody>
          <a:bodyPr/>
          <a:lstStyle/>
          <a:p>
            <a:fld id="{85CB2608-8727-4578-B408-5D92CF92A0A2}" type="slidenum">
              <a:rPr lang="tr-TR" smtClean="0"/>
              <a:t>‹#›</a:t>
            </a:fld>
            <a:endParaRPr lang="tr-TR"/>
          </a:p>
        </p:txBody>
      </p:sp>
    </p:spTree>
    <p:extLst>
      <p:ext uri="{BB962C8B-B14F-4D97-AF65-F5344CB8AC3E}">
        <p14:creationId xmlns:p14="http://schemas.microsoft.com/office/powerpoint/2010/main" val="14342992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8C2E1F0-04C2-4827-879F-05031A42F643}"/>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C5BE1D2F-F27A-40C9-A492-AA843A99745D}"/>
              </a:ext>
            </a:extLst>
          </p:cNvPr>
          <p:cNvSpPr>
            <a:spLocks noGrp="1"/>
          </p:cNvSpPr>
          <p:nvPr>
            <p:ph type="dt" sz="half" idx="10"/>
          </p:nvPr>
        </p:nvSpPr>
        <p:spPr/>
        <p:txBody>
          <a:bodyPr/>
          <a:lstStyle/>
          <a:p>
            <a:fld id="{4A21A3E6-FEE4-48B0-906A-F7849C9A5A81}" type="datetimeFigureOut">
              <a:rPr lang="tr-TR" smtClean="0"/>
              <a:t>25.03.2020</a:t>
            </a:fld>
            <a:endParaRPr lang="tr-TR"/>
          </a:p>
        </p:txBody>
      </p:sp>
      <p:sp>
        <p:nvSpPr>
          <p:cNvPr id="4" name="Alt Bilgi Yer Tutucusu 3">
            <a:extLst>
              <a:ext uri="{FF2B5EF4-FFF2-40B4-BE49-F238E27FC236}">
                <a16:creationId xmlns:a16="http://schemas.microsoft.com/office/drawing/2014/main" id="{556D1B66-2FEC-48C1-9EB3-9A42909FAC9C}"/>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4A89ECC4-A630-4369-B307-F99B14088255}"/>
              </a:ext>
            </a:extLst>
          </p:cNvPr>
          <p:cNvSpPr>
            <a:spLocks noGrp="1"/>
          </p:cNvSpPr>
          <p:nvPr>
            <p:ph type="sldNum" sz="quarter" idx="12"/>
          </p:nvPr>
        </p:nvSpPr>
        <p:spPr/>
        <p:txBody>
          <a:bodyPr/>
          <a:lstStyle/>
          <a:p>
            <a:fld id="{85CB2608-8727-4578-B408-5D92CF92A0A2}" type="slidenum">
              <a:rPr lang="tr-TR" smtClean="0"/>
              <a:t>‹#›</a:t>
            </a:fld>
            <a:endParaRPr lang="tr-TR"/>
          </a:p>
        </p:txBody>
      </p:sp>
    </p:spTree>
    <p:extLst>
      <p:ext uri="{BB962C8B-B14F-4D97-AF65-F5344CB8AC3E}">
        <p14:creationId xmlns:p14="http://schemas.microsoft.com/office/powerpoint/2010/main" val="4256799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FF3FAC8C-0757-42C8-B977-EF434E0D482C}"/>
              </a:ext>
            </a:extLst>
          </p:cNvPr>
          <p:cNvSpPr>
            <a:spLocks noGrp="1"/>
          </p:cNvSpPr>
          <p:nvPr>
            <p:ph type="dt" sz="half" idx="10"/>
          </p:nvPr>
        </p:nvSpPr>
        <p:spPr/>
        <p:txBody>
          <a:bodyPr/>
          <a:lstStyle/>
          <a:p>
            <a:fld id="{4A21A3E6-FEE4-48B0-906A-F7849C9A5A81}" type="datetimeFigureOut">
              <a:rPr lang="tr-TR" smtClean="0"/>
              <a:t>25.03.2020</a:t>
            </a:fld>
            <a:endParaRPr lang="tr-TR"/>
          </a:p>
        </p:txBody>
      </p:sp>
      <p:sp>
        <p:nvSpPr>
          <p:cNvPr id="3" name="Alt Bilgi Yer Tutucusu 2">
            <a:extLst>
              <a:ext uri="{FF2B5EF4-FFF2-40B4-BE49-F238E27FC236}">
                <a16:creationId xmlns:a16="http://schemas.microsoft.com/office/drawing/2014/main" id="{BC3DEFF0-1F90-44B9-ACB5-933E3ADD31CC}"/>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E9F48D0D-E748-4506-839E-B0031190F243}"/>
              </a:ext>
            </a:extLst>
          </p:cNvPr>
          <p:cNvSpPr>
            <a:spLocks noGrp="1"/>
          </p:cNvSpPr>
          <p:nvPr>
            <p:ph type="sldNum" sz="quarter" idx="12"/>
          </p:nvPr>
        </p:nvSpPr>
        <p:spPr/>
        <p:txBody>
          <a:bodyPr/>
          <a:lstStyle/>
          <a:p>
            <a:fld id="{85CB2608-8727-4578-B408-5D92CF92A0A2}" type="slidenum">
              <a:rPr lang="tr-TR" smtClean="0"/>
              <a:t>‹#›</a:t>
            </a:fld>
            <a:endParaRPr lang="tr-TR"/>
          </a:p>
        </p:txBody>
      </p:sp>
    </p:spTree>
    <p:extLst>
      <p:ext uri="{BB962C8B-B14F-4D97-AF65-F5344CB8AC3E}">
        <p14:creationId xmlns:p14="http://schemas.microsoft.com/office/powerpoint/2010/main" val="22375396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CDE1F0E-A070-490A-9985-090FC0366A58}"/>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45782988-3E55-4A5A-8B6D-2FDD8FFE452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7E9EEBB1-8F84-48E8-B00F-64AF554778C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83F50F5C-5EE7-4D77-ACD5-2BC3B31243E4}"/>
              </a:ext>
            </a:extLst>
          </p:cNvPr>
          <p:cNvSpPr>
            <a:spLocks noGrp="1"/>
          </p:cNvSpPr>
          <p:nvPr>
            <p:ph type="dt" sz="half" idx="10"/>
          </p:nvPr>
        </p:nvSpPr>
        <p:spPr/>
        <p:txBody>
          <a:bodyPr/>
          <a:lstStyle/>
          <a:p>
            <a:fld id="{4A21A3E6-FEE4-48B0-906A-F7849C9A5A81}" type="datetimeFigureOut">
              <a:rPr lang="tr-TR" smtClean="0"/>
              <a:t>25.03.2020</a:t>
            </a:fld>
            <a:endParaRPr lang="tr-TR"/>
          </a:p>
        </p:txBody>
      </p:sp>
      <p:sp>
        <p:nvSpPr>
          <p:cNvPr id="6" name="Alt Bilgi Yer Tutucusu 5">
            <a:extLst>
              <a:ext uri="{FF2B5EF4-FFF2-40B4-BE49-F238E27FC236}">
                <a16:creationId xmlns:a16="http://schemas.microsoft.com/office/drawing/2014/main" id="{9F11CF72-C68E-46CD-825A-E0DCCF820F99}"/>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9FFF6923-381D-46EC-A387-71BE68F4709D}"/>
              </a:ext>
            </a:extLst>
          </p:cNvPr>
          <p:cNvSpPr>
            <a:spLocks noGrp="1"/>
          </p:cNvSpPr>
          <p:nvPr>
            <p:ph type="sldNum" sz="quarter" idx="12"/>
          </p:nvPr>
        </p:nvSpPr>
        <p:spPr/>
        <p:txBody>
          <a:bodyPr/>
          <a:lstStyle/>
          <a:p>
            <a:fld id="{85CB2608-8727-4578-B408-5D92CF92A0A2}" type="slidenum">
              <a:rPr lang="tr-TR" smtClean="0"/>
              <a:t>‹#›</a:t>
            </a:fld>
            <a:endParaRPr lang="tr-TR"/>
          </a:p>
        </p:txBody>
      </p:sp>
    </p:spTree>
    <p:extLst>
      <p:ext uri="{BB962C8B-B14F-4D97-AF65-F5344CB8AC3E}">
        <p14:creationId xmlns:p14="http://schemas.microsoft.com/office/powerpoint/2010/main" val="3440420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5A66BDB-5F4B-4413-BC31-54F536967A8E}"/>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5D504082-052E-416E-B093-8B38F4E0895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74AB9280-1707-48C9-A8AE-EA47ED02C3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83A263EC-646C-4293-AE79-C93091C8AE86}"/>
              </a:ext>
            </a:extLst>
          </p:cNvPr>
          <p:cNvSpPr>
            <a:spLocks noGrp="1"/>
          </p:cNvSpPr>
          <p:nvPr>
            <p:ph type="dt" sz="half" idx="10"/>
          </p:nvPr>
        </p:nvSpPr>
        <p:spPr/>
        <p:txBody>
          <a:bodyPr/>
          <a:lstStyle/>
          <a:p>
            <a:fld id="{4A21A3E6-FEE4-48B0-906A-F7849C9A5A81}" type="datetimeFigureOut">
              <a:rPr lang="tr-TR" smtClean="0"/>
              <a:t>25.03.2020</a:t>
            </a:fld>
            <a:endParaRPr lang="tr-TR"/>
          </a:p>
        </p:txBody>
      </p:sp>
      <p:sp>
        <p:nvSpPr>
          <p:cNvPr id="6" name="Alt Bilgi Yer Tutucusu 5">
            <a:extLst>
              <a:ext uri="{FF2B5EF4-FFF2-40B4-BE49-F238E27FC236}">
                <a16:creationId xmlns:a16="http://schemas.microsoft.com/office/drawing/2014/main" id="{FB696FEC-1338-4FD5-A3E3-072860E6FBE6}"/>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40D11D43-998A-4518-80C5-9F2F7EC4DF16}"/>
              </a:ext>
            </a:extLst>
          </p:cNvPr>
          <p:cNvSpPr>
            <a:spLocks noGrp="1"/>
          </p:cNvSpPr>
          <p:nvPr>
            <p:ph type="sldNum" sz="quarter" idx="12"/>
          </p:nvPr>
        </p:nvSpPr>
        <p:spPr/>
        <p:txBody>
          <a:bodyPr/>
          <a:lstStyle/>
          <a:p>
            <a:fld id="{85CB2608-8727-4578-B408-5D92CF92A0A2}" type="slidenum">
              <a:rPr lang="tr-TR" smtClean="0"/>
              <a:t>‹#›</a:t>
            </a:fld>
            <a:endParaRPr lang="tr-TR"/>
          </a:p>
        </p:txBody>
      </p:sp>
    </p:spTree>
    <p:extLst>
      <p:ext uri="{BB962C8B-B14F-4D97-AF65-F5344CB8AC3E}">
        <p14:creationId xmlns:p14="http://schemas.microsoft.com/office/powerpoint/2010/main" val="3202517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7096E20C-598A-4C47-8E87-484CD173EFB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04B554FA-4C0C-430F-9D26-8BE5FE7FC7B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065A707-EF0A-4C41-9102-D6C3E6E299C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21A3E6-FEE4-48B0-906A-F7849C9A5A81}" type="datetimeFigureOut">
              <a:rPr lang="tr-TR" smtClean="0"/>
              <a:t>25.03.2020</a:t>
            </a:fld>
            <a:endParaRPr lang="tr-TR"/>
          </a:p>
        </p:txBody>
      </p:sp>
      <p:sp>
        <p:nvSpPr>
          <p:cNvPr id="5" name="Alt Bilgi Yer Tutucusu 4">
            <a:extLst>
              <a:ext uri="{FF2B5EF4-FFF2-40B4-BE49-F238E27FC236}">
                <a16:creationId xmlns:a16="http://schemas.microsoft.com/office/drawing/2014/main" id="{076EA9E9-253E-4C9A-A3D1-C4CB2FABCEE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D80227EF-B8B7-4A10-8C95-43F2C03FE3F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5CB2608-8727-4578-B408-5D92CF92A0A2}" type="slidenum">
              <a:rPr lang="tr-TR" smtClean="0"/>
              <a:t>‹#›</a:t>
            </a:fld>
            <a:endParaRPr lang="tr-TR"/>
          </a:p>
        </p:txBody>
      </p:sp>
    </p:spTree>
    <p:extLst>
      <p:ext uri="{BB962C8B-B14F-4D97-AF65-F5344CB8AC3E}">
        <p14:creationId xmlns:p14="http://schemas.microsoft.com/office/powerpoint/2010/main" val="35488054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DA96A93-E4A9-43E7-88D1-92EB273FDA6E}"/>
              </a:ext>
            </a:extLst>
          </p:cNvPr>
          <p:cNvSpPr>
            <a:spLocks noGrp="1"/>
          </p:cNvSpPr>
          <p:nvPr>
            <p:ph type="title"/>
          </p:nvPr>
        </p:nvSpPr>
        <p:spPr>
          <a:xfrm>
            <a:off x="762000" y="0"/>
            <a:ext cx="10515600" cy="681036"/>
          </a:xfrm>
        </p:spPr>
        <p:txBody>
          <a:bodyPr>
            <a:normAutofit fontScale="90000"/>
          </a:bodyPr>
          <a:lstStyle/>
          <a:p>
            <a:r>
              <a:rPr lang="tr-TR" b="1" dirty="0">
                <a:solidFill>
                  <a:srgbClr val="FF0000"/>
                </a:solidFill>
              </a:rPr>
              <a:t>Girişimci Pazarlama Yenilik, Teknoloji ve Girişimcilik</a:t>
            </a:r>
          </a:p>
        </p:txBody>
      </p:sp>
      <p:sp>
        <p:nvSpPr>
          <p:cNvPr id="3" name="İçerik Yer Tutucusu 2">
            <a:extLst>
              <a:ext uri="{FF2B5EF4-FFF2-40B4-BE49-F238E27FC236}">
                <a16:creationId xmlns:a16="http://schemas.microsoft.com/office/drawing/2014/main" id="{46673A5C-2E83-4730-BBF0-64951C4D57DE}"/>
              </a:ext>
            </a:extLst>
          </p:cNvPr>
          <p:cNvSpPr>
            <a:spLocks noGrp="1"/>
          </p:cNvSpPr>
          <p:nvPr>
            <p:ph idx="1"/>
          </p:nvPr>
        </p:nvSpPr>
        <p:spPr>
          <a:xfrm>
            <a:off x="675861" y="681038"/>
            <a:ext cx="10677939" cy="6176962"/>
          </a:xfrm>
        </p:spPr>
        <p:txBody>
          <a:bodyPr>
            <a:normAutofit fontScale="55000" lnSpcReduction="20000"/>
          </a:bodyPr>
          <a:lstStyle/>
          <a:p>
            <a:pPr marL="0" indent="0">
              <a:buNone/>
            </a:pPr>
            <a:r>
              <a:rPr lang="tr-TR" sz="5000" b="1" dirty="0" err="1">
                <a:solidFill>
                  <a:srgbClr val="FF0000"/>
                </a:solidFill>
              </a:rPr>
              <a:t>İnovasyon</a:t>
            </a:r>
            <a:r>
              <a:rPr lang="tr-TR" sz="5000" b="1" dirty="0">
                <a:solidFill>
                  <a:srgbClr val="FF0000"/>
                </a:solidFill>
              </a:rPr>
              <a:t> Çeşitleri ve Fikir Yaratma</a:t>
            </a:r>
          </a:p>
          <a:p>
            <a:pPr marL="0" indent="0">
              <a:buNone/>
            </a:pPr>
            <a:r>
              <a:rPr lang="tr-TR" sz="5000" b="1" dirty="0" err="1"/>
              <a:t>İnovasyon</a:t>
            </a:r>
            <a:r>
              <a:rPr lang="tr-TR" sz="5000" b="1" dirty="0"/>
              <a:t> işe yarar yenilik demektir. İşe yarar olması </a:t>
            </a:r>
            <a:r>
              <a:rPr lang="tr-TR" sz="5000" b="1" dirty="0" err="1"/>
              <a:t>inovasyonu</a:t>
            </a:r>
            <a:r>
              <a:rPr lang="tr-TR" sz="5000" b="1" dirty="0"/>
              <a:t> yaratılan her yeni şeyden ayıran</a:t>
            </a:r>
          </a:p>
          <a:p>
            <a:pPr marL="0" indent="0">
              <a:buNone/>
            </a:pPr>
            <a:r>
              <a:rPr lang="tr-TR" sz="5000" b="1" dirty="0"/>
              <a:t> en önemli etkendir. Yani her yenilik </a:t>
            </a:r>
            <a:r>
              <a:rPr lang="tr-TR" sz="5000" b="1" dirty="0" err="1"/>
              <a:t>inovasyon</a:t>
            </a:r>
            <a:r>
              <a:rPr lang="tr-TR" sz="5000" b="1" dirty="0"/>
              <a:t> demek değildir. Girişimcilik bağlamında   konuşursak pazarda fark yaratacak ve rekabette avantaj sağlayacak yenilikler olarak tanımlanabilir. </a:t>
            </a:r>
            <a:r>
              <a:rPr lang="tr-TR" sz="5000" b="1" dirty="0" err="1"/>
              <a:t>İnovasyon</a:t>
            </a:r>
            <a:r>
              <a:rPr lang="tr-TR" sz="5000" b="1" dirty="0"/>
              <a:t> her ne kadar işin kendisi ve fikir ile özdeşleştirilse de aslında işi oluşturan öğelerin her noktasında </a:t>
            </a:r>
            <a:r>
              <a:rPr lang="tr-TR" sz="5000" b="1" dirty="0" err="1"/>
              <a:t>inovasyon</a:t>
            </a:r>
            <a:r>
              <a:rPr lang="tr-TR" sz="5000" b="1" dirty="0"/>
              <a:t> yapılabilmektedir. Yani iş modeli, </a:t>
            </a:r>
            <a:r>
              <a:rPr lang="tr-TR" sz="5000" b="1" dirty="0" err="1"/>
              <a:t>organizasyonel</a:t>
            </a:r>
            <a:r>
              <a:rPr lang="tr-TR" sz="5000" b="1" dirty="0"/>
              <a:t>, iş ağı, ürün performansı, satış kanalı, müşteri deneyimi, ürün sunumu gibi alanlarda da </a:t>
            </a:r>
            <a:r>
              <a:rPr lang="tr-TR" sz="5000" b="1" dirty="0" err="1"/>
              <a:t>inovasyon</a:t>
            </a:r>
            <a:r>
              <a:rPr lang="tr-TR" sz="5000" b="1" dirty="0"/>
              <a:t> yapılabilmektedir.</a:t>
            </a:r>
          </a:p>
          <a:p>
            <a:pPr marL="0" indent="0">
              <a:buNone/>
            </a:pPr>
            <a:r>
              <a:rPr lang="tr-TR" sz="5000" b="1" dirty="0"/>
              <a:t>İş modeli anlamında </a:t>
            </a:r>
            <a:r>
              <a:rPr lang="tr-TR" sz="5000" b="1" dirty="0" err="1"/>
              <a:t>inovasyona</a:t>
            </a:r>
            <a:r>
              <a:rPr lang="tr-TR" sz="5000" b="1" dirty="0"/>
              <a:t> örnek olarak “yarı ücretli” diye adlandırılan temel özellikleri ücretsiz sunup ekstra özellikleri ücretlendirmek gösterilebilir. Açık kaynak da iş modeli anlamında </a:t>
            </a:r>
            <a:r>
              <a:rPr lang="tr-TR" sz="5000" b="1" dirty="0" err="1"/>
              <a:t>inovasyona</a:t>
            </a:r>
            <a:r>
              <a:rPr lang="tr-TR" sz="5000" b="1" dirty="0"/>
              <a:t> örnek gösterilebilir. Açık kaynak olarak ürün geliştirip müşteriyi ve iş ağını da iş modelinin içine katmak, danışmanlık ve özel çözümler için ücretlendirmek iş modeli anlamında </a:t>
            </a:r>
            <a:r>
              <a:rPr lang="tr-TR" sz="5000" b="1" dirty="0" err="1"/>
              <a:t>inovasyondur</a:t>
            </a:r>
            <a:r>
              <a:rPr lang="tr-TR" sz="5000" b="1" dirty="0"/>
              <a:t>.</a:t>
            </a:r>
          </a:p>
          <a:p>
            <a:endParaRPr lang="tr-TR" dirty="0"/>
          </a:p>
        </p:txBody>
      </p:sp>
    </p:spTree>
    <p:extLst>
      <p:ext uri="{BB962C8B-B14F-4D97-AF65-F5344CB8AC3E}">
        <p14:creationId xmlns:p14="http://schemas.microsoft.com/office/powerpoint/2010/main" val="11935367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9DE9488-82D2-4080-9D03-44F44D5646DA}"/>
              </a:ext>
            </a:extLst>
          </p:cNvPr>
          <p:cNvSpPr>
            <a:spLocks noGrp="1"/>
          </p:cNvSpPr>
          <p:nvPr>
            <p:ph type="title"/>
          </p:nvPr>
        </p:nvSpPr>
        <p:spPr>
          <a:xfrm>
            <a:off x="742122" y="1"/>
            <a:ext cx="10611677" cy="954156"/>
          </a:xfrm>
        </p:spPr>
        <p:txBody>
          <a:bodyPr/>
          <a:lstStyle/>
          <a:p>
            <a:r>
              <a:rPr lang="tr-TR" b="1" dirty="0">
                <a:solidFill>
                  <a:srgbClr val="FF0000"/>
                </a:solidFill>
              </a:rPr>
              <a:t>Pazarlama İlkeleri ve Yönetimi </a:t>
            </a:r>
          </a:p>
        </p:txBody>
      </p:sp>
      <p:sp>
        <p:nvSpPr>
          <p:cNvPr id="3" name="İçerik Yer Tutucusu 2">
            <a:extLst>
              <a:ext uri="{FF2B5EF4-FFF2-40B4-BE49-F238E27FC236}">
                <a16:creationId xmlns:a16="http://schemas.microsoft.com/office/drawing/2014/main" id="{DE904F86-1223-4B6E-AF62-F86E3E66E32A}"/>
              </a:ext>
            </a:extLst>
          </p:cNvPr>
          <p:cNvSpPr>
            <a:spLocks noGrp="1"/>
          </p:cNvSpPr>
          <p:nvPr>
            <p:ph idx="1"/>
          </p:nvPr>
        </p:nvSpPr>
        <p:spPr>
          <a:xfrm>
            <a:off x="477079" y="954156"/>
            <a:ext cx="10876722" cy="5903843"/>
          </a:xfrm>
        </p:spPr>
        <p:txBody>
          <a:bodyPr>
            <a:normAutofit/>
          </a:bodyPr>
          <a:lstStyle/>
          <a:p>
            <a:r>
              <a:rPr lang="tr-TR" sz="3200" b="1" dirty="0"/>
              <a:t>Girişimciliğin temelini oluşturmaktadır. Bu nedenle iyi girişimciler, sadece kuruluş aşamasında değil sürekli olarak çevresel değişimleri gözlemler ve buradaki değişimlerin yarattığı fırsatları sistematik olarak analiz ederler.</a:t>
            </a:r>
          </a:p>
          <a:p>
            <a:r>
              <a:rPr lang="tr-TR" sz="3200" b="1" dirty="0"/>
              <a:t>Pazar fırsatlarının tespiti için genellikle sistematik olarak durum analizinin yapılması tavsiye edilmektedir. </a:t>
            </a:r>
          </a:p>
          <a:p>
            <a:r>
              <a:rPr lang="tr-TR" sz="3200" b="1" dirty="0"/>
              <a:t>Durum analizi için pek çok yöntem bulunsa da en basit ve en çok kullanılan yöntem SWOT analizidir</a:t>
            </a:r>
          </a:p>
        </p:txBody>
      </p:sp>
    </p:spTree>
    <p:extLst>
      <p:ext uri="{BB962C8B-B14F-4D97-AF65-F5344CB8AC3E}">
        <p14:creationId xmlns:p14="http://schemas.microsoft.com/office/powerpoint/2010/main" val="10092492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B96AC77-1B27-43E5-BA96-E5B7FE3854C2}"/>
              </a:ext>
            </a:extLst>
          </p:cNvPr>
          <p:cNvSpPr>
            <a:spLocks noGrp="1"/>
          </p:cNvSpPr>
          <p:nvPr>
            <p:ph type="title"/>
          </p:nvPr>
        </p:nvSpPr>
        <p:spPr>
          <a:xfrm>
            <a:off x="838200" y="1"/>
            <a:ext cx="10515600" cy="681036"/>
          </a:xfrm>
        </p:spPr>
        <p:txBody>
          <a:bodyPr>
            <a:normAutofit fontScale="90000"/>
          </a:bodyPr>
          <a:lstStyle/>
          <a:p>
            <a:r>
              <a:rPr lang="tr-TR" dirty="0"/>
              <a:t>            </a:t>
            </a:r>
            <a:r>
              <a:rPr lang="tr-TR" b="1" dirty="0" err="1">
                <a:solidFill>
                  <a:srgbClr val="FF0000"/>
                </a:solidFill>
              </a:rPr>
              <a:t>İnavasyon</a:t>
            </a:r>
            <a:r>
              <a:rPr lang="tr-TR" b="1" dirty="0">
                <a:solidFill>
                  <a:srgbClr val="FF0000"/>
                </a:solidFill>
              </a:rPr>
              <a:t> Kaynakları</a:t>
            </a:r>
          </a:p>
        </p:txBody>
      </p:sp>
      <p:sp>
        <p:nvSpPr>
          <p:cNvPr id="3" name="İçerik Yer Tutucusu 2">
            <a:extLst>
              <a:ext uri="{FF2B5EF4-FFF2-40B4-BE49-F238E27FC236}">
                <a16:creationId xmlns:a16="http://schemas.microsoft.com/office/drawing/2014/main" id="{C4BAFDD9-089C-4EB9-B091-808109CB3457}"/>
              </a:ext>
            </a:extLst>
          </p:cNvPr>
          <p:cNvSpPr>
            <a:spLocks noGrp="1"/>
          </p:cNvSpPr>
          <p:nvPr>
            <p:ph idx="1"/>
          </p:nvPr>
        </p:nvSpPr>
        <p:spPr>
          <a:xfrm>
            <a:off x="689112" y="874643"/>
            <a:ext cx="10664687" cy="5983356"/>
          </a:xfrm>
        </p:spPr>
        <p:txBody>
          <a:bodyPr>
            <a:normAutofit/>
          </a:bodyPr>
          <a:lstStyle/>
          <a:p>
            <a:r>
              <a:rPr lang="tr-TR" b="1" dirty="0" err="1"/>
              <a:t>İnovasyonun</a:t>
            </a:r>
            <a:r>
              <a:rPr lang="tr-TR" b="1" dirty="0"/>
              <a:t> kaynağı müşteri, teknoloji veya pazar trendleri olarak üç ana kaynakta toplanabilir.</a:t>
            </a:r>
          </a:p>
          <a:p>
            <a:r>
              <a:rPr lang="tr-TR" b="1" dirty="0"/>
              <a:t>• Müşteriyi dinlemek ve müşterinin çözümlerine değil müşterinin ihtiyaçlarına ve sorunlarına odaklanmak </a:t>
            </a:r>
            <a:r>
              <a:rPr lang="tr-TR" b="1" dirty="0" err="1"/>
              <a:t>inovasyon</a:t>
            </a:r>
            <a:r>
              <a:rPr lang="tr-TR" b="1" dirty="0"/>
              <a:t> için önemlidir. Henry Ford’un ünlü sözü aslında bunu net bir şekilde anlatmaktadır. “Müşterilere ne istediklerini sormuş olsaydım, daha hızlı bir at istediklerini söylerlerdi.” Burada dikkat edilmesi gereken diğer bir nokta da ortak ihtiyaç ve sorunlara sahip müşterilerin pazar büyüklüğü ve sizin yapabileceklerinizdir. Yani uzun yolculuklar herkes için sıkıntı olsa da sizin ışınlanma cihazı yapıp yapamayacağınız veya yapabilirseniz bunun maliyetini karşılayabilecek müşteri sayısı düşünmeniz gereken hususlardır. Bir müşteriyi başka bir noktaya</a:t>
            </a:r>
          </a:p>
          <a:p>
            <a:r>
              <a:rPr lang="tr-TR" b="1" dirty="0"/>
              <a:t>1 milyon TL ye ışınlıyorsanız, pazarınız da seyahate 1 milyon Lira verebilecek kişi sayısı kadar olacaktır.</a:t>
            </a:r>
          </a:p>
          <a:p>
            <a:endParaRPr lang="tr-TR" dirty="0"/>
          </a:p>
        </p:txBody>
      </p:sp>
    </p:spTree>
    <p:extLst>
      <p:ext uri="{BB962C8B-B14F-4D97-AF65-F5344CB8AC3E}">
        <p14:creationId xmlns:p14="http://schemas.microsoft.com/office/powerpoint/2010/main" val="17069429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1C3FD57A-B89D-48D1-858A-BD2B41BE383A}"/>
              </a:ext>
            </a:extLst>
          </p:cNvPr>
          <p:cNvSpPr>
            <a:spLocks noGrp="1"/>
          </p:cNvSpPr>
          <p:nvPr>
            <p:ph idx="1"/>
          </p:nvPr>
        </p:nvSpPr>
        <p:spPr>
          <a:xfrm>
            <a:off x="622852" y="543338"/>
            <a:ext cx="10730948" cy="6149009"/>
          </a:xfrm>
        </p:spPr>
        <p:txBody>
          <a:bodyPr/>
          <a:lstStyle/>
          <a:p>
            <a:r>
              <a:rPr lang="tr-TR" dirty="0">
                <a:solidFill>
                  <a:srgbClr val="FF0000"/>
                </a:solidFill>
              </a:rPr>
              <a:t>• Teknoloji kaynaklı </a:t>
            </a:r>
            <a:r>
              <a:rPr lang="tr-TR" dirty="0" err="1">
                <a:solidFill>
                  <a:srgbClr val="FF0000"/>
                </a:solidFill>
              </a:rPr>
              <a:t>inovasyona</a:t>
            </a:r>
            <a:r>
              <a:rPr lang="tr-TR" dirty="0">
                <a:solidFill>
                  <a:srgbClr val="FF0000"/>
                </a:solidFill>
              </a:rPr>
              <a:t> örnek ise;</a:t>
            </a:r>
          </a:p>
          <a:p>
            <a:r>
              <a:rPr lang="tr-TR" dirty="0"/>
              <a:t> </a:t>
            </a:r>
            <a:r>
              <a:rPr lang="tr-TR" b="1" dirty="0" err="1"/>
              <a:t>iPhone</a:t>
            </a:r>
            <a:r>
              <a:rPr lang="tr-TR" b="1" dirty="0"/>
              <a:t> veya </a:t>
            </a:r>
            <a:r>
              <a:rPr lang="tr-TR" b="1" dirty="0" err="1"/>
              <a:t>Nano</a:t>
            </a:r>
            <a:r>
              <a:rPr lang="tr-TR" b="1" dirty="0"/>
              <a:t> teknoloji ile açıklanabilir.</a:t>
            </a:r>
          </a:p>
          <a:p>
            <a:r>
              <a:rPr lang="tr-TR" b="1" dirty="0"/>
              <a:t> </a:t>
            </a:r>
            <a:r>
              <a:rPr lang="tr-TR" b="1" dirty="0" err="1"/>
              <a:t>Nano</a:t>
            </a:r>
            <a:r>
              <a:rPr lang="tr-TR" b="1" dirty="0"/>
              <a:t> teknolojideki teknolojik gelişmeler her geçen gün </a:t>
            </a:r>
            <a:r>
              <a:rPr lang="tr-TR" b="1" dirty="0" err="1"/>
              <a:t>nanoteknoloji</a:t>
            </a:r>
            <a:r>
              <a:rPr lang="tr-TR" b="1" dirty="0"/>
              <a:t> kullanan ürünler ve </a:t>
            </a:r>
            <a:r>
              <a:rPr lang="tr-TR" b="1" dirty="0" err="1"/>
              <a:t>inovasyonlar</a:t>
            </a:r>
            <a:r>
              <a:rPr lang="tr-TR" b="1" dirty="0"/>
              <a:t> yapılmasını sağlamaktadır.</a:t>
            </a:r>
          </a:p>
          <a:p>
            <a:endParaRPr lang="tr-TR" dirty="0"/>
          </a:p>
        </p:txBody>
      </p:sp>
      <p:pic>
        <p:nvPicPr>
          <p:cNvPr id="4" name="Resim 3">
            <a:extLst>
              <a:ext uri="{FF2B5EF4-FFF2-40B4-BE49-F238E27FC236}">
                <a16:creationId xmlns:a16="http://schemas.microsoft.com/office/drawing/2014/main" id="{FC751AA4-F042-432C-89A5-B8565FBC7D8B}"/>
              </a:ext>
            </a:extLst>
          </p:cNvPr>
          <p:cNvPicPr>
            <a:picLocks noChangeAspect="1"/>
          </p:cNvPicPr>
          <p:nvPr/>
        </p:nvPicPr>
        <p:blipFill>
          <a:blip r:embed="rId2"/>
          <a:stretch>
            <a:fillRect/>
          </a:stretch>
        </p:blipFill>
        <p:spPr>
          <a:xfrm>
            <a:off x="8820443" y="2444275"/>
            <a:ext cx="3587261" cy="4248072"/>
          </a:xfrm>
          <a:prstGeom prst="rect">
            <a:avLst/>
          </a:prstGeom>
        </p:spPr>
      </p:pic>
    </p:spTree>
    <p:extLst>
      <p:ext uri="{BB962C8B-B14F-4D97-AF65-F5344CB8AC3E}">
        <p14:creationId xmlns:p14="http://schemas.microsoft.com/office/powerpoint/2010/main" val="16318168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6B7E6F9-7FB5-4122-9C82-9587395D6CD9}"/>
              </a:ext>
            </a:extLst>
          </p:cNvPr>
          <p:cNvSpPr>
            <a:spLocks noGrp="1"/>
          </p:cNvSpPr>
          <p:nvPr>
            <p:ph type="title"/>
          </p:nvPr>
        </p:nvSpPr>
        <p:spPr>
          <a:xfrm>
            <a:off x="838200" y="1"/>
            <a:ext cx="10515599" cy="1069144"/>
          </a:xfrm>
        </p:spPr>
        <p:txBody>
          <a:bodyPr/>
          <a:lstStyle/>
          <a:p>
            <a:r>
              <a:rPr lang="tr-TR" dirty="0"/>
              <a:t>   </a:t>
            </a:r>
            <a:r>
              <a:rPr lang="tr-TR" b="1" dirty="0">
                <a:solidFill>
                  <a:srgbClr val="FF0000"/>
                </a:solidFill>
              </a:rPr>
              <a:t>Pazar trendleri kaynaklı </a:t>
            </a:r>
            <a:r>
              <a:rPr lang="tr-TR" b="1" dirty="0" err="1">
                <a:solidFill>
                  <a:srgbClr val="FF0000"/>
                </a:solidFill>
              </a:rPr>
              <a:t>inovasyon</a:t>
            </a:r>
            <a:r>
              <a:rPr lang="tr-TR" b="1" dirty="0">
                <a:solidFill>
                  <a:srgbClr val="FF0000"/>
                </a:solidFill>
              </a:rPr>
              <a:t>        </a:t>
            </a:r>
          </a:p>
        </p:txBody>
      </p:sp>
      <p:sp>
        <p:nvSpPr>
          <p:cNvPr id="3" name="İçerik Yer Tutucusu 2">
            <a:extLst>
              <a:ext uri="{FF2B5EF4-FFF2-40B4-BE49-F238E27FC236}">
                <a16:creationId xmlns:a16="http://schemas.microsoft.com/office/drawing/2014/main" id="{802EBA25-0213-44DD-9995-AD4859BBDC8C}"/>
              </a:ext>
            </a:extLst>
          </p:cNvPr>
          <p:cNvSpPr>
            <a:spLocks noGrp="1"/>
          </p:cNvSpPr>
          <p:nvPr>
            <p:ph idx="1"/>
          </p:nvPr>
        </p:nvSpPr>
        <p:spPr>
          <a:xfrm>
            <a:off x="689113" y="1192696"/>
            <a:ext cx="10664687" cy="5665303"/>
          </a:xfrm>
        </p:spPr>
        <p:txBody>
          <a:bodyPr>
            <a:normAutofit/>
          </a:bodyPr>
          <a:lstStyle/>
          <a:p>
            <a:r>
              <a:rPr lang="tr-TR" b="1" dirty="0"/>
              <a:t>Pazar trendleri kaynaklı </a:t>
            </a:r>
            <a:r>
              <a:rPr lang="tr-TR" b="1" dirty="0" err="1"/>
              <a:t>inovasyon</a:t>
            </a:r>
            <a:r>
              <a:rPr lang="tr-TR" b="1" dirty="0"/>
              <a:t> ise pazardaki gelişmeler ışığında ortaya çıkarılan </a:t>
            </a:r>
            <a:r>
              <a:rPr lang="tr-TR" b="1" dirty="0" err="1"/>
              <a:t>inovasyondur</a:t>
            </a:r>
            <a:r>
              <a:rPr lang="tr-TR" b="1" dirty="0"/>
              <a:t>.</a:t>
            </a:r>
          </a:p>
          <a:p>
            <a:r>
              <a:rPr lang="tr-TR" b="1" dirty="0"/>
              <a:t>Global projelerin yerel versiyonlarını yapmak (birebir kopyasını değil) bu tip </a:t>
            </a:r>
            <a:r>
              <a:rPr lang="tr-TR" b="1" dirty="0" err="1"/>
              <a:t>inovasyonlara</a:t>
            </a:r>
            <a:r>
              <a:rPr lang="tr-TR" b="1" dirty="0"/>
              <a:t> en büyük örnek olarak gösterilebilir.</a:t>
            </a:r>
          </a:p>
          <a:p>
            <a:r>
              <a:rPr lang="tr-TR" b="1" dirty="0"/>
              <a:t>Hangi kaynaktan çıkmış </a:t>
            </a:r>
            <a:r>
              <a:rPr lang="tr-TR" b="1" dirty="0" err="1"/>
              <a:t>inovasyon</a:t>
            </a:r>
            <a:r>
              <a:rPr lang="tr-TR" b="1" dirty="0"/>
              <a:t> daha geçerlidir derseniz müşteri odaklı </a:t>
            </a:r>
            <a:r>
              <a:rPr lang="tr-TR" b="1" dirty="0" err="1"/>
              <a:t>inovasyon</a:t>
            </a:r>
            <a:r>
              <a:rPr lang="tr-TR" b="1" dirty="0"/>
              <a:t> her zaman daha önde gözükse de kopyalanması zor </a:t>
            </a:r>
            <a:r>
              <a:rPr lang="tr-TR" b="1" dirty="0" err="1"/>
              <a:t>hibrit</a:t>
            </a:r>
            <a:r>
              <a:rPr lang="tr-TR" b="1" dirty="0"/>
              <a:t> kaynaklı </a:t>
            </a:r>
            <a:r>
              <a:rPr lang="tr-TR" b="1" dirty="0" err="1"/>
              <a:t>inovasyonlar</a:t>
            </a:r>
            <a:r>
              <a:rPr lang="tr-TR" b="1" dirty="0"/>
              <a:t> en uzun vadede işe yarar yenilik kaynaklarıdır. Bunun en büyük örneği ise </a:t>
            </a:r>
            <a:r>
              <a:rPr lang="tr-TR" b="1" dirty="0" err="1"/>
              <a:t>iPhone’dur</a:t>
            </a:r>
            <a:r>
              <a:rPr lang="tr-TR" b="1" dirty="0"/>
              <a:t>. Hem teknoloji anlamında yapılan </a:t>
            </a:r>
            <a:r>
              <a:rPr lang="tr-TR" b="1" dirty="0" err="1"/>
              <a:t>inovasyon</a:t>
            </a:r>
            <a:endParaRPr lang="tr-TR" b="1" dirty="0"/>
          </a:p>
          <a:p>
            <a:r>
              <a:rPr lang="tr-TR" b="1" dirty="0"/>
              <a:t>Halen taklit edilememekte, hem de müşteri sorunlarına çözüm üreten bir yenilikçilik anlayışı içermektedir. Pazar trendlerine ve geri bildirimlere göre sürekli yenilenmesi de rekabette her geçen gün avantajlarını artırmaktadır.</a:t>
            </a:r>
          </a:p>
          <a:p>
            <a:endParaRPr lang="tr-TR" dirty="0"/>
          </a:p>
        </p:txBody>
      </p:sp>
    </p:spTree>
    <p:extLst>
      <p:ext uri="{BB962C8B-B14F-4D97-AF65-F5344CB8AC3E}">
        <p14:creationId xmlns:p14="http://schemas.microsoft.com/office/powerpoint/2010/main" val="12606537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EC1850E-4130-4FE0-9157-8CBF76288592}"/>
              </a:ext>
            </a:extLst>
          </p:cNvPr>
          <p:cNvSpPr>
            <a:spLocks noGrp="1"/>
          </p:cNvSpPr>
          <p:nvPr>
            <p:ph type="title"/>
          </p:nvPr>
        </p:nvSpPr>
        <p:spPr>
          <a:xfrm>
            <a:off x="838200" y="0"/>
            <a:ext cx="10515600" cy="681037"/>
          </a:xfrm>
        </p:spPr>
        <p:txBody>
          <a:bodyPr>
            <a:normAutofit fontScale="90000"/>
          </a:bodyPr>
          <a:lstStyle/>
          <a:p>
            <a:br>
              <a:rPr lang="tr-TR" dirty="0"/>
            </a:br>
            <a:r>
              <a:rPr lang="tr-TR" dirty="0"/>
              <a:t>      </a:t>
            </a:r>
            <a:r>
              <a:rPr lang="tr-TR" b="1" dirty="0">
                <a:solidFill>
                  <a:srgbClr val="FF0000"/>
                </a:solidFill>
              </a:rPr>
              <a:t>Pazarı Takip Etme</a:t>
            </a:r>
            <a:br>
              <a:rPr lang="tr-TR" dirty="0"/>
            </a:br>
            <a:endParaRPr lang="tr-TR" dirty="0"/>
          </a:p>
        </p:txBody>
      </p:sp>
      <p:sp>
        <p:nvSpPr>
          <p:cNvPr id="3" name="İçerik Yer Tutucusu 2">
            <a:extLst>
              <a:ext uri="{FF2B5EF4-FFF2-40B4-BE49-F238E27FC236}">
                <a16:creationId xmlns:a16="http://schemas.microsoft.com/office/drawing/2014/main" id="{8EB62370-BF1F-4DAB-8A85-AF9485D35CD9}"/>
              </a:ext>
            </a:extLst>
          </p:cNvPr>
          <p:cNvSpPr>
            <a:spLocks noGrp="1"/>
          </p:cNvSpPr>
          <p:nvPr>
            <p:ph idx="1"/>
          </p:nvPr>
        </p:nvSpPr>
        <p:spPr>
          <a:xfrm>
            <a:off x="838200" y="848139"/>
            <a:ext cx="10515600" cy="5830957"/>
          </a:xfrm>
        </p:spPr>
        <p:txBody>
          <a:bodyPr>
            <a:normAutofit/>
          </a:bodyPr>
          <a:lstStyle/>
          <a:p>
            <a:r>
              <a:rPr lang="tr-TR" b="1" dirty="0"/>
              <a:t>Pazarı takip etmek, çıkan girişimlerin temsil ettiği akımları anlamak girişimcilere yeni fırsatlar doğuracaktır. Örneğin paylaşım ekonomisi kavramı son yıllardaki pazar trendlerinden en önemlilerinden biridir. Paylaşım ekonomisi ile sahibi tarafından yüzde yüz kullanılmayan her şey başkalarının da kullanılabileceği hale getirilerek hem ticari anlamda hem de verimlilik anlamında fayda sağlanmaktadır. Bu konuda evi paylaşmak, evinizin önünde atıl durumdaki arabanızı paylaşmak, yazlığınızı paylaşmak, sık kullanmadığınız bir teçhizatı paylaşmak, ofisinizin kullanmadığınız odasını paylaşmak, yüzde yüz dolu olmayan deponuzun bir bölümünü paylaşmak, lojistik filonuzun kullanmadığınız kısımlarını paylaşmak, işinize giderken kullandığınız servisi paylaşmak gibi birçok örnek vardır. Bu trendi takip ederek değişik paylaşım ekonomisi girişimleri girişimcilere yeni fırsatlar doğurabilecektir.</a:t>
            </a:r>
          </a:p>
          <a:p>
            <a:endParaRPr lang="tr-TR" dirty="0"/>
          </a:p>
        </p:txBody>
      </p:sp>
    </p:spTree>
    <p:extLst>
      <p:ext uri="{BB962C8B-B14F-4D97-AF65-F5344CB8AC3E}">
        <p14:creationId xmlns:p14="http://schemas.microsoft.com/office/powerpoint/2010/main" val="14132181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D242568-CAEF-4940-A766-DB4C5F7F1632}"/>
              </a:ext>
            </a:extLst>
          </p:cNvPr>
          <p:cNvSpPr>
            <a:spLocks noGrp="1"/>
          </p:cNvSpPr>
          <p:nvPr>
            <p:ph type="title"/>
          </p:nvPr>
        </p:nvSpPr>
        <p:spPr>
          <a:xfrm>
            <a:off x="834887" y="-26504"/>
            <a:ext cx="10518913" cy="707542"/>
          </a:xfrm>
        </p:spPr>
        <p:txBody>
          <a:bodyPr>
            <a:normAutofit fontScale="90000"/>
          </a:bodyPr>
          <a:lstStyle/>
          <a:p>
            <a:br>
              <a:rPr lang="tr-TR" dirty="0"/>
            </a:br>
            <a:r>
              <a:rPr lang="tr-TR" dirty="0"/>
              <a:t>     </a:t>
            </a:r>
            <a:r>
              <a:rPr lang="tr-TR" b="1" dirty="0">
                <a:solidFill>
                  <a:srgbClr val="FF0000"/>
                </a:solidFill>
              </a:rPr>
              <a:t>Jenerasyonları Takip Etme</a:t>
            </a:r>
            <a:br>
              <a:rPr lang="tr-TR" dirty="0"/>
            </a:br>
            <a:endParaRPr lang="tr-TR" dirty="0"/>
          </a:p>
        </p:txBody>
      </p:sp>
      <p:sp>
        <p:nvSpPr>
          <p:cNvPr id="3" name="İçerik Yer Tutucusu 2">
            <a:extLst>
              <a:ext uri="{FF2B5EF4-FFF2-40B4-BE49-F238E27FC236}">
                <a16:creationId xmlns:a16="http://schemas.microsoft.com/office/drawing/2014/main" id="{DB165EF0-3B33-47AD-B0D6-CB424BCB747F}"/>
              </a:ext>
            </a:extLst>
          </p:cNvPr>
          <p:cNvSpPr>
            <a:spLocks noGrp="1"/>
          </p:cNvSpPr>
          <p:nvPr>
            <p:ph idx="1"/>
          </p:nvPr>
        </p:nvSpPr>
        <p:spPr>
          <a:xfrm>
            <a:off x="715617" y="681038"/>
            <a:ext cx="10638183" cy="6176962"/>
          </a:xfrm>
        </p:spPr>
        <p:txBody>
          <a:bodyPr>
            <a:normAutofit fontScale="92500" lnSpcReduction="10000"/>
          </a:bodyPr>
          <a:lstStyle/>
          <a:p>
            <a:r>
              <a:rPr lang="tr-TR" dirty="0"/>
              <a:t>2000 doğumlu gençler üniversitelere girmeye başladı. Yani siyah beyaz </a:t>
            </a:r>
            <a:r>
              <a:rPr lang="tr-TR" b="1" dirty="0"/>
              <a:t>televizyonu hiç görmemiş,</a:t>
            </a:r>
          </a:p>
          <a:p>
            <a:r>
              <a:rPr lang="tr-TR" b="1" dirty="0"/>
              <a:t>okuma yazmaya başladığı yıllarda akıllı telefonların çıktığı bir jenerasyon birkaç yıl sonra iş dünyasına atılacak. Biraz daha ileri gidersek kara tahta görmemiş, akıllı tahtalarla eğitim alan bir nesil geliyor.</a:t>
            </a:r>
          </a:p>
          <a:p>
            <a:r>
              <a:rPr lang="tr-TR" b="1" dirty="0"/>
              <a:t>Bu da farklı alışkanlıklar, farklı davranışlar anlamına geliyor. Bu jenerasyonları anlamak, onlara uygun çözümler sunmak girişimlere yeni fırsatlar sunacaktır. Örneğin 1990’lı yıllarda çocuk kitabı çıkarmak belki fırsat iken şimdi çocuğun gelişim seviyesine göre hikâyeyi değiştiren, sesli ve animasyonlu tablet uygulamaları girişimciler için fırsat sayılmaktadır.</a:t>
            </a:r>
          </a:p>
          <a:p>
            <a:r>
              <a:rPr lang="tr-TR" b="1" dirty="0"/>
              <a:t>İngiltere’de ve Amerika’da birçok yeni nesil banka bu jenerasyonları incelemiş ve gençlerin Facebook, </a:t>
            </a:r>
            <a:r>
              <a:rPr lang="tr-TR" b="1" dirty="0" err="1"/>
              <a:t>Twitter</a:t>
            </a:r>
            <a:r>
              <a:rPr lang="tr-TR" b="1" dirty="0"/>
              <a:t>, </a:t>
            </a:r>
            <a:r>
              <a:rPr lang="tr-TR" b="1" dirty="0" err="1"/>
              <a:t>Snapchat</a:t>
            </a:r>
            <a:r>
              <a:rPr lang="tr-TR" b="1" dirty="0"/>
              <a:t> gibi uygulamaları daha rahat kullandığını gözlemledikleri için klasik bankacılık uygulamalarını kenara atıp daha görsel daha sosyal bankacılık uygulamaları çıkarmaya başlamışlardır.</a:t>
            </a:r>
          </a:p>
          <a:p>
            <a:r>
              <a:rPr lang="tr-TR" b="1" dirty="0"/>
              <a:t>Bu da jenerasyonları anlamanın girişimcilik ve iş geliştirme anlamında ne kadar önemli olduğunun en büyük kanıtıdır.</a:t>
            </a:r>
          </a:p>
          <a:p>
            <a:endParaRPr lang="tr-TR" dirty="0"/>
          </a:p>
        </p:txBody>
      </p:sp>
    </p:spTree>
    <p:extLst>
      <p:ext uri="{BB962C8B-B14F-4D97-AF65-F5344CB8AC3E}">
        <p14:creationId xmlns:p14="http://schemas.microsoft.com/office/powerpoint/2010/main" val="13034920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4FA98DC-63D0-4BE4-97F7-80B7718B75D4}"/>
              </a:ext>
            </a:extLst>
          </p:cNvPr>
          <p:cNvSpPr>
            <a:spLocks noGrp="1"/>
          </p:cNvSpPr>
          <p:nvPr>
            <p:ph type="title"/>
          </p:nvPr>
        </p:nvSpPr>
        <p:spPr>
          <a:xfrm>
            <a:off x="689113" y="1"/>
            <a:ext cx="10664687" cy="834886"/>
          </a:xfrm>
        </p:spPr>
        <p:txBody>
          <a:bodyPr>
            <a:normAutofit fontScale="90000"/>
          </a:bodyPr>
          <a:lstStyle/>
          <a:p>
            <a:br>
              <a:rPr lang="tr-TR" dirty="0"/>
            </a:br>
            <a:r>
              <a:rPr lang="tr-TR" dirty="0"/>
              <a:t>          </a:t>
            </a:r>
            <a:r>
              <a:rPr lang="tr-TR" b="1" dirty="0">
                <a:solidFill>
                  <a:srgbClr val="FF0000"/>
                </a:solidFill>
              </a:rPr>
              <a:t>Regülasyonları Takip Etme</a:t>
            </a:r>
            <a:br>
              <a:rPr lang="tr-TR" dirty="0"/>
            </a:br>
            <a:endParaRPr lang="tr-TR" dirty="0"/>
          </a:p>
        </p:txBody>
      </p:sp>
      <p:sp>
        <p:nvSpPr>
          <p:cNvPr id="3" name="İçerik Yer Tutucusu 2">
            <a:extLst>
              <a:ext uri="{FF2B5EF4-FFF2-40B4-BE49-F238E27FC236}">
                <a16:creationId xmlns:a16="http://schemas.microsoft.com/office/drawing/2014/main" id="{8E0A7F2D-7FC4-48E1-B3C4-41AFEBBD7BD9}"/>
              </a:ext>
            </a:extLst>
          </p:cNvPr>
          <p:cNvSpPr>
            <a:spLocks noGrp="1"/>
          </p:cNvSpPr>
          <p:nvPr>
            <p:ph idx="1"/>
          </p:nvPr>
        </p:nvSpPr>
        <p:spPr>
          <a:xfrm>
            <a:off x="689113" y="1007165"/>
            <a:ext cx="10664687" cy="5751444"/>
          </a:xfrm>
        </p:spPr>
        <p:txBody>
          <a:bodyPr>
            <a:normAutofit fontScale="92500"/>
          </a:bodyPr>
          <a:lstStyle/>
          <a:p>
            <a:r>
              <a:rPr lang="tr-TR" b="1" dirty="0"/>
              <a:t>Devlet kurumlarının çıkardığı düzenleyici kararlar birçok fırsatı beraberinde getirebilmektedir. Örneğin Bankacılık Düzenleme ve Denetleme Kurumunun çıkardığı Ödeme Kuruluşları lisansı ile elektrik, su, doğalgaz ödemelerini özel kuruluşların da tahsil etmesinin önünü açmıştır. Bu sayede daha önceden bu yukarıdaki kuruluşlarda sıraya giderek ödenen faturaları bakkaldan bile ödeyebilecek hale gelindi. Bunu yapmak için bu lisansı alan kuruluşlar bakkallara kendi cihazlarını yerleştirdiler ve hem bakkalların ekstra gelir elde etmesini sağladılar hem de kendileri gelir elde etmeye başladı.</a:t>
            </a:r>
          </a:p>
          <a:p>
            <a:r>
              <a:rPr lang="tr-TR" b="1" dirty="0"/>
              <a:t>Müşteri açısından bakılırsa müşteri de mahallesindeki bakkaldan elektrik, su, doğalgaz faturasını ödeyebilir hale geldi ve uzun kuyruklarda beklemekten kurtuldu. </a:t>
            </a:r>
          </a:p>
          <a:p>
            <a:r>
              <a:rPr lang="tr-TR" b="1" dirty="0"/>
              <a:t>Aynı şekilde Bankacılık Düzenleme ve Denetleme Kurumunun çıkardığı Elektronik Para lisansı ile e-ticaret sitelerinin kolayca ödeme alabilmesinin önü açılmış oldu.</a:t>
            </a:r>
          </a:p>
          <a:p>
            <a:endParaRPr lang="tr-TR" dirty="0"/>
          </a:p>
        </p:txBody>
      </p:sp>
    </p:spTree>
    <p:extLst>
      <p:ext uri="{BB962C8B-B14F-4D97-AF65-F5344CB8AC3E}">
        <p14:creationId xmlns:p14="http://schemas.microsoft.com/office/powerpoint/2010/main" val="20655011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DAAF3DF-25F9-4673-AEA2-F466666DC1D5}"/>
              </a:ext>
            </a:extLst>
          </p:cNvPr>
          <p:cNvSpPr>
            <a:spLocks noGrp="1"/>
          </p:cNvSpPr>
          <p:nvPr>
            <p:ph type="title"/>
          </p:nvPr>
        </p:nvSpPr>
        <p:spPr>
          <a:xfrm>
            <a:off x="838200" y="0"/>
            <a:ext cx="10515600" cy="781878"/>
          </a:xfrm>
        </p:spPr>
        <p:txBody>
          <a:bodyPr>
            <a:normAutofit fontScale="90000"/>
          </a:bodyPr>
          <a:lstStyle/>
          <a:p>
            <a:br>
              <a:rPr lang="tr-TR" dirty="0"/>
            </a:br>
            <a:r>
              <a:rPr lang="tr-TR" dirty="0"/>
              <a:t>        </a:t>
            </a:r>
            <a:r>
              <a:rPr lang="tr-TR" b="1" dirty="0">
                <a:solidFill>
                  <a:srgbClr val="FF0000"/>
                </a:solidFill>
              </a:rPr>
              <a:t>PAZARLAMA YÖNETİM SÜRECİ</a:t>
            </a:r>
            <a:br>
              <a:rPr lang="tr-TR" dirty="0"/>
            </a:br>
            <a:endParaRPr lang="tr-TR" dirty="0"/>
          </a:p>
        </p:txBody>
      </p:sp>
      <p:sp>
        <p:nvSpPr>
          <p:cNvPr id="3" name="İçerik Yer Tutucusu 2">
            <a:extLst>
              <a:ext uri="{FF2B5EF4-FFF2-40B4-BE49-F238E27FC236}">
                <a16:creationId xmlns:a16="http://schemas.microsoft.com/office/drawing/2014/main" id="{77D3B429-4674-4EE4-99BD-DD1B3931C55D}"/>
              </a:ext>
            </a:extLst>
          </p:cNvPr>
          <p:cNvSpPr>
            <a:spLocks noGrp="1"/>
          </p:cNvSpPr>
          <p:nvPr>
            <p:ph idx="1"/>
          </p:nvPr>
        </p:nvSpPr>
        <p:spPr>
          <a:xfrm>
            <a:off x="662608" y="887896"/>
            <a:ext cx="10691191" cy="5804452"/>
          </a:xfrm>
        </p:spPr>
        <p:txBody>
          <a:bodyPr>
            <a:normAutofit/>
          </a:bodyPr>
          <a:lstStyle/>
          <a:p>
            <a:r>
              <a:rPr lang="tr-TR" b="1" dirty="0"/>
              <a:t>İşletmenin kâr, büyüme ve süreklilik gibi temel amaçlarına ulaşmak için hedef kitledeki müşteriler</a:t>
            </a:r>
          </a:p>
          <a:p>
            <a:r>
              <a:rPr lang="tr-TR" b="1" dirty="0"/>
              <a:t>için değer yaratılması diğer fonksiyonlar kadar pazarlama fonksiyonunun da odak noktasıdır. Bu amaçla işletme içinde çok sayıda iş ve faaliyetin belirli bir düzen içinde yapılması gereklidir. </a:t>
            </a:r>
          </a:p>
          <a:p>
            <a:r>
              <a:rPr lang="tr-TR" b="1" dirty="0"/>
              <a:t>Her yönetim faaliyetinde olduğu gibi pazarlama yönetimi de analiz, planlama, uygulama ve yönlendirme ile kontrol adı verilen dört aşamadan oluşmaktadır. </a:t>
            </a:r>
          </a:p>
          <a:p>
            <a:r>
              <a:rPr lang="tr-TR" b="1" dirty="0">
                <a:solidFill>
                  <a:srgbClr val="FF0000"/>
                </a:solidFill>
              </a:rPr>
              <a:t>Analiz</a:t>
            </a:r>
          </a:p>
          <a:p>
            <a:r>
              <a:rPr lang="tr-TR" b="1" dirty="0">
                <a:solidFill>
                  <a:srgbClr val="FF0000"/>
                </a:solidFill>
              </a:rPr>
              <a:t>Stratejik planlama </a:t>
            </a:r>
          </a:p>
          <a:p>
            <a:r>
              <a:rPr lang="tr-TR" b="1" dirty="0">
                <a:solidFill>
                  <a:srgbClr val="FF0000"/>
                </a:solidFill>
              </a:rPr>
              <a:t>Uygulama Planlara uygun olarak faaliyetlerin yürütülmesi</a:t>
            </a:r>
          </a:p>
          <a:p>
            <a:r>
              <a:rPr lang="tr-TR" b="1" dirty="0">
                <a:solidFill>
                  <a:srgbClr val="FF0000"/>
                </a:solidFill>
              </a:rPr>
              <a:t>Kontrol Sonuçların ölçülmesi</a:t>
            </a:r>
          </a:p>
          <a:p>
            <a:endParaRPr lang="tr-TR" dirty="0"/>
          </a:p>
        </p:txBody>
      </p:sp>
    </p:spTree>
    <p:extLst>
      <p:ext uri="{BB962C8B-B14F-4D97-AF65-F5344CB8AC3E}">
        <p14:creationId xmlns:p14="http://schemas.microsoft.com/office/powerpoint/2010/main" val="40055388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00190ED-C751-45CB-8178-F9FA3CD0FD57}"/>
              </a:ext>
            </a:extLst>
          </p:cNvPr>
          <p:cNvSpPr>
            <a:spLocks noGrp="1"/>
          </p:cNvSpPr>
          <p:nvPr>
            <p:ph type="title"/>
          </p:nvPr>
        </p:nvSpPr>
        <p:spPr>
          <a:xfrm>
            <a:off x="689113" y="0"/>
            <a:ext cx="10664687" cy="954157"/>
          </a:xfrm>
        </p:spPr>
        <p:txBody>
          <a:bodyPr>
            <a:normAutofit fontScale="90000"/>
          </a:bodyPr>
          <a:lstStyle/>
          <a:p>
            <a:br>
              <a:rPr lang="tr-TR" dirty="0"/>
            </a:br>
            <a:r>
              <a:rPr lang="tr-TR" dirty="0"/>
              <a:t>       </a:t>
            </a:r>
            <a:r>
              <a:rPr lang="tr-TR" b="1" dirty="0">
                <a:solidFill>
                  <a:srgbClr val="FF0000"/>
                </a:solidFill>
              </a:rPr>
              <a:t>PAZAR FIRSATLARININ ANALİZİ</a:t>
            </a:r>
            <a:br>
              <a:rPr lang="tr-TR" dirty="0"/>
            </a:br>
            <a:endParaRPr lang="tr-TR" dirty="0"/>
          </a:p>
        </p:txBody>
      </p:sp>
      <p:sp>
        <p:nvSpPr>
          <p:cNvPr id="3" name="İçerik Yer Tutucusu 2">
            <a:extLst>
              <a:ext uri="{FF2B5EF4-FFF2-40B4-BE49-F238E27FC236}">
                <a16:creationId xmlns:a16="http://schemas.microsoft.com/office/drawing/2014/main" id="{C9A6BC68-AF27-4A17-AD4D-6B9E836D5FAA}"/>
              </a:ext>
            </a:extLst>
          </p:cNvPr>
          <p:cNvSpPr>
            <a:spLocks noGrp="1"/>
          </p:cNvSpPr>
          <p:nvPr>
            <p:ph idx="1"/>
          </p:nvPr>
        </p:nvSpPr>
        <p:spPr>
          <a:xfrm>
            <a:off x="543339" y="1113182"/>
            <a:ext cx="10810461" cy="5744817"/>
          </a:xfrm>
        </p:spPr>
        <p:txBody>
          <a:bodyPr>
            <a:normAutofit fontScale="92500" lnSpcReduction="10000"/>
          </a:bodyPr>
          <a:lstStyle/>
          <a:p>
            <a:r>
              <a:rPr lang="tr-TR" b="1" dirty="0"/>
              <a:t>Girişimcilikte pazar fırsatlarının tespitinin özel bir önemi vardır. Özellikle yeni girişimciler için iş fikrinin temelini, pazarda gözlem veya araştırma yoluyla ortaya çıkartılan fırsatlar oluşturmaktadır.</a:t>
            </a:r>
          </a:p>
          <a:p>
            <a:r>
              <a:rPr lang="tr-TR" b="1" dirty="0"/>
              <a:t>O nedenle başarılı bir girişimcinin temel görevlerinden biri de sürekli olarak pazardaki değişimleri incelemek ve bu değişimlerin işletme için ne gibi fırsatları getirebileceğini analiz etmektir. </a:t>
            </a:r>
          </a:p>
          <a:p>
            <a:r>
              <a:rPr lang="tr-TR" b="1" dirty="0"/>
              <a:t>Pazar fırsatı şunları içermektedir;</a:t>
            </a:r>
          </a:p>
          <a:p>
            <a:r>
              <a:rPr lang="tr-TR" b="1" dirty="0"/>
              <a:t>• Mevcut ve gelecekteki olası değişimler sonucunda tüketicilerde ortaya çıkabilecek yeni istek ve ihtiyaçları,</a:t>
            </a:r>
          </a:p>
          <a:p>
            <a:r>
              <a:rPr lang="tr-TR" b="1" dirty="0"/>
              <a:t>• İstek ve ihtiyaçları giderecek ürün ve hizmetleri,  Bu ürün ve hizmetleri tüketicilere sunacak yeni yöntem ve pazarlama araçlarını.  Pazar faktörlerindeki değişimden kaynaklanan yeni ihtiyaçlar, ürünler ve pazarlama araçlarını kapsayan fırsatların zamanında tespit edilmesi ve bu fırsatlardan ticari fayda elde edilmesi İyi bir pazarlama planında Pazar fırsatları detaylı bir şekilde analiz edilmeli ve bu fırsatlardan yararlanabilecek bir eylem planı ortaya konulmalıdır.</a:t>
            </a:r>
          </a:p>
          <a:p>
            <a:endParaRPr lang="tr-TR" dirty="0"/>
          </a:p>
        </p:txBody>
      </p:sp>
    </p:spTree>
    <p:extLst>
      <p:ext uri="{BB962C8B-B14F-4D97-AF65-F5344CB8AC3E}">
        <p14:creationId xmlns:p14="http://schemas.microsoft.com/office/powerpoint/2010/main" val="134657963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78</TotalTime>
  <Words>1116</Words>
  <Application>Microsoft Office PowerPoint</Application>
  <PresentationFormat>Geniş ekran</PresentationFormat>
  <Paragraphs>47</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Girişimci Pazarlama Yenilik, Teknoloji ve Girişimcilik</vt:lpstr>
      <vt:lpstr>            İnavasyon Kaynakları</vt:lpstr>
      <vt:lpstr>PowerPoint Sunusu</vt:lpstr>
      <vt:lpstr>   Pazar trendleri kaynaklı inovasyon        </vt:lpstr>
      <vt:lpstr>       Pazarı Takip Etme </vt:lpstr>
      <vt:lpstr>      Jenerasyonları Takip Etme </vt:lpstr>
      <vt:lpstr>           Regülasyonları Takip Etme </vt:lpstr>
      <vt:lpstr>         PAZARLAMA YÖNETİM SÜRECİ </vt:lpstr>
      <vt:lpstr>        PAZAR FIRSATLARININ ANALİZİ </vt:lpstr>
      <vt:lpstr>Pazarlama İlkeleri ve Yönetimi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Girişimci Pazarlama Yenilik, Teknoloji ve Girişimcilik</dc:title>
  <dc:creator>selami özal</dc:creator>
  <cp:lastModifiedBy>selami özal</cp:lastModifiedBy>
  <cp:revision>8</cp:revision>
  <dcterms:created xsi:type="dcterms:W3CDTF">2020-03-20T07:21:01Z</dcterms:created>
  <dcterms:modified xsi:type="dcterms:W3CDTF">2020-03-25T13:40:04Z</dcterms:modified>
</cp:coreProperties>
</file>